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8" r:id="rId1"/>
  </p:sldMasterIdLst>
  <p:notesMasterIdLst>
    <p:notesMasterId r:id="rId14"/>
  </p:notesMasterIdLst>
  <p:sldIdLst>
    <p:sldId id="256" r:id="rId2"/>
    <p:sldId id="258" r:id="rId3"/>
    <p:sldId id="257" r:id="rId4"/>
    <p:sldId id="275" r:id="rId5"/>
    <p:sldId id="263" r:id="rId6"/>
    <p:sldId id="262" r:id="rId7"/>
    <p:sldId id="277" r:id="rId8"/>
    <p:sldId id="265" r:id="rId9"/>
    <p:sldId id="276" r:id="rId10"/>
    <p:sldId id="267" r:id="rId11"/>
    <p:sldId id="273" r:id="rId12"/>
    <p:sldId id="274" r:id="rId13"/>
  </p:sldIdLst>
  <p:sldSz cx="20104100" cy="11309350"/>
  <p:notesSz cx="20104100" cy="1130935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5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560">
          <p15:clr>
            <a:srgbClr val="A4A3A4"/>
          </p15:clr>
        </p15:guide>
        <p15:guide id="2" pos="633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="" xmlns:c="http://schemas.openxmlformats.org/drawingml/2006/chart" xmlns:dgm="http://schemas.openxmlformats.org/drawingml/2006/diagram" xmlns:dsp="http://schemas.microsoft.com/office/drawing/2008/diagram"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510" y="60"/>
      </p:cViewPr>
      <p:guideLst>
        <p:guide orient="horz" pos="2880"/>
        <p:guide pos="2157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100" d="100"/>
          <a:sy n="100" d="100"/>
        </p:scale>
        <p:origin x="0" y="0"/>
      </p:cViewPr>
      <p:guideLst>
        <p:guide orient="horz" pos="3560"/>
        <p:guide pos="633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8711777" cy="565467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11387672" y="0"/>
            <a:ext cx="8711777" cy="565467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2021-11-08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282531" y="848201"/>
            <a:ext cx="7539038" cy="4241006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2010410" y="5371941"/>
            <a:ext cx="16083281" cy="5089207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0741920"/>
            <a:ext cx="8711777" cy="56546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11387672" y="10741920"/>
            <a:ext cx="8711777" cy="56546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281738" y="847725"/>
            <a:ext cx="7540625" cy="4241800"/>
          </a:xfrm>
        </p:spPr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23917" y="888736"/>
            <a:ext cx="14895533" cy="10934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33236"/>
            <a:ext cx="14072870" cy="28273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11/8/2021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11/8/2021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11/8/2021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23916" y="888736"/>
            <a:ext cx="14971733" cy="10934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848111" y="3188384"/>
            <a:ext cx="16417925" cy="74231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  <p:pic>
        <p:nvPicPr>
          <p:cNvPr id="7" name="object 4">
            <a:extLst>
              <a:ext uri="{FF2B5EF4-FFF2-40B4-BE49-F238E27FC236}">
                <a16:creationId xmlns:a16="http://schemas.microsoft.com/office/drawing/2014/main" id="{B539D837-5DB1-4431-AB7C-5415CAD91790}"/>
              </a:ext>
            </a:extLst>
          </p:cNvPr>
          <p:cNvPicPr/>
          <p:nvPr userDrawn="1"/>
        </p:nvPicPr>
        <p:blipFill>
          <a:blip r:embed="rId7" cstate="print"/>
          <a:stretch>
            <a:fillRect/>
          </a:stretch>
        </p:blipFill>
        <p:spPr>
          <a:xfrm>
            <a:off x="16224250" y="324598"/>
            <a:ext cx="3578068" cy="83427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snuh.org/health/nMedInfo/nView.do?category=DIS&amp;medid=AA000196" TargetMode="Externa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PingjunChen/GradingKneeOA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15474" y="9786312"/>
            <a:ext cx="12160776" cy="569387"/>
          </a:xfrm>
          <a:prstGeom prst="rect">
            <a:avLst/>
          </a:prstGeom>
        </p:spPr>
        <p:txBody>
          <a:bodyPr vert="horz" wrap="square" lIns="0" tIns="1524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defRPr/>
            </a:pPr>
            <a:r>
              <a:rPr sz="3600" b="1" spc="-20" dirty="0" err="1">
                <a:latin typeface="Arial"/>
                <a:ea typeface="+mj-ea"/>
                <a:cs typeface="Arial"/>
              </a:rPr>
              <a:t>Kyonggi</a:t>
            </a:r>
            <a:r>
              <a:rPr sz="3600" b="1" spc="5" dirty="0">
                <a:latin typeface="Arial"/>
                <a:ea typeface="+mj-ea"/>
                <a:cs typeface="Arial"/>
              </a:rPr>
              <a:t> </a:t>
            </a:r>
            <a:r>
              <a:rPr sz="3600" b="1" spc="-10" dirty="0">
                <a:latin typeface="Arial"/>
                <a:ea typeface="+mj-ea"/>
                <a:cs typeface="Arial"/>
              </a:rPr>
              <a:t>Uni</a:t>
            </a:r>
            <a:r>
              <a:rPr sz="3600" b="1" spc="-305" dirty="0">
                <a:latin typeface="Arial"/>
                <a:ea typeface="+mj-ea"/>
                <a:cs typeface="Arial"/>
              </a:rPr>
              <a:t>v</a:t>
            </a:r>
            <a:r>
              <a:rPr sz="3600" b="1" spc="5" dirty="0">
                <a:latin typeface="Arial"/>
                <a:ea typeface="+mj-ea"/>
                <a:cs typeface="Arial"/>
              </a:rPr>
              <a:t>. </a:t>
            </a:r>
            <a:r>
              <a:rPr sz="3600" b="1" spc="30" dirty="0">
                <a:latin typeface="Arial"/>
                <a:ea typeface="+mj-ea"/>
                <a:cs typeface="Arial"/>
              </a:rPr>
              <a:t>Smart</a:t>
            </a:r>
            <a:r>
              <a:rPr sz="3600" b="1" spc="5" dirty="0">
                <a:latin typeface="Arial"/>
                <a:ea typeface="+mj-ea"/>
                <a:cs typeface="Arial"/>
              </a:rPr>
              <a:t> </a:t>
            </a:r>
            <a:r>
              <a:rPr sz="3600" b="1" spc="15" dirty="0">
                <a:latin typeface="Arial"/>
                <a:ea typeface="+mj-ea"/>
                <a:cs typeface="Arial"/>
              </a:rPr>
              <a:t>I.O.T</a:t>
            </a:r>
            <a:r>
              <a:rPr sz="3600" b="1" spc="5" dirty="0">
                <a:latin typeface="Arial"/>
                <a:ea typeface="+mj-ea"/>
                <a:cs typeface="Arial"/>
              </a:rPr>
              <a:t> </a:t>
            </a:r>
            <a:r>
              <a:rPr sz="3600" b="1" spc="10" dirty="0">
                <a:latin typeface="Arial"/>
                <a:ea typeface="+mj-ea"/>
                <a:cs typeface="Arial"/>
              </a:rPr>
              <a:t>Lab</a:t>
            </a:r>
            <a:r>
              <a:rPr sz="3600" b="1" spc="5" dirty="0">
                <a:latin typeface="Arial"/>
                <a:ea typeface="+mj-ea"/>
                <a:cs typeface="Arial"/>
              </a:rPr>
              <a:t> </a:t>
            </a:r>
            <a:r>
              <a:rPr sz="3600" b="1" spc="-195" dirty="0">
                <a:latin typeface="나눔고딕OTF ExtraBold"/>
                <a:cs typeface="나눔고딕OTF ExtraBold"/>
              </a:rPr>
              <a:t>이상민</a:t>
            </a:r>
            <a:r>
              <a:rPr sz="3600" b="1" spc="-5" dirty="0">
                <a:latin typeface="나눔고딕OTF ExtraBold"/>
                <a:cs typeface="나눔고딕OTF ExtraBold"/>
              </a:rPr>
              <a:t> </a:t>
            </a:r>
            <a:r>
              <a:rPr sz="3600" b="1" spc="-15" dirty="0">
                <a:latin typeface="Arial"/>
                <a:ea typeface="+mj-ea"/>
                <a:cs typeface="Arial"/>
              </a:rPr>
              <a:t>(2021</a:t>
            </a:r>
            <a:r>
              <a:rPr sz="3600" b="1" spc="-195" dirty="0">
                <a:latin typeface="나눔고딕OTF ExtraBold"/>
                <a:cs typeface="나눔고딕OTF ExtraBold"/>
              </a:rPr>
              <a:t>년</a:t>
            </a:r>
            <a:r>
              <a:rPr sz="3600" b="1" spc="-5" dirty="0">
                <a:latin typeface="나눔고딕OTF ExtraBold"/>
                <a:cs typeface="나눔고딕OTF ExtraBold"/>
              </a:rPr>
              <a:t> </a:t>
            </a:r>
            <a:r>
              <a:rPr lang="en-US" sz="3600" b="1" spc="10" dirty="0" smtClean="0">
                <a:latin typeface="Arial"/>
                <a:ea typeface="+mj-ea"/>
                <a:cs typeface="Arial"/>
              </a:rPr>
              <a:t>1</a:t>
            </a:r>
            <a:r>
              <a:rPr lang="en-US" altLang="ko-KR" sz="3600" b="1" spc="10" dirty="0" smtClean="0">
                <a:latin typeface="Arial"/>
                <a:ea typeface="+mj-ea"/>
                <a:cs typeface="Arial"/>
              </a:rPr>
              <a:t>1</a:t>
            </a:r>
            <a:r>
              <a:rPr sz="3600" b="1" spc="-195" dirty="0" smtClean="0">
                <a:latin typeface="나눔고딕OTF ExtraBold"/>
                <a:cs typeface="나눔고딕OTF ExtraBold"/>
              </a:rPr>
              <a:t>월</a:t>
            </a:r>
            <a:r>
              <a:rPr sz="3600" b="1" spc="-5" dirty="0" smtClean="0">
                <a:latin typeface="나눔고딕OTF ExtraBold"/>
                <a:cs typeface="나눔고딕OTF ExtraBold"/>
              </a:rPr>
              <a:t> </a:t>
            </a:r>
            <a:r>
              <a:rPr lang="en-US" altLang="ko-KR" sz="3600" b="1" spc="-5" dirty="0" smtClean="0">
                <a:latin typeface="나눔고딕OTF ExtraBold"/>
                <a:cs typeface="나눔고딕OTF ExtraBold"/>
              </a:rPr>
              <a:t>10</a:t>
            </a:r>
            <a:r>
              <a:rPr sz="3600" b="1" spc="-195" dirty="0" smtClean="0">
                <a:latin typeface="나눔고딕OTF ExtraBold"/>
                <a:cs typeface="나눔고딕OTF ExtraBold"/>
              </a:rPr>
              <a:t>일</a:t>
            </a:r>
            <a:r>
              <a:rPr sz="3600" b="1" spc="-100" dirty="0">
                <a:latin typeface="Arial"/>
                <a:ea typeface="+mj-ea"/>
                <a:cs typeface="Arial"/>
              </a:rPr>
              <a:t>)</a:t>
            </a:r>
            <a:endParaRPr sz="3600" dirty="0">
              <a:latin typeface="Arial"/>
              <a:ea typeface="+mj-ea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6158" y="3362048"/>
            <a:ext cx="18633584" cy="4542269"/>
          </a:xfrm>
          <a:prstGeom prst="rect">
            <a:avLst/>
          </a:prstGeom>
        </p:spPr>
        <p:txBody>
          <a:bodyPr vert="horz" wrap="square" lIns="0" tIns="231140" rIns="0" bIns="0">
            <a:spAutoFit/>
          </a:bodyPr>
          <a:lstStyle/>
          <a:p>
            <a:r>
              <a:rPr lang="ko-KR" altLang="en-US" sz="9600" dirty="0"/>
              <a:t>무릎 </a:t>
            </a:r>
            <a:r>
              <a:rPr lang="en-US" altLang="ko-KR" sz="9600" dirty="0"/>
              <a:t>X-ray </a:t>
            </a:r>
            <a:r>
              <a:rPr lang="ko-KR" altLang="en-US" sz="9600" dirty="0"/>
              <a:t>영상을 이용한 </a:t>
            </a:r>
            <a:r>
              <a:rPr lang="en-US" altLang="ko-KR" sz="9600" dirty="0" smtClean="0"/>
              <a:t/>
            </a:r>
            <a:br>
              <a:rPr lang="en-US" altLang="ko-KR" sz="9600" dirty="0" smtClean="0"/>
            </a:br>
            <a:r>
              <a:rPr lang="en-US" altLang="ko-KR" sz="9600" dirty="0" smtClean="0"/>
              <a:t>KL </a:t>
            </a:r>
            <a:r>
              <a:rPr lang="en-US" altLang="ko-KR" sz="9600" dirty="0"/>
              <a:t>grade Classifier</a:t>
            </a:r>
            <a:br>
              <a:rPr lang="en-US" altLang="ko-KR" sz="9600" dirty="0"/>
            </a:br>
            <a:r>
              <a:rPr lang="en-US" sz="4400" dirty="0">
                <a:ea typeface="맑은 고딕"/>
                <a:cs typeface="나눔고딕OTF ExtraBold"/>
              </a:rPr>
              <a:t/>
            </a:r>
            <a:br>
              <a:rPr lang="en-US" sz="4400" dirty="0">
                <a:ea typeface="맑은 고딕"/>
                <a:cs typeface="나눔고딕OTF ExtraBold"/>
              </a:rPr>
            </a:br>
            <a:r>
              <a:rPr lang="en-US" sz="4400" dirty="0">
                <a:latin typeface="맑은 고딕"/>
                <a:ea typeface="맑은 고딕"/>
                <a:cs typeface="나눔고딕OTF ExtraBold"/>
              </a:rPr>
              <a:t>KL grade classifier using knee X-ray images.</a:t>
            </a:r>
            <a:endParaRPr sz="4400" dirty="0">
              <a:latin typeface="맑은 고딕"/>
              <a:cs typeface="나눔고딕OTF ExtraBold"/>
            </a:endParaRPr>
          </a:p>
        </p:txBody>
      </p:sp>
      <p:pic>
        <p:nvPicPr>
          <p:cNvPr id="4" name="object 4"/>
          <p:cNvPicPr/>
          <p:nvPr userDrawn="1"/>
        </p:nvPicPr>
        <p:blipFill rotWithShape="1">
          <a:blip r:embed="rId3"/>
          <a:stretch>
            <a:fillRect/>
          </a:stretch>
        </p:blipFill>
        <p:spPr>
          <a:xfrm>
            <a:off x="16224250" y="324598"/>
            <a:ext cx="3578068" cy="834278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06A1C42C-663D-4734-BE5C-52C78675E53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91" b="61823"/>
          <a:stretch/>
        </p:blipFill>
        <p:spPr bwMode="auto">
          <a:xfrm>
            <a:off x="16683065" y="10107490"/>
            <a:ext cx="3119253" cy="882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3915" y="888736"/>
            <a:ext cx="14971733" cy="1090683"/>
          </a:xfrm>
          <a:prstGeom prst="rect">
            <a:avLst/>
          </a:prstGeom>
        </p:spPr>
        <p:txBody>
          <a:bodyPr vert="horz" wrap="square" lIns="0" tIns="13335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4"/>
              </a:spcBef>
              <a:defRPr/>
            </a:pPr>
            <a:r>
              <a:rPr lang="en-US" b="0" spc="-120" dirty="0"/>
              <a:t>What are the results of model learning?</a:t>
            </a:r>
            <a:endParaRPr b="0" spc="-120" dirty="0"/>
          </a:p>
        </p:txBody>
      </p:sp>
      <p:pic>
        <p:nvPicPr>
          <p:cNvPr id="1027" name="object 4"/>
          <p:cNvPicPr/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16224250" y="324598"/>
            <a:ext cx="3578068" cy="834278"/>
          </a:xfrm>
          <a:prstGeom prst="rect">
            <a:avLst/>
          </a:prstGeom>
        </p:spPr>
      </p:pic>
      <p:sp>
        <p:nvSpPr>
          <p:cNvPr id="8" name="object 3">
            <a:extLst>
              <a:ext uri="{FF2B5EF4-FFF2-40B4-BE49-F238E27FC236}">
                <a16:creationId xmlns:a16="http://schemas.microsoft.com/office/drawing/2014/main" id="{E7F9CD68-F918-415E-AD3A-977A30DA8D50}"/>
              </a:ext>
            </a:extLst>
          </p:cNvPr>
          <p:cNvSpPr txBox="1"/>
          <p:nvPr/>
        </p:nvSpPr>
        <p:spPr>
          <a:xfrm>
            <a:off x="1007028" y="1962718"/>
            <a:ext cx="9045022" cy="682238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  <a:defRPr/>
            </a:pPr>
            <a:r>
              <a:rPr lang="ko-KR" altLang="en-US" sz="4350" b="1" dirty="0">
                <a:latin typeface="Arial"/>
                <a:ea typeface="+mj-ea"/>
                <a:cs typeface="Arial"/>
              </a:rPr>
              <a:t>모델 학습의 결과는 무엇입니까</a:t>
            </a:r>
            <a:r>
              <a:rPr lang="en-US" altLang="ko-KR" sz="4350" b="1" dirty="0">
                <a:latin typeface="Arial"/>
                <a:ea typeface="+mj-ea"/>
                <a:cs typeface="Arial"/>
              </a:rPr>
              <a:t>?</a:t>
            </a:r>
            <a:endParaRPr sz="4350" b="1" dirty="0">
              <a:latin typeface="Arial"/>
              <a:ea typeface="+mj-ea"/>
              <a:cs typeface="Arial"/>
            </a:endParaRPr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CD40EFB1-B4D9-4202-9D90-DE59D9C1DB4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91" b="61823"/>
          <a:stretch/>
        </p:blipFill>
        <p:spPr bwMode="auto">
          <a:xfrm>
            <a:off x="16683065" y="10107490"/>
            <a:ext cx="3119253" cy="882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915" y="3246282"/>
            <a:ext cx="6455155" cy="542067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5"/>
          <a:srcRect r="13333"/>
          <a:stretch/>
        </p:blipFill>
        <p:spPr>
          <a:xfrm>
            <a:off x="8223250" y="3215800"/>
            <a:ext cx="11156367" cy="548163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728878" y="8852783"/>
            <a:ext cx="50452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latin typeface="+mn-ea"/>
              </a:rPr>
              <a:t>Validation(7828)</a:t>
            </a:r>
            <a:r>
              <a:rPr lang="ko-KR" altLang="en-US" sz="2400" b="1" dirty="0" smtClean="0">
                <a:latin typeface="+mn-ea"/>
              </a:rPr>
              <a:t>에서 나누어진 </a:t>
            </a:r>
            <a:endParaRPr lang="en-US" altLang="ko-KR" sz="2400" b="1" dirty="0" smtClean="0">
              <a:latin typeface="+mn-ea"/>
            </a:endParaRPr>
          </a:p>
          <a:p>
            <a:r>
              <a:rPr lang="en-US" altLang="ko-KR" sz="2400" b="1" dirty="0" smtClean="0">
                <a:latin typeface="+mn-ea"/>
              </a:rPr>
              <a:t>test dataset(783)</a:t>
            </a:r>
            <a:r>
              <a:rPr lang="ko-KR" altLang="en-US" sz="2400" b="1" dirty="0" smtClean="0">
                <a:latin typeface="+mn-ea"/>
              </a:rPr>
              <a:t>에 </a:t>
            </a:r>
            <a:r>
              <a:rPr lang="ko-KR" altLang="en-US" sz="2400" b="1" dirty="0" smtClean="0">
                <a:latin typeface="+mn-ea"/>
              </a:rPr>
              <a:t>대한 매트릭스</a:t>
            </a:r>
            <a:endParaRPr lang="ko-KR" altLang="en-US" sz="2400" b="1" dirty="0"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019729" y="1975902"/>
            <a:ext cx="17795321" cy="686726"/>
          </a:xfrm>
          <a:prstGeom prst="rect">
            <a:avLst/>
          </a:prstGeom>
        </p:spPr>
        <p:txBody>
          <a:bodyPr vert="horz" wrap="square" lIns="0" tIns="17145" rIns="0" bIns="0">
            <a:spAutoFit/>
          </a:bodyPr>
          <a:lstStyle/>
          <a:p>
            <a:pPr marL="12700">
              <a:spcBef>
                <a:spcPts val="135"/>
              </a:spcBef>
              <a:defRPr/>
            </a:pPr>
            <a:r>
              <a:rPr lang="en-US" altLang="ko-KR" sz="4350" b="1" dirty="0">
                <a:latin typeface="Arial"/>
                <a:ea typeface="+mj-ea"/>
                <a:cs typeface="Arial"/>
              </a:rPr>
              <a:t>Attention</a:t>
            </a:r>
            <a:r>
              <a:rPr lang="ko-KR" altLang="en-US" sz="4350" b="1" dirty="0">
                <a:latin typeface="Arial"/>
                <a:ea typeface="+mj-ea"/>
                <a:cs typeface="Arial"/>
              </a:rPr>
              <a:t>을</a:t>
            </a:r>
            <a:r>
              <a:rPr lang="en-US" altLang="ko-KR" sz="4350" b="1" dirty="0">
                <a:latin typeface="Arial"/>
                <a:ea typeface="+mj-ea"/>
                <a:cs typeface="Arial"/>
              </a:rPr>
              <a:t> </a:t>
            </a:r>
            <a:r>
              <a:rPr lang="ko-KR" altLang="en-US" sz="4350" b="1" dirty="0">
                <a:latin typeface="Arial"/>
                <a:ea typeface="+mj-ea"/>
                <a:cs typeface="Arial"/>
              </a:rPr>
              <a:t>활용한 주요 특징 부각</a:t>
            </a:r>
            <a:endParaRPr lang="en-US" altLang="ko-KR" sz="4350" b="1" dirty="0">
              <a:latin typeface="Arial"/>
              <a:ea typeface="+mj-ea"/>
              <a:cs typeface="Arial"/>
            </a:endParaRPr>
          </a:p>
        </p:txBody>
      </p:sp>
      <p:pic>
        <p:nvPicPr>
          <p:cNvPr id="12" name="object 4"/>
          <p:cNvPicPr/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16224250" y="324598"/>
            <a:ext cx="3578068" cy="834278"/>
          </a:xfrm>
          <a:prstGeom prst="rect">
            <a:avLst/>
          </a:prstGeom>
        </p:spPr>
      </p:pic>
      <p:sp>
        <p:nvSpPr>
          <p:cNvPr id="14" name="object 2"/>
          <p:cNvSpPr txBox="1"/>
          <p:nvPr/>
        </p:nvSpPr>
        <p:spPr>
          <a:xfrm>
            <a:off x="1023917" y="888736"/>
            <a:ext cx="4827270" cy="1090683"/>
          </a:xfrm>
          <a:prstGeom prst="rect">
            <a:avLst/>
          </a:prstGeom>
        </p:spPr>
        <p:txBody>
          <a:bodyPr vert="horz" wrap="square" lIns="0" tIns="13335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4"/>
              </a:spcBef>
              <a:defRPr/>
            </a:pPr>
            <a:r>
              <a:rPr sz="7000" spc="-20" dirty="0">
                <a:latin typeface="Arial"/>
                <a:ea typeface="+mj-ea"/>
                <a:cs typeface="Arial"/>
              </a:rPr>
              <a:t>What's left?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3FAF5B3B-E6F6-4C31-BD22-B2AF995485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91" b="61823"/>
          <a:stretch/>
        </p:blipFill>
        <p:spPr bwMode="auto">
          <a:xfrm>
            <a:off x="16683065" y="10107490"/>
            <a:ext cx="3119253" cy="882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m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1387" y="2911475"/>
            <a:ext cx="4419600" cy="7338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650" y="4009791"/>
            <a:ext cx="4800600" cy="4800600"/>
          </a:xfrm>
          <a:prstGeom prst="rect">
            <a:avLst/>
          </a:prstGeom>
        </p:spPr>
      </p:pic>
      <p:sp>
        <p:nvSpPr>
          <p:cNvPr id="4" name="오른쪽 화살표 3"/>
          <p:cNvSpPr/>
          <p:nvPr/>
        </p:nvSpPr>
        <p:spPr>
          <a:xfrm>
            <a:off x="8332618" y="6199577"/>
            <a:ext cx="2438400" cy="762000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1042650" y="5426075"/>
            <a:ext cx="4800600" cy="2819400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object 4"/>
          <p:cNvPicPr/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16224250" y="324598"/>
            <a:ext cx="3578068" cy="834278"/>
          </a:xfrm>
          <a:prstGeom prst="rect">
            <a:avLst/>
          </a:prstGeom>
        </p:spPr>
      </p:pic>
      <p:sp>
        <p:nvSpPr>
          <p:cNvPr id="14" name="object 2"/>
          <p:cNvSpPr txBox="1"/>
          <p:nvPr/>
        </p:nvSpPr>
        <p:spPr>
          <a:xfrm>
            <a:off x="1023917" y="888736"/>
            <a:ext cx="4827270" cy="1090683"/>
          </a:xfrm>
          <a:prstGeom prst="rect">
            <a:avLst/>
          </a:prstGeom>
        </p:spPr>
        <p:txBody>
          <a:bodyPr vert="horz" wrap="square" lIns="0" tIns="13335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4"/>
              </a:spcBef>
              <a:defRPr/>
            </a:pPr>
            <a:r>
              <a:rPr lang="en-US" sz="7000" spc="-20" dirty="0" smtClean="0">
                <a:latin typeface="Arial"/>
                <a:ea typeface="+mj-ea"/>
                <a:cs typeface="Arial"/>
              </a:rPr>
              <a:t>Question</a:t>
            </a:r>
            <a:endParaRPr sz="7000" spc="-20" dirty="0">
              <a:latin typeface="Arial"/>
              <a:ea typeface="+mj-ea"/>
              <a:cs typeface="Arial"/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3FAF5B3B-E6F6-4C31-BD22-B2AF995485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91" b="61823"/>
          <a:stretch/>
        </p:blipFill>
        <p:spPr bwMode="auto">
          <a:xfrm>
            <a:off x="16683065" y="10107490"/>
            <a:ext cx="3119253" cy="882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감사합니다, thankyou, 감정표현, 고맙습니다, calligraphy, 사진,이미지,일러스트,캘리그라피 - 복주머니작가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1450" y="2454275"/>
            <a:ext cx="8763000" cy="619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6445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3917" y="888736"/>
            <a:ext cx="8672195" cy="1073414"/>
          </a:xfrm>
          <a:prstGeom prst="rect">
            <a:avLst/>
          </a:prstGeom>
        </p:spPr>
        <p:txBody>
          <a:bodyPr vert="horz" wrap="square" lIns="0" tIns="13335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4"/>
              </a:spcBef>
              <a:defRPr/>
            </a:pPr>
            <a:r>
              <a:rPr b="0" spc="-104" dirty="0"/>
              <a:t>Wha</a:t>
            </a:r>
            <a:r>
              <a:rPr b="0" spc="20" dirty="0"/>
              <a:t>t</a:t>
            </a:r>
            <a:r>
              <a:rPr b="0" spc="-280" dirty="0"/>
              <a:t> </a:t>
            </a:r>
            <a:r>
              <a:rPr b="0" spc="-233" dirty="0"/>
              <a:t>i</a:t>
            </a:r>
            <a:r>
              <a:rPr b="0" spc="-180" dirty="0"/>
              <a:t>s</a:t>
            </a:r>
            <a:r>
              <a:rPr b="0" spc="-280" dirty="0"/>
              <a:t> </a:t>
            </a:r>
            <a:r>
              <a:rPr b="0" spc="-100" dirty="0"/>
              <a:t>th</a:t>
            </a:r>
            <a:r>
              <a:rPr b="0" spc="50" dirty="0"/>
              <a:t>e</a:t>
            </a:r>
            <a:r>
              <a:rPr b="0" spc="-280" dirty="0"/>
              <a:t> </a:t>
            </a:r>
            <a:r>
              <a:rPr b="0" spc="-140" dirty="0"/>
              <a:t>p</a:t>
            </a:r>
            <a:r>
              <a:rPr b="0" spc="-270" dirty="0"/>
              <a:t>r</a:t>
            </a:r>
            <a:r>
              <a:rPr b="0" spc="-190" dirty="0"/>
              <a:t>oblem?</a:t>
            </a:r>
          </a:p>
        </p:txBody>
      </p:sp>
      <p:pic>
        <p:nvPicPr>
          <p:cNvPr id="6" name="object 4"/>
          <p:cNvPicPr/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16224250" y="324598"/>
            <a:ext cx="3578068" cy="834278"/>
          </a:xfrm>
          <a:prstGeom prst="rect">
            <a:avLst/>
          </a:prstGeom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4BAA89C9-96BB-4C71-B0F3-884580164D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91" b="61823"/>
          <a:stretch/>
        </p:blipFill>
        <p:spPr bwMode="auto">
          <a:xfrm>
            <a:off x="16683065" y="10107490"/>
            <a:ext cx="3119253" cy="882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object 3">
            <a:extLst>
              <a:ext uri="{FF2B5EF4-FFF2-40B4-BE49-F238E27FC236}">
                <a16:creationId xmlns:a16="http://schemas.microsoft.com/office/drawing/2014/main" id="{AAC6AC91-FA45-47B8-ACA6-7FB9D875D732}"/>
              </a:ext>
            </a:extLst>
          </p:cNvPr>
          <p:cNvSpPr txBox="1"/>
          <p:nvPr/>
        </p:nvSpPr>
        <p:spPr>
          <a:xfrm>
            <a:off x="1019729" y="1962721"/>
            <a:ext cx="11242121" cy="675704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lang="ko-KR" altLang="en-US" sz="4350" b="1" spc="-325" dirty="0">
                <a:latin typeface="나눔고딕OTF ExtraBold"/>
              </a:rPr>
              <a:t>어떠한 문제인가</a:t>
            </a:r>
            <a:r>
              <a:rPr lang="en-US" altLang="ko-KR" sz="4350" b="1" spc="-325" dirty="0">
                <a:latin typeface="나눔고딕OTF ExtraBold"/>
              </a:rPr>
              <a:t>?</a:t>
            </a:r>
            <a:endParaRPr lang="ko-KR" altLang="en-US" sz="4350" b="1" spc="-325" dirty="0">
              <a:latin typeface="나눔고딕OTF ExtraBold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4"/>
          <a:srcRect r="1289"/>
          <a:stretch/>
        </p:blipFill>
        <p:spPr>
          <a:xfrm>
            <a:off x="4718050" y="2911475"/>
            <a:ext cx="9677400" cy="6705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3917" y="888736"/>
            <a:ext cx="9345930" cy="1090683"/>
          </a:xfrm>
          <a:prstGeom prst="rect">
            <a:avLst/>
          </a:prstGeom>
        </p:spPr>
        <p:txBody>
          <a:bodyPr vert="horz" wrap="square" lIns="0" tIns="13335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4"/>
              </a:spcBef>
              <a:defRPr/>
            </a:pPr>
            <a:r>
              <a:rPr lang="en-US" altLang="ko-KR" b="0" spc="-104" dirty="0"/>
              <a:t>Wha</a:t>
            </a:r>
            <a:r>
              <a:rPr lang="en-US" altLang="ko-KR" b="0" spc="20" dirty="0"/>
              <a:t>t</a:t>
            </a:r>
            <a:r>
              <a:rPr lang="en-US" altLang="ko-KR" b="0" spc="-280" dirty="0"/>
              <a:t> </a:t>
            </a:r>
            <a:r>
              <a:rPr lang="en-US" altLang="ko-KR" b="0" spc="-233" dirty="0"/>
              <a:t>i</a:t>
            </a:r>
            <a:r>
              <a:rPr lang="en-US" altLang="ko-KR" b="0" spc="-180" dirty="0"/>
              <a:t>s</a:t>
            </a:r>
            <a:r>
              <a:rPr lang="en-US" altLang="ko-KR" b="0" spc="-280" dirty="0"/>
              <a:t> </a:t>
            </a:r>
            <a:r>
              <a:rPr lang="en-US" altLang="ko-KR" b="0" spc="-100" dirty="0"/>
              <a:t>th</a:t>
            </a:r>
            <a:r>
              <a:rPr lang="en-US" altLang="ko-KR" b="0" spc="50" dirty="0"/>
              <a:t>e</a:t>
            </a:r>
            <a:r>
              <a:rPr lang="en-US" altLang="ko-KR" b="0" spc="-280" dirty="0"/>
              <a:t> </a:t>
            </a:r>
            <a:r>
              <a:rPr lang="en-US" altLang="ko-KR" b="0" spc="-140" dirty="0"/>
              <a:t>p</a:t>
            </a:r>
            <a:r>
              <a:rPr lang="en-US" altLang="ko-KR" b="0" spc="-270" dirty="0"/>
              <a:t>r</a:t>
            </a:r>
            <a:r>
              <a:rPr lang="en-US" altLang="ko-KR" b="0" spc="-190" dirty="0"/>
              <a:t>oblem?</a:t>
            </a:r>
            <a:endParaRPr b="0" spc="-190" dirty="0"/>
          </a:p>
        </p:txBody>
      </p:sp>
      <p:sp>
        <p:nvSpPr>
          <p:cNvPr id="3" name="object 3"/>
          <p:cNvSpPr txBox="1"/>
          <p:nvPr/>
        </p:nvSpPr>
        <p:spPr>
          <a:xfrm>
            <a:off x="1019729" y="1962721"/>
            <a:ext cx="11242121" cy="675704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lang="ko-KR" altLang="en-US" sz="4350" b="1" spc="-325" dirty="0">
                <a:latin typeface="나눔고딕OTF ExtraBold"/>
              </a:rPr>
              <a:t>어떠한 문제인가</a:t>
            </a:r>
            <a:r>
              <a:rPr lang="en-US" altLang="ko-KR" sz="4350" b="1" spc="-325" dirty="0">
                <a:latin typeface="나눔고딕OTF ExtraBold"/>
              </a:rPr>
              <a:t>?</a:t>
            </a:r>
            <a:endParaRPr lang="ko-KR" altLang="en-US" sz="4350" b="1" spc="-325" dirty="0">
              <a:latin typeface="나눔고딕OTF ExtraBold"/>
            </a:endParaRPr>
          </a:p>
        </p:txBody>
      </p:sp>
      <p:pic>
        <p:nvPicPr>
          <p:cNvPr id="6" name="object 4"/>
          <p:cNvPicPr/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16224250" y="324598"/>
            <a:ext cx="3578068" cy="834278"/>
          </a:xfrm>
          <a:prstGeom prst="rect">
            <a:avLst/>
          </a:prstGeom>
        </p:spPr>
      </p:pic>
      <p:pic>
        <p:nvPicPr>
          <p:cNvPr id="16" name="Picture 2">
            <a:extLst>
              <a:ext uri="{FF2B5EF4-FFF2-40B4-BE49-F238E27FC236}">
                <a16:creationId xmlns:a16="http://schemas.microsoft.com/office/drawing/2014/main" id="{FCAC27A2-1890-4752-B08E-A717E5B0054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91" b="61823"/>
          <a:stretch/>
        </p:blipFill>
        <p:spPr bwMode="auto">
          <a:xfrm>
            <a:off x="16683065" y="10107490"/>
            <a:ext cx="3119253" cy="882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KL grade example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93"/>
          <a:stretch/>
        </p:blipFill>
        <p:spPr bwMode="auto">
          <a:xfrm>
            <a:off x="2965450" y="2835275"/>
            <a:ext cx="14086061" cy="4953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593850" y="8321675"/>
            <a:ext cx="1376530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단순 방사선 사진이 가장 유용하다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초기에는 정상 소견을 보일 수 있으나 점진적으로 관절 간격의 감소가 나타나며 연골 아래 뼈의 음영이 짙어지는 경화 소견을 볼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더욱 진행되면 </a:t>
            </a:r>
            <a:r>
              <a:rPr lang="ko-KR" altLang="en-US" dirty="0" err="1"/>
              <a:t>관절면의</a:t>
            </a:r>
            <a:r>
              <a:rPr lang="ko-KR" altLang="en-US" dirty="0"/>
              <a:t> 가장 자리에 뼈가 웃자란 듯한 </a:t>
            </a:r>
            <a:r>
              <a:rPr lang="ko-KR" altLang="en-US" dirty="0" err="1"/>
              <a:t>골극이</a:t>
            </a:r>
            <a:r>
              <a:rPr lang="ko-KR" altLang="en-US" dirty="0"/>
              <a:t> 형성되고 </a:t>
            </a:r>
            <a:r>
              <a:rPr lang="ko-KR" altLang="en-US" dirty="0" err="1"/>
              <a:t>관절면이</a:t>
            </a:r>
            <a:r>
              <a:rPr lang="ko-KR" altLang="en-US" dirty="0"/>
              <a:t> 불규칙해진다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이차성</a:t>
            </a:r>
            <a:r>
              <a:rPr lang="ko-KR" altLang="en-US" dirty="0"/>
              <a:t> 관절염의 경우 원인이 되는 과거 외상이나 질환의 흔적 혹은 변형 등이 관찰되기도 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다만 방사선학적 변화가 증상 및 활동력의 심한 정도를 그대로 반영하는 것은 아니어서 </a:t>
            </a:r>
            <a:endParaRPr lang="en-US" altLang="ko-KR" dirty="0" smtClean="0"/>
          </a:p>
          <a:p>
            <a:r>
              <a:rPr lang="en-US" altLang="ko-KR" dirty="0" smtClean="0"/>
              <a:t>40</a:t>
            </a:r>
            <a:r>
              <a:rPr lang="ko-KR" altLang="en-US" dirty="0"/>
              <a:t>세 이상에서 </a:t>
            </a:r>
            <a:r>
              <a:rPr lang="en-US" altLang="ko-KR" dirty="0"/>
              <a:t>90% </a:t>
            </a:r>
            <a:r>
              <a:rPr lang="ko-KR" altLang="en-US" dirty="0"/>
              <a:t>정도는 방사선학적으로 퇴행성 변화를 보이지만 이 중 </a:t>
            </a:r>
            <a:r>
              <a:rPr lang="en-US" altLang="ko-KR" dirty="0"/>
              <a:t>30% </a:t>
            </a:r>
            <a:r>
              <a:rPr lang="ko-KR" altLang="en-US" dirty="0"/>
              <a:t>정도만이 증상을 보이게 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>
                <a:hlinkClick r:id="rId5"/>
              </a:rPr>
              <a:t>http://</a:t>
            </a:r>
            <a:r>
              <a:rPr lang="en-US" altLang="ko-KR" dirty="0" smtClean="0">
                <a:hlinkClick r:id="rId5"/>
              </a:rPr>
              <a:t>www.snuh.org/health/nMedInfo/nView.do?category=DIS&amp;medid=AA000196</a:t>
            </a:r>
            <a:r>
              <a:rPr lang="en-US" altLang="ko-KR" dirty="0" smtClean="0"/>
              <a:t> </a:t>
            </a:r>
            <a:r>
              <a:rPr lang="ko-KR" altLang="en-US" dirty="0" smtClean="0"/>
              <a:t>출처</a:t>
            </a:r>
            <a:endParaRPr lang="en-US" altLang="ko-KR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3917" y="888736"/>
            <a:ext cx="11542733" cy="1090683"/>
          </a:xfrm>
          <a:prstGeom prst="rect">
            <a:avLst/>
          </a:prstGeom>
        </p:spPr>
        <p:txBody>
          <a:bodyPr vert="horz" wrap="square" lIns="0" tIns="13335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4"/>
              </a:spcBef>
              <a:defRPr/>
            </a:pPr>
            <a:r>
              <a:rPr lang="en-US" altLang="ko-KR" b="0" spc="-285" dirty="0"/>
              <a:t>What are some related studies?</a:t>
            </a:r>
            <a:endParaRPr b="0" spc="-190" dirty="0"/>
          </a:p>
        </p:txBody>
      </p:sp>
      <p:sp>
        <p:nvSpPr>
          <p:cNvPr id="6" name="object 3"/>
          <p:cNvSpPr txBox="1"/>
          <p:nvPr/>
        </p:nvSpPr>
        <p:spPr>
          <a:xfrm>
            <a:off x="1007029" y="1962721"/>
            <a:ext cx="18073156" cy="8148384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lang="ko-KR" altLang="en-US" sz="4350" b="1" spc="-325" dirty="0" smtClean="0">
                <a:latin typeface="나눔고딕OTF ExtraBold"/>
              </a:rPr>
              <a:t>관련 연구는 어떠한 것들이 있나</a:t>
            </a:r>
            <a:r>
              <a:rPr lang="en-US" altLang="ko-KR" sz="4350" b="1" spc="-325" dirty="0" smtClean="0">
                <a:latin typeface="나눔고딕OTF ExtraBold"/>
              </a:rPr>
              <a:t>?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endParaRPr lang="en-US" altLang="ko-KR" sz="4350" b="1" spc="-325" dirty="0" smtClean="0">
              <a:latin typeface="나눔고딕OTF ExtraBold"/>
            </a:endParaRPr>
          </a:p>
          <a:p>
            <a:pPr marL="12700">
              <a:spcBef>
                <a:spcPts val="100"/>
              </a:spcBef>
              <a:defRPr/>
            </a:pPr>
            <a:r>
              <a:rPr lang="en-US" altLang="ko-KR" sz="4350" spc="-325" dirty="0" err="1" smtClean="0">
                <a:latin typeface="나눔고딕OTF ExtraBold"/>
              </a:rPr>
              <a:t>CheXNet</a:t>
            </a:r>
            <a:r>
              <a:rPr lang="en-US" altLang="ko-KR" sz="4350" spc="-325" dirty="0" smtClean="0">
                <a:latin typeface="나눔고딕OTF ExtraBold"/>
              </a:rPr>
              <a:t> : </a:t>
            </a:r>
            <a:r>
              <a:rPr lang="en-US" altLang="ko-KR" sz="4350" spc="-325" dirty="0">
                <a:latin typeface="나눔고딕OTF ExtraBold"/>
              </a:rPr>
              <a:t>Radiologist-Level Pneumonia Detection on Chest X-Rays with Deep </a:t>
            </a:r>
            <a:r>
              <a:rPr lang="en-US" altLang="ko-KR" sz="4350" spc="-325" dirty="0" smtClean="0">
                <a:latin typeface="나눔고딕OTF ExtraBold"/>
              </a:rPr>
              <a:t/>
            </a:r>
            <a:br>
              <a:rPr lang="en-US" altLang="ko-KR" sz="4350" spc="-325" dirty="0" smtClean="0">
                <a:latin typeface="나눔고딕OTF ExtraBold"/>
              </a:rPr>
            </a:br>
            <a:r>
              <a:rPr lang="en-US" altLang="ko-KR" sz="4350" spc="-325" dirty="0" smtClean="0">
                <a:latin typeface="나눔고딕OTF ExtraBold"/>
              </a:rPr>
              <a:t>-&gt; </a:t>
            </a:r>
            <a:r>
              <a:rPr lang="en-US" altLang="ko-KR" sz="4350" spc="-325" dirty="0">
                <a:latin typeface="나눔고딕OTF ExtraBold"/>
              </a:rPr>
              <a:t>DenseNet121 + </a:t>
            </a:r>
            <a:r>
              <a:rPr lang="en-US" altLang="ko-KR" sz="4350" spc="-325" dirty="0" smtClean="0">
                <a:latin typeface="나눔고딕OTF ExtraBold"/>
              </a:rPr>
              <a:t>Sigmoid(train)</a:t>
            </a:r>
            <a:endParaRPr lang="en-US" altLang="ko-KR" sz="4350" spc="-325" dirty="0">
              <a:latin typeface="나눔고딕OTF ExtraBold"/>
            </a:endParaRPr>
          </a:p>
          <a:p>
            <a:pPr marL="12700">
              <a:spcBef>
                <a:spcPts val="100"/>
              </a:spcBef>
              <a:defRPr/>
            </a:pPr>
            <a:endParaRPr lang="en-US" altLang="ko-KR" sz="4350" spc="-325" dirty="0" smtClean="0">
              <a:latin typeface="나눔고딕OTF ExtraBold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lang="en-US" altLang="ko-KR" sz="4350" spc="-325" dirty="0">
                <a:latin typeface="나눔고딕OTF ExtraBold"/>
              </a:rPr>
              <a:t>Fully automatic knee osteoarthritis severity grading using deep </a:t>
            </a:r>
            <a:r>
              <a:rPr lang="en-US" altLang="ko-KR" sz="4350" spc="-325" dirty="0" smtClean="0">
                <a:latin typeface="나눔고딕OTF ExtraBold"/>
              </a:rPr>
              <a:t>neural networks </a:t>
            </a:r>
            <a:r>
              <a:rPr lang="en-US" altLang="ko-KR" sz="4350" spc="-325" dirty="0">
                <a:latin typeface="나눔고딕OTF ExtraBold"/>
              </a:rPr>
              <a:t>with a novel ordinal </a:t>
            </a:r>
            <a:r>
              <a:rPr lang="en-US" altLang="ko-KR" sz="4350" spc="-325" dirty="0" smtClean="0">
                <a:latin typeface="나눔고딕OTF ExtraBold"/>
              </a:rPr>
              <a:t>loss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lang="en-US" altLang="ko-KR" sz="4350" spc="-325" dirty="0" smtClean="0">
                <a:latin typeface="나눔고딕OTF ExtraBold"/>
              </a:rPr>
              <a:t>-&gt; YoloV2(detection) + VGG19(train)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endParaRPr lang="en-US" altLang="ko-KR" sz="4350" spc="-325" dirty="0">
              <a:latin typeface="나눔고딕OTF ExtraBold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lang="en-US" altLang="ko-KR" sz="4350" spc="-325" dirty="0">
                <a:latin typeface="나눔고딕OTF ExtraBold"/>
              </a:rPr>
              <a:t>Automatic Detection of Knee Joints and Quantiﬁcation of Knee Osteoarthritis </a:t>
            </a:r>
            <a:r>
              <a:rPr lang="en-US" altLang="ko-KR" sz="4350" spc="-325" dirty="0" smtClean="0">
                <a:latin typeface="나눔고딕OTF ExtraBold"/>
              </a:rPr>
              <a:t>Severity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endParaRPr lang="ko-KR" altLang="en-US" sz="4350" b="1" spc="-325" dirty="0">
              <a:latin typeface="나눔고딕OTF ExtraBold"/>
            </a:endParaRPr>
          </a:p>
        </p:txBody>
      </p:sp>
      <p:pic>
        <p:nvPicPr>
          <p:cNvPr id="7" name="object 4"/>
          <p:cNvPicPr/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16224250" y="324598"/>
            <a:ext cx="3578068" cy="834278"/>
          </a:xfrm>
          <a:prstGeom prst="rect">
            <a:avLst/>
          </a:prstGeom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B2EFD4E8-BF16-4E13-8193-877AD196566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91" b="61823"/>
          <a:stretch/>
        </p:blipFill>
        <p:spPr bwMode="auto">
          <a:xfrm>
            <a:off x="16683065" y="10107490"/>
            <a:ext cx="3119253" cy="882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6664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3917" y="888736"/>
            <a:ext cx="11618933" cy="1090683"/>
          </a:xfrm>
          <a:prstGeom prst="rect">
            <a:avLst/>
          </a:prstGeom>
        </p:spPr>
        <p:txBody>
          <a:bodyPr vert="horz" wrap="square" lIns="0" tIns="13335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4"/>
              </a:spcBef>
              <a:defRPr/>
            </a:pPr>
            <a:r>
              <a:rPr lang="en-US" b="0" spc="-104" dirty="0"/>
              <a:t>What data did you use?</a:t>
            </a:r>
            <a:endParaRPr b="0" spc="-190" dirty="0"/>
          </a:p>
        </p:txBody>
      </p:sp>
      <p:sp>
        <p:nvSpPr>
          <p:cNvPr id="3" name="object 3"/>
          <p:cNvSpPr txBox="1"/>
          <p:nvPr/>
        </p:nvSpPr>
        <p:spPr>
          <a:xfrm>
            <a:off x="1019728" y="1962721"/>
            <a:ext cx="18176322" cy="5663089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spcBef>
                <a:spcPts val="104"/>
              </a:spcBef>
              <a:buClr>
                <a:schemeClr val="tx1"/>
              </a:buClr>
              <a:buNone/>
              <a:defRPr/>
            </a:pPr>
            <a:r>
              <a:rPr lang="ko-KR" altLang="en-US" sz="4350" b="1" spc="-325" dirty="0" smtClean="0">
                <a:latin typeface="나눔고딕OTF ExtraBold"/>
                <a:cs typeface="나눔고딕OTF ExtraBold"/>
              </a:rPr>
              <a:t>사용한 데이터는 무엇인가</a:t>
            </a:r>
            <a:r>
              <a:rPr lang="en-US" altLang="ko-KR" sz="4350" b="1" spc="-325" dirty="0" smtClean="0">
                <a:latin typeface="나눔고딕OTF ExtraBold"/>
                <a:cs typeface="나눔고딕OTF ExtraBold"/>
              </a:rPr>
              <a:t>?</a:t>
            </a:r>
          </a:p>
          <a:p>
            <a:pPr marL="12700">
              <a:spcBef>
                <a:spcPts val="104"/>
              </a:spcBef>
              <a:buClr>
                <a:schemeClr val="tx1"/>
              </a:buClr>
              <a:buNone/>
              <a:defRPr/>
            </a:pPr>
            <a:endParaRPr lang="en-US" altLang="ko-KR" sz="4350" b="1" spc="-325" dirty="0">
              <a:latin typeface="나눔고딕OTF ExtraBold"/>
              <a:cs typeface="나눔고딕OTF ExtraBold"/>
            </a:endParaRPr>
          </a:p>
          <a:p>
            <a:pPr marL="12700">
              <a:spcBef>
                <a:spcPts val="104"/>
              </a:spcBef>
              <a:buClr>
                <a:schemeClr val="tx1"/>
              </a:buClr>
              <a:buNone/>
              <a:defRPr/>
            </a:pPr>
            <a:r>
              <a:rPr lang="en-US" altLang="ko-KR" sz="4350" spc="-325" dirty="0" smtClean="0">
                <a:latin typeface="나눔고딕OTF ExtraBold"/>
                <a:cs typeface="나눔고딕OTF ExtraBold"/>
              </a:rPr>
              <a:t>X-ray </a:t>
            </a:r>
            <a:r>
              <a:rPr lang="ko-KR" altLang="en-US" sz="4350" spc="-325" dirty="0" smtClean="0">
                <a:latin typeface="나눔고딕OTF ExtraBold"/>
                <a:cs typeface="나눔고딕OTF ExtraBold"/>
              </a:rPr>
              <a:t>이미지를 </a:t>
            </a:r>
            <a:r>
              <a:rPr lang="en-US" altLang="ko-KR" sz="4350" spc="-325" dirty="0" smtClean="0">
                <a:latin typeface="나눔고딕OTF ExtraBold"/>
                <a:cs typeface="나눔고딕OTF ExtraBold"/>
              </a:rPr>
              <a:t>YoloV2</a:t>
            </a:r>
            <a:r>
              <a:rPr lang="ko-KR" altLang="en-US" sz="4350" spc="-325" dirty="0" smtClean="0">
                <a:latin typeface="나눔고딕OTF ExtraBold"/>
                <a:cs typeface="나눔고딕OTF ExtraBold"/>
              </a:rPr>
              <a:t>로 </a:t>
            </a:r>
            <a:r>
              <a:rPr lang="en-US" altLang="ko-KR" sz="4350" spc="-325" dirty="0" smtClean="0">
                <a:latin typeface="나눔고딕OTF ExtraBold"/>
                <a:cs typeface="나눔고딕OTF ExtraBold"/>
              </a:rPr>
              <a:t>Detection</a:t>
            </a:r>
            <a:r>
              <a:rPr lang="ko-KR" altLang="en-US" sz="4350" spc="-325" dirty="0" smtClean="0">
                <a:latin typeface="나눔고딕OTF ExtraBold"/>
                <a:cs typeface="나눔고딕OTF ExtraBold"/>
              </a:rPr>
              <a:t>된 결과 이미지를 학습 데이터셋으로 사용</a:t>
            </a:r>
            <a:endParaRPr lang="en-US" altLang="ko-KR" sz="4350" spc="-325" dirty="0" smtClean="0">
              <a:latin typeface="나눔고딕OTF ExtraBold"/>
              <a:cs typeface="나눔고딕OTF ExtraBold"/>
            </a:endParaRPr>
          </a:p>
          <a:p>
            <a:pPr marL="12700">
              <a:spcBef>
                <a:spcPts val="104"/>
              </a:spcBef>
              <a:buClr>
                <a:schemeClr val="tx1"/>
              </a:buClr>
              <a:buNone/>
              <a:defRPr/>
            </a:pPr>
            <a:r>
              <a:rPr lang="ko-KR" altLang="en-US" sz="2800" spc="-325" dirty="0" smtClean="0">
                <a:latin typeface="나눔고딕OTF ExtraBold"/>
                <a:cs typeface="나눔고딕OTF ExtraBold"/>
                <a:hlinkClick r:id="rId2"/>
              </a:rPr>
              <a:t>출처 </a:t>
            </a:r>
            <a:r>
              <a:rPr lang="en-US" altLang="ko-KR" sz="2800" spc="-325" dirty="0" smtClean="0">
                <a:latin typeface="나눔고딕OTF ExtraBold"/>
                <a:cs typeface="나눔고딕OTF ExtraBold"/>
                <a:hlinkClick r:id="rId2"/>
              </a:rPr>
              <a:t>: https</a:t>
            </a:r>
            <a:r>
              <a:rPr lang="en-US" altLang="ko-KR" sz="2800" spc="-325" dirty="0">
                <a:latin typeface="나눔고딕OTF ExtraBold"/>
                <a:cs typeface="나눔고딕OTF ExtraBold"/>
                <a:hlinkClick r:id="rId2"/>
              </a:rPr>
              <a:t>://github.com/PingjunChen/GradingKneeOA</a:t>
            </a:r>
            <a:endParaRPr lang="en-US" altLang="ko-KR" sz="2800" spc="-325" dirty="0" smtClean="0">
              <a:latin typeface="나눔고딕OTF ExtraBold"/>
              <a:cs typeface="나눔고딕OTF ExtraBold"/>
            </a:endParaRPr>
          </a:p>
          <a:p>
            <a:pPr marL="12700">
              <a:spcBef>
                <a:spcPts val="104"/>
              </a:spcBef>
              <a:buClr>
                <a:schemeClr val="tx1"/>
              </a:buClr>
              <a:buNone/>
              <a:defRPr/>
            </a:pPr>
            <a:endParaRPr lang="en-US" altLang="ko-KR" sz="4350" spc="-325" dirty="0">
              <a:latin typeface="나눔고딕OTF ExtraBold"/>
              <a:cs typeface="나눔고딕OTF ExtraBold"/>
            </a:endParaRPr>
          </a:p>
          <a:p>
            <a:pPr marL="12700">
              <a:spcBef>
                <a:spcPts val="104"/>
              </a:spcBef>
              <a:buClr>
                <a:schemeClr val="tx1"/>
              </a:buClr>
              <a:buNone/>
              <a:defRPr/>
            </a:pPr>
            <a:r>
              <a:rPr lang="en-US" altLang="ko-KR" sz="4350" spc="-325" dirty="0" err="1" smtClean="0">
                <a:latin typeface="나눔고딕OTF ExtraBold"/>
                <a:cs typeface="나눔고딕OTF ExtraBold"/>
              </a:rPr>
              <a:t>Dphi</a:t>
            </a:r>
            <a:r>
              <a:rPr lang="ko-KR" altLang="en-US" sz="4350" spc="-325" dirty="0" smtClean="0">
                <a:latin typeface="나눔고딕OTF ExtraBold"/>
                <a:cs typeface="나눔고딕OTF ExtraBold"/>
              </a:rPr>
              <a:t>에서 제공하는 학습데이터셋을 검증</a:t>
            </a:r>
            <a:r>
              <a:rPr lang="en-US" altLang="ko-KR" sz="4350" spc="-325" dirty="0" smtClean="0">
                <a:latin typeface="나눔고딕OTF ExtraBold"/>
                <a:cs typeface="나눔고딕OTF ExtraBold"/>
              </a:rPr>
              <a:t>, </a:t>
            </a:r>
            <a:r>
              <a:rPr lang="ko-KR" altLang="en-US" sz="4350" spc="-325" dirty="0" smtClean="0">
                <a:latin typeface="나눔고딕OTF ExtraBold"/>
                <a:cs typeface="나눔고딕OTF ExtraBold"/>
              </a:rPr>
              <a:t>테스트 데이터셋으로 나누어 사용</a:t>
            </a:r>
            <a:endParaRPr lang="en-US" altLang="ko-KR" sz="4350" spc="-325" dirty="0" smtClean="0">
              <a:latin typeface="나눔고딕OTF ExtraBold"/>
              <a:cs typeface="나눔고딕OTF ExtraBold"/>
            </a:endParaRPr>
          </a:p>
          <a:p>
            <a:pPr marL="12700">
              <a:spcBef>
                <a:spcPts val="104"/>
              </a:spcBef>
              <a:buClr>
                <a:schemeClr val="tx1"/>
              </a:buClr>
              <a:buNone/>
              <a:defRPr/>
            </a:pPr>
            <a:r>
              <a:rPr lang="ko-KR" altLang="en-US" sz="2800" spc="-325" dirty="0" smtClean="0">
                <a:latin typeface="나눔고딕OTF ExtraBold"/>
                <a:cs typeface="나눔고딕OTF ExtraBold"/>
              </a:rPr>
              <a:t>출처 </a:t>
            </a:r>
            <a:r>
              <a:rPr lang="en-US" altLang="ko-KR" sz="2800" spc="-325" dirty="0" smtClean="0">
                <a:latin typeface="나눔고딕OTF ExtraBold"/>
                <a:cs typeface="나눔고딕OTF ExtraBold"/>
              </a:rPr>
              <a:t>: https</a:t>
            </a:r>
            <a:r>
              <a:rPr lang="en-US" altLang="ko-KR" sz="2800" spc="-325" dirty="0">
                <a:latin typeface="나눔고딕OTF ExtraBold"/>
                <a:cs typeface="나눔고딕OTF ExtraBold"/>
              </a:rPr>
              <a:t>://drive.google.com/file/d/1NdDqPK4NLn2aV8ZdF5ilux1sfG6IyebC/view</a:t>
            </a:r>
            <a:endParaRPr lang="en-US" altLang="ko-KR" sz="2800" spc="-325" dirty="0" smtClean="0">
              <a:latin typeface="나눔고딕OTF ExtraBold"/>
              <a:cs typeface="나눔고딕OTF ExtraBold"/>
            </a:endParaRPr>
          </a:p>
          <a:p>
            <a:pPr marL="12700">
              <a:spcBef>
                <a:spcPts val="104"/>
              </a:spcBef>
              <a:buClr>
                <a:schemeClr val="tx1"/>
              </a:buClr>
              <a:buNone/>
              <a:defRPr/>
            </a:pPr>
            <a:endParaRPr lang="en-US" altLang="ko-KR" sz="4350" spc="-325" dirty="0">
              <a:latin typeface="나눔고딕OTF ExtraBold"/>
              <a:cs typeface="나눔고딕OTF ExtraBold"/>
            </a:endParaRPr>
          </a:p>
          <a:p>
            <a:pPr marL="12700">
              <a:spcBef>
                <a:spcPts val="104"/>
              </a:spcBef>
              <a:buClr>
                <a:schemeClr val="tx1"/>
              </a:buClr>
              <a:buNone/>
              <a:defRPr/>
            </a:pPr>
            <a:r>
              <a:rPr lang="ko-KR" altLang="en-US" sz="4350" spc="-325" dirty="0" smtClean="0">
                <a:latin typeface="나눔고딕OTF ExtraBold"/>
                <a:cs typeface="나눔고딕OTF ExtraBold"/>
              </a:rPr>
              <a:t>추후 검증 </a:t>
            </a:r>
            <a:r>
              <a:rPr lang="ko-KR" altLang="en-US" sz="4350" spc="-325" dirty="0" err="1" smtClean="0">
                <a:latin typeface="나눔고딕OTF ExtraBold"/>
                <a:cs typeface="나눔고딕OTF ExtraBold"/>
              </a:rPr>
              <a:t>데이터셋을</a:t>
            </a:r>
            <a:r>
              <a:rPr lang="ko-KR" altLang="en-US" sz="4350" spc="-325" dirty="0" smtClean="0">
                <a:latin typeface="나눔고딕OTF ExtraBold"/>
                <a:cs typeface="나눔고딕OTF ExtraBold"/>
              </a:rPr>
              <a:t> 추가 학습</a:t>
            </a:r>
            <a:endParaRPr lang="en-US" altLang="ko-KR" sz="4350" spc="-325" dirty="0" smtClean="0">
              <a:latin typeface="나눔고딕OTF ExtraBold"/>
              <a:cs typeface="나눔고딕OTF ExtraBold"/>
            </a:endParaRPr>
          </a:p>
        </p:txBody>
      </p:sp>
      <p:pic>
        <p:nvPicPr>
          <p:cNvPr id="9" name="object 4"/>
          <p:cNvPicPr/>
          <p:nvPr userDrawn="1"/>
        </p:nvPicPr>
        <p:blipFill rotWithShape="1">
          <a:blip r:embed="rId3"/>
          <a:stretch>
            <a:fillRect/>
          </a:stretch>
        </p:blipFill>
        <p:spPr>
          <a:xfrm>
            <a:off x="16224250" y="324598"/>
            <a:ext cx="3578068" cy="834278"/>
          </a:xfrm>
          <a:prstGeom prst="rect">
            <a:avLst/>
          </a:prstGeom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04126EC7-7619-4359-B48B-BEAAEEC5109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91" b="61823"/>
          <a:stretch/>
        </p:blipFill>
        <p:spPr bwMode="auto">
          <a:xfrm>
            <a:off x="16683065" y="10107490"/>
            <a:ext cx="3119253" cy="882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019729" y="1962721"/>
            <a:ext cx="16042721" cy="675704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lang="ko-KR" altLang="en-US" sz="4350" b="1" spc="80" dirty="0" smtClean="0">
                <a:latin typeface="Arial"/>
                <a:ea typeface="+mj-ea"/>
                <a:cs typeface="Arial"/>
              </a:rPr>
              <a:t>학습</a:t>
            </a:r>
            <a:r>
              <a:rPr lang="en-US" altLang="ko-KR" sz="4350" b="1" spc="80" dirty="0" smtClean="0">
                <a:latin typeface="Arial"/>
                <a:ea typeface="+mj-ea"/>
                <a:cs typeface="Arial"/>
              </a:rPr>
              <a:t>, </a:t>
            </a:r>
            <a:r>
              <a:rPr lang="ko-KR" altLang="en-US" sz="4350" b="1" spc="80" dirty="0" smtClean="0">
                <a:latin typeface="Arial"/>
                <a:ea typeface="+mj-ea"/>
                <a:cs typeface="Arial"/>
              </a:rPr>
              <a:t>검증 데이터</a:t>
            </a:r>
            <a:r>
              <a:rPr sz="4350" b="1" spc="80" dirty="0" smtClean="0">
                <a:latin typeface="Arial"/>
                <a:ea typeface="+mj-ea"/>
                <a:cs typeface="Arial"/>
              </a:rPr>
              <a:t> </a:t>
            </a:r>
            <a:r>
              <a:rPr lang="ko-KR" altLang="en-US" sz="4350" b="1" spc="80" dirty="0" smtClean="0">
                <a:latin typeface="Arial"/>
                <a:ea typeface="+mj-ea"/>
                <a:cs typeface="Arial"/>
              </a:rPr>
              <a:t>분포</a:t>
            </a:r>
            <a:endParaRPr sz="4350" dirty="0">
              <a:latin typeface="Arial"/>
              <a:ea typeface="+mj-ea"/>
              <a:cs typeface="Arial"/>
            </a:endParaRPr>
          </a:p>
        </p:txBody>
      </p:sp>
      <p:pic>
        <p:nvPicPr>
          <p:cNvPr id="5" name="object 4"/>
          <p:cNvPicPr/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16224250" y="324598"/>
            <a:ext cx="3578068" cy="834278"/>
          </a:xfrm>
          <a:prstGeom prst="rect">
            <a:avLst/>
          </a:prstGeom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05285A32-F1CE-42F4-B265-3065F33CD34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91" b="61823"/>
          <a:stretch/>
        </p:blipFill>
        <p:spPr bwMode="auto">
          <a:xfrm>
            <a:off x="16683065" y="10107490"/>
            <a:ext cx="3119253" cy="882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730" y="3521075"/>
            <a:ext cx="7573968" cy="498539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3042930" y="4182138"/>
            <a:ext cx="6362639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 smtClean="0">
                <a:latin typeface="+mn-ea"/>
              </a:rPr>
              <a:t>Cls</a:t>
            </a:r>
            <a:r>
              <a:rPr lang="en-US" altLang="ko-KR" sz="2400" dirty="0" err="1" smtClean="0">
                <a:latin typeface="+mn-ea"/>
              </a:rPr>
              <a:t>KLData</a:t>
            </a:r>
            <a:r>
              <a:rPr lang="en-US" altLang="ko-KR" sz="2400" dirty="0" smtClean="0">
                <a:latin typeface="+mn-ea"/>
              </a:rPr>
              <a:t> KneeKL224</a:t>
            </a:r>
            <a:r>
              <a:rPr lang="en-US" altLang="ko-KR" sz="2400" dirty="0" smtClean="0">
                <a:latin typeface="+mn-ea"/>
              </a:rPr>
              <a:t> 9786</a:t>
            </a:r>
            <a:r>
              <a:rPr lang="ko-KR" altLang="en-US" sz="2400" dirty="0" smtClean="0">
                <a:latin typeface="+mn-ea"/>
              </a:rPr>
              <a:t>개의 이미지 사용</a:t>
            </a:r>
            <a:endParaRPr lang="en-US" altLang="ko-KR" sz="2400" dirty="0" smtClean="0">
              <a:latin typeface="+mn-ea"/>
            </a:endParaRPr>
          </a:p>
          <a:p>
            <a:endParaRPr lang="en-US" altLang="ko-KR" sz="2400" dirty="0">
              <a:latin typeface="+mn-ea"/>
            </a:endParaRPr>
          </a:p>
          <a:p>
            <a:r>
              <a:rPr lang="en-US" altLang="ko-KR" sz="2400" dirty="0" smtClean="0">
                <a:latin typeface="+mn-ea"/>
              </a:rPr>
              <a:t>0 : 3857 </a:t>
            </a:r>
          </a:p>
          <a:p>
            <a:r>
              <a:rPr lang="en-US" altLang="ko-KR" sz="2400" dirty="0" smtClean="0">
                <a:latin typeface="+mn-ea"/>
              </a:rPr>
              <a:t>1 : 1770</a:t>
            </a:r>
          </a:p>
          <a:p>
            <a:r>
              <a:rPr lang="en-US" altLang="ko-KR" sz="2400" dirty="0" smtClean="0">
                <a:latin typeface="+mn-ea"/>
              </a:rPr>
              <a:t>2 : 2578</a:t>
            </a:r>
          </a:p>
          <a:p>
            <a:r>
              <a:rPr lang="en-US" altLang="ko-KR" sz="2400" dirty="0" smtClean="0">
                <a:latin typeface="+mn-ea"/>
              </a:rPr>
              <a:t>3 : 1286</a:t>
            </a:r>
          </a:p>
          <a:p>
            <a:r>
              <a:rPr lang="en-US" altLang="ko-KR" sz="2400" dirty="0" smtClean="0">
                <a:latin typeface="+mn-ea"/>
              </a:rPr>
              <a:t>4 : 295</a:t>
            </a:r>
          </a:p>
          <a:p>
            <a:endParaRPr lang="en-US" altLang="ko-KR" sz="2400" dirty="0" smtClean="0">
              <a:latin typeface="+mn-ea"/>
            </a:endParaRPr>
          </a:p>
          <a:p>
            <a:r>
              <a:rPr lang="ko-KR" altLang="en-US" sz="2400" dirty="0" smtClean="0">
                <a:latin typeface="+mn-ea"/>
              </a:rPr>
              <a:t>데이터 분포에 대한 평등한 학습을 위해서 </a:t>
            </a:r>
            <a:endParaRPr lang="en-US" altLang="ko-KR" sz="2400" dirty="0" smtClean="0">
              <a:latin typeface="+mn-ea"/>
            </a:endParaRPr>
          </a:p>
          <a:p>
            <a:r>
              <a:rPr lang="ko-KR" altLang="en-US" sz="2400" dirty="0" smtClean="0">
                <a:latin typeface="+mn-ea"/>
              </a:rPr>
              <a:t>적은 데이터 셋에 </a:t>
            </a:r>
            <a:r>
              <a:rPr lang="ko-KR" altLang="en-US" sz="2400" dirty="0" smtClean="0">
                <a:latin typeface="+mn-ea"/>
              </a:rPr>
              <a:t>대한 가중치를 부여</a:t>
            </a:r>
            <a:endParaRPr lang="ko-KR" altLang="en-US" sz="2400" dirty="0">
              <a:latin typeface="+mn-ea"/>
            </a:endParaRPr>
          </a:p>
        </p:txBody>
      </p:sp>
      <p:sp>
        <p:nvSpPr>
          <p:cNvPr id="11" name="object 2"/>
          <p:cNvSpPr txBox="1">
            <a:spLocks/>
          </p:cNvSpPr>
          <p:nvPr/>
        </p:nvSpPr>
        <p:spPr>
          <a:xfrm>
            <a:off x="1023917" y="888736"/>
            <a:ext cx="11618933" cy="1090683"/>
          </a:xfrm>
          <a:prstGeom prst="rect">
            <a:avLst/>
          </a:prstGeom>
        </p:spPr>
        <p:txBody>
          <a:bodyPr vert="horz" wrap="square" lIns="0" tIns="13335" rIns="0" bIns="0">
            <a:spAutoFit/>
          </a:bodyPr>
          <a:lstStyle>
            <a:lvl1pPr>
              <a:defRPr sz="700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 latinLnBrk="0">
              <a:spcBef>
                <a:spcPts val="104"/>
              </a:spcBef>
              <a:defRPr/>
            </a:pPr>
            <a:r>
              <a:rPr lang="en-US" b="0" kern="0" spc="-104" smtClean="0"/>
              <a:t>What data did you use?</a:t>
            </a:r>
            <a:endParaRPr lang="en-US" b="0" kern="0" spc="-190" dirty="0"/>
          </a:p>
        </p:txBody>
      </p:sp>
      <p:sp>
        <p:nvSpPr>
          <p:cNvPr id="10" name="TextBox 9"/>
          <p:cNvSpPr txBox="1"/>
          <p:nvPr/>
        </p:nvSpPr>
        <p:spPr>
          <a:xfrm>
            <a:off x="9404512" y="2427811"/>
            <a:ext cx="3013532" cy="7294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ea"/>
              </a:rPr>
              <a:t>└─</a:t>
            </a:r>
            <a:r>
              <a:rPr lang="en-US" altLang="ko-KR" dirty="0" err="1" smtClean="0">
                <a:latin typeface="+mn-ea"/>
              </a:rPr>
              <a:t>ClsKLData</a:t>
            </a:r>
            <a:r>
              <a:rPr lang="en-US" altLang="ko-KR" dirty="0" smtClean="0">
                <a:latin typeface="+mn-ea"/>
              </a:rPr>
              <a:t> label</a:t>
            </a:r>
            <a:endParaRPr lang="en-US" altLang="ko-KR" dirty="0">
              <a:latin typeface="+mn-ea"/>
            </a:endParaRPr>
          </a:p>
          <a:p>
            <a:r>
              <a:rPr lang="en-US" altLang="ko-KR" dirty="0">
                <a:latin typeface="+mn-ea"/>
              </a:rPr>
              <a:t>    </a:t>
            </a:r>
            <a:r>
              <a:rPr lang="en-US" altLang="ko-KR" dirty="0" smtClean="0">
                <a:latin typeface="+mn-ea"/>
              </a:rPr>
              <a:t> └─kneeKL224 (9786)</a:t>
            </a:r>
            <a:endParaRPr lang="en-US" altLang="ko-KR" dirty="0">
              <a:latin typeface="+mn-ea"/>
            </a:endParaRPr>
          </a:p>
          <a:p>
            <a:r>
              <a:rPr lang="en-US" altLang="ko-KR" dirty="0">
                <a:latin typeface="+mn-ea"/>
              </a:rPr>
              <a:t>        </a:t>
            </a:r>
            <a:r>
              <a:rPr lang="en-US" altLang="ko-KR" dirty="0" smtClean="0">
                <a:latin typeface="+mn-ea"/>
              </a:rPr>
              <a:t> ├─</a:t>
            </a:r>
            <a:r>
              <a:rPr lang="en-US" altLang="ko-KR" dirty="0" err="1">
                <a:latin typeface="+mn-ea"/>
              </a:rPr>
              <a:t>auto_test</a:t>
            </a:r>
            <a:endParaRPr lang="en-US" altLang="ko-KR" dirty="0">
              <a:latin typeface="+mn-ea"/>
            </a:endParaRPr>
          </a:p>
          <a:p>
            <a:r>
              <a:rPr lang="en-US" altLang="ko-KR" dirty="0">
                <a:latin typeface="+mn-ea"/>
              </a:rPr>
              <a:t>       </a:t>
            </a:r>
            <a:r>
              <a:rPr lang="en-US" altLang="ko-KR" dirty="0" smtClean="0">
                <a:latin typeface="+mn-ea"/>
              </a:rPr>
              <a:t>  </a:t>
            </a:r>
            <a:r>
              <a:rPr lang="en-US" altLang="ko-KR" dirty="0">
                <a:latin typeface="+mn-ea"/>
              </a:rPr>
              <a:t>│  ├─</a:t>
            </a:r>
            <a:r>
              <a:rPr lang="en-US" altLang="ko-KR" dirty="0" smtClean="0">
                <a:latin typeface="+mn-ea"/>
              </a:rPr>
              <a:t>0 (604)</a:t>
            </a:r>
            <a:endParaRPr lang="en-US" altLang="ko-KR" dirty="0">
              <a:latin typeface="+mn-ea"/>
            </a:endParaRPr>
          </a:p>
          <a:p>
            <a:r>
              <a:rPr lang="en-US" altLang="ko-KR" dirty="0">
                <a:latin typeface="+mn-ea"/>
              </a:rPr>
              <a:t>       </a:t>
            </a:r>
            <a:r>
              <a:rPr lang="en-US" altLang="ko-KR" dirty="0" smtClean="0">
                <a:latin typeface="+mn-ea"/>
              </a:rPr>
              <a:t>  </a:t>
            </a:r>
            <a:r>
              <a:rPr lang="en-US" altLang="ko-KR" dirty="0">
                <a:latin typeface="+mn-ea"/>
              </a:rPr>
              <a:t>│  ├─</a:t>
            </a:r>
            <a:r>
              <a:rPr lang="en-US" altLang="ko-KR" dirty="0" smtClean="0">
                <a:latin typeface="+mn-ea"/>
              </a:rPr>
              <a:t>1 (275)</a:t>
            </a:r>
            <a:endParaRPr lang="en-US" altLang="ko-KR" dirty="0">
              <a:latin typeface="+mn-ea"/>
            </a:endParaRPr>
          </a:p>
          <a:p>
            <a:r>
              <a:rPr lang="en-US" altLang="ko-KR" dirty="0">
                <a:latin typeface="+mn-ea"/>
              </a:rPr>
              <a:t>       </a:t>
            </a:r>
            <a:r>
              <a:rPr lang="en-US" altLang="ko-KR" dirty="0" smtClean="0">
                <a:latin typeface="+mn-ea"/>
              </a:rPr>
              <a:t>  </a:t>
            </a:r>
            <a:r>
              <a:rPr lang="en-US" altLang="ko-KR" dirty="0">
                <a:latin typeface="+mn-ea"/>
              </a:rPr>
              <a:t>│  ├─</a:t>
            </a:r>
            <a:r>
              <a:rPr lang="en-US" altLang="ko-KR" dirty="0" smtClean="0">
                <a:latin typeface="+mn-ea"/>
              </a:rPr>
              <a:t>2 (403)</a:t>
            </a:r>
            <a:endParaRPr lang="en-US" altLang="ko-KR" dirty="0">
              <a:latin typeface="+mn-ea"/>
            </a:endParaRPr>
          </a:p>
          <a:p>
            <a:r>
              <a:rPr lang="en-US" altLang="ko-KR" dirty="0">
                <a:latin typeface="+mn-ea"/>
              </a:rPr>
              <a:t>       </a:t>
            </a:r>
            <a:r>
              <a:rPr lang="en-US" altLang="ko-KR" dirty="0" smtClean="0">
                <a:latin typeface="+mn-ea"/>
              </a:rPr>
              <a:t>  </a:t>
            </a:r>
            <a:r>
              <a:rPr lang="en-US" altLang="ko-KR" dirty="0">
                <a:latin typeface="+mn-ea"/>
              </a:rPr>
              <a:t>│  ├─</a:t>
            </a:r>
            <a:r>
              <a:rPr lang="en-US" altLang="ko-KR" dirty="0" smtClean="0">
                <a:latin typeface="+mn-ea"/>
              </a:rPr>
              <a:t>3 (200)</a:t>
            </a:r>
            <a:endParaRPr lang="en-US" altLang="ko-KR" dirty="0">
              <a:latin typeface="+mn-ea"/>
            </a:endParaRPr>
          </a:p>
          <a:p>
            <a:r>
              <a:rPr lang="en-US" altLang="ko-KR" dirty="0">
                <a:latin typeface="+mn-ea"/>
              </a:rPr>
              <a:t>       </a:t>
            </a:r>
            <a:r>
              <a:rPr lang="en-US" altLang="ko-KR" dirty="0" smtClean="0">
                <a:latin typeface="+mn-ea"/>
              </a:rPr>
              <a:t>  │  └─4 (44)</a:t>
            </a:r>
            <a:endParaRPr lang="en-US" altLang="ko-KR" dirty="0">
              <a:latin typeface="+mn-ea"/>
            </a:endParaRPr>
          </a:p>
          <a:p>
            <a:r>
              <a:rPr lang="en-US" altLang="ko-KR" dirty="0">
                <a:latin typeface="+mn-ea"/>
              </a:rPr>
              <a:t>        </a:t>
            </a:r>
            <a:r>
              <a:rPr lang="en-US" altLang="ko-KR" dirty="0" smtClean="0">
                <a:latin typeface="+mn-ea"/>
              </a:rPr>
              <a:t> ├─</a:t>
            </a:r>
            <a:r>
              <a:rPr lang="en-US" altLang="ko-KR" dirty="0">
                <a:latin typeface="+mn-ea"/>
              </a:rPr>
              <a:t>test</a:t>
            </a:r>
          </a:p>
          <a:p>
            <a:r>
              <a:rPr lang="en-US" altLang="ko-KR" dirty="0">
                <a:latin typeface="+mn-ea"/>
              </a:rPr>
              <a:t>        </a:t>
            </a:r>
            <a:r>
              <a:rPr lang="en-US" altLang="ko-KR" dirty="0" smtClean="0">
                <a:latin typeface="+mn-ea"/>
              </a:rPr>
              <a:t> │  </a:t>
            </a:r>
            <a:r>
              <a:rPr lang="en-US" altLang="ko-KR" dirty="0">
                <a:latin typeface="+mn-ea"/>
              </a:rPr>
              <a:t>├─</a:t>
            </a:r>
            <a:r>
              <a:rPr lang="en-US" altLang="ko-KR" dirty="0" smtClean="0">
                <a:latin typeface="+mn-ea"/>
              </a:rPr>
              <a:t>0 (639)</a:t>
            </a:r>
            <a:endParaRPr lang="en-US" altLang="ko-KR" dirty="0">
              <a:latin typeface="+mn-ea"/>
            </a:endParaRPr>
          </a:p>
          <a:p>
            <a:r>
              <a:rPr lang="en-US" altLang="ko-KR" dirty="0">
                <a:latin typeface="+mn-ea"/>
              </a:rPr>
              <a:t>        </a:t>
            </a:r>
            <a:r>
              <a:rPr lang="en-US" altLang="ko-KR" dirty="0" smtClean="0">
                <a:latin typeface="+mn-ea"/>
              </a:rPr>
              <a:t> │  </a:t>
            </a:r>
            <a:r>
              <a:rPr lang="en-US" altLang="ko-KR" dirty="0">
                <a:latin typeface="+mn-ea"/>
              </a:rPr>
              <a:t>├─</a:t>
            </a:r>
            <a:r>
              <a:rPr lang="en-US" altLang="ko-KR" dirty="0" smtClean="0">
                <a:latin typeface="+mn-ea"/>
              </a:rPr>
              <a:t>1 (296)</a:t>
            </a:r>
            <a:endParaRPr lang="en-US" altLang="ko-KR" dirty="0">
              <a:latin typeface="+mn-ea"/>
            </a:endParaRPr>
          </a:p>
          <a:p>
            <a:r>
              <a:rPr lang="en-US" altLang="ko-KR" dirty="0">
                <a:latin typeface="+mn-ea"/>
              </a:rPr>
              <a:t>        </a:t>
            </a:r>
            <a:r>
              <a:rPr lang="en-US" altLang="ko-KR" dirty="0" smtClean="0">
                <a:latin typeface="+mn-ea"/>
              </a:rPr>
              <a:t> │  </a:t>
            </a:r>
            <a:r>
              <a:rPr lang="en-US" altLang="ko-KR" dirty="0">
                <a:latin typeface="+mn-ea"/>
              </a:rPr>
              <a:t>├─</a:t>
            </a:r>
            <a:r>
              <a:rPr lang="en-US" altLang="ko-KR" dirty="0" smtClean="0">
                <a:latin typeface="+mn-ea"/>
              </a:rPr>
              <a:t>2 (447)</a:t>
            </a:r>
            <a:endParaRPr lang="en-US" altLang="ko-KR" dirty="0">
              <a:latin typeface="+mn-ea"/>
            </a:endParaRPr>
          </a:p>
          <a:p>
            <a:r>
              <a:rPr lang="en-US" altLang="ko-KR" dirty="0">
                <a:latin typeface="+mn-ea"/>
              </a:rPr>
              <a:t>        </a:t>
            </a:r>
            <a:r>
              <a:rPr lang="en-US" altLang="ko-KR" dirty="0" smtClean="0">
                <a:latin typeface="+mn-ea"/>
              </a:rPr>
              <a:t> │  </a:t>
            </a:r>
            <a:r>
              <a:rPr lang="en-US" altLang="ko-KR" dirty="0">
                <a:latin typeface="+mn-ea"/>
              </a:rPr>
              <a:t>├─</a:t>
            </a:r>
            <a:r>
              <a:rPr lang="en-US" altLang="ko-KR" dirty="0" smtClean="0">
                <a:latin typeface="+mn-ea"/>
              </a:rPr>
              <a:t>3 (223)</a:t>
            </a:r>
            <a:endParaRPr lang="en-US" altLang="ko-KR" dirty="0">
              <a:latin typeface="+mn-ea"/>
            </a:endParaRPr>
          </a:p>
          <a:p>
            <a:r>
              <a:rPr lang="en-US" altLang="ko-KR" dirty="0">
                <a:latin typeface="+mn-ea"/>
              </a:rPr>
              <a:t>        </a:t>
            </a:r>
            <a:r>
              <a:rPr lang="en-US" altLang="ko-KR" dirty="0" smtClean="0">
                <a:latin typeface="+mn-ea"/>
              </a:rPr>
              <a:t> │  └─4 (51)</a:t>
            </a:r>
            <a:endParaRPr lang="en-US" altLang="ko-KR" dirty="0">
              <a:latin typeface="+mn-ea"/>
            </a:endParaRPr>
          </a:p>
          <a:p>
            <a:r>
              <a:rPr lang="en-US" altLang="ko-KR" dirty="0">
                <a:latin typeface="+mn-ea"/>
              </a:rPr>
              <a:t>        </a:t>
            </a:r>
            <a:r>
              <a:rPr lang="en-US" altLang="ko-KR" dirty="0" smtClean="0">
                <a:latin typeface="+mn-ea"/>
              </a:rPr>
              <a:t> ├─</a:t>
            </a:r>
            <a:r>
              <a:rPr lang="en-US" altLang="ko-KR" dirty="0">
                <a:latin typeface="+mn-ea"/>
              </a:rPr>
              <a:t>train</a:t>
            </a:r>
          </a:p>
          <a:p>
            <a:r>
              <a:rPr lang="en-US" altLang="ko-KR" dirty="0">
                <a:latin typeface="+mn-ea"/>
              </a:rPr>
              <a:t>        </a:t>
            </a:r>
            <a:r>
              <a:rPr lang="en-US" altLang="ko-KR" dirty="0" smtClean="0">
                <a:latin typeface="+mn-ea"/>
              </a:rPr>
              <a:t> │  </a:t>
            </a:r>
            <a:r>
              <a:rPr lang="en-US" altLang="ko-KR" dirty="0">
                <a:latin typeface="+mn-ea"/>
              </a:rPr>
              <a:t>├─</a:t>
            </a:r>
            <a:r>
              <a:rPr lang="en-US" altLang="ko-KR" dirty="0" smtClean="0">
                <a:latin typeface="+mn-ea"/>
              </a:rPr>
              <a:t>0 (2286)</a:t>
            </a:r>
            <a:endParaRPr lang="en-US" altLang="ko-KR" dirty="0">
              <a:latin typeface="+mn-ea"/>
            </a:endParaRPr>
          </a:p>
          <a:p>
            <a:r>
              <a:rPr lang="en-US" altLang="ko-KR" dirty="0">
                <a:latin typeface="+mn-ea"/>
              </a:rPr>
              <a:t>        </a:t>
            </a:r>
            <a:r>
              <a:rPr lang="en-US" altLang="ko-KR" dirty="0" smtClean="0">
                <a:latin typeface="+mn-ea"/>
              </a:rPr>
              <a:t> │  </a:t>
            </a:r>
            <a:r>
              <a:rPr lang="en-US" altLang="ko-KR" dirty="0">
                <a:latin typeface="+mn-ea"/>
              </a:rPr>
              <a:t>├─</a:t>
            </a:r>
            <a:r>
              <a:rPr lang="en-US" altLang="ko-KR" dirty="0" smtClean="0">
                <a:latin typeface="+mn-ea"/>
              </a:rPr>
              <a:t>1 (1046)</a:t>
            </a:r>
            <a:endParaRPr lang="en-US" altLang="ko-KR" dirty="0">
              <a:latin typeface="+mn-ea"/>
            </a:endParaRPr>
          </a:p>
          <a:p>
            <a:r>
              <a:rPr lang="en-US" altLang="ko-KR" dirty="0">
                <a:latin typeface="+mn-ea"/>
              </a:rPr>
              <a:t>        </a:t>
            </a:r>
            <a:r>
              <a:rPr lang="en-US" altLang="ko-KR" dirty="0" smtClean="0">
                <a:latin typeface="+mn-ea"/>
              </a:rPr>
              <a:t> │  </a:t>
            </a:r>
            <a:r>
              <a:rPr lang="en-US" altLang="ko-KR" dirty="0">
                <a:latin typeface="+mn-ea"/>
              </a:rPr>
              <a:t>├─</a:t>
            </a:r>
            <a:r>
              <a:rPr lang="en-US" altLang="ko-KR" dirty="0" smtClean="0">
                <a:latin typeface="+mn-ea"/>
              </a:rPr>
              <a:t>2 (1516)</a:t>
            </a:r>
            <a:endParaRPr lang="en-US" altLang="ko-KR" dirty="0">
              <a:latin typeface="+mn-ea"/>
            </a:endParaRPr>
          </a:p>
          <a:p>
            <a:r>
              <a:rPr lang="en-US" altLang="ko-KR" dirty="0">
                <a:latin typeface="+mn-ea"/>
              </a:rPr>
              <a:t>        </a:t>
            </a:r>
            <a:r>
              <a:rPr lang="en-US" altLang="ko-KR" dirty="0" smtClean="0">
                <a:latin typeface="+mn-ea"/>
              </a:rPr>
              <a:t> │  </a:t>
            </a:r>
            <a:r>
              <a:rPr lang="en-US" altLang="ko-KR" dirty="0">
                <a:latin typeface="+mn-ea"/>
              </a:rPr>
              <a:t>├─</a:t>
            </a:r>
            <a:r>
              <a:rPr lang="en-US" altLang="ko-KR" dirty="0" smtClean="0">
                <a:latin typeface="+mn-ea"/>
              </a:rPr>
              <a:t>3 (757)</a:t>
            </a:r>
            <a:endParaRPr lang="en-US" altLang="ko-KR" dirty="0">
              <a:latin typeface="+mn-ea"/>
            </a:endParaRPr>
          </a:p>
          <a:p>
            <a:r>
              <a:rPr lang="en-US" altLang="ko-KR" dirty="0">
                <a:latin typeface="+mn-ea"/>
              </a:rPr>
              <a:t>        </a:t>
            </a:r>
            <a:r>
              <a:rPr lang="en-US" altLang="ko-KR" dirty="0" smtClean="0">
                <a:latin typeface="+mn-ea"/>
              </a:rPr>
              <a:t> │  └─4 (173)</a:t>
            </a:r>
            <a:endParaRPr lang="en-US" altLang="ko-KR" dirty="0">
              <a:latin typeface="+mn-ea"/>
            </a:endParaRPr>
          </a:p>
          <a:p>
            <a:r>
              <a:rPr lang="en-US" altLang="ko-KR" dirty="0">
                <a:latin typeface="+mn-ea"/>
              </a:rPr>
              <a:t>        </a:t>
            </a:r>
            <a:r>
              <a:rPr lang="en-US" altLang="ko-KR" dirty="0" smtClean="0">
                <a:latin typeface="+mn-ea"/>
              </a:rPr>
              <a:t> └─</a:t>
            </a:r>
            <a:r>
              <a:rPr lang="en-US" altLang="ko-KR" dirty="0" err="1">
                <a:latin typeface="+mn-ea"/>
              </a:rPr>
              <a:t>val</a:t>
            </a:r>
            <a:endParaRPr lang="en-US" altLang="ko-KR" dirty="0">
              <a:latin typeface="+mn-ea"/>
            </a:endParaRPr>
          </a:p>
          <a:p>
            <a:r>
              <a:rPr lang="en-US" altLang="ko-KR" dirty="0">
                <a:latin typeface="+mn-ea"/>
              </a:rPr>
              <a:t>            </a:t>
            </a:r>
            <a:r>
              <a:rPr lang="en-US" altLang="ko-KR" dirty="0" smtClean="0">
                <a:latin typeface="+mn-ea"/>
              </a:rPr>
              <a:t> ├─0 (328)</a:t>
            </a:r>
            <a:endParaRPr lang="en-US" altLang="ko-KR" dirty="0">
              <a:latin typeface="+mn-ea"/>
            </a:endParaRPr>
          </a:p>
          <a:p>
            <a:r>
              <a:rPr lang="en-US" altLang="ko-KR" dirty="0">
                <a:latin typeface="+mn-ea"/>
              </a:rPr>
              <a:t>            </a:t>
            </a:r>
            <a:r>
              <a:rPr lang="en-US" altLang="ko-KR" dirty="0" smtClean="0">
                <a:latin typeface="+mn-ea"/>
              </a:rPr>
              <a:t> ├─1 (153)</a:t>
            </a:r>
            <a:endParaRPr lang="en-US" altLang="ko-KR" dirty="0">
              <a:latin typeface="+mn-ea"/>
            </a:endParaRPr>
          </a:p>
          <a:p>
            <a:r>
              <a:rPr lang="en-US" altLang="ko-KR" dirty="0">
                <a:latin typeface="+mn-ea"/>
              </a:rPr>
              <a:t>            </a:t>
            </a:r>
            <a:r>
              <a:rPr lang="en-US" altLang="ko-KR" dirty="0" smtClean="0">
                <a:latin typeface="+mn-ea"/>
              </a:rPr>
              <a:t> ├─2 (212)</a:t>
            </a:r>
            <a:endParaRPr lang="en-US" altLang="ko-KR" dirty="0">
              <a:latin typeface="+mn-ea"/>
            </a:endParaRPr>
          </a:p>
          <a:p>
            <a:r>
              <a:rPr lang="en-US" altLang="ko-KR" dirty="0">
                <a:latin typeface="+mn-ea"/>
              </a:rPr>
              <a:t>            </a:t>
            </a:r>
            <a:r>
              <a:rPr lang="en-US" altLang="ko-KR" dirty="0" smtClean="0">
                <a:latin typeface="+mn-ea"/>
              </a:rPr>
              <a:t> ├─3 (106)</a:t>
            </a:r>
            <a:endParaRPr lang="en-US" altLang="ko-KR" dirty="0">
              <a:latin typeface="+mn-ea"/>
            </a:endParaRPr>
          </a:p>
          <a:p>
            <a:r>
              <a:rPr lang="en-US" altLang="ko-KR" dirty="0">
                <a:latin typeface="+mn-ea"/>
              </a:rPr>
              <a:t>        </a:t>
            </a:r>
            <a:r>
              <a:rPr lang="en-US" altLang="ko-KR" dirty="0" smtClean="0">
                <a:latin typeface="+mn-ea"/>
              </a:rPr>
              <a:t>     └─4 (27)</a:t>
            </a:r>
            <a:endParaRPr lang="ko-KR" altLang="en-US" dirty="0"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019729" y="1962721"/>
            <a:ext cx="16042721" cy="675704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lang="ko-KR" altLang="en-US" sz="4350" b="1" spc="80" dirty="0" smtClean="0">
                <a:latin typeface="Arial"/>
                <a:ea typeface="+mj-ea"/>
                <a:cs typeface="Arial"/>
              </a:rPr>
              <a:t>학습</a:t>
            </a:r>
            <a:r>
              <a:rPr lang="en-US" altLang="ko-KR" sz="4350" b="1" spc="80" dirty="0" smtClean="0">
                <a:latin typeface="Arial"/>
                <a:ea typeface="+mj-ea"/>
                <a:cs typeface="Arial"/>
              </a:rPr>
              <a:t>, </a:t>
            </a:r>
            <a:r>
              <a:rPr lang="ko-KR" altLang="en-US" sz="4350" b="1" spc="80" dirty="0" smtClean="0">
                <a:latin typeface="Arial"/>
                <a:ea typeface="+mj-ea"/>
                <a:cs typeface="Arial"/>
              </a:rPr>
              <a:t>검증 데이터</a:t>
            </a:r>
            <a:r>
              <a:rPr sz="4350" b="1" spc="80" dirty="0" smtClean="0">
                <a:latin typeface="Arial"/>
                <a:ea typeface="+mj-ea"/>
                <a:cs typeface="Arial"/>
              </a:rPr>
              <a:t> </a:t>
            </a:r>
            <a:r>
              <a:rPr lang="ko-KR" altLang="en-US" sz="4350" b="1" spc="80" dirty="0" smtClean="0">
                <a:latin typeface="Arial"/>
                <a:ea typeface="+mj-ea"/>
                <a:cs typeface="Arial"/>
              </a:rPr>
              <a:t>분포</a:t>
            </a:r>
            <a:endParaRPr sz="4350" dirty="0">
              <a:latin typeface="Arial"/>
              <a:ea typeface="+mj-ea"/>
              <a:cs typeface="Arial"/>
            </a:endParaRPr>
          </a:p>
        </p:txBody>
      </p:sp>
      <p:pic>
        <p:nvPicPr>
          <p:cNvPr id="5" name="object 4"/>
          <p:cNvPicPr/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16224250" y="324598"/>
            <a:ext cx="3578068" cy="834278"/>
          </a:xfrm>
          <a:prstGeom prst="rect">
            <a:avLst/>
          </a:prstGeom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05285A32-F1CE-42F4-B265-3065F33CD34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91" b="61823"/>
          <a:stretch/>
        </p:blipFill>
        <p:spPr bwMode="auto">
          <a:xfrm>
            <a:off x="16683065" y="10107490"/>
            <a:ext cx="3119253" cy="882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730" y="3442269"/>
            <a:ext cx="7686486" cy="5040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289670" y="6645275"/>
            <a:ext cx="751436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 smtClean="0">
                <a:latin typeface="+mn-ea"/>
              </a:rPr>
              <a:t>KneeXray</a:t>
            </a:r>
            <a:r>
              <a:rPr lang="en-US" altLang="ko-KR" sz="2400" dirty="0" smtClean="0">
                <a:latin typeface="+mn-ea"/>
              </a:rPr>
              <a:t> train data</a:t>
            </a:r>
            <a:r>
              <a:rPr lang="ko-KR" altLang="en-US" sz="2400" dirty="0" smtClean="0">
                <a:latin typeface="+mn-ea"/>
              </a:rPr>
              <a:t>를 </a:t>
            </a:r>
            <a:r>
              <a:rPr lang="en-US" altLang="ko-KR" sz="2400" dirty="0">
                <a:latin typeface="+mn-ea"/>
              </a:rPr>
              <a:t>Validation </a:t>
            </a:r>
            <a:r>
              <a:rPr lang="en-US" altLang="ko-KR" sz="2400" dirty="0" smtClean="0">
                <a:latin typeface="+mn-ea"/>
              </a:rPr>
              <a:t>data(7828)</a:t>
            </a:r>
            <a:r>
              <a:rPr lang="ko-KR" altLang="en-US" sz="2400" dirty="0" smtClean="0">
                <a:latin typeface="+mn-ea"/>
              </a:rPr>
              <a:t>로 사용</a:t>
            </a:r>
            <a:endParaRPr lang="en-US" altLang="ko-KR" sz="2400" dirty="0" smtClean="0">
              <a:latin typeface="+mn-ea"/>
            </a:endParaRPr>
          </a:p>
          <a:p>
            <a:endParaRPr lang="en-US" altLang="ko-KR" sz="2400" dirty="0" smtClean="0">
              <a:latin typeface="+mn-ea"/>
            </a:endParaRPr>
          </a:p>
          <a:p>
            <a:r>
              <a:rPr lang="en-US" altLang="ko-KR" sz="2400" dirty="0" smtClean="0">
                <a:latin typeface="+mn-ea"/>
              </a:rPr>
              <a:t>validation dataset</a:t>
            </a:r>
            <a:r>
              <a:rPr lang="ko-KR" altLang="en-US" sz="2400" dirty="0" smtClean="0">
                <a:latin typeface="+mn-ea"/>
              </a:rPr>
              <a:t>을 </a:t>
            </a:r>
            <a:r>
              <a:rPr lang="en-US" altLang="ko-KR" sz="2400" dirty="0" smtClean="0">
                <a:latin typeface="+mn-ea"/>
              </a:rPr>
              <a:t>7045(train), 783(</a:t>
            </a:r>
            <a:r>
              <a:rPr lang="en-US" altLang="ko-KR" sz="2400" dirty="0" smtClean="0">
                <a:latin typeface="+mn-ea"/>
              </a:rPr>
              <a:t>validation</a:t>
            </a:r>
            <a:r>
              <a:rPr lang="en-US" altLang="ko-KR" sz="2400" dirty="0" smtClean="0">
                <a:latin typeface="+mn-ea"/>
              </a:rPr>
              <a:t>)</a:t>
            </a:r>
            <a:r>
              <a:rPr lang="ko-KR" altLang="en-US" sz="2400" dirty="0" smtClean="0">
                <a:latin typeface="+mn-ea"/>
              </a:rPr>
              <a:t>개로 </a:t>
            </a:r>
            <a:endParaRPr lang="en-US" altLang="ko-KR" sz="2400" dirty="0" smtClean="0">
              <a:latin typeface="+mn-ea"/>
            </a:endParaRPr>
          </a:p>
          <a:p>
            <a:r>
              <a:rPr lang="ko-KR" altLang="en-US" sz="2400" dirty="0" smtClean="0">
                <a:latin typeface="+mn-ea"/>
              </a:rPr>
              <a:t>나누어서 </a:t>
            </a:r>
            <a:r>
              <a:rPr lang="ko-KR" altLang="en-US" sz="2400" dirty="0" smtClean="0">
                <a:latin typeface="+mn-ea"/>
              </a:rPr>
              <a:t>추가 학습을</a:t>
            </a:r>
            <a:r>
              <a:rPr lang="ko-KR" altLang="en-US" sz="2400" dirty="0" smtClean="0">
                <a:latin typeface="+mn-ea"/>
              </a:rPr>
              <a:t> 진행</a:t>
            </a:r>
            <a:endParaRPr lang="en-US" altLang="ko-KR" sz="2400" dirty="0">
              <a:latin typeface="+mn-ea"/>
            </a:endParaRPr>
          </a:p>
        </p:txBody>
      </p:sp>
      <p:sp>
        <p:nvSpPr>
          <p:cNvPr id="11" name="object 2"/>
          <p:cNvSpPr txBox="1">
            <a:spLocks/>
          </p:cNvSpPr>
          <p:nvPr/>
        </p:nvSpPr>
        <p:spPr>
          <a:xfrm>
            <a:off x="1023917" y="888736"/>
            <a:ext cx="11618933" cy="1090683"/>
          </a:xfrm>
          <a:prstGeom prst="rect">
            <a:avLst/>
          </a:prstGeom>
        </p:spPr>
        <p:txBody>
          <a:bodyPr vert="horz" wrap="square" lIns="0" tIns="13335" rIns="0" bIns="0">
            <a:spAutoFit/>
          </a:bodyPr>
          <a:lstStyle>
            <a:lvl1pPr>
              <a:defRPr sz="700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 latinLnBrk="0">
              <a:spcBef>
                <a:spcPts val="104"/>
              </a:spcBef>
              <a:defRPr/>
            </a:pPr>
            <a:r>
              <a:rPr lang="en-US" b="0" kern="0" spc="-104" smtClean="0"/>
              <a:t>What data did you use?</a:t>
            </a:r>
            <a:endParaRPr lang="en-US" b="0" kern="0" spc="-190" dirty="0"/>
          </a:p>
        </p:txBody>
      </p:sp>
      <p:sp>
        <p:nvSpPr>
          <p:cNvPr id="10" name="TextBox 9"/>
          <p:cNvSpPr txBox="1"/>
          <p:nvPr/>
        </p:nvSpPr>
        <p:spPr>
          <a:xfrm>
            <a:off x="10289670" y="3229226"/>
            <a:ext cx="552183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+mn-ea"/>
              </a:rPr>
              <a:t>└─</a:t>
            </a:r>
            <a:r>
              <a:rPr lang="en-US" altLang="ko-KR" sz="2400" dirty="0" err="1">
                <a:latin typeface="+mn-ea"/>
              </a:rPr>
              <a:t>KneeXray</a:t>
            </a:r>
            <a:endParaRPr lang="en-US" altLang="ko-KR" sz="2400" dirty="0">
              <a:latin typeface="+mn-ea"/>
            </a:endParaRPr>
          </a:p>
          <a:p>
            <a:r>
              <a:rPr lang="en-US" altLang="ko-KR" sz="2400" dirty="0">
                <a:latin typeface="+mn-ea"/>
              </a:rPr>
              <a:t>    </a:t>
            </a:r>
            <a:r>
              <a:rPr lang="en-US" altLang="ko-KR" sz="2400" dirty="0" smtClean="0">
                <a:latin typeface="+mn-ea"/>
              </a:rPr>
              <a:t> ├─test (1958) Non-label</a:t>
            </a:r>
            <a:endParaRPr lang="en-US" altLang="ko-KR" sz="2400" dirty="0">
              <a:latin typeface="+mn-ea"/>
            </a:endParaRPr>
          </a:p>
          <a:p>
            <a:r>
              <a:rPr lang="en-US" altLang="ko-KR" sz="2400" dirty="0">
                <a:latin typeface="+mn-ea"/>
              </a:rPr>
              <a:t>    </a:t>
            </a:r>
            <a:r>
              <a:rPr lang="en-US" altLang="ko-KR" sz="2400" dirty="0" smtClean="0">
                <a:latin typeface="+mn-ea"/>
              </a:rPr>
              <a:t> └─train (7828) label</a:t>
            </a:r>
            <a:endParaRPr lang="en-US" altLang="ko-KR" sz="2400" dirty="0">
              <a:latin typeface="+mn-ea"/>
            </a:endParaRPr>
          </a:p>
          <a:p>
            <a:r>
              <a:rPr lang="en-US" altLang="ko-KR" sz="2400" dirty="0">
                <a:latin typeface="+mn-ea"/>
              </a:rPr>
              <a:t>         </a:t>
            </a:r>
            <a:r>
              <a:rPr lang="en-US" altLang="ko-KR" sz="2400" dirty="0" smtClean="0">
                <a:latin typeface="+mn-ea"/>
              </a:rPr>
              <a:t> ├─</a:t>
            </a:r>
            <a:r>
              <a:rPr lang="en-US" altLang="ko-KR" sz="2400" dirty="0">
                <a:latin typeface="+mn-ea"/>
              </a:rPr>
              <a:t>0 </a:t>
            </a:r>
            <a:r>
              <a:rPr lang="en-US" altLang="ko-KR" sz="2400" dirty="0" smtClean="0">
                <a:latin typeface="+mn-ea"/>
              </a:rPr>
              <a:t>(3085)</a:t>
            </a:r>
            <a:endParaRPr lang="en-US" altLang="ko-KR" sz="2400" dirty="0">
              <a:latin typeface="+mn-ea"/>
            </a:endParaRPr>
          </a:p>
          <a:p>
            <a:r>
              <a:rPr lang="en-US" altLang="ko-KR" sz="2400" dirty="0">
                <a:latin typeface="+mn-ea"/>
              </a:rPr>
              <a:t>          </a:t>
            </a:r>
            <a:r>
              <a:rPr lang="en-US" altLang="ko-KR" sz="2400" dirty="0" smtClean="0">
                <a:latin typeface="+mn-ea"/>
              </a:rPr>
              <a:t>├─</a:t>
            </a:r>
            <a:r>
              <a:rPr lang="en-US" altLang="ko-KR" sz="2400" dirty="0">
                <a:latin typeface="+mn-ea"/>
              </a:rPr>
              <a:t>1 </a:t>
            </a:r>
            <a:r>
              <a:rPr lang="en-US" altLang="ko-KR" sz="2400" dirty="0" smtClean="0">
                <a:latin typeface="+mn-ea"/>
              </a:rPr>
              <a:t>(1416)</a:t>
            </a:r>
            <a:endParaRPr lang="en-US" altLang="ko-KR" sz="2400" dirty="0">
              <a:latin typeface="+mn-ea"/>
            </a:endParaRPr>
          </a:p>
          <a:p>
            <a:r>
              <a:rPr lang="en-US" altLang="ko-KR" sz="2400" dirty="0">
                <a:latin typeface="+mn-ea"/>
              </a:rPr>
              <a:t>       </a:t>
            </a:r>
            <a:r>
              <a:rPr lang="en-US" altLang="ko-KR" sz="2400" dirty="0" smtClean="0">
                <a:latin typeface="+mn-ea"/>
              </a:rPr>
              <a:t>   </a:t>
            </a:r>
            <a:r>
              <a:rPr lang="en-US" altLang="ko-KR" sz="2400" dirty="0">
                <a:latin typeface="+mn-ea"/>
              </a:rPr>
              <a:t>├─2 </a:t>
            </a:r>
            <a:r>
              <a:rPr lang="en-US" altLang="ko-KR" sz="2400" dirty="0" smtClean="0">
                <a:latin typeface="+mn-ea"/>
              </a:rPr>
              <a:t>(2062)</a:t>
            </a:r>
            <a:endParaRPr lang="en-US" altLang="ko-KR" sz="2400" dirty="0">
              <a:latin typeface="+mn-ea"/>
            </a:endParaRPr>
          </a:p>
          <a:p>
            <a:r>
              <a:rPr lang="en-US" altLang="ko-KR" sz="2400" dirty="0">
                <a:latin typeface="+mn-ea"/>
              </a:rPr>
              <a:t>    </a:t>
            </a:r>
            <a:r>
              <a:rPr lang="en-US" altLang="ko-KR" sz="2400" dirty="0" smtClean="0">
                <a:latin typeface="+mn-ea"/>
              </a:rPr>
              <a:t>      </a:t>
            </a:r>
            <a:r>
              <a:rPr lang="en-US" altLang="ko-KR" sz="2400" dirty="0">
                <a:latin typeface="+mn-ea"/>
              </a:rPr>
              <a:t>├─3 </a:t>
            </a:r>
            <a:r>
              <a:rPr lang="en-US" altLang="ko-KR" sz="2400" dirty="0" smtClean="0">
                <a:latin typeface="+mn-ea"/>
              </a:rPr>
              <a:t>(1029)</a:t>
            </a:r>
            <a:endParaRPr lang="en-US" altLang="ko-KR" sz="2400" dirty="0">
              <a:latin typeface="+mn-ea"/>
            </a:endParaRPr>
          </a:p>
          <a:p>
            <a:r>
              <a:rPr lang="en-US" altLang="ko-KR" sz="2400" dirty="0">
                <a:latin typeface="+mn-ea"/>
              </a:rPr>
              <a:t> </a:t>
            </a:r>
            <a:r>
              <a:rPr lang="en-US" altLang="ko-KR" sz="2400" dirty="0" smtClean="0">
                <a:latin typeface="+mn-ea"/>
              </a:rPr>
              <a:t>         └─4 (236)</a:t>
            </a:r>
            <a:endParaRPr lang="ko-KR" altLang="en-US" sz="2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13280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3915" y="888736"/>
            <a:ext cx="14971733" cy="1090683"/>
          </a:xfrm>
          <a:prstGeom prst="rect">
            <a:avLst/>
          </a:prstGeom>
        </p:spPr>
        <p:txBody>
          <a:bodyPr vert="horz" wrap="square" lIns="0" tIns="13335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4"/>
              </a:spcBef>
              <a:defRPr/>
            </a:pPr>
            <a:r>
              <a:rPr b="0" spc="-20" dirty="0"/>
              <a:t>Ho</a:t>
            </a:r>
            <a:r>
              <a:rPr b="0" spc="145" dirty="0"/>
              <a:t>w</a:t>
            </a:r>
            <a:r>
              <a:rPr b="0" spc="-280" dirty="0"/>
              <a:t> </a:t>
            </a:r>
            <a:r>
              <a:rPr b="0" spc="-95" dirty="0"/>
              <a:t>t</a:t>
            </a:r>
            <a:r>
              <a:rPr b="0" spc="90" dirty="0"/>
              <a:t>o</a:t>
            </a:r>
            <a:r>
              <a:rPr b="0" spc="-280" dirty="0"/>
              <a:t> </a:t>
            </a:r>
            <a:r>
              <a:rPr b="0" spc="-220" dirty="0"/>
              <a:t>solv</a:t>
            </a:r>
            <a:r>
              <a:rPr b="0" spc="-85" dirty="0"/>
              <a:t>e</a:t>
            </a:r>
            <a:r>
              <a:rPr b="0" spc="-280" dirty="0"/>
              <a:t> </a:t>
            </a:r>
            <a:r>
              <a:rPr b="0" spc="-100" dirty="0"/>
              <a:t>th</a:t>
            </a:r>
            <a:r>
              <a:rPr b="0" spc="50" dirty="0"/>
              <a:t>e</a:t>
            </a:r>
            <a:r>
              <a:rPr b="0" spc="-280" dirty="0"/>
              <a:t> </a:t>
            </a:r>
            <a:r>
              <a:rPr b="0" spc="-140" dirty="0"/>
              <a:t>p</a:t>
            </a:r>
            <a:r>
              <a:rPr b="0" spc="-270" dirty="0"/>
              <a:t>r</a:t>
            </a:r>
            <a:r>
              <a:rPr b="0" spc="-120" dirty="0"/>
              <a:t>oblem</a:t>
            </a:r>
            <a:r>
              <a:rPr lang="en-US" b="0" spc="-120" dirty="0"/>
              <a:t>?</a:t>
            </a:r>
            <a:endParaRPr b="0" spc="-120" dirty="0"/>
          </a:p>
        </p:txBody>
      </p:sp>
      <p:sp>
        <p:nvSpPr>
          <p:cNvPr id="3" name="object 3"/>
          <p:cNvSpPr txBox="1"/>
          <p:nvPr/>
        </p:nvSpPr>
        <p:spPr>
          <a:xfrm>
            <a:off x="1019728" y="1962721"/>
            <a:ext cx="18328722" cy="682238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lang="en-US" altLang="ko-KR" sz="4350" b="1" spc="-270" dirty="0" err="1" smtClean="0">
                <a:latin typeface="Arial"/>
                <a:ea typeface="+mj-ea"/>
                <a:cs typeface="Arial"/>
              </a:rPr>
              <a:t>Hyperparameter</a:t>
            </a:r>
            <a:r>
              <a:rPr lang="en-US" altLang="ko-KR" sz="4350" b="1" spc="-270" dirty="0" smtClean="0">
                <a:latin typeface="Arial"/>
                <a:ea typeface="+mj-ea"/>
                <a:cs typeface="Arial"/>
              </a:rPr>
              <a:t> </a:t>
            </a:r>
            <a:r>
              <a:rPr lang="ko-KR" altLang="en-US" sz="4350" b="1" spc="-270" dirty="0" smtClean="0">
                <a:latin typeface="Arial"/>
                <a:ea typeface="+mj-ea"/>
                <a:cs typeface="Arial"/>
              </a:rPr>
              <a:t>최적화 결과</a:t>
            </a:r>
            <a:r>
              <a:rPr sz="4350" b="1" spc="-270" dirty="0" smtClean="0">
                <a:latin typeface="Arial"/>
                <a:ea typeface="+mj-ea"/>
                <a:cs typeface="Arial"/>
              </a:rPr>
              <a:t>.</a:t>
            </a:r>
            <a:endParaRPr sz="4350" b="1" spc="-270" dirty="0">
              <a:latin typeface="Arial"/>
              <a:ea typeface="+mj-ea"/>
              <a:cs typeface="Arial"/>
            </a:endParaRPr>
          </a:p>
        </p:txBody>
      </p:sp>
      <p:pic>
        <p:nvPicPr>
          <p:cNvPr id="4" name="object 4"/>
          <p:cNvPicPr/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16224250" y="324598"/>
            <a:ext cx="3578068" cy="834278"/>
          </a:xfrm>
          <a:prstGeom prst="rect">
            <a:avLst/>
          </a:prstGeom>
        </p:spPr>
      </p:pic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28F3E9E8-F7EB-48E4-A824-E8CDD27A96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3629960"/>
              </p:ext>
            </p:extLst>
          </p:nvPr>
        </p:nvGraphicFramePr>
        <p:xfrm>
          <a:off x="9594850" y="3216276"/>
          <a:ext cx="9525000" cy="466754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62500">
                  <a:extLst>
                    <a:ext uri="{9D8B030D-6E8A-4147-A177-3AD203B41FA5}">
                      <a16:colId xmlns:a16="http://schemas.microsoft.com/office/drawing/2014/main" val="1008403007"/>
                    </a:ext>
                  </a:extLst>
                </a:gridCol>
                <a:gridCol w="4762500">
                  <a:extLst>
                    <a:ext uri="{9D8B030D-6E8A-4147-A177-3AD203B41FA5}">
                      <a16:colId xmlns:a16="http://schemas.microsoft.com/office/drawing/2014/main" val="47198248"/>
                    </a:ext>
                  </a:extLst>
                </a:gridCol>
              </a:tblGrid>
              <a:tr h="53180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kern="1200" spc="0" dirty="0">
                          <a:solidFill>
                            <a:schemeClr val="tx1"/>
                          </a:solidFill>
                          <a:latin typeface="Arial"/>
                          <a:ea typeface="+mj-ea"/>
                          <a:cs typeface="Arial"/>
                        </a:rPr>
                        <a:t>Hyperparameter</a:t>
                      </a:r>
                      <a:endParaRPr lang="ko-KR" altLang="en-US" sz="2800" b="1" kern="1200" spc="0" dirty="0">
                        <a:solidFill>
                          <a:schemeClr val="tx1"/>
                        </a:solidFill>
                        <a:latin typeface="Arial"/>
                        <a:ea typeface="+mj-ea"/>
                        <a:cs typeface="Arial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647226"/>
                  </a:ext>
                </a:extLst>
              </a:tr>
              <a:tr h="5318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b="1" kern="1200" spc="0" dirty="0" smtClean="0">
                          <a:solidFill>
                            <a:schemeClr val="tx1"/>
                          </a:solidFill>
                          <a:latin typeface="Arial"/>
                          <a:ea typeface="+mj-ea"/>
                          <a:cs typeface="Arial"/>
                        </a:rPr>
                        <a:t>Model</a:t>
                      </a:r>
                      <a:endParaRPr lang="ko-KR" altLang="en-US" sz="2800" b="1" kern="1200" spc="0" dirty="0">
                        <a:solidFill>
                          <a:schemeClr val="tx1"/>
                        </a:solidFill>
                        <a:latin typeface="Arial"/>
                        <a:ea typeface="+mj-ea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b="1" kern="1200" spc="0" dirty="0" err="1" smtClean="0">
                          <a:solidFill>
                            <a:schemeClr val="tx1"/>
                          </a:solidFill>
                          <a:latin typeface="Arial"/>
                          <a:ea typeface="+mj-ea"/>
                          <a:cs typeface="Arial"/>
                        </a:rPr>
                        <a:t>Xception</a:t>
                      </a:r>
                      <a:endParaRPr lang="ko-KR" altLang="en-US" sz="2800" b="1" kern="1200" spc="0" dirty="0">
                        <a:solidFill>
                          <a:schemeClr val="tx1"/>
                        </a:solidFill>
                        <a:latin typeface="Arial"/>
                        <a:ea typeface="+mj-ea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776353"/>
                  </a:ext>
                </a:extLst>
              </a:tr>
              <a:tr h="5318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b="1" kern="1200" spc="0" dirty="0">
                          <a:solidFill>
                            <a:schemeClr val="tx1"/>
                          </a:solidFill>
                          <a:latin typeface="Arial"/>
                          <a:ea typeface="+mj-ea"/>
                          <a:cs typeface="Arial"/>
                        </a:rPr>
                        <a:t>Batch</a:t>
                      </a:r>
                      <a:r>
                        <a:rPr lang="ko-KR" altLang="en-US" sz="2800" b="1" kern="1200" spc="0" dirty="0">
                          <a:solidFill>
                            <a:schemeClr val="tx1"/>
                          </a:solidFill>
                          <a:latin typeface="Arial"/>
                          <a:ea typeface="+mj-ea"/>
                          <a:cs typeface="Arial"/>
                        </a:rPr>
                        <a:t> </a:t>
                      </a:r>
                      <a:r>
                        <a:rPr lang="en-US" altLang="ko-KR" sz="2800" b="1" kern="1200" spc="0" dirty="0">
                          <a:solidFill>
                            <a:schemeClr val="tx1"/>
                          </a:solidFill>
                          <a:latin typeface="Arial"/>
                          <a:ea typeface="+mj-ea"/>
                          <a:cs typeface="Arial"/>
                        </a:rPr>
                        <a:t>size</a:t>
                      </a:r>
                      <a:endParaRPr lang="ko-KR" altLang="en-US" sz="2800" b="1" kern="1200" spc="0" dirty="0">
                        <a:solidFill>
                          <a:schemeClr val="tx1"/>
                        </a:solidFill>
                        <a:latin typeface="Arial"/>
                        <a:ea typeface="+mj-ea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b="1" kern="1200" spc="0" dirty="0" smtClean="0">
                          <a:solidFill>
                            <a:schemeClr val="tx1"/>
                          </a:solidFill>
                          <a:latin typeface="Arial"/>
                          <a:ea typeface="+mj-ea"/>
                          <a:cs typeface="Arial"/>
                        </a:rPr>
                        <a:t>8</a:t>
                      </a:r>
                      <a:endParaRPr lang="ko-KR" altLang="en-US" sz="2800" b="1" kern="1200" spc="0" dirty="0">
                        <a:solidFill>
                          <a:schemeClr val="tx1"/>
                        </a:solidFill>
                        <a:latin typeface="Arial"/>
                        <a:ea typeface="+mj-ea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9266545"/>
                  </a:ext>
                </a:extLst>
              </a:tr>
              <a:tr h="9255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b="1" kern="1200" spc="0" dirty="0">
                          <a:solidFill>
                            <a:schemeClr val="tx1"/>
                          </a:solidFill>
                          <a:latin typeface="Arial"/>
                          <a:ea typeface="+mj-ea"/>
                          <a:cs typeface="Arial"/>
                        </a:rPr>
                        <a:t>Optimizer</a:t>
                      </a:r>
                      <a:endParaRPr lang="ko-KR" altLang="en-US" sz="2800" b="1" kern="1200" spc="0" dirty="0">
                        <a:solidFill>
                          <a:schemeClr val="tx1"/>
                        </a:solidFill>
                        <a:latin typeface="Arial"/>
                        <a:ea typeface="+mj-ea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b="1" kern="1200" spc="0" dirty="0" smtClean="0">
                          <a:solidFill>
                            <a:schemeClr val="tx1"/>
                          </a:solidFill>
                          <a:latin typeface="Arial"/>
                          <a:ea typeface="+mj-ea"/>
                          <a:cs typeface="Arial"/>
                        </a:rPr>
                        <a:t>Adam (</a:t>
                      </a:r>
                      <a:r>
                        <a:rPr lang="en-US" altLang="ko-KR" sz="2800" b="1" kern="1200" spc="0" dirty="0" err="1" smtClean="0">
                          <a:solidFill>
                            <a:schemeClr val="tx1"/>
                          </a:solidFill>
                          <a:latin typeface="Arial"/>
                          <a:ea typeface="+mj-ea"/>
                          <a:cs typeface="Arial"/>
                        </a:rPr>
                        <a:t>lr</a:t>
                      </a:r>
                      <a:r>
                        <a:rPr lang="en-US" altLang="ko-KR" sz="2800" b="1" kern="1200" spc="0" dirty="0" smtClean="0">
                          <a:solidFill>
                            <a:schemeClr val="tx1"/>
                          </a:solidFill>
                          <a:latin typeface="Arial"/>
                          <a:ea typeface="+mj-ea"/>
                          <a:cs typeface="Arial"/>
                        </a:rPr>
                        <a:t> </a:t>
                      </a:r>
                      <a:r>
                        <a:rPr lang="en-US" altLang="ko-KR" sz="2800" b="1" kern="1200" spc="0" dirty="0">
                          <a:solidFill>
                            <a:schemeClr val="tx1"/>
                          </a:solidFill>
                          <a:latin typeface="Arial"/>
                          <a:ea typeface="+mj-ea"/>
                          <a:cs typeface="Arial"/>
                        </a:rPr>
                        <a:t>= </a:t>
                      </a:r>
                      <a:r>
                        <a:rPr lang="en-US" altLang="ko-KR" sz="2800" b="1" kern="1200" spc="0" dirty="0" smtClean="0">
                          <a:solidFill>
                            <a:schemeClr val="tx1"/>
                          </a:solidFill>
                          <a:latin typeface="Arial"/>
                          <a:ea typeface="+mj-ea"/>
                          <a:cs typeface="Arial"/>
                        </a:rPr>
                        <a:t>0.00001, </a:t>
                      </a:r>
                      <a:br>
                        <a:rPr lang="en-US" altLang="ko-KR" sz="2800" b="1" kern="1200" spc="0" dirty="0" smtClean="0">
                          <a:solidFill>
                            <a:schemeClr val="tx1"/>
                          </a:solidFill>
                          <a:latin typeface="Arial"/>
                          <a:ea typeface="+mj-ea"/>
                          <a:cs typeface="Arial"/>
                        </a:rPr>
                      </a:br>
                      <a:r>
                        <a:rPr lang="en-US" altLang="ko-KR" sz="2800" b="1" kern="1200" spc="0" dirty="0" smtClean="0">
                          <a:solidFill>
                            <a:schemeClr val="tx1"/>
                          </a:solidFill>
                          <a:latin typeface="Arial"/>
                          <a:ea typeface="+mj-ea"/>
                          <a:cs typeface="Arial"/>
                        </a:rPr>
                        <a:t>decay = </a:t>
                      </a:r>
                      <a:r>
                        <a:rPr lang="en-US" altLang="ko-KR" sz="2800" b="1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0.0001</a:t>
                      </a:r>
                      <a:r>
                        <a:rPr lang="en-US" altLang="ko-KR" sz="2800" b="1" kern="1200" spc="0" dirty="0" smtClean="0">
                          <a:solidFill>
                            <a:schemeClr val="tx1"/>
                          </a:solidFill>
                          <a:latin typeface="Arial"/>
                          <a:ea typeface="+mj-ea"/>
                          <a:cs typeface="Arial"/>
                        </a:rPr>
                        <a:t>)</a:t>
                      </a:r>
                      <a:endParaRPr lang="ko-KR" altLang="en-US" sz="2800" b="1" kern="1200" spc="0" dirty="0">
                        <a:solidFill>
                          <a:schemeClr val="tx1"/>
                        </a:solidFill>
                        <a:latin typeface="Arial"/>
                        <a:ea typeface="+mj-ea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3487432"/>
                  </a:ext>
                </a:extLst>
              </a:tr>
              <a:tr h="5318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b="1" kern="1200" spc="0" dirty="0" smtClean="0">
                          <a:solidFill>
                            <a:schemeClr val="tx1"/>
                          </a:solidFill>
                          <a:latin typeface="Arial"/>
                          <a:ea typeface="+mj-ea"/>
                          <a:cs typeface="Arial"/>
                        </a:rPr>
                        <a:t>Train</a:t>
                      </a:r>
                      <a:r>
                        <a:rPr lang="en-US" altLang="ko-KR" sz="2800" b="1" kern="1200" spc="0" baseline="0" dirty="0" smtClean="0">
                          <a:solidFill>
                            <a:schemeClr val="tx1"/>
                          </a:solidFill>
                          <a:latin typeface="Arial"/>
                          <a:ea typeface="+mj-ea"/>
                          <a:cs typeface="Arial"/>
                        </a:rPr>
                        <a:t> </a:t>
                      </a:r>
                      <a:r>
                        <a:rPr lang="en-US" altLang="ko-KR" sz="2800" b="1" kern="1200" spc="0" dirty="0" smtClean="0">
                          <a:solidFill>
                            <a:schemeClr val="tx1"/>
                          </a:solidFill>
                          <a:latin typeface="Arial"/>
                          <a:ea typeface="+mj-ea"/>
                          <a:cs typeface="Arial"/>
                        </a:rPr>
                        <a:t>Epochs</a:t>
                      </a:r>
                      <a:endParaRPr lang="ko-KR" altLang="en-US" sz="2800" b="1" kern="1200" spc="0" dirty="0">
                        <a:solidFill>
                          <a:schemeClr val="tx1"/>
                        </a:solidFill>
                        <a:latin typeface="Arial"/>
                        <a:ea typeface="+mj-ea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b="1" kern="1200" spc="0" dirty="0" smtClean="0">
                          <a:solidFill>
                            <a:schemeClr val="tx1"/>
                          </a:solidFill>
                          <a:latin typeface="Arial"/>
                          <a:ea typeface="+mj-ea"/>
                          <a:cs typeface="Arial"/>
                        </a:rPr>
                        <a:t>121 (Early</a:t>
                      </a:r>
                      <a:r>
                        <a:rPr lang="en-US" altLang="ko-KR" sz="2800" b="1" kern="1200" spc="0" baseline="0" dirty="0" smtClean="0">
                          <a:solidFill>
                            <a:schemeClr val="tx1"/>
                          </a:solidFill>
                          <a:latin typeface="Arial"/>
                          <a:ea typeface="+mj-ea"/>
                          <a:cs typeface="Arial"/>
                        </a:rPr>
                        <a:t> stopping)</a:t>
                      </a:r>
                      <a:endParaRPr lang="ko-KR" altLang="en-US" sz="2800" b="1" kern="1200" spc="0" dirty="0">
                        <a:solidFill>
                          <a:schemeClr val="tx1"/>
                        </a:solidFill>
                        <a:latin typeface="Arial"/>
                        <a:ea typeface="+mj-ea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5156233"/>
                  </a:ext>
                </a:extLst>
              </a:tr>
              <a:tr h="5318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b="1" kern="1200" spc="0" dirty="0" smtClean="0">
                          <a:solidFill>
                            <a:schemeClr val="tx1"/>
                          </a:solidFill>
                          <a:latin typeface="Arial"/>
                          <a:ea typeface="+mj-ea"/>
                          <a:cs typeface="Arial"/>
                        </a:rPr>
                        <a:t>Plus Train Epochs</a:t>
                      </a:r>
                      <a:endParaRPr lang="ko-KR" altLang="en-US" sz="2800" b="1" kern="1200" spc="0" dirty="0">
                        <a:solidFill>
                          <a:schemeClr val="tx1"/>
                        </a:solidFill>
                        <a:latin typeface="Arial"/>
                        <a:ea typeface="+mj-ea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b="1" kern="1200" spc="0" dirty="0" smtClean="0">
                          <a:solidFill>
                            <a:schemeClr val="tx1"/>
                          </a:solidFill>
                          <a:latin typeface="Arial"/>
                          <a:ea typeface="+mj-ea"/>
                          <a:cs typeface="Arial"/>
                        </a:rPr>
                        <a:t>23 (Early stopping)</a:t>
                      </a:r>
                      <a:endParaRPr lang="ko-KR" altLang="en-US" sz="2800" b="1" kern="1200" spc="0" dirty="0">
                        <a:solidFill>
                          <a:schemeClr val="tx1"/>
                        </a:solidFill>
                        <a:latin typeface="Arial"/>
                        <a:ea typeface="+mj-ea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039736"/>
                  </a:ext>
                </a:extLst>
              </a:tr>
              <a:tr h="5318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b="1" kern="1200" spc="0" dirty="0" err="1">
                          <a:solidFill>
                            <a:schemeClr val="tx1"/>
                          </a:solidFill>
                          <a:latin typeface="Arial"/>
                          <a:ea typeface="+mj-ea"/>
                          <a:cs typeface="Arial"/>
                        </a:rPr>
                        <a:t>ImageDataGenerator</a:t>
                      </a:r>
                      <a:endParaRPr lang="ko-KR" altLang="en-US" sz="2800" b="1" kern="1200" spc="0" dirty="0">
                        <a:solidFill>
                          <a:schemeClr val="tx1"/>
                        </a:solidFill>
                        <a:latin typeface="Arial"/>
                        <a:ea typeface="+mj-ea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b="1" kern="1200" spc="0" dirty="0">
                          <a:solidFill>
                            <a:schemeClr val="tx1"/>
                          </a:solidFill>
                          <a:latin typeface="Arial"/>
                          <a:ea typeface="+mj-ea"/>
                          <a:cs typeface="Arial"/>
                        </a:rPr>
                        <a:t>Rescale = 1./</a:t>
                      </a:r>
                      <a:r>
                        <a:rPr lang="en-US" altLang="ko-KR" sz="2800" b="1" kern="1200" spc="0" dirty="0" smtClean="0">
                          <a:solidFill>
                            <a:schemeClr val="tx1"/>
                          </a:solidFill>
                          <a:latin typeface="Arial"/>
                          <a:ea typeface="+mj-ea"/>
                          <a:cs typeface="Arial"/>
                        </a:rPr>
                        <a:t>255</a:t>
                      </a:r>
                      <a:endParaRPr lang="en-US" altLang="ko-KR" sz="2800" b="1" kern="1200" spc="0" dirty="0">
                        <a:solidFill>
                          <a:schemeClr val="tx1"/>
                        </a:solidFill>
                        <a:latin typeface="Arial"/>
                        <a:ea typeface="+mj-ea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9183819"/>
                  </a:ext>
                </a:extLst>
              </a:tr>
              <a:tr h="5318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b="1" kern="1200" spc="0" dirty="0" smtClean="0">
                          <a:solidFill>
                            <a:schemeClr val="tx1"/>
                          </a:solidFill>
                          <a:latin typeface="Arial"/>
                          <a:ea typeface="+mj-ea"/>
                          <a:cs typeface="Arial"/>
                        </a:rPr>
                        <a:t>Image</a:t>
                      </a:r>
                      <a:r>
                        <a:rPr lang="en-US" altLang="ko-KR" sz="2800" b="1" kern="1200" spc="0" baseline="0" dirty="0" smtClean="0">
                          <a:solidFill>
                            <a:schemeClr val="tx1"/>
                          </a:solidFill>
                          <a:latin typeface="Arial"/>
                          <a:ea typeface="+mj-ea"/>
                          <a:cs typeface="Arial"/>
                        </a:rPr>
                        <a:t> size</a:t>
                      </a:r>
                      <a:endParaRPr lang="ko-KR" altLang="en-US" sz="2800" b="1" kern="1200" spc="0" dirty="0">
                        <a:solidFill>
                          <a:schemeClr val="tx1"/>
                        </a:solidFill>
                        <a:latin typeface="Arial"/>
                        <a:ea typeface="+mj-ea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b="1" kern="1200" spc="0" dirty="0" smtClean="0">
                          <a:solidFill>
                            <a:schemeClr val="tx1"/>
                          </a:solidFill>
                          <a:latin typeface="Arial"/>
                          <a:ea typeface="+mj-ea"/>
                          <a:cs typeface="Arial"/>
                        </a:rPr>
                        <a:t>224</a:t>
                      </a:r>
                      <a:r>
                        <a:rPr lang="en-US" altLang="ko-KR" sz="2800" b="1" kern="1200" spc="0" baseline="0" dirty="0" smtClean="0">
                          <a:solidFill>
                            <a:schemeClr val="tx1"/>
                          </a:solidFill>
                          <a:latin typeface="Arial"/>
                          <a:ea typeface="+mj-ea"/>
                          <a:cs typeface="Arial"/>
                        </a:rPr>
                        <a:t>x224</a:t>
                      </a:r>
                      <a:endParaRPr lang="en-US" altLang="ko-KR" sz="2800" b="1" kern="1200" spc="0" dirty="0">
                        <a:solidFill>
                          <a:schemeClr val="tx1"/>
                        </a:solidFill>
                        <a:latin typeface="Arial"/>
                        <a:ea typeface="+mj-ea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8727153"/>
                  </a:ext>
                </a:extLst>
              </a:tr>
            </a:tbl>
          </a:graphicData>
        </a:graphic>
      </p:graphicFrame>
      <p:pic>
        <p:nvPicPr>
          <p:cNvPr id="9" name="Picture 2">
            <a:extLst>
              <a:ext uri="{FF2B5EF4-FFF2-40B4-BE49-F238E27FC236}">
                <a16:creationId xmlns:a16="http://schemas.microsoft.com/office/drawing/2014/main" id="{CD40EFB1-B4D9-4202-9D90-DE59D9C1DB4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91" b="61823"/>
          <a:stretch/>
        </p:blipFill>
        <p:spPr bwMode="auto">
          <a:xfrm>
            <a:off x="16683065" y="10107490"/>
            <a:ext cx="3119253" cy="882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표 5">
            <a:extLst>
              <a:ext uri="{FF2B5EF4-FFF2-40B4-BE49-F238E27FC236}">
                <a16:creationId xmlns:a16="http://schemas.microsoft.com/office/drawing/2014/main" id="{28F3E9E8-F7EB-48E4-A824-E8CDD27A96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5989723"/>
              </p:ext>
            </p:extLst>
          </p:nvPr>
        </p:nvGraphicFramePr>
        <p:xfrm>
          <a:off x="1019728" y="3216275"/>
          <a:ext cx="7785558" cy="518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92779">
                  <a:extLst>
                    <a:ext uri="{9D8B030D-6E8A-4147-A177-3AD203B41FA5}">
                      <a16:colId xmlns:a16="http://schemas.microsoft.com/office/drawing/2014/main" val="1008403007"/>
                    </a:ext>
                  </a:extLst>
                </a:gridCol>
                <a:gridCol w="3892779">
                  <a:extLst>
                    <a:ext uri="{9D8B030D-6E8A-4147-A177-3AD203B41FA5}">
                      <a16:colId xmlns:a16="http://schemas.microsoft.com/office/drawing/2014/main" val="47198248"/>
                    </a:ext>
                  </a:extLst>
                </a:gridCol>
              </a:tblGrid>
              <a:tr h="37623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kern="1200" spc="0" dirty="0" smtClean="0">
                          <a:solidFill>
                            <a:schemeClr val="tx1"/>
                          </a:solidFill>
                          <a:latin typeface="Arial"/>
                          <a:ea typeface="+mj-ea"/>
                          <a:cs typeface="Arial"/>
                        </a:rPr>
                        <a:t>Experiment</a:t>
                      </a:r>
                      <a:endParaRPr lang="ko-KR" altLang="en-US" sz="2800" b="1" kern="1200" spc="0" dirty="0">
                        <a:solidFill>
                          <a:schemeClr val="tx1"/>
                        </a:solidFill>
                        <a:latin typeface="Arial"/>
                        <a:ea typeface="+mj-ea"/>
                        <a:cs typeface="Arial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647226"/>
                  </a:ext>
                </a:extLst>
              </a:tr>
              <a:tr h="3762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b="1" kern="1200" spc="0" dirty="0" smtClean="0">
                          <a:solidFill>
                            <a:schemeClr val="tx1"/>
                          </a:solidFill>
                          <a:latin typeface="Arial"/>
                          <a:ea typeface="+mj-ea"/>
                          <a:cs typeface="Arial"/>
                        </a:rPr>
                        <a:t>OS</a:t>
                      </a:r>
                      <a:endParaRPr lang="ko-KR" altLang="en-US" sz="2800" b="1" kern="1200" spc="0" dirty="0">
                        <a:solidFill>
                          <a:schemeClr val="tx1"/>
                        </a:solidFill>
                        <a:latin typeface="Arial"/>
                        <a:ea typeface="+mj-ea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b="1" kern="1200" spc="0" dirty="0" smtClean="0">
                          <a:solidFill>
                            <a:schemeClr val="tx1"/>
                          </a:solidFill>
                          <a:latin typeface="Arial"/>
                          <a:ea typeface="+mj-ea"/>
                          <a:cs typeface="Arial"/>
                        </a:rPr>
                        <a:t>Windows</a:t>
                      </a:r>
                      <a:r>
                        <a:rPr lang="en-US" altLang="ko-KR" sz="2800" b="1" kern="1200" spc="0" baseline="0" dirty="0" smtClean="0">
                          <a:solidFill>
                            <a:schemeClr val="tx1"/>
                          </a:solidFill>
                          <a:latin typeface="Arial"/>
                          <a:ea typeface="+mj-ea"/>
                          <a:cs typeface="Arial"/>
                        </a:rPr>
                        <a:t> 10</a:t>
                      </a:r>
                      <a:endParaRPr lang="ko-KR" altLang="en-US" sz="2800" b="1" kern="1200" spc="0" dirty="0">
                        <a:solidFill>
                          <a:schemeClr val="tx1"/>
                        </a:solidFill>
                        <a:latin typeface="Arial"/>
                        <a:ea typeface="+mj-ea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776353"/>
                  </a:ext>
                </a:extLst>
              </a:tr>
              <a:tr h="3762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b="1" kern="1200" spc="0" dirty="0" smtClean="0">
                          <a:solidFill>
                            <a:schemeClr val="tx1"/>
                          </a:solidFill>
                          <a:latin typeface="Arial"/>
                          <a:ea typeface="+mj-ea"/>
                          <a:cs typeface="Arial"/>
                        </a:rPr>
                        <a:t>GPU</a:t>
                      </a:r>
                      <a:endParaRPr lang="ko-KR" altLang="en-US" sz="2800" b="1" kern="1200" spc="0" dirty="0">
                        <a:solidFill>
                          <a:schemeClr val="tx1"/>
                        </a:solidFill>
                        <a:latin typeface="Arial"/>
                        <a:ea typeface="+mj-ea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b="1" kern="1200" spc="0" dirty="0" smtClean="0">
                          <a:solidFill>
                            <a:schemeClr val="tx1"/>
                          </a:solidFill>
                          <a:latin typeface="Arial"/>
                          <a:ea typeface="+mj-ea"/>
                          <a:cs typeface="Arial"/>
                        </a:rPr>
                        <a:t>GeForce RTX 3090</a:t>
                      </a:r>
                      <a:endParaRPr lang="ko-KR" altLang="en-US" sz="2800" b="1" kern="1200" spc="0" dirty="0">
                        <a:solidFill>
                          <a:schemeClr val="tx1"/>
                        </a:solidFill>
                        <a:latin typeface="Arial"/>
                        <a:ea typeface="+mj-ea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9266545"/>
                  </a:ext>
                </a:extLst>
              </a:tr>
              <a:tr h="3762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b="1" kern="1200" spc="0" dirty="0" smtClean="0">
                          <a:solidFill>
                            <a:schemeClr val="tx1"/>
                          </a:solidFill>
                          <a:latin typeface="Arial"/>
                          <a:ea typeface="+mj-ea"/>
                          <a:cs typeface="Arial"/>
                        </a:rPr>
                        <a:t>CUDA</a:t>
                      </a:r>
                      <a:endParaRPr lang="ko-KR" altLang="en-US" sz="2800" b="1" kern="1200" spc="0" dirty="0">
                        <a:solidFill>
                          <a:schemeClr val="tx1"/>
                        </a:solidFill>
                        <a:latin typeface="Arial"/>
                        <a:ea typeface="+mj-ea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b="1" kern="1200" spc="0" dirty="0" smtClean="0">
                          <a:solidFill>
                            <a:schemeClr val="tx1"/>
                          </a:solidFill>
                          <a:latin typeface="Arial"/>
                          <a:ea typeface="+mj-ea"/>
                          <a:cs typeface="Arial"/>
                        </a:rPr>
                        <a:t>11.2</a:t>
                      </a:r>
                      <a:endParaRPr lang="ko-KR" altLang="en-US" sz="2800" b="1" kern="1200" spc="0" dirty="0">
                        <a:solidFill>
                          <a:schemeClr val="tx1"/>
                        </a:solidFill>
                        <a:latin typeface="Arial"/>
                        <a:ea typeface="+mj-ea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9954709"/>
                  </a:ext>
                </a:extLst>
              </a:tr>
              <a:tr h="3762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b="1" kern="1200" spc="0" dirty="0" err="1" smtClean="0">
                          <a:solidFill>
                            <a:schemeClr val="tx1"/>
                          </a:solidFill>
                          <a:latin typeface="Arial"/>
                          <a:ea typeface="+mj-ea"/>
                          <a:cs typeface="Arial"/>
                        </a:rPr>
                        <a:t>cuDNN</a:t>
                      </a:r>
                      <a:endParaRPr lang="ko-KR" altLang="en-US" sz="2800" b="1" kern="1200" spc="0" dirty="0">
                        <a:solidFill>
                          <a:schemeClr val="tx1"/>
                        </a:solidFill>
                        <a:latin typeface="Arial"/>
                        <a:ea typeface="+mj-ea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b="1" kern="1200" spc="0" dirty="0" smtClean="0">
                          <a:solidFill>
                            <a:schemeClr val="tx1"/>
                          </a:solidFill>
                          <a:latin typeface="Arial"/>
                          <a:ea typeface="+mj-ea"/>
                          <a:cs typeface="Arial"/>
                        </a:rPr>
                        <a:t>8.1</a:t>
                      </a:r>
                      <a:endParaRPr lang="ko-KR" altLang="en-US" sz="2800" b="1" kern="1200" spc="0" dirty="0">
                        <a:solidFill>
                          <a:schemeClr val="tx1"/>
                        </a:solidFill>
                        <a:latin typeface="Arial"/>
                        <a:ea typeface="+mj-ea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5430832"/>
                  </a:ext>
                </a:extLst>
              </a:tr>
              <a:tr h="3762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b="1" kern="1200" spc="0" dirty="0" err="1" smtClean="0">
                          <a:solidFill>
                            <a:schemeClr val="tx1"/>
                          </a:solidFill>
                          <a:latin typeface="Arial"/>
                          <a:ea typeface="+mj-ea"/>
                          <a:cs typeface="Arial"/>
                        </a:rPr>
                        <a:t>Tensorflow</a:t>
                      </a:r>
                      <a:endParaRPr lang="ko-KR" altLang="en-US" sz="2800" b="1" kern="1200" spc="0" dirty="0">
                        <a:solidFill>
                          <a:schemeClr val="tx1"/>
                        </a:solidFill>
                        <a:latin typeface="Arial"/>
                        <a:ea typeface="+mj-ea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b="1" kern="1200" spc="0" dirty="0" smtClean="0">
                          <a:solidFill>
                            <a:schemeClr val="tx1"/>
                          </a:solidFill>
                          <a:latin typeface="Arial"/>
                          <a:ea typeface="+mj-ea"/>
                          <a:cs typeface="Arial"/>
                        </a:rPr>
                        <a:t>2.6.0</a:t>
                      </a:r>
                      <a:endParaRPr lang="ko-KR" altLang="en-US" sz="2800" b="1" kern="1200" spc="0" dirty="0">
                        <a:solidFill>
                          <a:schemeClr val="tx1"/>
                        </a:solidFill>
                        <a:latin typeface="Arial"/>
                        <a:ea typeface="+mj-ea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5358178"/>
                  </a:ext>
                </a:extLst>
              </a:tr>
              <a:tr h="3762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b="1" kern="1200" spc="0" dirty="0" err="1" smtClean="0">
                          <a:solidFill>
                            <a:schemeClr val="tx1"/>
                          </a:solidFill>
                          <a:latin typeface="Arial"/>
                          <a:ea typeface="+mj-ea"/>
                          <a:cs typeface="Arial"/>
                        </a:rPr>
                        <a:t>Tensorflow-gpu</a:t>
                      </a:r>
                      <a:endParaRPr lang="ko-KR" altLang="en-US" sz="2800" b="1" kern="1200" spc="0" dirty="0">
                        <a:solidFill>
                          <a:schemeClr val="tx1"/>
                        </a:solidFill>
                        <a:latin typeface="Arial"/>
                        <a:ea typeface="+mj-ea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b="1" kern="1200" spc="0" dirty="0" smtClean="0">
                          <a:solidFill>
                            <a:schemeClr val="tx1"/>
                          </a:solidFill>
                          <a:latin typeface="Arial"/>
                          <a:ea typeface="+mj-ea"/>
                          <a:cs typeface="Arial"/>
                        </a:rPr>
                        <a:t>2.6.0</a:t>
                      </a:r>
                      <a:endParaRPr lang="ko-KR" altLang="en-US" sz="2800" b="1" kern="1200" spc="0" dirty="0">
                        <a:solidFill>
                          <a:schemeClr val="tx1"/>
                        </a:solidFill>
                        <a:latin typeface="Arial"/>
                        <a:ea typeface="+mj-ea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3487432"/>
                  </a:ext>
                </a:extLst>
              </a:tr>
              <a:tr h="3762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b="1" kern="1200" spc="0" dirty="0" err="1" smtClean="0">
                          <a:solidFill>
                            <a:schemeClr val="tx1"/>
                          </a:solidFill>
                          <a:latin typeface="Arial"/>
                          <a:ea typeface="+mj-ea"/>
                          <a:cs typeface="Arial"/>
                        </a:rPr>
                        <a:t>Numpy</a:t>
                      </a:r>
                      <a:endParaRPr lang="ko-KR" altLang="en-US" sz="2800" b="1" kern="1200" spc="0" dirty="0">
                        <a:solidFill>
                          <a:schemeClr val="tx1"/>
                        </a:solidFill>
                        <a:latin typeface="Arial"/>
                        <a:ea typeface="+mj-ea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b="1" kern="1200" spc="0" dirty="0" smtClean="0">
                          <a:solidFill>
                            <a:schemeClr val="tx1"/>
                          </a:solidFill>
                          <a:latin typeface="Arial"/>
                          <a:ea typeface="+mj-ea"/>
                          <a:cs typeface="Arial"/>
                        </a:rPr>
                        <a:t>1.19.5</a:t>
                      </a:r>
                      <a:endParaRPr lang="ko-KR" altLang="en-US" sz="2800" b="1" kern="1200" spc="0" dirty="0">
                        <a:solidFill>
                          <a:schemeClr val="tx1"/>
                        </a:solidFill>
                        <a:latin typeface="Arial"/>
                        <a:ea typeface="+mj-ea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5156233"/>
                  </a:ext>
                </a:extLst>
              </a:tr>
              <a:tr h="3762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b="1" kern="1200" spc="0" dirty="0" err="1" smtClean="0">
                          <a:solidFill>
                            <a:schemeClr val="tx1"/>
                          </a:solidFill>
                          <a:latin typeface="Arial"/>
                          <a:ea typeface="+mj-ea"/>
                          <a:cs typeface="Arial"/>
                        </a:rPr>
                        <a:t>Keras</a:t>
                      </a:r>
                      <a:endParaRPr lang="ko-KR" altLang="en-US" sz="2800" b="1" kern="1200" spc="0" dirty="0">
                        <a:solidFill>
                          <a:schemeClr val="tx1"/>
                        </a:solidFill>
                        <a:latin typeface="Arial"/>
                        <a:ea typeface="+mj-ea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b="1" kern="1200" spc="0" dirty="0" smtClean="0">
                          <a:solidFill>
                            <a:schemeClr val="tx1"/>
                          </a:solidFill>
                          <a:latin typeface="Arial"/>
                          <a:ea typeface="+mj-ea"/>
                          <a:cs typeface="Arial"/>
                        </a:rPr>
                        <a:t>2.6.0</a:t>
                      </a:r>
                      <a:endParaRPr lang="en-US" altLang="ko-KR" sz="2800" b="1" kern="1200" spc="0" dirty="0">
                        <a:solidFill>
                          <a:schemeClr val="tx1"/>
                        </a:solidFill>
                        <a:latin typeface="Arial"/>
                        <a:ea typeface="+mj-ea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9183819"/>
                  </a:ext>
                </a:extLst>
              </a:tr>
              <a:tr h="3762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b="1" kern="1200" spc="0" dirty="0" err="1" smtClean="0">
                          <a:solidFill>
                            <a:schemeClr val="tx1"/>
                          </a:solidFill>
                          <a:latin typeface="Arial"/>
                          <a:ea typeface="+mj-ea"/>
                          <a:cs typeface="Arial"/>
                        </a:rPr>
                        <a:t>Keras_preprocessing</a:t>
                      </a:r>
                      <a:endParaRPr lang="ko-KR" altLang="en-US" sz="2800" b="1" kern="1200" spc="0" dirty="0">
                        <a:solidFill>
                          <a:schemeClr val="tx1"/>
                        </a:solidFill>
                        <a:latin typeface="Arial"/>
                        <a:ea typeface="+mj-ea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b="1" kern="1200" spc="0" dirty="0" smtClean="0">
                          <a:solidFill>
                            <a:schemeClr val="tx1"/>
                          </a:solidFill>
                          <a:latin typeface="Arial"/>
                          <a:ea typeface="+mj-ea"/>
                          <a:cs typeface="Arial"/>
                        </a:rPr>
                        <a:t>1.1.2</a:t>
                      </a:r>
                      <a:endParaRPr lang="en-US" altLang="ko-KR" sz="2800" b="1" kern="1200" spc="0" dirty="0">
                        <a:solidFill>
                          <a:schemeClr val="tx1"/>
                        </a:solidFill>
                        <a:latin typeface="Arial"/>
                        <a:ea typeface="+mj-ea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8727153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3915" y="888736"/>
            <a:ext cx="14971733" cy="1090683"/>
          </a:xfrm>
          <a:prstGeom prst="rect">
            <a:avLst/>
          </a:prstGeom>
        </p:spPr>
        <p:txBody>
          <a:bodyPr vert="horz" wrap="square" lIns="0" tIns="13335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4"/>
              </a:spcBef>
              <a:defRPr/>
            </a:pPr>
            <a:r>
              <a:rPr b="0" spc="-20" dirty="0"/>
              <a:t>Ho</a:t>
            </a:r>
            <a:r>
              <a:rPr b="0" spc="145" dirty="0"/>
              <a:t>w</a:t>
            </a:r>
            <a:r>
              <a:rPr b="0" spc="-280" dirty="0"/>
              <a:t> </a:t>
            </a:r>
            <a:r>
              <a:rPr b="0" spc="-95" dirty="0"/>
              <a:t>t</a:t>
            </a:r>
            <a:r>
              <a:rPr b="0" spc="90" dirty="0"/>
              <a:t>o</a:t>
            </a:r>
            <a:r>
              <a:rPr b="0" spc="-280" dirty="0"/>
              <a:t> </a:t>
            </a:r>
            <a:r>
              <a:rPr b="0" spc="-220" dirty="0"/>
              <a:t>solv</a:t>
            </a:r>
            <a:r>
              <a:rPr b="0" spc="-85" dirty="0"/>
              <a:t>e</a:t>
            </a:r>
            <a:r>
              <a:rPr b="0" spc="-280" dirty="0"/>
              <a:t> </a:t>
            </a:r>
            <a:r>
              <a:rPr b="0" spc="-100" dirty="0"/>
              <a:t>th</a:t>
            </a:r>
            <a:r>
              <a:rPr b="0" spc="50" dirty="0"/>
              <a:t>e</a:t>
            </a:r>
            <a:r>
              <a:rPr b="0" spc="-280" dirty="0"/>
              <a:t> </a:t>
            </a:r>
            <a:r>
              <a:rPr b="0" spc="-140" dirty="0"/>
              <a:t>p</a:t>
            </a:r>
            <a:r>
              <a:rPr b="0" spc="-270" dirty="0"/>
              <a:t>r</a:t>
            </a:r>
            <a:r>
              <a:rPr b="0" spc="-120" dirty="0"/>
              <a:t>oblem</a:t>
            </a:r>
            <a:r>
              <a:rPr lang="en-US" b="0" spc="-120" dirty="0"/>
              <a:t>?</a:t>
            </a:r>
            <a:endParaRPr b="0" spc="-120" dirty="0"/>
          </a:p>
        </p:txBody>
      </p:sp>
      <p:sp>
        <p:nvSpPr>
          <p:cNvPr id="3" name="object 3"/>
          <p:cNvSpPr txBox="1"/>
          <p:nvPr/>
        </p:nvSpPr>
        <p:spPr>
          <a:xfrm>
            <a:off x="1019728" y="1962721"/>
            <a:ext cx="18328722" cy="682238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lang="en-US" altLang="ko-KR" sz="4350" b="1" spc="-325" dirty="0" smtClean="0">
                <a:latin typeface="나눔고딕OTF ExtraBold"/>
                <a:cs typeface="Arial"/>
              </a:rPr>
              <a:t>Modeling - Feature </a:t>
            </a:r>
            <a:r>
              <a:rPr lang="en-US" sz="4350" b="1" spc="-325" dirty="0" smtClean="0">
                <a:latin typeface="나눔고딕OTF ExtraBold"/>
                <a:cs typeface="Arial"/>
              </a:rPr>
              <a:t>Layer </a:t>
            </a:r>
            <a:r>
              <a:rPr lang="ko-KR" altLang="en-US" sz="4350" b="1" spc="-325" dirty="0" smtClean="0">
                <a:latin typeface="나눔고딕OTF ExtraBold"/>
                <a:cs typeface="Arial"/>
              </a:rPr>
              <a:t>추가를</a:t>
            </a:r>
            <a:r>
              <a:rPr lang="en-US" altLang="ko-KR" sz="4350" b="1" spc="-325" dirty="0" smtClean="0">
                <a:latin typeface="나눔고딕OTF ExtraBold"/>
                <a:cs typeface="Arial"/>
              </a:rPr>
              <a:t> </a:t>
            </a:r>
            <a:r>
              <a:rPr lang="ko-KR" altLang="en-US" sz="4350" b="1" spc="-325" dirty="0" smtClean="0">
                <a:latin typeface="나눔고딕OTF ExtraBold"/>
                <a:cs typeface="Arial"/>
              </a:rPr>
              <a:t>통한 특징 응집</a:t>
            </a:r>
            <a:endParaRPr sz="4350" b="1" spc="-270" dirty="0">
              <a:latin typeface="Arial"/>
              <a:ea typeface="+mj-ea"/>
              <a:cs typeface="Arial"/>
            </a:endParaRPr>
          </a:p>
        </p:txBody>
      </p:sp>
      <p:pic>
        <p:nvPicPr>
          <p:cNvPr id="4" name="object 4"/>
          <p:cNvPicPr/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16224250" y="324598"/>
            <a:ext cx="3578068" cy="834278"/>
          </a:xfrm>
          <a:prstGeom prst="rect">
            <a:avLst/>
          </a:prstGeom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CD40EFB1-B4D9-4202-9D90-DE59D9C1DB4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91" b="61823"/>
          <a:stretch/>
        </p:blipFill>
        <p:spPr bwMode="auto">
          <a:xfrm>
            <a:off x="16683065" y="10107490"/>
            <a:ext cx="3119253" cy="882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252682" y="3119913"/>
            <a:ext cx="202192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b="1" dirty="0" err="1">
                <a:solidFill>
                  <a:schemeClr val="tx1"/>
                </a:solidFill>
                <a:latin typeface="+mn-ea"/>
              </a:rPr>
              <a:t>Xception</a:t>
            </a:r>
            <a:endParaRPr lang="ko-KR" altLang="en-US" b="1" dirty="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1139891"/>
              </p:ext>
            </p:extLst>
          </p:nvPr>
        </p:nvGraphicFramePr>
        <p:xfrm>
          <a:off x="1831340" y="3895505"/>
          <a:ext cx="4864606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32303">
                  <a:extLst>
                    <a:ext uri="{9D8B030D-6E8A-4147-A177-3AD203B41FA5}">
                      <a16:colId xmlns:a16="http://schemas.microsoft.com/office/drawing/2014/main" val="1821658187"/>
                    </a:ext>
                  </a:extLst>
                </a:gridCol>
                <a:gridCol w="2432303">
                  <a:extLst>
                    <a:ext uri="{9D8B030D-6E8A-4147-A177-3AD203B41FA5}">
                      <a16:colId xmlns:a16="http://schemas.microsoft.com/office/drawing/2014/main" val="21745072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smtClean="0">
                          <a:latin typeface="+mn-ea"/>
                          <a:ea typeface="+mn-ea"/>
                        </a:rPr>
                        <a:t>Conv2D</a:t>
                      </a:r>
                      <a:endParaRPr lang="ko-KR" altLang="en-US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smtClean="0">
                          <a:latin typeface="+mn-ea"/>
                          <a:ea typeface="+mn-ea"/>
                        </a:rPr>
                        <a:t>(None, 10, 10, 1536)</a:t>
                      </a:r>
                      <a:endParaRPr lang="ko-KR" altLang="en-US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8418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err="1" smtClean="0">
                          <a:latin typeface="+mn-ea"/>
                          <a:ea typeface="+mn-ea"/>
                        </a:rPr>
                        <a:t>BatchNormalization</a:t>
                      </a:r>
                      <a:endParaRPr lang="ko-KR" altLang="en-US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smtClean="0">
                          <a:latin typeface="+mn-ea"/>
                          <a:ea typeface="+mn-ea"/>
                        </a:rPr>
                        <a:t>(None, 10, 10, 1536)</a:t>
                      </a:r>
                      <a:endParaRPr lang="ko-KR" altLang="en-US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0721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smtClean="0">
                          <a:latin typeface="+mn-ea"/>
                          <a:ea typeface="+mn-ea"/>
                        </a:rPr>
                        <a:t>Activation</a:t>
                      </a:r>
                      <a:r>
                        <a:rPr lang="en-US" altLang="ko-KR" b="0" baseline="0" dirty="0" smtClean="0">
                          <a:latin typeface="+mn-ea"/>
                          <a:ea typeface="+mn-ea"/>
                        </a:rPr>
                        <a:t>(‘</a:t>
                      </a:r>
                      <a:r>
                        <a:rPr lang="en-US" altLang="ko-KR" b="0" baseline="0" dirty="0" err="1" smtClean="0">
                          <a:latin typeface="+mn-ea"/>
                          <a:ea typeface="+mn-ea"/>
                        </a:rPr>
                        <a:t>relu</a:t>
                      </a:r>
                      <a:r>
                        <a:rPr lang="en-US" altLang="ko-KR" b="0" baseline="0" dirty="0" smtClean="0">
                          <a:latin typeface="+mn-ea"/>
                          <a:ea typeface="+mn-ea"/>
                        </a:rPr>
                        <a:t>’)</a:t>
                      </a:r>
                      <a:endParaRPr lang="ko-KR" altLang="en-US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smtClean="0">
                          <a:latin typeface="+mn-ea"/>
                          <a:ea typeface="+mn-ea"/>
                        </a:rPr>
                        <a:t>(None, 10, 10, 1536)</a:t>
                      </a:r>
                      <a:endParaRPr lang="ko-KR" altLang="en-US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7806231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8364844"/>
              </p:ext>
            </p:extLst>
          </p:nvPr>
        </p:nvGraphicFramePr>
        <p:xfrm>
          <a:off x="1822450" y="5414285"/>
          <a:ext cx="4864606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32303">
                  <a:extLst>
                    <a:ext uri="{9D8B030D-6E8A-4147-A177-3AD203B41FA5}">
                      <a16:colId xmlns:a16="http://schemas.microsoft.com/office/drawing/2014/main" val="1821658187"/>
                    </a:ext>
                  </a:extLst>
                </a:gridCol>
                <a:gridCol w="2432303">
                  <a:extLst>
                    <a:ext uri="{9D8B030D-6E8A-4147-A177-3AD203B41FA5}">
                      <a16:colId xmlns:a16="http://schemas.microsoft.com/office/drawing/2014/main" val="21745072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Conv2D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(None, 10, 10, 1024)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8418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>
                          <a:latin typeface="+mn-ea"/>
                          <a:ea typeface="+mn-ea"/>
                        </a:rPr>
                        <a:t>BatchNormalization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(None, 10, 10, 1024)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0721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Activation</a:t>
                      </a:r>
                      <a:r>
                        <a:rPr lang="en-US" altLang="ko-KR" baseline="0" dirty="0" smtClean="0">
                          <a:latin typeface="+mn-ea"/>
                          <a:ea typeface="+mn-ea"/>
                        </a:rPr>
                        <a:t>(‘</a:t>
                      </a:r>
                      <a:r>
                        <a:rPr lang="en-US" altLang="ko-KR" baseline="0" dirty="0" err="1" smtClean="0">
                          <a:latin typeface="+mn-ea"/>
                          <a:ea typeface="+mn-ea"/>
                        </a:rPr>
                        <a:t>relu</a:t>
                      </a:r>
                      <a:r>
                        <a:rPr lang="en-US" altLang="ko-KR" baseline="0" dirty="0" smtClean="0">
                          <a:latin typeface="+mn-ea"/>
                          <a:ea typeface="+mn-ea"/>
                        </a:rPr>
                        <a:t>’)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(None, 10, 10, 1024)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7806231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7843125"/>
              </p:ext>
            </p:extLst>
          </p:nvPr>
        </p:nvGraphicFramePr>
        <p:xfrm>
          <a:off x="1822450" y="6918416"/>
          <a:ext cx="4864606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32303">
                  <a:extLst>
                    <a:ext uri="{9D8B030D-6E8A-4147-A177-3AD203B41FA5}">
                      <a16:colId xmlns:a16="http://schemas.microsoft.com/office/drawing/2014/main" val="1821658187"/>
                    </a:ext>
                  </a:extLst>
                </a:gridCol>
                <a:gridCol w="2432303">
                  <a:extLst>
                    <a:ext uri="{9D8B030D-6E8A-4147-A177-3AD203B41FA5}">
                      <a16:colId xmlns:a16="http://schemas.microsoft.com/office/drawing/2014/main" val="21745072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Conv2D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(None, 10, 10, 768)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8418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>
                          <a:latin typeface="+mn-ea"/>
                          <a:ea typeface="+mn-ea"/>
                        </a:rPr>
                        <a:t>BatchNormalization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(None, 10, 10, 768)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0721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Activation</a:t>
                      </a:r>
                      <a:r>
                        <a:rPr lang="en-US" altLang="ko-KR" baseline="0" dirty="0" smtClean="0">
                          <a:latin typeface="+mn-ea"/>
                          <a:ea typeface="+mn-ea"/>
                        </a:rPr>
                        <a:t>(‘</a:t>
                      </a:r>
                      <a:r>
                        <a:rPr lang="en-US" altLang="ko-KR" baseline="0" dirty="0" err="1" smtClean="0">
                          <a:latin typeface="+mn-ea"/>
                          <a:ea typeface="+mn-ea"/>
                        </a:rPr>
                        <a:t>relu</a:t>
                      </a:r>
                      <a:r>
                        <a:rPr lang="en-US" altLang="ko-KR" baseline="0" dirty="0" smtClean="0">
                          <a:latin typeface="+mn-ea"/>
                          <a:ea typeface="+mn-ea"/>
                        </a:rPr>
                        <a:t>’)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(None, 10, 10, 768)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7806231"/>
                  </a:ext>
                </a:extLst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9899903"/>
              </p:ext>
            </p:extLst>
          </p:nvPr>
        </p:nvGraphicFramePr>
        <p:xfrm>
          <a:off x="1822450" y="8422547"/>
          <a:ext cx="4864606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32303">
                  <a:extLst>
                    <a:ext uri="{9D8B030D-6E8A-4147-A177-3AD203B41FA5}">
                      <a16:colId xmlns:a16="http://schemas.microsoft.com/office/drawing/2014/main" val="1821658187"/>
                    </a:ext>
                  </a:extLst>
                </a:gridCol>
                <a:gridCol w="2432303">
                  <a:extLst>
                    <a:ext uri="{9D8B030D-6E8A-4147-A177-3AD203B41FA5}">
                      <a16:colId xmlns:a16="http://schemas.microsoft.com/office/drawing/2014/main" val="21745072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Conv2D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(None, 10, 10, 512)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8418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>
                          <a:latin typeface="+mn-ea"/>
                          <a:ea typeface="+mn-ea"/>
                        </a:rPr>
                        <a:t>BatchNormalization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(None, 10, 10, </a:t>
                      </a:r>
                      <a:r>
                        <a:rPr lang="en-US" altLang="ko-KR" baseline="0" dirty="0" smtClean="0">
                          <a:latin typeface="+mn-ea"/>
                          <a:ea typeface="+mn-ea"/>
                        </a:rPr>
                        <a:t>512</a:t>
                      </a:r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)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0721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Activation</a:t>
                      </a:r>
                      <a:r>
                        <a:rPr lang="en-US" altLang="ko-KR" baseline="0" dirty="0" smtClean="0">
                          <a:latin typeface="+mn-ea"/>
                          <a:ea typeface="+mn-ea"/>
                        </a:rPr>
                        <a:t>(‘</a:t>
                      </a:r>
                      <a:r>
                        <a:rPr lang="en-US" altLang="ko-KR" baseline="0" dirty="0" err="1" smtClean="0">
                          <a:latin typeface="+mn-ea"/>
                          <a:ea typeface="+mn-ea"/>
                        </a:rPr>
                        <a:t>relu</a:t>
                      </a:r>
                      <a:r>
                        <a:rPr lang="en-US" altLang="ko-KR" baseline="0" dirty="0" smtClean="0">
                          <a:latin typeface="+mn-ea"/>
                          <a:ea typeface="+mn-ea"/>
                        </a:rPr>
                        <a:t>’)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(None, 10, 10, 512)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7806231"/>
                  </a:ext>
                </a:extLst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4752841"/>
              </p:ext>
            </p:extLst>
          </p:nvPr>
        </p:nvGraphicFramePr>
        <p:xfrm>
          <a:off x="7714656" y="3895505"/>
          <a:ext cx="4864606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32303">
                  <a:extLst>
                    <a:ext uri="{9D8B030D-6E8A-4147-A177-3AD203B41FA5}">
                      <a16:colId xmlns:a16="http://schemas.microsoft.com/office/drawing/2014/main" val="1821658187"/>
                    </a:ext>
                  </a:extLst>
                </a:gridCol>
                <a:gridCol w="2432303">
                  <a:extLst>
                    <a:ext uri="{9D8B030D-6E8A-4147-A177-3AD203B41FA5}">
                      <a16:colId xmlns:a16="http://schemas.microsoft.com/office/drawing/2014/main" val="21745072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Conv2D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(None, 10, 10, 384)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8418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>
                          <a:latin typeface="+mn-ea"/>
                          <a:ea typeface="+mn-ea"/>
                        </a:rPr>
                        <a:t>BatchNormalization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(None, 10, 10, </a:t>
                      </a:r>
                      <a:r>
                        <a:rPr lang="en-US" altLang="ko-KR" baseline="0" dirty="0" smtClean="0">
                          <a:latin typeface="+mn-ea"/>
                          <a:ea typeface="+mn-ea"/>
                        </a:rPr>
                        <a:t>384</a:t>
                      </a:r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)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0721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Activation</a:t>
                      </a:r>
                      <a:r>
                        <a:rPr lang="en-US" altLang="ko-KR" baseline="0" dirty="0" smtClean="0">
                          <a:latin typeface="+mn-ea"/>
                          <a:ea typeface="+mn-ea"/>
                        </a:rPr>
                        <a:t>(‘</a:t>
                      </a:r>
                      <a:r>
                        <a:rPr lang="en-US" altLang="ko-KR" baseline="0" dirty="0" err="1" smtClean="0">
                          <a:latin typeface="+mn-ea"/>
                          <a:ea typeface="+mn-ea"/>
                        </a:rPr>
                        <a:t>relu</a:t>
                      </a:r>
                      <a:r>
                        <a:rPr lang="en-US" altLang="ko-KR" baseline="0" dirty="0" smtClean="0">
                          <a:latin typeface="+mn-ea"/>
                          <a:ea typeface="+mn-ea"/>
                        </a:rPr>
                        <a:t>’)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(None, 10, 10, 384)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7806231"/>
                  </a:ext>
                </a:extLst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9848975"/>
              </p:ext>
            </p:extLst>
          </p:nvPr>
        </p:nvGraphicFramePr>
        <p:xfrm>
          <a:off x="7714656" y="5403781"/>
          <a:ext cx="4864606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32303">
                  <a:extLst>
                    <a:ext uri="{9D8B030D-6E8A-4147-A177-3AD203B41FA5}">
                      <a16:colId xmlns:a16="http://schemas.microsoft.com/office/drawing/2014/main" val="1821658187"/>
                    </a:ext>
                  </a:extLst>
                </a:gridCol>
                <a:gridCol w="2432303">
                  <a:extLst>
                    <a:ext uri="{9D8B030D-6E8A-4147-A177-3AD203B41FA5}">
                      <a16:colId xmlns:a16="http://schemas.microsoft.com/office/drawing/2014/main" val="21745072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Conv2D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(None, 10, 10, 256)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8418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>
                          <a:latin typeface="+mn-ea"/>
                          <a:ea typeface="+mn-ea"/>
                        </a:rPr>
                        <a:t>BatchNormalization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(None, 10, 10, </a:t>
                      </a:r>
                      <a:r>
                        <a:rPr lang="en-US" altLang="ko-KR" baseline="0" dirty="0" smtClean="0">
                          <a:latin typeface="+mn-ea"/>
                          <a:ea typeface="+mn-ea"/>
                        </a:rPr>
                        <a:t>256</a:t>
                      </a:r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)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0721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Activation</a:t>
                      </a:r>
                      <a:r>
                        <a:rPr lang="en-US" altLang="ko-KR" baseline="0" dirty="0" smtClean="0">
                          <a:latin typeface="+mn-ea"/>
                          <a:ea typeface="+mn-ea"/>
                        </a:rPr>
                        <a:t>(‘</a:t>
                      </a:r>
                      <a:r>
                        <a:rPr lang="en-US" altLang="ko-KR" baseline="0" dirty="0" err="1" smtClean="0">
                          <a:latin typeface="+mn-ea"/>
                          <a:ea typeface="+mn-ea"/>
                        </a:rPr>
                        <a:t>relu</a:t>
                      </a:r>
                      <a:r>
                        <a:rPr lang="en-US" altLang="ko-KR" baseline="0" dirty="0" smtClean="0">
                          <a:latin typeface="+mn-ea"/>
                          <a:ea typeface="+mn-ea"/>
                        </a:rPr>
                        <a:t>’)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(None, 10, 10, 256)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7806231"/>
                  </a:ext>
                </a:extLst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6077107"/>
              </p:ext>
            </p:extLst>
          </p:nvPr>
        </p:nvGraphicFramePr>
        <p:xfrm>
          <a:off x="7714656" y="6918416"/>
          <a:ext cx="4864606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32303">
                  <a:extLst>
                    <a:ext uri="{9D8B030D-6E8A-4147-A177-3AD203B41FA5}">
                      <a16:colId xmlns:a16="http://schemas.microsoft.com/office/drawing/2014/main" val="1821658187"/>
                    </a:ext>
                  </a:extLst>
                </a:gridCol>
                <a:gridCol w="2432303">
                  <a:extLst>
                    <a:ext uri="{9D8B030D-6E8A-4147-A177-3AD203B41FA5}">
                      <a16:colId xmlns:a16="http://schemas.microsoft.com/office/drawing/2014/main" val="21745072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Conv2D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(None, 10, 10, 128)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8418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>
                          <a:latin typeface="+mn-ea"/>
                          <a:ea typeface="+mn-ea"/>
                        </a:rPr>
                        <a:t>BatchNormalization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(None, 10, 10, </a:t>
                      </a:r>
                      <a:r>
                        <a:rPr lang="en-US" altLang="ko-KR" baseline="0" dirty="0" smtClean="0">
                          <a:latin typeface="+mn-ea"/>
                          <a:ea typeface="+mn-ea"/>
                        </a:rPr>
                        <a:t>128</a:t>
                      </a:r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)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0721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Activation</a:t>
                      </a:r>
                      <a:r>
                        <a:rPr lang="en-US" altLang="ko-KR" baseline="0" dirty="0" smtClean="0">
                          <a:latin typeface="+mn-ea"/>
                          <a:ea typeface="+mn-ea"/>
                        </a:rPr>
                        <a:t>(‘</a:t>
                      </a:r>
                      <a:r>
                        <a:rPr lang="en-US" altLang="ko-KR" baseline="0" dirty="0" err="1" smtClean="0">
                          <a:latin typeface="+mn-ea"/>
                          <a:ea typeface="+mn-ea"/>
                        </a:rPr>
                        <a:t>relu</a:t>
                      </a:r>
                      <a:r>
                        <a:rPr lang="en-US" altLang="ko-KR" baseline="0" dirty="0" smtClean="0">
                          <a:latin typeface="+mn-ea"/>
                          <a:ea typeface="+mn-ea"/>
                        </a:rPr>
                        <a:t>’)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(None, 10, 10, 128)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7806231"/>
                  </a:ext>
                </a:extLst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4990111"/>
              </p:ext>
            </p:extLst>
          </p:nvPr>
        </p:nvGraphicFramePr>
        <p:xfrm>
          <a:off x="7714656" y="8428355"/>
          <a:ext cx="4864606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32303">
                  <a:extLst>
                    <a:ext uri="{9D8B030D-6E8A-4147-A177-3AD203B41FA5}">
                      <a16:colId xmlns:a16="http://schemas.microsoft.com/office/drawing/2014/main" val="1821658187"/>
                    </a:ext>
                  </a:extLst>
                </a:gridCol>
                <a:gridCol w="2432303">
                  <a:extLst>
                    <a:ext uri="{9D8B030D-6E8A-4147-A177-3AD203B41FA5}">
                      <a16:colId xmlns:a16="http://schemas.microsoft.com/office/drawing/2014/main" val="21745072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Conv2D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(None, 10, 10, 64)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8418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>
                          <a:latin typeface="+mn-ea"/>
                          <a:ea typeface="+mn-ea"/>
                        </a:rPr>
                        <a:t>BatchNormalization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(None, 10, 10, </a:t>
                      </a:r>
                      <a:r>
                        <a:rPr lang="en-US" altLang="ko-KR" baseline="0" dirty="0" smtClean="0">
                          <a:latin typeface="+mn-ea"/>
                          <a:ea typeface="+mn-ea"/>
                        </a:rPr>
                        <a:t>64</a:t>
                      </a:r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)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0721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Activation</a:t>
                      </a:r>
                      <a:r>
                        <a:rPr lang="en-US" altLang="ko-KR" baseline="0" dirty="0" smtClean="0">
                          <a:latin typeface="+mn-ea"/>
                          <a:ea typeface="+mn-ea"/>
                        </a:rPr>
                        <a:t>(‘</a:t>
                      </a:r>
                      <a:r>
                        <a:rPr lang="en-US" altLang="ko-KR" baseline="0" dirty="0" err="1" smtClean="0">
                          <a:latin typeface="+mn-ea"/>
                          <a:ea typeface="+mn-ea"/>
                        </a:rPr>
                        <a:t>relu</a:t>
                      </a:r>
                      <a:r>
                        <a:rPr lang="en-US" altLang="ko-KR" baseline="0" dirty="0" smtClean="0">
                          <a:latin typeface="+mn-ea"/>
                          <a:ea typeface="+mn-ea"/>
                        </a:rPr>
                        <a:t>’)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(None, 10, 10, 64)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7806231"/>
                  </a:ext>
                </a:extLst>
              </a:tr>
            </a:tbl>
          </a:graphicData>
        </a:graphic>
      </p:graphicFrame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7495096"/>
              </p:ext>
            </p:extLst>
          </p:nvPr>
        </p:nvGraphicFramePr>
        <p:xfrm>
          <a:off x="13597972" y="3895505"/>
          <a:ext cx="4864606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32303">
                  <a:extLst>
                    <a:ext uri="{9D8B030D-6E8A-4147-A177-3AD203B41FA5}">
                      <a16:colId xmlns:a16="http://schemas.microsoft.com/office/drawing/2014/main" val="1821658187"/>
                    </a:ext>
                  </a:extLst>
                </a:gridCol>
                <a:gridCol w="2432303">
                  <a:extLst>
                    <a:ext uri="{9D8B030D-6E8A-4147-A177-3AD203B41FA5}">
                      <a16:colId xmlns:a16="http://schemas.microsoft.com/office/drawing/2014/main" val="21745072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Conv2D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(None, 10, 10, 32)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8418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>
                          <a:latin typeface="+mn-ea"/>
                          <a:ea typeface="+mn-ea"/>
                        </a:rPr>
                        <a:t>BatchNormalization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(None, 10, 10, </a:t>
                      </a:r>
                      <a:r>
                        <a:rPr lang="en-US" altLang="ko-KR" baseline="0" dirty="0" smtClean="0">
                          <a:latin typeface="+mn-ea"/>
                          <a:ea typeface="+mn-ea"/>
                        </a:rPr>
                        <a:t>32</a:t>
                      </a:r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)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0721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Activation</a:t>
                      </a:r>
                      <a:r>
                        <a:rPr lang="en-US" altLang="ko-KR" baseline="0" dirty="0" smtClean="0">
                          <a:latin typeface="+mn-ea"/>
                          <a:ea typeface="+mn-ea"/>
                        </a:rPr>
                        <a:t>(‘</a:t>
                      </a:r>
                      <a:r>
                        <a:rPr lang="en-US" altLang="ko-KR" baseline="0" dirty="0" err="1" smtClean="0">
                          <a:latin typeface="+mn-ea"/>
                          <a:ea typeface="+mn-ea"/>
                        </a:rPr>
                        <a:t>relu</a:t>
                      </a:r>
                      <a:r>
                        <a:rPr lang="en-US" altLang="ko-KR" baseline="0" dirty="0" smtClean="0">
                          <a:latin typeface="+mn-ea"/>
                          <a:ea typeface="+mn-ea"/>
                        </a:rPr>
                        <a:t>’)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(None, 10, 10, 32)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7806231"/>
                  </a:ext>
                </a:extLst>
              </a:tr>
            </a:tbl>
          </a:graphicData>
        </a:graphic>
      </p:graphicFrame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676935"/>
              </p:ext>
            </p:extLst>
          </p:nvPr>
        </p:nvGraphicFramePr>
        <p:xfrm>
          <a:off x="13592615" y="5403781"/>
          <a:ext cx="4864606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32303">
                  <a:extLst>
                    <a:ext uri="{9D8B030D-6E8A-4147-A177-3AD203B41FA5}">
                      <a16:colId xmlns:a16="http://schemas.microsoft.com/office/drawing/2014/main" val="1821658187"/>
                    </a:ext>
                  </a:extLst>
                </a:gridCol>
                <a:gridCol w="2432303">
                  <a:extLst>
                    <a:ext uri="{9D8B030D-6E8A-4147-A177-3AD203B41FA5}">
                      <a16:colId xmlns:a16="http://schemas.microsoft.com/office/drawing/2014/main" val="21745072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Conv2D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(None, 10, 10, 16)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8418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>
                          <a:latin typeface="+mn-ea"/>
                          <a:ea typeface="+mn-ea"/>
                        </a:rPr>
                        <a:t>BatchNormalization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(None, 10, 10, </a:t>
                      </a:r>
                      <a:r>
                        <a:rPr lang="en-US" altLang="ko-KR" baseline="0" dirty="0" smtClean="0">
                          <a:latin typeface="+mn-ea"/>
                          <a:ea typeface="+mn-ea"/>
                        </a:rPr>
                        <a:t>16</a:t>
                      </a:r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)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0721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Activation</a:t>
                      </a:r>
                      <a:r>
                        <a:rPr lang="en-US" altLang="ko-KR" baseline="0" dirty="0" smtClean="0">
                          <a:latin typeface="+mn-ea"/>
                          <a:ea typeface="+mn-ea"/>
                        </a:rPr>
                        <a:t>(‘</a:t>
                      </a:r>
                      <a:r>
                        <a:rPr lang="en-US" altLang="ko-KR" baseline="0" dirty="0" err="1" smtClean="0">
                          <a:latin typeface="+mn-ea"/>
                          <a:ea typeface="+mn-ea"/>
                        </a:rPr>
                        <a:t>relu</a:t>
                      </a:r>
                      <a:r>
                        <a:rPr lang="en-US" altLang="ko-KR" baseline="0" dirty="0" smtClean="0">
                          <a:latin typeface="+mn-ea"/>
                          <a:ea typeface="+mn-ea"/>
                        </a:rPr>
                        <a:t>’)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(None, 10, 10, 16)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7806231"/>
                  </a:ext>
                </a:extLst>
              </a:tr>
            </a:tbl>
          </a:graphicData>
        </a:graphic>
      </p:graphicFrame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1705935"/>
              </p:ext>
            </p:extLst>
          </p:nvPr>
        </p:nvGraphicFramePr>
        <p:xfrm>
          <a:off x="13592615" y="6918416"/>
          <a:ext cx="4864606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32303">
                  <a:extLst>
                    <a:ext uri="{9D8B030D-6E8A-4147-A177-3AD203B41FA5}">
                      <a16:colId xmlns:a16="http://schemas.microsoft.com/office/drawing/2014/main" val="1821658187"/>
                    </a:ext>
                  </a:extLst>
                </a:gridCol>
                <a:gridCol w="2432303">
                  <a:extLst>
                    <a:ext uri="{9D8B030D-6E8A-4147-A177-3AD203B41FA5}">
                      <a16:colId xmlns:a16="http://schemas.microsoft.com/office/drawing/2014/main" val="21745072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Conv2D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(None, 10, 10, 5)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8418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>
                          <a:latin typeface="+mn-ea"/>
                          <a:ea typeface="+mn-ea"/>
                        </a:rPr>
                        <a:t>BatchNormalization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(None, 10, 10, 5)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0721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Activation</a:t>
                      </a:r>
                      <a:r>
                        <a:rPr lang="en-US" altLang="ko-KR" baseline="0" dirty="0" smtClean="0">
                          <a:latin typeface="+mn-ea"/>
                          <a:ea typeface="+mn-ea"/>
                        </a:rPr>
                        <a:t>(‘</a:t>
                      </a:r>
                      <a:r>
                        <a:rPr lang="en-US" altLang="ko-KR" baseline="0" dirty="0" err="1" smtClean="0">
                          <a:latin typeface="+mn-ea"/>
                          <a:ea typeface="+mn-ea"/>
                        </a:rPr>
                        <a:t>relu</a:t>
                      </a:r>
                      <a:r>
                        <a:rPr lang="en-US" altLang="ko-KR" baseline="0" dirty="0" smtClean="0">
                          <a:latin typeface="+mn-ea"/>
                          <a:ea typeface="+mn-ea"/>
                        </a:rPr>
                        <a:t>’)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(None, 10, 10, 5)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7806231"/>
                  </a:ext>
                </a:extLst>
              </a:tr>
            </a:tbl>
          </a:graphicData>
        </a:graphic>
      </p:graphicFrame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8821761"/>
              </p:ext>
            </p:extLst>
          </p:nvPr>
        </p:nvGraphicFramePr>
        <p:xfrm>
          <a:off x="13578334" y="8453113"/>
          <a:ext cx="489643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96438">
                  <a:extLst>
                    <a:ext uri="{9D8B030D-6E8A-4147-A177-3AD203B41FA5}">
                      <a16:colId xmlns:a16="http://schemas.microsoft.com/office/drawing/2014/main" val="15606146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GlobalAveragePooling2D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7672981"/>
                  </a:ext>
                </a:extLst>
              </a:tr>
            </a:tbl>
          </a:graphicData>
        </a:graphic>
      </p:graphicFrame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7814575"/>
              </p:ext>
            </p:extLst>
          </p:nvPr>
        </p:nvGraphicFramePr>
        <p:xfrm>
          <a:off x="13560783" y="9133003"/>
          <a:ext cx="489643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96438">
                  <a:extLst>
                    <a:ext uri="{9D8B030D-6E8A-4147-A177-3AD203B41FA5}">
                      <a16:colId xmlns:a16="http://schemas.microsoft.com/office/drawing/2014/main" val="15606146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>
                          <a:latin typeface="+mn-ea"/>
                          <a:ea typeface="+mn-ea"/>
                        </a:rPr>
                        <a:t>softmax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7672981"/>
                  </a:ext>
                </a:extLst>
              </a:tr>
            </a:tbl>
          </a:graphicData>
        </a:graphic>
      </p:graphicFrame>
      <p:cxnSp>
        <p:nvCxnSpPr>
          <p:cNvPr id="24" name="직선 화살표 연결선 23"/>
          <p:cNvCxnSpPr>
            <a:stCxn id="6" idx="2"/>
            <a:endCxn id="7" idx="0"/>
          </p:cNvCxnSpPr>
          <p:nvPr/>
        </p:nvCxnSpPr>
        <p:spPr>
          <a:xfrm>
            <a:off x="4263643" y="3489245"/>
            <a:ext cx="0" cy="40626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>
            <a:stCxn id="7" idx="2"/>
            <a:endCxn id="10" idx="0"/>
          </p:cNvCxnSpPr>
          <p:nvPr/>
        </p:nvCxnSpPr>
        <p:spPr>
          <a:xfrm flipH="1">
            <a:off x="4254753" y="5008025"/>
            <a:ext cx="8890" cy="40626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>
            <a:endCxn id="11" idx="0"/>
          </p:cNvCxnSpPr>
          <p:nvPr/>
        </p:nvCxnSpPr>
        <p:spPr>
          <a:xfrm>
            <a:off x="4254753" y="6516301"/>
            <a:ext cx="0" cy="40211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>
            <a:stCxn id="11" idx="2"/>
            <a:endCxn id="12" idx="0"/>
          </p:cNvCxnSpPr>
          <p:nvPr/>
        </p:nvCxnSpPr>
        <p:spPr>
          <a:xfrm>
            <a:off x="4254753" y="8030936"/>
            <a:ext cx="0" cy="391611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꺾인 연결선 40"/>
          <p:cNvCxnSpPr>
            <a:stCxn id="12" idx="3"/>
            <a:endCxn id="13" idx="0"/>
          </p:cNvCxnSpPr>
          <p:nvPr/>
        </p:nvCxnSpPr>
        <p:spPr>
          <a:xfrm flipV="1">
            <a:off x="6687056" y="3895505"/>
            <a:ext cx="3459903" cy="5083302"/>
          </a:xfrm>
          <a:prstGeom prst="bentConnector4">
            <a:avLst>
              <a:gd name="adj1" fmla="val 14850"/>
              <a:gd name="adj2" fmla="val 104497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>
            <a:endCxn id="14" idx="0"/>
          </p:cNvCxnSpPr>
          <p:nvPr/>
        </p:nvCxnSpPr>
        <p:spPr>
          <a:xfrm>
            <a:off x="10146959" y="5001666"/>
            <a:ext cx="0" cy="40211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>
            <a:stCxn id="14" idx="2"/>
            <a:endCxn id="15" idx="0"/>
          </p:cNvCxnSpPr>
          <p:nvPr/>
        </p:nvCxnSpPr>
        <p:spPr>
          <a:xfrm>
            <a:off x="10146959" y="6516301"/>
            <a:ext cx="0" cy="40211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>
            <a:stCxn id="15" idx="2"/>
            <a:endCxn id="16" idx="0"/>
          </p:cNvCxnSpPr>
          <p:nvPr/>
        </p:nvCxnSpPr>
        <p:spPr>
          <a:xfrm>
            <a:off x="10146959" y="8030936"/>
            <a:ext cx="0" cy="397419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꺾인 연결선 58"/>
          <p:cNvCxnSpPr>
            <a:stCxn id="16" idx="3"/>
            <a:endCxn id="17" idx="0"/>
          </p:cNvCxnSpPr>
          <p:nvPr/>
        </p:nvCxnSpPr>
        <p:spPr>
          <a:xfrm flipV="1">
            <a:off x="12579262" y="3895505"/>
            <a:ext cx="3451013" cy="5089110"/>
          </a:xfrm>
          <a:prstGeom prst="bentConnector4">
            <a:avLst>
              <a:gd name="adj1" fmla="val 14760"/>
              <a:gd name="adj2" fmla="val 104492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>
            <a:stCxn id="17" idx="2"/>
            <a:endCxn id="18" idx="0"/>
          </p:cNvCxnSpPr>
          <p:nvPr/>
        </p:nvCxnSpPr>
        <p:spPr>
          <a:xfrm flipH="1">
            <a:off x="16024918" y="5008025"/>
            <a:ext cx="5357" cy="395756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>
            <a:stCxn id="18" idx="2"/>
            <a:endCxn id="20" idx="0"/>
          </p:cNvCxnSpPr>
          <p:nvPr/>
        </p:nvCxnSpPr>
        <p:spPr>
          <a:xfrm>
            <a:off x="16024918" y="6516301"/>
            <a:ext cx="0" cy="40211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/>
          <p:cNvCxnSpPr>
            <a:stCxn id="20" idx="2"/>
            <a:endCxn id="21" idx="0"/>
          </p:cNvCxnSpPr>
          <p:nvPr/>
        </p:nvCxnSpPr>
        <p:spPr>
          <a:xfrm>
            <a:off x="16024918" y="8030936"/>
            <a:ext cx="1635" cy="422177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/>
          <p:cNvCxnSpPr>
            <a:stCxn id="21" idx="2"/>
            <a:endCxn id="22" idx="0"/>
          </p:cNvCxnSpPr>
          <p:nvPr/>
        </p:nvCxnSpPr>
        <p:spPr>
          <a:xfrm flipH="1">
            <a:off x="16009002" y="8823953"/>
            <a:ext cx="17551" cy="30905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6251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Times New Roman"/>
      </a:majorFont>
      <a:minorFont>
        <a:latin typeface="함초롬돋움"/>
        <a:ea typeface="함초롬돋움"/>
        <a:cs typeface="Times New Roman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980</TotalTime>
  <Words>955</Words>
  <Application>Microsoft Office PowerPoint</Application>
  <PresentationFormat>사용자 지정</PresentationFormat>
  <Paragraphs>200</Paragraphs>
  <Slides>12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9" baseType="lpstr">
      <vt:lpstr>나눔고딕OTF ExtraBold</vt:lpstr>
      <vt:lpstr>맑은 고딕</vt:lpstr>
      <vt:lpstr>함초롬돋움</vt:lpstr>
      <vt:lpstr>Arial</vt:lpstr>
      <vt:lpstr>Calibri</vt:lpstr>
      <vt:lpstr>Times New Roman</vt:lpstr>
      <vt:lpstr>Office Theme</vt:lpstr>
      <vt:lpstr>무릎 X-ray 영상을 이용한  KL grade Classifier  KL grade classifier using knee X-ray images.</vt:lpstr>
      <vt:lpstr>What is the problem?</vt:lpstr>
      <vt:lpstr>What is the problem?</vt:lpstr>
      <vt:lpstr>What are some related studies?</vt:lpstr>
      <vt:lpstr>What data did you use?</vt:lpstr>
      <vt:lpstr>PowerPoint 프레젠테이션</vt:lpstr>
      <vt:lpstr>PowerPoint 프레젠테이션</vt:lpstr>
      <vt:lpstr>How to solve the problem?</vt:lpstr>
      <vt:lpstr>How to solve the problem?</vt:lpstr>
      <vt:lpstr>What are the results of model learning?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DACON 컴퓨터 비전 학습 경진대회</dc:title>
  <cp:lastModifiedBy>이상민</cp:lastModifiedBy>
  <cp:revision>122</cp:revision>
  <dcterms:created xsi:type="dcterms:W3CDTF">2021-10-14T17:41:36Z</dcterms:created>
  <dcterms:modified xsi:type="dcterms:W3CDTF">2021-11-08T11:37:27Z</dcterms:modified>
  <cp:version>1000.0000.01</cp:version>
</cp:coreProperties>
</file>