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7" r:id="rId4"/>
    <p:sldId id="275" r:id="rId5"/>
    <p:sldId id="263" r:id="rId6"/>
    <p:sldId id="262" r:id="rId7"/>
    <p:sldId id="261" r:id="rId8"/>
    <p:sldId id="265" r:id="rId9"/>
    <p:sldId id="276" r:id="rId10"/>
    <p:sldId id="267" r:id="rId11"/>
    <p:sldId id="273" r:id="rId12"/>
    <p:sldId id="274" r:id="rId13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10" y="6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nuh.org/health/nMedInfo/nView.do?category=DIS&amp;medid=AA00019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ingjunChen/GradingKneeO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altLang="ko-KR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altLang="ko-KR" sz="3600" b="1" spc="-5" dirty="0" smtClean="0">
                <a:latin typeface="나눔고딕OTF ExtraBold"/>
                <a:cs typeface="나눔고딕OTF ExtraBold"/>
              </a:rPr>
              <a:t>10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158" y="3362048"/>
            <a:ext cx="18633584" cy="4542269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sz="9600" dirty="0"/>
              <a:t>무릎 </a:t>
            </a:r>
            <a:r>
              <a:rPr lang="en-US" altLang="ko-KR" sz="9600" dirty="0"/>
              <a:t>X-ray </a:t>
            </a:r>
            <a:r>
              <a:rPr lang="ko-KR" altLang="en-US" sz="9600" dirty="0"/>
              <a:t>영상을 이용한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KL </a:t>
            </a:r>
            <a:r>
              <a:rPr lang="en-US" altLang="ko-KR" sz="9600" dirty="0"/>
              <a:t>grade Classifier</a:t>
            </a:r>
            <a:br>
              <a:rPr lang="en-US" altLang="ko-KR" sz="9600" dirty="0"/>
            </a:br>
            <a:r>
              <a:rPr lang="en-US" sz="4400" dirty="0">
                <a:ea typeface="맑은 고딕"/>
                <a:cs typeface="나눔고딕OTF ExtraBold"/>
              </a:rPr>
              <a:t/>
            </a:r>
            <a:br>
              <a:rPr lang="en-US" sz="4400" dirty="0">
                <a:ea typeface="맑은 고딕"/>
                <a:cs typeface="나눔고딕OTF ExtraBold"/>
              </a:rPr>
            </a:br>
            <a:r>
              <a:rPr lang="en-US" sz="44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4400" dirty="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20" dirty="0"/>
              <a:t>What are the results of model learning?</a:t>
            </a:r>
            <a:endParaRPr b="0" spc="-120" dirty="0"/>
          </a:p>
        </p:txBody>
      </p:sp>
      <p:pic>
        <p:nvPicPr>
          <p:cNvPr id="102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90450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dirty="0">
                <a:latin typeface="Arial"/>
                <a:ea typeface="+mj-ea"/>
                <a:cs typeface="Arial"/>
              </a:rPr>
              <a:t>모델 학습의 결과는 무엇입니까</a:t>
            </a:r>
            <a:r>
              <a:rPr lang="en-US" altLang="ko-KR" sz="4350" b="1" dirty="0" smtClean="0">
                <a:latin typeface="Arial"/>
                <a:ea typeface="+mj-ea"/>
                <a:cs typeface="Arial"/>
              </a:rPr>
              <a:t>?</a:t>
            </a:r>
            <a:endParaRPr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" y="3246282"/>
            <a:ext cx="6455155" cy="5420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3333"/>
          <a:stretch/>
        </p:blipFill>
        <p:spPr>
          <a:xfrm>
            <a:off x="8223250" y="3215800"/>
            <a:ext cx="11156367" cy="548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3850" y="9007475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Dphi</a:t>
            </a:r>
            <a:r>
              <a:rPr lang="ko-KR" altLang="en-US" dirty="0" smtClean="0"/>
              <a:t>의 학습데이터셋을 검증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테스트로 나누어</a:t>
            </a:r>
            <a:endParaRPr lang="en-US" altLang="ko-KR" dirty="0" smtClean="0"/>
          </a:p>
          <a:p>
            <a:r>
              <a:rPr lang="ko-KR" altLang="en-US" dirty="0" smtClean="0"/>
              <a:t>테스트로 나누어진 데이터에 대한 매트릭스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686726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en-US" altLang="ko-KR" sz="4350" dirty="0" smtClean="0">
                <a:latin typeface="Arial"/>
                <a:ea typeface="+mj-ea"/>
                <a:cs typeface="Arial"/>
              </a:rPr>
              <a:t>Attention</a:t>
            </a:r>
            <a:endParaRPr lang="en-US" altLang="ko-KR" sz="4350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7" y="2911475"/>
            <a:ext cx="4419600" cy="7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4009791"/>
            <a:ext cx="4800600" cy="48006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8299450" y="6111875"/>
            <a:ext cx="24384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42650" y="5807075"/>
            <a:ext cx="4800600" cy="2133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 smtClean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감사합니다, thankyou, 감정표현, 고맙습니다, calligraphy, 사진,이미지,일러스트,캘리그라피 - 복주머니작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454275"/>
            <a:ext cx="8763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289"/>
          <a:stretch/>
        </p:blipFill>
        <p:spPr>
          <a:xfrm>
            <a:off x="4718050" y="2911475"/>
            <a:ext cx="9677400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2965450" y="2835275"/>
            <a:ext cx="14086061" cy="4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3850" y="8321675"/>
            <a:ext cx="13765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단순 방사선 사진이 가장 유용하다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초기에는 정상 소견을 보일 수 있으나 점진적으로 관절 간격의 감소가 나타나며 연골 아래 뼈의 음영이 짙어지는 경화 소견을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더욱 진행되면 </a:t>
            </a:r>
            <a:r>
              <a:rPr lang="ko-KR" altLang="en-US" dirty="0" err="1"/>
              <a:t>관절면의</a:t>
            </a:r>
            <a:r>
              <a:rPr lang="ko-KR" altLang="en-US" dirty="0"/>
              <a:t> 가장 자리에 뼈가 웃자란 듯한 </a:t>
            </a:r>
            <a:r>
              <a:rPr lang="ko-KR" altLang="en-US" dirty="0" err="1"/>
              <a:t>골극이</a:t>
            </a:r>
            <a:r>
              <a:rPr lang="ko-KR" altLang="en-US" dirty="0"/>
              <a:t> 형성되고 </a:t>
            </a:r>
            <a:r>
              <a:rPr lang="ko-KR" altLang="en-US" dirty="0" err="1"/>
              <a:t>관절면이</a:t>
            </a:r>
            <a:r>
              <a:rPr lang="ko-KR" altLang="en-US" dirty="0"/>
              <a:t> 불규칙해진다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이차성</a:t>
            </a:r>
            <a:r>
              <a:rPr lang="ko-KR" altLang="en-US" dirty="0"/>
              <a:t> 관절염의 경우 원인이 되는 과거 외상이나 질환의 흔적 혹은 변형 등이 관찰되기도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방사선학적 변화가 증상 및 활동력의 심한 정도를 그대로 반영하는 것은 아니어서 </a:t>
            </a:r>
            <a:endParaRPr lang="en-US" altLang="ko-KR" dirty="0" smtClean="0"/>
          </a:p>
          <a:p>
            <a:r>
              <a:rPr lang="en-US" altLang="ko-KR" dirty="0" smtClean="0"/>
              <a:t>40</a:t>
            </a:r>
            <a:r>
              <a:rPr lang="ko-KR" altLang="en-US" dirty="0"/>
              <a:t>세 이상에서 </a:t>
            </a:r>
            <a:r>
              <a:rPr lang="en-US" altLang="ko-KR" dirty="0"/>
              <a:t>90% </a:t>
            </a:r>
            <a:r>
              <a:rPr lang="ko-KR" altLang="en-US" dirty="0"/>
              <a:t>정도는 방사선학적으로 퇴행성 변화를 보이지만 이 중 </a:t>
            </a:r>
            <a:r>
              <a:rPr lang="en-US" altLang="ko-KR" dirty="0"/>
              <a:t>30% </a:t>
            </a:r>
            <a:r>
              <a:rPr lang="ko-KR" altLang="en-US" dirty="0"/>
              <a:t>정도만이 증상을 보이게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www.snuh.org/health/nMedInfo/nView.do?category=DIS&amp;medid=AA000196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출처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814838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en-US" altLang="ko-KR" sz="4350" b="1" spc="-325" dirty="0" smtClean="0">
              <a:latin typeface="나눔고딕OTF ExtraBold"/>
            </a:endParaRPr>
          </a:p>
          <a:p>
            <a:pPr marL="12700">
              <a:spcBef>
                <a:spcPts val="100"/>
              </a:spcBef>
              <a:defRPr/>
            </a:pPr>
            <a:r>
              <a:rPr lang="en-US" altLang="ko-KR" sz="4350" b="1" spc="-325" dirty="0" err="1" smtClean="0">
                <a:latin typeface="나눔고딕OTF ExtraBold"/>
              </a:rPr>
              <a:t>CheXNet</a:t>
            </a:r>
            <a:r>
              <a:rPr lang="en-US" altLang="ko-KR" sz="4350" b="1" spc="-325" dirty="0" smtClean="0">
                <a:latin typeface="나눔고딕OTF ExtraBold"/>
              </a:rPr>
              <a:t> : </a:t>
            </a:r>
            <a:r>
              <a:rPr lang="en-US" altLang="ko-KR" sz="4350" b="1" spc="-325" dirty="0">
                <a:latin typeface="나눔고딕OTF ExtraBold"/>
              </a:rPr>
              <a:t>Radiologist-Level Pneumonia Detection on Chest X-Rays with Deep </a:t>
            </a:r>
            <a:r>
              <a:rPr lang="en-US" altLang="ko-KR" sz="4350" b="1" spc="-325" dirty="0" smtClean="0">
                <a:latin typeface="나눔고딕OTF ExtraBold"/>
              </a:rPr>
              <a:t/>
            </a:r>
            <a:br>
              <a:rPr lang="en-US" altLang="ko-KR" sz="4350" b="1" spc="-325" dirty="0" smtClean="0">
                <a:latin typeface="나눔고딕OTF ExtraBold"/>
              </a:rPr>
            </a:br>
            <a:r>
              <a:rPr lang="en-US" altLang="ko-KR" sz="4350" b="1" spc="-325" dirty="0" smtClean="0">
                <a:latin typeface="나눔고딕OTF ExtraBold"/>
              </a:rPr>
              <a:t>-&gt; </a:t>
            </a:r>
            <a:r>
              <a:rPr lang="en-US" altLang="ko-KR" sz="4350" b="1" spc="-325" dirty="0">
                <a:latin typeface="나눔고딕OTF ExtraBold"/>
              </a:rPr>
              <a:t>DenseNet121 + </a:t>
            </a:r>
            <a:r>
              <a:rPr lang="en-US" altLang="ko-KR" sz="4350" b="1" spc="-325" dirty="0" smtClean="0">
                <a:latin typeface="나눔고딕OTF ExtraBold"/>
              </a:rPr>
              <a:t>Sigmoid(train)</a:t>
            </a:r>
            <a:endParaRPr lang="en-US" altLang="ko-KR" sz="4350" b="1" spc="-325" dirty="0">
              <a:latin typeface="나눔고딕OTF ExtraBold"/>
            </a:endParaRPr>
          </a:p>
          <a:p>
            <a:pPr marL="12700">
              <a:spcBef>
                <a:spcPts val="100"/>
              </a:spcBef>
              <a:defRPr/>
            </a:pPr>
            <a:endParaRPr lang="en-US" altLang="ko-KR" sz="4350" b="1" spc="-325" dirty="0" smtClean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Fully automatic knee osteoarthritis severity grading using deep </a:t>
            </a:r>
            <a:r>
              <a:rPr lang="en-US" altLang="ko-KR" sz="4350" b="1" spc="-325" dirty="0" smtClean="0">
                <a:latin typeface="나눔고딕OTF ExtraBold"/>
              </a:rPr>
              <a:t>neural networks </a:t>
            </a:r>
            <a:r>
              <a:rPr lang="en-US" altLang="ko-KR" sz="4350" b="1" spc="-325" dirty="0">
                <a:latin typeface="나눔고딕OTF ExtraBold"/>
              </a:rPr>
              <a:t>with a novel ordinal </a:t>
            </a:r>
            <a:r>
              <a:rPr lang="en-US" altLang="ko-KR" sz="4350" b="1" spc="-325" dirty="0" smtClean="0">
                <a:latin typeface="나눔고딕OTF ExtraBold"/>
              </a:rPr>
              <a:t>loss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-&gt; YoloV2(detection) + VGG19(train</a:t>
            </a:r>
            <a:r>
              <a:rPr lang="en-US" altLang="ko-KR" sz="4350" b="1" spc="-325" dirty="0" smtClean="0">
                <a:latin typeface="나눔고딕OTF ExtraBold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en-US" altLang="ko-KR" sz="4350" b="1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Automatic Detection of Knee Joints and Quantiﬁcation of Knee Osteoarthritis </a:t>
            </a:r>
            <a:r>
              <a:rPr lang="en-US" altLang="ko-KR" sz="4350" b="1" spc="-325" dirty="0" smtClean="0">
                <a:latin typeface="나눔고딕OTF ExtraBold"/>
              </a:rPr>
              <a:t>Severity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04" dirty="0"/>
              <a:t>What data did you use?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566308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사용한 데이터는 무엇인가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?</a:t>
            </a: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X-ray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이미지를 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YoloV2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로 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Detection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된 결과 이미지를 학습 데이터셋으로 사용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b="1" spc="-325" dirty="0" smtClean="0">
                <a:latin typeface="나눔고딕OTF ExtraBold"/>
                <a:cs typeface="나눔고딕OTF ExtraBold"/>
                <a:hlinkClick r:id="rId2"/>
              </a:rPr>
              <a:t>출처 </a:t>
            </a:r>
            <a:r>
              <a:rPr lang="en-US" altLang="ko-KR" sz="2800" b="1" spc="-325" dirty="0" smtClean="0">
                <a:latin typeface="나눔고딕OTF ExtraBold"/>
                <a:cs typeface="나눔고딕OTF ExtraBold"/>
                <a:hlinkClick r:id="rId2"/>
              </a:rPr>
              <a:t>: https</a:t>
            </a:r>
            <a:r>
              <a:rPr lang="en-US" altLang="ko-KR" sz="2800" b="1" spc="-325" dirty="0">
                <a:latin typeface="나눔고딕OTF ExtraBold"/>
                <a:cs typeface="나눔고딕OTF ExtraBold"/>
                <a:hlinkClick r:id="rId2"/>
              </a:rPr>
              <a:t>://github.com/PingjunChen/GradingKneeOA</a:t>
            </a:r>
            <a:endParaRPr lang="en-US" altLang="ko-KR" sz="280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b="1" spc="-325" dirty="0" err="1" smtClean="0">
                <a:latin typeface="나눔고딕OTF ExtraBold"/>
                <a:cs typeface="나눔고딕OTF ExtraBold"/>
              </a:rPr>
              <a:t>Dphi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에서 제공하는 학습데이터셋을 검증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,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테스트 데이터셋으로 나누어 사용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b="1" spc="-325" dirty="0" smtClean="0">
                <a:latin typeface="나눔고딕OTF ExtraBold"/>
                <a:cs typeface="나눔고딕OTF ExtraBold"/>
              </a:rPr>
              <a:t>출처 </a:t>
            </a:r>
            <a:r>
              <a:rPr lang="en-US" altLang="ko-KR" sz="2800" b="1" spc="-325" dirty="0" smtClean="0">
                <a:latin typeface="나눔고딕OTF ExtraBold"/>
                <a:cs typeface="나눔고딕OTF ExtraBold"/>
              </a:rPr>
              <a:t>: https</a:t>
            </a:r>
            <a:r>
              <a:rPr lang="en-US" altLang="ko-KR" sz="2800" b="1" spc="-325" dirty="0">
                <a:latin typeface="나눔고딕OTF ExtraBold"/>
                <a:cs typeface="나눔고딕OTF ExtraBold"/>
              </a:rPr>
              <a:t>://drive.google.com/file/d/1NdDqPK4NLn2aV8ZdF5ilux1sfG6IyebC/view</a:t>
            </a:r>
            <a:endParaRPr lang="en-US" altLang="ko-KR" sz="280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추후 검증 </a:t>
            </a:r>
            <a:r>
              <a:rPr lang="ko-KR" altLang="en-US" sz="4350" b="1" spc="-325" dirty="0" err="1" smtClean="0">
                <a:latin typeface="나눔고딕OTF ExtraBold"/>
                <a:cs typeface="나눔고딕OTF ExtraBold"/>
              </a:rPr>
              <a:t>데이터셋을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 추가 학습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28" y="3442270"/>
            <a:ext cx="5784537" cy="3792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3442270"/>
            <a:ext cx="5755982" cy="3788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7850" y="7712075"/>
            <a:ext cx="810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 9628</a:t>
            </a:r>
          </a:p>
          <a:p>
            <a:r>
              <a:rPr lang="ko-KR" altLang="en-US" dirty="0" smtClean="0"/>
              <a:t>데이터 분포에 대한 평등한 학습을 위해서 적은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대한 가중치를 부여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52250" y="7712075"/>
            <a:ext cx="726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Validation 7828</a:t>
            </a:r>
          </a:p>
          <a:p>
            <a:r>
              <a:rPr lang="ko-KR" altLang="en-US" dirty="0" smtClean="0"/>
              <a:t>추가 학습을 위해서 </a:t>
            </a:r>
            <a:r>
              <a:rPr lang="en-US" altLang="ko-KR" dirty="0" smtClean="0"/>
              <a:t>7828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7045(plus train), 783(test)</a:t>
            </a:r>
            <a:r>
              <a:rPr lang="ko-KR" altLang="en-US" dirty="0" smtClean="0"/>
              <a:t>개로 나누어서 사용</a:t>
            </a:r>
            <a:endParaRPr lang="en-US" altLang="ko-KR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442172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</a:t>
            </a:r>
            <a:r>
              <a:rPr lang="ko-KR" altLang="en-US" sz="4350" b="1" spc="-325" dirty="0" smtClean="0">
                <a:latin typeface="나눔고딕OTF ExtraBold"/>
              </a:rPr>
              <a:t>어떻게 </a:t>
            </a:r>
            <a:r>
              <a:rPr lang="ko-KR" altLang="en-US" sz="4350" b="1" spc="-325" dirty="0">
                <a:latin typeface="나눔고딕OTF ExtraBold"/>
              </a:rPr>
              <a:t>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(convolutional neural network)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모델을 활용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 smtClean="0">
                <a:latin typeface="Arial"/>
                <a:ea typeface="+mj-ea"/>
                <a:cs typeface="Arial"/>
              </a:rPr>
              <a:t>DenseNet</a:t>
            </a:r>
            <a:r>
              <a:rPr lang="en-US" altLang="ko-KR" sz="4350" spc="-405" dirty="0" smtClean="0">
                <a:latin typeface="Arial"/>
                <a:ea typeface="+mj-ea"/>
                <a:cs typeface="Arial"/>
              </a:rPr>
              <a:t>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– </a:t>
            </a: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ResNet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보다 적은 파라미터 수로 더 높은 성능을 가진 모델</a:t>
            </a:r>
            <a:r>
              <a:rPr lang="en-US" altLang="ko-KR" sz="4350" spc="-405" dirty="0" smtClean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 smtClean="0">
                <a:latin typeface="Arial"/>
                <a:ea typeface="+mj-ea"/>
                <a:cs typeface="Arial"/>
              </a:rPr>
              <a:t>Xception</a:t>
            </a:r>
            <a:endParaRPr lang="en-US" altLang="ko-KR" sz="435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270" dirty="0" err="1" smtClean="0">
                <a:latin typeface="Arial"/>
                <a:ea typeface="+mj-ea"/>
                <a:cs typeface="Arial"/>
              </a:rPr>
              <a:t>Hyperparameter</a:t>
            </a:r>
            <a:r>
              <a:rPr lang="en-US" altLang="ko-KR" sz="4350" b="1" spc="-27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-270" dirty="0" smtClean="0">
                <a:latin typeface="Arial"/>
                <a:ea typeface="+mj-ea"/>
                <a:cs typeface="Arial"/>
              </a:rPr>
              <a:t>최적화 결과</a:t>
            </a:r>
            <a:r>
              <a:rPr sz="4350" b="1" spc="-270" dirty="0" smtClean="0">
                <a:latin typeface="Arial"/>
                <a:ea typeface="+mj-ea"/>
                <a:cs typeface="Arial"/>
              </a:rPr>
              <a:t>.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32225"/>
              </p:ext>
            </p:extLst>
          </p:nvPr>
        </p:nvGraphicFramePr>
        <p:xfrm>
          <a:off x="9594850" y="3216275"/>
          <a:ext cx="9525000" cy="4745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542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Model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Xception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 (</a:t>
                      </a:r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lr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0.00001, </a:t>
                      </a:r>
                      <a:b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</a:b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decay = 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Train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121 (Early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Plus Train 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23 (Early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973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224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x224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89723"/>
              </p:ext>
            </p:extLst>
          </p:nvPr>
        </p:nvGraphicFramePr>
        <p:xfrm>
          <a:off x="1019728" y="3216275"/>
          <a:ext cx="778555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779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892779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6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Experiment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Windows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10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GeForce RTX 3090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CUDA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11.2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470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cuDNN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8.1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308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5817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Tensorflow-gpu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Numpy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1.19.5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Keras_preprocessing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1.1.2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  <a:cs typeface="Arial"/>
              </a:rPr>
              <a:t>Feature </a:t>
            </a:r>
            <a:r>
              <a:rPr lang="en-US" sz="4350" b="1" spc="-325" dirty="0" smtClean="0">
                <a:latin typeface="나눔고딕OTF ExtraBold"/>
                <a:cs typeface="Arial"/>
              </a:rPr>
              <a:t>Layer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추가를</a:t>
            </a:r>
            <a:r>
              <a:rPr lang="en-US" altLang="ko-KR" sz="4350" b="1" spc="-325" dirty="0" smtClean="0">
                <a:latin typeface="나눔고딕OTF ExtraBold"/>
                <a:cs typeface="Arial"/>
              </a:rPr>
              <a:t>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통한 특징 응집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49960" y="3532035"/>
            <a:ext cx="2021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Xception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34847"/>
              </p:ext>
            </p:extLst>
          </p:nvPr>
        </p:nvGraphicFramePr>
        <p:xfrm>
          <a:off x="1028618" y="430762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="0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91855"/>
              </p:ext>
            </p:extLst>
          </p:nvPr>
        </p:nvGraphicFramePr>
        <p:xfrm>
          <a:off x="1019728" y="582640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267"/>
              </p:ext>
            </p:extLst>
          </p:nvPr>
        </p:nvGraphicFramePr>
        <p:xfrm>
          <a:off x="1019728" y="7330538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74844"/>
              </p:ext>
            </p:extLst>
          </p:nvPr>
        </p:nvGraphicFramePr>
        <p:xfrm>
          <a:off x="1019728" y="8834669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512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52395"/>
              </p:ext>
            </p:extLst>
          </p:nvPr>
        </p:nvGraphicFramePr>
        <p:xfrm>
          <a:off x="6911934" y="430762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384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98448"/>
              </p:ext>
            </p:extLst>
          </p:nvPr>
        </p:nvGraphicFramePr>
        <p:xfrm>
          <a:off x="6911934" y="5815903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256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87864"/>
              </p:ext>
            </p:extLst>
          </p:nvPr>
        </p:nvGraphicFramePr>
        <p:xfrm>
          <a:off x="6911934" y="7330538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128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38136"/>
              </p:ext>
            </p:extLst>
          </p:nvPr>
        </p:nvGraphicFramePr>
        <p:xfrm>
          <a:off x="6911934" y="884047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64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27149"/>
              </p:ext>
            </p:extLst>
          </p:nvPr>
        </p:nvGraphicFramePr>
        <p:xfrm>
          <a:off x="12795250" y="430762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40604"/>
              </p:ext>
            </p:extLst>
          </p:nvPr>
        </p:nvGraphicFramePr>
        <p:xfrm>
          <a:off x="12789893" y="5815903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73024"/>
              </p:ext>
            </p:extLst>
          </p:nvPr>
        </p:nvGraphicFramePr>
        <p:xfrm>
          <a:off x="12789893" y="7330538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30575"/>
              </p:ext>
            </p:extLst>
          </p:nvPr>
        </p:nvGraphicFramePr>
        <p:xfrm>
          <a:off x="12775612" y="8865235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GlobalAveragePooling2D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49934"/>
              </p:ext>
            </p:extLst>
          </p:nvPr>
        </p:nvGraphicFramePr>
        <p:xfrm>
          <a:off x="12758061" y="9545125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softmax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3460921" y="3901367"/>
            <a:ext cx="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2"/>
            <a:endCxn id="10" idx="0"/>
          </p:cNvCxnSpPr>
          <p:nvPr/>
        </p:nvCxnSpPr>
        <p:spPr>
          <a:xfrm flipH="1">
            <a:off x="3452031" y="5420147"/>
            <a:ext cx="889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1" idx="0"/>
          </p:cNvCxnSpPr>
          <p:nvPr/>
        </p:nvCxnSpPr>
        <p:spPr>
          <a:xfrm>
            <a:off x="3452031" y="6928423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2"/>
            <a:endCxn id="12" idx="0"/>
          </p:cNvCxnSpPr>
          <p:nvPr/>
        </p:nvCxnSpPr>
        <p:spPr>
          <a:xfrm>
            <a:off x="3452031" y="8443058"/>
            <a:ext cx="0" cy="3916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3"/>
            <a:endCxn id="13" idx="0"/>
          </p:cNvCxnSpPr>
          <p:nvPr/>
        </p:nvCxnSpPr>
        <p:spPr>
          <a:xfrm flipV="1">
            <a:off x="5884334" y="4307627"/>
            <a:ext cx="3459903" cy="5083302"/>
          </a:xfrm>
          <a:prstGeom prst="bentConnector4">
            <a:avLst>
              <a:gd name="adj1" fmla="val 14850"/>
              <a:gd name="adj2" fmla="val 10449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9344237" y="5413788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2"/>
            <a:endCxn id="15" idx="0"/>
          </p:cNvCxnSpPr>
          <p:nvPr/>
        </p:nvCxnSpPr>
        <p:spPr>
          <a:xfrm>
            <a:off x="9344237" y="6928423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16" idx="0"/>
          </p:cNvCxnSpPr>
          <p:nvPr/>
        </p:nvCxnSpPr>
        <p:spPr>
          <a:xfrm>
            <a:off x="9344237" y="8443058"/>
            <a:ext cx="0" cy="3974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3"/>
            <a:endCxn id="17" idx="0"/>
          </p:cNvCxnSpPr>
          <p:nvPr/>
        </p:nvCxnSpPr>
        <p:spPr>
          <a:xfrm flipV="1">
            <a:off x="11776540" y="4307627"/>
            <a:ext cx="3451013" cy="5089110"/>
          </a:xfrm>
          <a:prstGeom prst="bentConnector4">
            <a:avLst>
              <a:gd name="adj1" fmla="val 14760"/>
              <a:gd name="adj2" fmla="val 10449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2"/>
            <a:endCxn id="18" idx="0"/>
          </p:cNvCxnSpPr>
          <p:nvPr/>
        </p:nvCxnSpPr>
        <p:spPr>
          <a:xfrm flipH="1">
            <a:off x="15222196" y="5420147"/>
            <a:ext cx="5357" cy="395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8" idx="2"/>
            <a:endCxn id="20" idx="0"/>
          </p:cNvCxnSpPr>
          <p:nvPr/>
        </p:nvCxnSpPr>
        <p:spPr>
          <a:xfrm>
            <a:off x="15222196" y="6928423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2"/>
            <a:endCxn id="21" idx="0"/>
          </p:cNvCxnSpPr>
          <p:nvPr/>
        </p:nvCxnSpPr>
        <p:spPr>
          <a:xfrm>
            <a:off x="15222196" y="8443058"/>
            <a:ext cx="1635" cy="4221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1" idx="2"/>
            <a:endCxn id="22" idx="0"/>
          </p:cNvCxnSpPr>
          <p:nvPr/>
        </p:nvCxnSpPr>
        <p:spPr>
          <a:xfrm flipH="1">
            <a:off x="15206280" y="9236075"/>
            <a:ext cx="17551" cy="3090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748</Words>
  <Application>Microsoft Office PowerPoint</Application>
  <PresentationFormat>사용자 지정</PresentationFormat>
  <Paragraphs>159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 KL grade Classifier  KL grade classifier using knee X-ray images.</vt:lpstr>
      <vt:lpstr>What is the problem?</vt:lpstr>
      <vt:lpstr>What is the problem?</vt:lpstr>
      <vt:lpstr>What are some related studies?</vt:lpstr>
      <vt:lpstr>What data did you use?</vt:lpstr>
      <vt:lpstr>PowerPoint 프레젠테이션</vt:lpstr>
      <vt:lpstr>Why is that a problem?</vt:lpstr>
      <vt:lpstr>How to solve the problem?</vt:lpstr>
      <vt:lpstr>How to solve the problem?</vt:lpstr>
      <vt:lpstr>What are the results of model learning?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112</cp:revision>
  <dcterms:created xsi:type="dcterms:W3CDTF">2021-10-14T17:41:36Z</dcterms:created>
  <dcterms:modified xsi:type="dcterms:W3CDTF">2021-11-07T10:25:08Z</dcterms:modified>
  <cp:version>1000.0000.01</cp:version>
</cp:coreProperties>
</file>