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79" r:id="rId4"/>
    <p:sldId id="263" r:id="rId5"/>
    <p:sldId id="262" r:id="rId6"/>
    <p:sldId id="265" r:id="rId7"/>
    <p:sldId id="276" r:id="rId8"/>
    <p:sldId id="267" r:id="rId9"/>
    <p:sldId id="280" r:id="rId10"/>
    <p:sldId id="274" r:id="rId11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4660"/>
  </p:normalViewPr>
  <p:slideViewPr>
    <p:cSldViewPr>
      <p:cViewPr varScale="1">
        <p:scale>
          <a:sx n="97" d="100"/>
          <a:sy n="97" d="100"/>
        </p:scale>
        <p:origin x="900" y="72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nuh.org/health/nMedInfo/nView.do?category=DIS&amp;medid=AA000196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ingjunChen/GradingKneeO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sz="3600" b="1" spc="10" dirty="0">
                <a:latin typeface="Arial"/>
                <a:ea typeface="+mj-ea"/>
                <a:cs typeface="Arial"/>
              </a:rPr>
              <a:t>2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sz="3600" b="1" spc="-5" dirty="0" smtClean="0">
                <a:latin typeface="나눔고딕OTF ExtraBold"/>
                <a:cs typeface="나눔고딕OTF ExtraBold"/>
              </a:rPr>
              <a:t>08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158" y="3362048"/>
            <a:ext cx="18633584" cy="3926716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sz="8000" dirty="0"/>
              <a:t>무릎 </a:t>
            </a:r>
            <a:r>
              <a:rPr lang="en-US" altLang="ko-KR" sz="8000" dirty="0"/>
              <a:t>X-ray </a:t>
            </a:r>
            <a:r>
              <a:rPr lang="ko-KR" altLang="en-US" sz="8000" dirty="0"/>
              <a:t>영상을 이용한 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sz="8000" dirty="0" smtClean="0"/>
              <a:t>KL </a:t>
            </a:r>
            <a:r>
              <a:rPr lang="en-US" altLang="ko-KR" sz="8000" dirty="0"/>
              <a:t>grade Classifier</a:t>
            </a:r>
            <a:br>
              <a:rPr lang="en-US" altLang="ko-KR" sz="8000" dirty="0"/>
            </a:br>
            <a:r>
              <a:rPr lang="en-US" sz="3600" dirty="0">
                <a:ea typeface="맑은 고딕"/>
                <a:cs typeface="나눔고딕OTF ExtraBold"/>
              </a:rPr>
              <a:t/>
            </a:r>
            <a:br>
              <a:rPr lang="en-US" sz="3600" dirty="0">
                <a:ea typeface="맑은 고딕"/>
                <a:cs typeface="나눔고딕OTF ExtraBold"/>
              </a:rPr>
            </a:br>
            <a:r>
              <a:rPr lang="en-US" sz="36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3600" dirty="0">
              <a:latin typeface="맑은 고딕"/>
              <a:cs typeface="나눔고딕OTF ExtraBold"/>
            </a:endParaRPr>
          </a:p>
        </p:txBody>
      </p:sp>
      <p:pic>
        <p:nvPicPr>
          <p:cNvPr id="6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 smtClean="0">
                <a:latin typeface="+mn-ea"/>
              </a:rPr>
              <a:t>감사합니다</a:t>
            </a:r>
            <a:r>
              <a:rPr lang="en-US" altLang="ko-KR" sz="11500" b="1" dirty="0" smtClean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  <p:pic>
        <p:nvPicPr>
          <p:cNvPr id="7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sz="4400" spc="-20" dirty="0"/>
              <a:t>Question</a:t>
            </a:r>
            <a:endParaRPr lang="en-US" altLang="ko-KR" sz="4400" spc="-20" dirty="0"/>
          </a:p>
        </p:txBody>
      </p:sp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sz="4400" b="0" spc="-104" dirty="0"/>
              <a:t>Wha</a:t>
            </a:r>
            <a:r>
              <a:rPr lang="en-US" altLang="ko-KR" sz="4400" b="0" spc="20" dirty="0"/>
              <a:t>t</a:t>
            </a:r>
            <a:r>
              <a:rPr lang="en-US" altLang="ko-KR" sz="4400" b="0" spc="-280" dirty="0"/>
              <a:t> </a:t>
            </a:r>
            <a:r>
              <a:rPr lang="en-US" altLang="ko-KR" sz="4400" b="0" spc="-233" dirty="0"/>
              <a:t>i</a:t>
            </a:r>
            <a:r>
              <a:rPr lang="en-US" altLang="ko-KR" sz="4400" b="0" spc="-180" dirty="0"/>
              <a:t>s</a:t>
            </a:r>
            <a:r>
              <a:rPr lang="en-US" altLang="ko-KR" sz="4400" b="0" spc="-280" dirty="0"/>
              <a:t> </a:t>
            </a:r>
            <a:r>
              <a:rPr lang="en-US" altLang="ko-KR" sz="4400" b="0" spc="-100" dirty="0"/>
              <a:t>th</a:t>
            </a:r>
            <a:r>
              <a:rPr lang="en-US" altLang="ko-KR" sz="4400" b="0" spc="50" dirty="0"/>
              <a:t>e</a:t>
            </a:r>
            <a:r>
              <a:rPr lang="en-US" altLang="ko-KR" sz="4400" b="0" spc="-280" dirty="0"/>
              <a:t> </a:t>
            </a:r>
            <a:r>
              <a:rPr lang="en-US" altLang="ko-KR" sz="4400" b="0" spc="-140" dirty="0"/>
              <a:t>p</a:t>
            </a:r>
            <a:r>
              <a:rPr lang="en-US" altLang="ko-KR" sz="4400" b="0" spc="-270" dirty="0"/>
              <a:t>r</a:t>
            </a:r>
            <a:r>
              <a:rPr lang="en-US" altLang="ko-KR" sz="4400" b="0" spc="-190" dirty="0"/>
              <a:t>oblem?</a:t>
            </a:r>
            <a:endParaRPr sz="4400"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600" spc="-325" dirty="0">
                <a:latin typeface="나눔고딕OTF ExtraBold"/>
              </a:rPr>
              <a:t>어떠한 문제인가</a:t>
            </a:r>
            <a:r>
              <a:rPr lang="en-US" altLang="ko-KR" sz="3600" spc="-325" dirty="0">
                <a:latin typeface="나눔고딕OTF ExtraBold"/>
              </a:rPr>
              <a:t>?</a:t>
            </a:r>
            <a:endParaRPr lang="ko-KR" altLang="en-US" sz="3600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4260850" y="2378075"/>
            <a:ext cx="11125200" cy="39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4142" y="6569075"/>
            <a:ext cx="14335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단순 방사선 사진이 가장 유용하다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초기에는 정상 소견을 보일 수 있으나 점진적으로 관절 간격의 감소가 나타나며 연골 </a:t>
            </a:r>
            <a:r>
              <a:rPr lang="ko-KR" altLang="en-US" b="1" dirty="0">
                <a:latin typeface="+mn-ea"/>
              </a:rPr>
              <a:t>아래 뼈의 음영이 짙어지는 경화</a:t>
            </a:r>
            <a:r>
              <a:rPr lang="ko-KR" altLang="en-US" dirty="0">
                <a:latin typeface="+mn-ea"/>
              </a:rPr>
              <a:t> 소견을 볼 수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더욱 진행되면 </a:t>
            </a:r>
            <a:r>
              <a:rPr lang="ko-KR" altLang="en-US" dirty="0" err="1">
                <a:latin typeface="+mn-ea"/>
              </a:rPr>
              <a:t>관절면의</a:t>
            </a:r>
            <a:r>
              <a:rPr lang="ko-KR" altLang="en-US" dirty="0">
                <a:latin typeface="+mn-ea"/>
              </a:rPr>
              <a:t> 가장 자리에 뼈가 웃자란 듯한 </a:t>
            </a:r>
            <a:r>
              <a:rPr lang="ko-KR" altLang="en-US" b="1" dirty="0" err="1">
                <a:latin typeface="+mn-ea"/>
              </a:rPr>
              <a:t>골극이</a:t>
            </a:r>
            <a:r>
              <a:rPr lang="ko-KR" altLang="en-US" b="1" dirty="0">
                <a:latin typeface="+mn-ea"/>
              </a:rPr>
              <a:t> 형성되고 </a:t>
            </a:r>
            <a:r>
              <a:rPr lang="ko-KR" altLang="en-US" b="1" dirty="0" err="1">
                <a:latin typeface="+mn-ea"/>
              </a:rPr>
              <a:t>관절면이</a:t>
            </a:r>
            <a:r>
              <a:rPr lang="ko-KR" altLang="en-US" b="1" dirty="0">
                <a:latin typeface="+mn-ea"/>
              </a:rPr>
              <a:t> 불규칙해진다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dirty="0" err="1">
                <a:latin typeface="+mn-ea"/>
              </a:rPr>
              <a:t>이차성</a:t>
            </a:r>
            <a:r>
              <a:rPr lang="ko-KR" altLang="en-US" dirty="0">
                <a:latin typeface="+mn-ea"/>
              </a:rPr>
              <a:t> 관절염의 경우 원인이 되는 과거 외상이나 질환의 흔적 혹은 변형 등이 관찰되기도 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다만 방사선학적 변화가 증상 및 활동력의 심한 정도를 그대로 반영하는 것은 아니어서 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40</a:t>
            </a:r>
            <a:r>
              <a:rPr lang="ko-KR" altLang="en-US" b="1" dirty="0">
                <a:latin typeface="+mn-ea"/>
              </a:rPr>
              <a:t>세 이상에서 </a:t>
            </a:r>
            <a:r>
              <a:rPr lang="en-US" altLang="ko-KR" b="1" dirty="0">
                <a:latin typeface="+mn-ea"/>
              </a:rPr>
              <a:t>90% </a:t>
            </a:r>
            <a:r>
              <a:rPr lang="ko-KR" altLang="en-US" b="1" dirty="0">
                <a:latin typeface="+mn-ea"/>
              </a:rPr>
              <a:t>정도는 방사선학적으로 퇴행성 변화를 보이지만 이 중 </a:t>
            </a:r>
            <a:r>
              <a:rPr lang="en-US" altLang="ko-KR" b="1" dirty="0">
                <a:latin typeface="+mn-ea"/>
              </a:rPr>
              <a:t>30% </a:t>
            </a:r>
            <a:r>
              <a:rPr lang="ko-KR" altLang="en-US" b="1" dirty="0">
                <a:latin typeface="+mn-ea"/>
              </a:rPr>
              <a:t>정도만이 증상을 보이게 된다</a:t>
            </a:r>
            <a:r>
              <a:rPr lang="en-US" altLang="ko-KR" b="1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12313" y="10251639"/>
            <a:ext cx="16050137" cy="75148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  <a:hlinkClick r:id="rId5"/>
              </a:rPr>
              <a:t>Ref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  <a:hlinkClick r:id="rId5"/>
              </a:rPr>
              <a:t>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  <a:hlinkClick r:id="rId5"/>
              </a:rPr>
              <a:t>: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  <a:hlinkClick r:id="rId5"/>
              </a:rPr>
              <a:t>http://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  <a:hlinkClick r:id="rId5"/>
              </a:rPr>
              <a:t>www.snuh.org/health/nMedInfo/nView.do?category=DIS&amp;medid=AA000196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Image Ref : https://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m.blog.naver.com/anzyme/221149697273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3825875"/>
            <a:ext cx="14400064" cy="4495794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b="0" spc="-285" dirty="0"/>
              <a:t>What are some related studies?</a:t>
            </a:r>
            <a:endParaRPr lang="en-US" sz="4400" kern="0" spc="-190" dirty="0"/>
          </a:p>
        </p:txBody>
      </p:sp>
      <p:sp>
        <p:nvSpPr>
          <p:cNvPr id="11" name="object 3"/>
          <p:cNvSpPr txBox="1"/>
          <p:nvPr/>
        </p:nvSpPr>
        <p:spPr>
          <a:xfrm>
            <a:off x="1012313" y="1118507"/>
            <a:ext cx="16050137" cy="171329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600" dirty="0">
                <a:latin typeface="나눔고딕OTF ExtraBold"/>
              </a:rPr>
              <a:t>관련 연구는 어떠한 것들이 있나</a:t>
            </a:r>
            <a:r>
              <a:rPr lang="en-US" altLang="ko-KR" sz="3600" dirty="0" smtClean="0">
                <a:latin typeface="나눔고딕OTF ExtraBold"/>
              </a:rPr>
              <a:t>?</a:t>
            </a:r>
            <a:endParaRPr lang="en-US" altLang="ko-KR" sz="3600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en-US" altLang="ko-KR" sz="2400" dirty="0" smtClean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400" dirty="0" smtClean="0">
                <a:latin typeface="나눔고딕OTF ExtraBold"/>
              </a:rPr>
              <a:t>Fully </a:t>
            </a:r>
            <a:r>
              <a:rPr lang="en-US" altLang="ko-KR" sz="2400" dirty="0">
                <a:latin typeface="나눔고딕OTF ExtraBold"/>
              </a:rPr>
              <a:t>automatic knee osteoarthritis severity grading using deep neural networks with a novel ordinal </a:t>
            </a:r>
            <a:r>
              <a:rPr lang="en-US" altLang="ko-KR" sz="2400" dirty="0" smtClean="0">
                <a:latin typeface="나눔고딕OTF ExtraBold"/>
              </a:rPr>
              <a:t>loss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400" dirty="0" smtClean="0">
                <a:latin typeface="나눔고딕OTF ExtraBold"/>
              </a:rPr>
              <a:t>-&gt; </a:t>
            </a:r>
            <a:r>
              <a:rPr lang="en-US" altLang="ko-KR" sz="2400" dirty="0">
                <a:latin typeface="나눔고딕OTF ExtraBold"/>
              </a:rPr>
              <a:t>YoloV2(detection) + VGG19(train)</a:t>
            </a:r>
            <a:endParaRPr lang="ko-KR" altLang="en-US" sz="2400" b="1" dirty="0">
              <a:latin typeface="나눔고딕OTF ExtraBold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1012313" y="10620971"/>
            <a:ext cx="16050137" cy="38215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Ref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https://www.sciencedirect.com/science/article/abs/pii/S0895611118304956</a:t>
            </a:r>
          </a:p>
        </p:txBody>
      </p:sp>
    </p:spTree>
    <p:extLst>
      <p:ext uri="{BB962C8B-B14F-4D97-AF65-F5344CB8AC3E}">
        <p14:creationId xmlns:p14="http://schemas.microsoft.com/office/powerpoint/2010/main" val="30061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8" y="1962721"/>
            <a:ext cx="18176322" cy="380873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2400" dirty="0">
                <a:latin typeface="나눔고딕OTF ExtraBold"/>
              </a:rPr>
              <a:t>X-ray </a:t>
            </a:r>
            <a:r>
              <a:rPr lang="ko-KR" altLang="en-US" sz="2400" dirty="0">
                <a:latin typeface="나눔고딕OTF ExtraBold"/>
              </a:rPr>
              <a:t>이미지를 </a:t>
            </a:r>
            <a:r>
              <a:rPr lang="en-US" altLang="ko-KR" sz="2400" dirty="0">
                <a:latin typeface="나눔고딕OTF ExtraBold"/>
              </a:rPr>
              <a:t>YoloV2</a:t>
            </a:r>
            <a:r>
              <a:rPr lang="ko-KR" altLang="en-US" sz="2400" dirty="0">
                <a:latin typeface="나눔고딕OTF ExtraBold"/>
              </a:rPr>
              <a:t>로 </a:t>
            </a:r>
            <a:r>
              <a:rPr lang="en-US" altLang="ko-KR" sz="2400" dirty="0">
                <a:latin typeface="나눔고딕OTF ExtraBold"/>
              </a:rPr>
              <a:t>Detection</a:t>
            </a:r>
            <a:r>
              <a:rPr lang="ko-KR" altLang="en-US" sz="2400" dirty="0">
                <a:latin typeface="나눔고딕OTF ExtraBold"/>
              </a:rPr>
              <a:t> 결과 이미지를 학습 데이터셋으로 사용</a:t>
            </a:r>
            <a:endParaRPr lang="en-US" altLang="ko-KR" sz="2400" dirty="0">
              <a:latin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400" dirty="0">
                <a:latin typeface="나눔고딕OTF ExtraBold"/>
                <a:hlinkClick r:id="rId2"/>
              </a:rPr>
              <a:t>출처 </a:t>
            </a:r>
            <a:r>
              <a:rPr lang="en-US" altLang="ko-KR" sz="2400" dirty="0">
                <a:latin typeface="나눔고딕OTF ExtraBold"/>
                <a:hlinkClick r:id="rId2"/>
              </a:rPr>
              <a:t>: https</a:t>
            </a:r>
            <a:r>
              <a:rPr lang="en-US" altLang="ko-KR" sz="2400" dirty="0">
                <a:latin typeface="나눔고딕OTF ExtraBold"/>
                <a:hlinkClick r:id="rId2"/>
              </a:rPr>
              <a:t>://github.com/PingjunChen/GradingKneeOA</a:t>
            </a:r>
            <a:endParaRPr lang="en-US" altLang="ko-KR" sz="2400" dirty="0">
              <a:latin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2400" dirty="0">
              <a:latin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2400" dirty="0" err="1">
                <a:latin typeface="나눔고딕OTF ExtraBold"/>
              </a:rPr>
              <a:t>Dphi</a:t>
            </a:r>
            <a:r>
              <a:rPr lang="ko-KR" altLang="en-US" sz="2400" dirty="0">
                <a:latin typeface="나눔고딕OTF ExtraBold"/>
              </a:rPr>
              <a:t>에서 제공하는 학습데이터셋을 검증</a:t>
            </a:r>
            <a:r>
              <a:rPr lang="en-US" altLang="ko-KR" sz="2400" dirty="0">
                <a:latin typeface="나눔고딕OTF ExtraBold"/>
              </a:rPr>
              <a:t>, </a:t>
            </a:r>
            <a:r>
              <a:rPr lang="ko-KR" altLang="en-US" sz="2400" dirty="0">
                <a:latin typeface="나눔고딕OTF ExtraBold"/>
              </a:rPr>
              <a:t>테스트 데이터셋으로 나누어 사용</a:t>
            </a:r>
            <a:endParaRPr lang="en-US" altLang="ko-KR" sz="2400" dirty="0">
              <a:latin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400" dirty="0">
                <a:latin typeface="나눔고딕OTF ExtraBold"/>
              </a:rPr>
              <a:t>출처 </a:t>
            </a:r>
            <a:r>
              <a:rPr lang="en-US" altLang="ko-KR" sz="2400" dirty="0">
                <a:latin typeface="나눔고딕OTF ExtraBold"/>
              </a:rPr>
              <a:t>: https</a:t>
            </a:r>
            <a:r>
              <a:rPr lang="en-US" altLang="ko-KR" sz="2400" dirty="0">
                <a:latin typeface="나눔고딕OTF ExtraBold"/>
              </a:rPr>
              <a:t>://drive.google.com/file/d/1NdDqPK4NLn2aV8ZdF5ilux1sfG6IyebC/view</a:t>
            </a:r>
            <a:endParaRPr lang="en-US" altLang="ko-KR" sz="2400" dirty="0">
              <a:latin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2400" dirty="0">
              <a:latin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400" dirty="0">
                <a:latin typeface="나눔고딕OTF ExtraBold"/>
              </a:rPr>
              <a:t>추후 검증 </a:t>
            </a:r>
            <a:r>
              <a:rPr lang="en-US" altLang="ko-KR" sz="2400" dirty="0">
                <a:latin typeface="나눔고딕OTF ExtraBold"/>
              </a:rPr>
              <a:t>Dataset</a:t>
            </a:r>
            <a:r>
              <a:rPr lang="ko-KR" altLang="en-US" sz="2400" dirty="0">
                <a:latin typeface="나눔고딕OTF ExtraBold"/>
              </a:rPr>
              <a:t> 추가 학습 진행</a:t>
            </a:r>
            <a:endParaRPr lang="en-US" altLang="ko-KR" sz="2400" dirty="0">
              <a:latin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2400" dirty="0">
              <a:latin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400" dirty="0">
                <a:latin typeface="나눔고딕OTF ExtraBold"/>
              </a:rPr>
              <a:t>학습에 참고한 </a:t>
            </a:r>
            <a:r>
              <a:rPr lang="en-US" altLang="ko-KR" sz="2400" dirty="0">
                <a:latin typeface="나눔고딕OTF ExtraBold"/>
              </a:rPr>
              <a:t>Code</a:t>
            </a:r>
            <a:br>
              <a:rPr lang="en-US" altLang="ko-KR" sz="2400" dirty="0">
                <a:latin typeface="나눔고딕OTF ExtraBold"/>
              </a:rPr>
            </a:br>
            <a:r>
              <a:rPr lang="en-US" altLang="ko-KR" sz="2400" dirty="0">
                <a:latin typeface="나눔고딕OTF ExtraBold"/>
              </a:rPr>
              <a:t>: </a:t>
            </a:r>
            <a:r>
              <a:rPr lang="en-US" altLang="ko-KR" sz="2400" dirty="0">
                <a:latin typeface="나눔고딕OTF ExtraBold"/>
              </a:rPr>
              <a:t>https://dphi.tech/notebooks/1680/akashkewar/xception-architecture-with-imagenet-finetuned-on-kaggle-dataset</a:t>
            </a:r>
            <a:endParaRPr lang="en-US" altLang="ko-KR" sz="2400" dirty="0">
              <a:latin typeface="나눔고딕OTF ExtraBold"/>
            </a:endParaRPr>
          </a:p>
        </p:txBody>
      </p:sp>
      <p:pic>
        <p:nvPicPr>
          <p:cNvPr id="6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b="0" spc="-104" dirty="0"/>
              <a:t>What data did you use?</a:t>
            </a:r>
            <a:endParaRPr lang="en-US" sz="4400" kern="0" spc="-190" dirty="0"/>
          </a:p>
        </p:txBody>
      </p:sp>
      <p:sp>
        <p:nvSpPr>
          <p:cNvPr id="11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3600" spc="-325" dirty="0">
                <a:latin typeface="+mn-ea"/>
                <a:cs typeface="나눔고딕OTF ExtraBold"/>
              </a:rPr>
              <a:t>사용한 데이터는 무엇인가</a:t>
            </a:r>
            <a:r>
              <a:rPr lang="en-US" altLang="ko-KR" sz="3600" spc="-325" dirty="0">
                <a:latin typeface="+mn-ea"/>
                <a:cs typeface="나눔고딕OTF ExtraBold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2149475"/>
            <a:ext cx="4536520" cy="2986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2850" y="5730875"/>
            <a:ext cx="48109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ClsKLData</a:t>
            </a:r>
            <a:r>
              <a:rPr lang="en-US" altLang="ko-KR" dirty="0">
                <a:latin typeface="+mn-ea"/>
              </a:rPr>
              <a:t> KneeKL224 9786</a:t>
            </a:r>
            <a:r>
              <a:rPr lang="ko-KR" altLang="en-US" dirty="0">
                <a:latin typeface="+mn-ea"/>
              </a:rPr>
              <a:t>개의 이미지 사용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0 : 3857 </a:t>
            </a:r>
          </a:p>
          <a:p>
            <a:r>
              <a:rPr lang="en-US" altLang="ko-KR" dirty="0">
                <a:latin typeface="+mn-ea"/>
              </a:rPr>
              <a:t>1 : 1770</a:t>
            </a:r>
          </a:p>
          <a:p>
            <a:r>
              <a:rPr lang="en-US" altLang="ko-KR" dirty="0">
                <a:latin typeface="+mn-ea"/>
              </a:rPr>
              <a:t>2 : 2578</a:t>
            </a:r>
          </a:p>
          <a:p>
            <a:r>
              <a:rPr lang="en-US" altLang="ko-KR" dirty="0">
                <a:latin typeface="+mn-ea"/>
              </a:rPr>
              <a:t>3 : 1286</a:t>
            </a:r>
          </a:p>
          <a:p>
            <a:r>
              <a:rPr lang="en-US" altLang="ko-KR" dirty="0">
                <a:latin typeface="+mn-ea"/>
              </a:rPr>
              <a:t>4 : 295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분포가 고르지않아 수에 따라 가중치 부여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9650" y="2149475"/>
            <a:ext cx="301353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└─</a:t>
            </a:r>
            <a:r>
              <a:rPr lang="en-US" altLang="ko-KR" dirty="0" err="1" smtClean="0">
                <a:latin typeface="+mn-ea"/>
              </a:rPr>
              <a:t>ClsKLData</a:t>
            </a:r>
            <a:r>
              <a:rPr lang="en-US" altLang="ko-KR" dirty="0" smtClean="0">
                <a:latin typeface="+mn-ea"/>
              </a:rPr>
              <a:t> label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 └─kneeKL224 (9786)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├─</a:t>
            </a:r>
            <a:r>
              <a:rPr lang="en-US" altLang="ko-KR" dirty="0" err="1">
                <a:latin typeface="+mn-ea"/>
              </a:rPr>
              <a:t>auto_test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>
                <a:latin typeface="+mn-ea"/>
              </a:rPr>
              <a:t>0 (604)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>
                <a:latin typeface="+mn-ea"/>
              </a:rPr>
              <a:t>1 (275)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>
                <a:latin typeface="+mn-ea"/>
              </a:rPr>
              <a:t>2 (403)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>
                <a:latin typeface="+mn-ea"/>
              </a:rPr>
              <a:t>3 (200)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  │  └─4 (44)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test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>
                <a:latin typeface="+mn-ea"/>
              </a:rPr>
              <a:t>0 (639)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>
                <a:latin typeface="+mn-ea"/>
              </a:rPr>
              <a:t>1 (296)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>
                <a:latin typeface="+mn-ea"/>
              </a:rPr>
              <a:t>2 (447)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>
                <a:latin typeface="+mn-ea"/>
              </a:rPr>
              <a:t>3 (223)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└─4 (51)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train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>
                <a:latin typeface="+mn-ea"/>
              </a:rPr>
              <a:t>0 (2286)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>
                <a:latin typeface="+mn-ea"/>
              </a:rPr>
              <a:t>1 (1046)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>
                <a:latin typeface="+mn-ea"/>
              </a:rPr>
              <a:t>2 (1516)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>
                <a:latin typeface="+mn-ea"/>
              </a:rPr>
              <a:t>3 (757)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│  └─4 (173)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└─</a:t>
            </a:r>
            <a:r>
              <a:rPr lang="en-US" altLang="ko-KR" dirty="0" err="1">
                <a:latin typeface="+mn-ea"/>
              </a:rPr>
              <a:t>val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>
                <a:latin typeface="+mn-ea"/>
              </a:rPr>
              <a:t>  ├─0 (328)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>
                <a:latin typeface="+mn-ea"/>
              </a:rPr>
              <a:t>  ├─1 (153)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>
                <a:latin typeface="+mn-ea"/>
              </a:rPr>
              <a:t>  ├─2 (212)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>
                <a:latin typeface="+mn-ea"/>
              </a:rPr>
              <a:t>  ├─3 (106)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      └─4 (27)</a:t>
            </a:r>
            <a:endParaRPr lang="ko-KR" altLang="en-US" dirty="0">
              <a:latin typeface="+mn-ea"/>
            </a:endParaRPr>
          </a:p>
        </p:txBody>
      </p:sp>
      <p:pic>
        <p:nvPicPr>
          <p:cNvPr id="12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b="0" spc="-104" dirty="0"/>
              <a:t>What data did you use?</a:t>
            </a:r>
            <a:endParaRPr lang="en-US" sz="4400" kern="0" spc="-190" dirty="0"/>
          </a:p>
        </p:txBody>
      </p:sp>
      <p:sp>
        <p:nvSpPr>
          <p:cNvPr id="15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600" spc="80" dirty="0" smtClean="0">
                <a:latin typeface="Arial"/>
                <a:cs typeface="Arial"/>
              </a:rPr>
              <a:t>데이터 </a:t>
            </a:r>
            <a:r>
              <a:rPr lang="ko-KR" altLang="en-US" sz="3600" spc="80" dirty="0">
                <a:latin typeface="Arial"/>
                <a:cs typeface="Arial"/>
              </a:rPr>
              <a:t>분포</a:t>
            </a:r>
            <a:endParaRPr lang="ko-KR" altLang="en-US" sz="3600" dirty="0">
              <a:latin typeface="Arial"/>
              <a:cs typeface="Aria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1997075"/>
            <a:ext cx="4338355" cy="28446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280650" y="5730875"/>
            <a:ext cx="708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KneeXray</a:t>
            </a:r>
            <a:r>
              <a:rPr lang="en-US" altLang="ko-KR" dirty="0">
                <a:latin typeface="+mn-ea"/>
              </a:rPr>
              <a:t> train data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Validation </a:t>
            </a:r>
            <a:r>
              <a:rPr lang="en-US" altLang="ko-KR" dirty="0">
                <a:latin typeface="+mn-ea"/>
              </a:rPr>
              <a:t>data(7828)</a:t>
            </a:r>
            <a:r>
              <a:rPr lang="ko-KR" altLang="en-US" dirty="0">
                <a:latin typeface="+mn-ea"/>
              </a:rPr>
              <a:t>로 사용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validation dataset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7045(train</a:t>
            </a:r>
            <a:r>
              <a:rPr lang="en-US" altLang="ko-KR" dirty="0">
                <a:latin typeface="+mn-ea"/>
              </a:rPr>
              <a:t>),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783(validation)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나누어서 </a:t>
            </a:r>
            <a:r>
              <a:rPr lang="ko-KR" altLang="en-US" dirty="0">
                <a:latin typeface="+mn-ea"/>
              </a:rPr>
              <a:t>추가 학습을 진행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33650" y="2149475"/>
            <a:ext cx="552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└─</a:t>
            </a:r>
            <a:r>
              <a:rPr lang="en-US" altLang="ko-KR" dirty="0" err="1">
                <a:latin typeface="+mn-ea"/>
              </a:rPr>
              <a:t>KneeXray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 ├─test (1958) Non-label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 └─train (7828) label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</a:t>
            </a:r>
            <a:r>
              <a:rPr lang="en-US" altLang="ko-KR" dirty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0 </a:t>
            </a:r>
            <a:r>
              <a:rPr lang="en-US" altLang="ko-KR" dirty="0">
                <a:latin typeface="+mn-ea"/>
              </a:rPr>
              <a:t>(3085)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>
                <a:latin typeface="+mn-ea"/>
              </a:rPr>
              <a:t>1 </a:t>
            </a:r>
            <a:r>
              <a:rPr lang="en-US" altLang="ko-KR" dirty="0">
                <a:latin typeface="+mn-ea"/>
              </a:rPr>
              <a:t>(1416)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├─2 </a:t>
            </a:r>
            <a:r>
              <a:rPr lang="en-US" altLang="ko-KR" dirty="0">
                <a:latin typeface="+mn-ea"/>
              </a:rPr>
              <a:t>(2062)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├─3 </a:t>
            </a:r>
            <a:r>
              <a:rPr lang="en-US" altLang="ko-KR" dirty="0">
                <a:latin typeface="+mn-ea"/>
              </a:rPr>
              <a:t>(1029)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       └─4 (236)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63164"/>
              </p:ext>
            </p:extLst>
          </p:nvPr>
        </p:nvGraphicFramePr>
        <p:xfrm>
          <a:off x="9097884" y="3211495"/>
          <a:ext cx="9677400" cy="3662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7311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6580089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456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456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Model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Xception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456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400" b="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400" b="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461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 (</a:t>
                      </a:r>
                      <a:r>
                        <a:rPr lang="en-US" altLang="ko-KR" sz="2400" b="0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lr</a:t>
                      </a:r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400" b="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0.00001, </a:t>
                      </a:r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decay </a:t>
                      </a:r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)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456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Train</a:t>
                      </a:r>
                      <a:r>
                        <a:rPr lang="en-US" altLang="ko-KR" sz="2400" b="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121 (Early</a:t>
                      </a:r>
                      <a:r>
                        <a:rPr lang="en-US" altLang="ko-KR" sz="2400" b="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456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Plus Train Epochs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23 (Early stopping)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9736"/>
                  </a:ext>
                </a:extLst>
              </a:tr>
              <a:tr h="456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456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</a:t>
                      </a:r>
                      <a:r>
                        <a:rPr lang="en-US" altLang="ko-KR" sz="2400" b="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size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224</a:t>
                      </a:r>
                      <a:r>
                        <a:rPr lang="en-US" altLang="ko-KR" sz="2400" b="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x224</a:t>
                      </a:r>
                      <a:endParaRPr lang="en-US" altLang="ko-KR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24158"/>
              </p:ext>
            </p:extLst>
          </p:nvPr>
        </p:nvGraphicFramePr>
        <p:xfrm>
          <a:off x="1898650" y="3206144"/>
          <a:ext cx="659210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9322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892779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6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Experiment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OS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Windows</a:t>
                      </a:r>
                      <a:r>
                        <a:rPr lang="en-US" altLang="ko-KR" sz="2400" b="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10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GPU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GeForce RTX 3090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CUDA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11.2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470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cuDNN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8.1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308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5817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Tensorflow-gpu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</a:t>
                      </a:r>
                      <a:endParaRPr lang="ko-KR" altLang="en-US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en-US" altLang="ko-KR" sz="2400" b="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</a:tbl>
          </a:graphicData>
        </a:graphic>
      </p:graphicFrame>
      <p:pic>
        <p:nvPicPr>
          <p:cNvPr id="8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b="0" spc="-20" dirty="0"/>
              <a:t>Ho</a:t>
            </a:r>
            <a:r>
              <a:rPr lang="en-US" altLang="ko-KR" sz="4400" b="0" spc="145" dirty="0"/>
              <a:t>w</a:t>
            </a:r>
            <a:r>
              <a:rPr lang="en-US" altLang="ko-KR" sz="4400" b="0" spc="-280" dirty="0"/>
              <a:t> </a:t>
            </a:r>
            <a:r>
              <a:rPr lang="en-US" altLang="ko-KR" sz="4400" b="0" spc="-95" dirty="0"/>
              <a:t>t</a:t>
            </a:r>
            <a:r>
              <a:rPr lang="en-US" altLang="ko-KR" sz="4400" b="0" spc="90" dirty="0"/>
              <a:t>o</a:t>
            </a:r>
            <a:r>
              <a:rPr lang="en-US" altLang="ko-KR" sz="4400" b="0" spc="-280" dirty="0"/>
              <a:t> </a:t>
            </a:r>
            <a:r>
              <a:rPr lang="en-US" altLang="ko-KR" sz="4400" b="0" spc="-220" dirty="0"/>
              <a:t>solv</a:t>
            </a:r>
            <a:r>
              <a:rPr lang="en-US" altLang="ko-KR" sz="4400" b="0" spc="-85" dirty="0"/>
              <a:t>e</a:t>
            </a:r>
            <a:r>
              <a:rPr lang="en-US" altLang="ko-KR" sz="4400" b="0" spc="-280" dirty="0"/>
              <a:t> </a:t>
            </a:r>
            <a:r>
              <a:rPr lang="en-US" altLang="ko-KR" sz="4400" b="0" spc="-100" dirty="0"/>
              <a:t>th</a:t>
            </a:r>
            <a:r>
              <a:rPr lang="en-US" altLang="ko-KR" sz="4400" b="0" spc="50" dirty="0"/>
              <a:t>e</a:t>
            </a:r>
            <a:r>
              <a:rPr lang="en-US" altLang="ko-KR" sz="4400" b="0" spc="-280" dirty="0"/>
              <a:t> </a:t>
            </a:r>
            <a:r>
              <a:rPr lang="en-US" altLang="ko-KR" sz="4400" b="0" spc="-140" dirty="0"/>
              <a:t>p</a:t>
            </a:r>
            <a:r>
              <a:rPr lang="en-US" altLang="ko-KR" sz="4400" b="0" spc="-270" dirty="0"/>
              <a:t>r</a:t>
            </a:r>
            <a:r>
              <a:rPr lang="en-US" altLang="ko-KR" sz="4400" b="0" spc="-120" dirty="0"/>
              <a:t>oblem?</a:t>
            </a:r>
            <a:endParaRPr lang="en-US" sz="4400" kern="0" spc="-190" dirty="0"/>
          </a:p>
        </p:txBody>
      </p:sp>
      <p:sp>
        <p:nvSpPr>
          <p:cNvPr id="12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spc="-270" dirty="0" err="1">
                <a:latin typeface="Arial"/>
                <a:cs typeface="Arial"/>
              </a:rPr>
              <a:t>Hyperparameter</a:t>
            </a:r>
            <a:r>
              <a:rPr lang="en-US" altLang="ko-KR" sz="3600" spc="-270" dirty="0">
                <a:latin typeface="Arial"/>
                <a:cs typeface="Arial"/>
              </a:rPr>
              <a:t> </a:t>
            </a:r>
            <a:r>
              <a:rPr lang="ko-KR" altLang="en-US" sz="3600" spc="-270" dirty="0">
                <a:latin typeface="Arial"/>
                <a:cs typeface="Arial"/>
              </a:rPr>
              <a:t>최적화 결과</a:t>
            </a:r>
            <a:r>
              <a:rPr lang="en-US" altLang="ko-KR" sz="3600" spc="-270" dirty="0">
                <a:latin typeface="Arial"/>
                <a:cs typeface="Arial"/>
              </a:rPr>
              <a:t>.</a:t>
            </a:r>
            <a:endParaRPr lang="ko-KR" altLang="en-US" sz="3600" spc="-27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2682" y="2586513"/>
            <a:ext cx="2021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Xception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52488"/>
              </p:ext>
            </p:extLst>
          </p:nvPr>
        </p:nvGraphicFramePr>
        <p:xfrm>
          <a:off x="1831340" y="33621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="0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23542"/>
              </p:ext>
            </p:extLst>
          </p:nvPr>
        </p:nvGraphicFramePr>
        <p:xfrm>
          <a:off x="1822450" y="488088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3383"/>
              </p:ext>
            </p:extLst>
          </p:nvPr>
        </p:nvGraphicFramePr>
        <p:xfrm>
          <a:off x="1822450" y="63850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36605"/>
              </p:ext>
            </p:extLst>
          </p:nvPr>
        </p:nvGraphicFramePr>
        <p:xfrm>
          <a:off x="1822450" y="788914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512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52972"/>
              </p:ext>
            </p:extLst>
          </p:nvPr>
        </p:nvGraphicFramePr>
        <p:xfrm>
          <a:off x="7714656" y="33621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384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29840"/>
              </p:ext>
            </p:extLst>
          </p:nvPr>
        </p:nvGraphicFramePr>
        <p:xfrm>
          <a:off x="7714656" y="48703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256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40619"/>
              </p:ext>
            </p:extLst>
          </p:nvPr>
        </p:nvGraphicFramePr>
        <p:xfrm>
          <a:off x="7714656" y="63850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128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6972"/>
              </p:ext>
            </p:extLst>
          </p:nvPr>
        </p:nvGraphicFramePr>
        <p:xfrm>
          <a:off x="7714656" y="789495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64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16329"/>
              </p:ext>
            </p:extLst>
          </p:nvPr>
        </p:nvGraphicFramePr>
        <p:xfrm>
          <a:off x="13597972" y="33621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08589"/>
              </p:ext>
            </p:extLst>
          </p:nvPr>
        </p:nvGraphicFramePr>
        <p:xfrm>
          <a:off x="13592615" y="48703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39401"/>
              </p:ext>
            </p:extLst>
          </p:nvPr>
        </p:nvGraphicFramePr>
        <p:xfrm>
          <a:off x="13592615" y="63850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69091"/>
              </p:ext>
            </p:extLst>
          </p:nvPr>
        </p:nvGraphicFramePr>
        <p:xfrm>
          <a:off x="13578334" y="791971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GlobalAveragePooling2D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69157"/>
              </p:ext>
            </p:extLst>
          </p:nvPr>
        </p:nvGraphicFramePr>
        <p:xfrm>
          <a:off x="13560783" y="859960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softmax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4263643" y="2955845"/>
            <a:ext cx="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2"/>
            <a:endCxn id="10" idx="0"/>
          </p:cNvCxnSpPr>
          <p:nvPr/>
        </p:nvCxnSpPr>
        <p:spPr>
          <a:xfrm flipH="1">
            <a:off x="4254753" y="4474625"/>
            <a:ext cx="889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1" idx="0"/>
          </p:cNvCxnSpPr>
          <p:nvPr/>
        </p:nvCxnSpPr>
        <p:spPr>
          <a:xfrm>
            <a:off x="4254753" y="59829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2"/>
            <a:endCxn id="12" idx="0"/>
          </p:cNvCxnSpPr>
          <p:nvPr/>
        </p:nvCxnSpPr>
        <p:spPr>
          <a:xfrm>
            <a:off x="4254753" y="7497536"/>
            <a:ext cx="0" cy="3916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3"/>
            <a:endCxn id="13" idx="0"/>
          </p:cNvCxnSpPr>
          <p:nvPr/>
        </p:nvCxnSpPr>
        <p:spPr>
          <a:xfrm flipV="1">
            <a:off x="6687056" y="3362105"/>
            <a:ext cx="3459903" cy="5083302"/>
          </a:xfrm>
          <a:prstGeom prst="bentConnector4">
            <a:avLst>
              <a:gd name="adj1" fmla="val 14850"/>
              <a:gd name="adj2" fmla="val 10449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10146959" y="4468266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2"/>
            <a:endCxn id="15" idx="0"/>
          </p:cNvCxnSpPr>
          <p:nvPr/>
        </p:nvCxnSpPr>
        <p:spPr>
          <a:xfrm>
            <a:off x="10146959" y="59829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16" idx="0"/>
          </p:cNvCxnSpPr>
          <p:nvPr/>
        </p:nvCxnSpPr>
        <p:spPr>
          <a:xfrm>
            <a:off x="10146959" y="7497536"/>
            <a:ext cx="0" cy="3974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3"/>
            <a:endCxn id="17" idx="0"/>
          </p:cNvCxnSpPr>
          <p:nvPr/>
        </p:nvCxnSpPr>
        <p:spPr>
          <a:xfrm flipV="1">
            <a:off x="12579262" y="3362105"/>
            <a:ext cx="3451013" cy="5089110"/>
          </a:xfrm>
          <a:prstGeom prst="bentConnector4">
            <a:avLst>
              <a:gd name="adj1" fmla="val 14760"/>
              <a:gd name="adj2" fmla="val 10449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2"/>
            <a:endCxn id="18" idx="0"/>
          </p:cNvCxnSpPr>
          <p:nvPr/>
        </p:nvCxnSpPr>
        <p:spPr>
          <a:xfrm flipH="1">
            <a:off x="16024918" y="4474625"/>
            <a:ext cx="5357" cy="395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8" idx="2"/>
            <a:endCxn id="20" idx="0"/>
          </p:cNvCxnSpPr>
          <p:nvPr/>
        </p:nvCxnSpPr>
        <p:spPr>
          <a:xfrm>
            <a:off x="16024918" y="59829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2"/>
            <a:endCxn id="21" idx="0"/>
          </p:cNvCxnSpPr>
          <p:nvPr/>
        </p:nvCxnSpPr>
        <p:spPr>
          <a:xfrm>
            <a:off x="16024918" y="7497536"/>
            <a:ext cx="1635" cy="4221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1" idx="2"/>
            <a:endCxn id="22" idx="0"/>
          </p:cNvCxnSpPr>
          <p:nvPr/>
        </p:nvCxnSpPr>
        <p:spPr>
          <a:xfrm flipH="1">
            <a:off x="16009002" y="8290553"/>
            <a:ext cx="17551" cy="3090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b="0" spc="-20" dirty="0"/>
              <a:t>Ho</a:t>
            </a:r>
            <a:r>
              <a:rPr lang="en-US" altLang="ko-KR" sz="4400" b="0" spc="145" dirty="0"/>
              <a:t>w</a:t>
            </a:r>
            <a:r>
              <a:rPr lang="en-US" altLang="ko-KR" sz="4400" b="0" spc="-280" dirty="0"/>
              <a:t> </a:t>
            </a:r>
            <a:r>
              <a:rPr lang="en-US" altLang="ko-KR" sz="4400" b="0" spc="-95" dirty="0"/>
              <a:t>t</a:t>
            </a:r>
            <a:r>
              <a:rPr lang="en-US" altLang="ko-KR" sz="4400" b="0" spc="90" dirty="0"/>
              <a:t>o</a:t>
            </a:r>
            <a:r>
              <a:rPr lang="en-US" altLang="ko-KR" sz="4400" b="0" spc="-280" dirty="0"/>
              <a:t> </a:t>
            </a:r>
            <a:r>
              <a:rPr lang="en-US" altLang="ko-KR" sz="4400" b="0" spc="-220" dirty="0"/>
              <a:t>solv</a:t>
            </a:r>
            <a:r>
              <a:rPr lang="en-US" altLang="ko-KR" sz="4400" b="0" spc="-85" dirty="0"/>
              <a:t>e</a:t>
            </a:r>
            <a:r>
              <a:rPr lang="en-US" altLang="ko-KR" sz="4400" b="0" spc="-280" dirty="0"/>
              <a:t> </a:t>
            </a:r>
            <a:r>
              <a:rPr lang="en-US" altLang="ko-KR" sz="4400" b="0" spc="-100" dirty="0"/>
              <a:t>th</a:t>
            </a:r>
            <a:r>
              <a:rPr lang="en-US" altLang="ko-KR" sz="4400" b="0" spc="50" dirty="0"/>
              <a:t>e</a:t>
            </a:r>
            <a:r>
              <a:rPr lang="en-US" altLang="ko-KR" sz="4400" b="0" spc="-280" dirty="0"/>
              <a:t> </a:t>
            </a:r>
            <a:r>
              <a:rPr lang="en-US" altLang="ko-KR" sz="4400" b="0" spc="-140" dirty="0"/>
              <a:t>p</a:t>
            </a:r>
            <a:r>
              <a:rPr lang="en-US" altLang="ko-KR" sz="4400" b="0" spc="-270" dirty="0"/>
              <a:t>r</a:t>
            </a:r>
            <a:r>
              <a:rPr lang="en-US" altLang="ko-KR" sz="4400" b="0" spc="-120" dirty="0"/>
              <a:t>oblem?</a:t>
            </a:r>
            <a:endParaRPr lang="en-US" sz="4400" kern="0" spc="-190" dirty="0"/>
          </a:p>
        </p:txBody>
      </p:sp>
      <p:sp>
        <p:nvSpPr>
          <p:cNvPr id="38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600" spc="-325" dirty="0">
                <a:latin typeface="나눔고딕OTF ExtraBold"/>
                <a:cs typeface="Arial"/>
              </a:rPr>
              <a:t>Modeling </a:t>
            </a:r>
            <a:r>
              <a:rPr lang="en-US" altLang="ko-KR" sz="3600" spc="-325" dirty="0" smtClean="0">
                <a:latin typeface="나눔고딕OTF ExtraBold"/>
                <a:cs typeface="Arial"/>
              </a:rPr>
              <a:t>– Plus Filter</a:t>
            </a:r>
            <a:endParaRPr lang="ko-KR" altLang="en-US" sz="3600" spc="-27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2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2663147"/>
            <a:ext cx="4585306" cy="38504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3333"/>
          <a:stretch/>
        </p:blipFill>
        <p:spPr>
          <a:xfrm>
            <a:off x="8604250" y="2454275"/>
            <a:ext cx="8686800" cy="42682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5889" y="6723026"/>
            <a:ext cx="371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Validation(7828)</a:t>
            </a:r>
            <a:r>
              <a:rPr lang="ko-KR" altLang="en-US" dirty="0">
                <a:latin typeface="+mn-ea"/>
              </a:rPr>
              <a:t>에서 나누어진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test dataset(783)</a:t>
            </a:r>
            <a:r>
              <a:rPr lang="ko-KR" altLang="en-US" dirty="0">
                <a:latin typeface="+mn-ea"/>
              </a:rPr>
              <a:t>에 대한 매트릭스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object 4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b="0" spc="-120" dirty="0"/>
              <a:t>What are the results of model learning?</a:t>
            </a:r>
            <a:endParaRPr lang="en-US" sz="4400" kern="0" spc="-190" dirty="0"/>
          </a:p>
        </p:txBody>
      </p:sp>
      <p:sp>
        <p:nvSpPr>
          <p:cNvPr id="11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600" dirty="0">
                <a:latin typeface="Arial"/>
                <a:cs typeface="Arial"/>
              </a:rPr>
              <a:t>모델 학습의 </a:t>
            </a:r>
            <a:r>
              <a:rPr lang="ko-KR" altLang="en-US" sz="3600" dirty="0" smtClean="0">
                <a:latin typeface="Arial"/>
                <a:cs typeface="Arial"/>
              </a:rPr>
              <a:t>결과는</a:t>
            </a:r>
            <a:r>
              <a:rPr lang="en-US" altLang="ko-KR" sz="3600" dirty="0" smtClean="0">
                <a:latin typeface="Arial"/>
                <a:cs typeface="Arial"/>
              </a:rPr>
              <a:t>?</a:t>
            </a:r>
            <a:endParaRPr lang="ko-KR" altLang="en-US" sz="3600" dirty="0">
              <a:latin typeface="Arial"/>
              <a:cs typeface="Arial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440118" y="244475"/>
            <a:ext cx="2438400" cy="562286"/>
          </a:xfrm>
          <a:prstGeom prst="rect">
            <a:avLst/>
          </a:prstGeom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1012313" y="374030"/>
            <a:ext cx="9345930" cy="69057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altLang="ko-KR" sz="4400" b="0" spc="-120" dirty="0"/>
              <a:t>What are the results of model learning?</a:t>
            </a:r>
            <a:endParaRPr lang="en-US" sz="4400" kern="0" spc="-190" dirty="0"/>
          </a:p>
        </p:txBody>
      </p:sp>
      <p:sp>
        <p:nvSpPr>
          <p:cNvPr id="11" name="object 3"/>
          <p:cNvSpPr txBox="1"/>
          <p:nvPr/>
        </p:nvSpPr>
        <p:spPr>
          <a:xfrm>
            <a:off x="1012313" y="1118507"/>
            <a:ext cx="11242121" cy="56682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3600" dirty="0" smtClean="0">
                <a:latin typeface="Arial"/>
                <a:cs typeface="Arial"/>
              </a:rPr>
              <a:t>모델의 검증을 위한 추가 데이터</a:t>
            </a:r>
            <a:endParaRPr lang="en-US" altLang="ko-KR" sz="3600" dirty="0" smtClean="0">
              <a:latin typeface="Arial"/>
              <a:cs typeface="Arial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7672050" y="10379075"/>
            <a:ext cx="2206468" cy="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2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953</Words>
  <Application>Microsoft Office PowerPoint</Application>
  <PresentationFormat>사용자 지정</PresentationFormat>
  <Paragraphs>193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나눔고딕OTF ExtraBold</vt:lpstr>
      <vt:lpstr>돋움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 KL grade Classifier  KL grade classifier using knee X-ray images.</vt:lpstr>
      <vt:lpstr>What is the problem?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163</cp:revision>
  <dcterms:created xsi:type="dcterms:W3CDTF">2021-10-14T17:41:36Z</dcterms:created>
  <dcterms:modified xsi:type="dcterms:W3CDTF">2021-12-05T21:06:41Z</dcterms:modified>
  <cp:version>1000.0000.01</cp:version>
</cp:coreProperties>
</file>