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3DD967-0C4B-4B1B-81E8-427034623973}" styleName="Dark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>
                  <a:shade val="40000"/>
                </a:schemeClr>
              </a:solidFill>
            </a:ln>
          </a:left>
          <a:right>
            <a:ln w="12700" cmpd="sng">
              <a:solidFill>
                <a:schemeClr val="accent3">
                  <a:shade val="40000"/>
                </a:schemeClr>
              </a:solidFill>
            </a:ln>
          </a:right>
          <a:top>
            <a:ln w="12700" cmpd="sng">
              <a:solidFill>
                <a:schemeClr val="accent3">
                  <a:shade val="40000"/>
                </a:schemeClr>
              </a:solidFill>
            </a:ln>
          </a:top>
          <a:bottom>
            <a:ln w="12700" cmpd="sng">
              <a:solidFill>
                <a:schemeClr val="accent3">
                  <a:shade val="40000"/>
                </a:schemeClr>
              </a:solidFill>
            </a:ln>
          </a:bottom>
          <a:insideH>
            <a:ln w="12700" cmpd="sng">
              <a:solidFill>
                <a:schemeClr val="accent3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3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3">
                  <a:shade val="40000"/>
                </a:schemeClr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100" d="100"/>
          <a:sy n="100" d="100"/>
        </p:scale>
        <p:origin x="-378" y="-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이미지에 따른 그림자 영역을 만드는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G1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과 그림자를 제거하는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G2,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그리고 만들어진 그림자 영역을 판단하는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D1,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그림자가 제거된 이미지를 판단하는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D2,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총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2 Stage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GAN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을 통해 그림자 영역을 탐지하는 이미지와 그림자 영역을 지운 이미지를 추출한다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조금 더 자세히 설명을 하자면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는 실제 그림자 영역 데이터인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Ground true shadow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와 실제로 그림자가 제거된 데이터인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Ground truth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가 있다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G1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통해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True shadow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만들기 위한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Detected shadow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이미지를 만들게 되고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D1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에 따른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Ground true shadow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받거나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Detected shadow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둘중 하나를 랜덤으로 받고 판별한다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다음 스테이지인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G2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에선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Detected Shadow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이미지를 받아서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shadow removal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이미지를 만든다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D2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에선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 + Ground true shadow + Ground true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받거나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Input image + Detected shadow + Shadow removal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둘 중 한가지를 랜덤으로 받고 판별한다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</a:t>
            </a:r>
            <a:endParaRPr lang="en-US" altLang="ko-KR" sz="1800" b="0" kern="0" spc="-10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62060E5-6A84-452F-B41E-F8E8A277E00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서로 다른 크기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(scale)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의 입력된 특징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(feature)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값을 대상으로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DSC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모듈을 적용한다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DSC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모듈내에서는 상하좌우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가지 방향성을 고려하여 병렬적으로 특징 추출이 진행되고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DSC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모듈을 통해 추출된 특징들은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attention weights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적용한 뒤 최종적으로 그림자를 예측한다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VGG network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기반으로 만들어졌다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</a:t>
            </a:r>
            <a:endParaRPr lang="en-US" altLang="ko-KR" sz="1800" b="0" kern="0" spc="-10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62060E5-6A84-452F-B41E-F8E8A277E00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CycleGAN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의 개념을 그림자 제거에 적용했으며 그림자가 제거된 영상으로부터 다시 그림자가 존재하는 영상으로 만들땐 입력 영상과 다른 그림자가 생성될 수 있다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기존의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CycleGAN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을 기반으로하여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shadow mask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가이드로 적용해 원본 그림자 영상을 만들 수 있도록 했다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즉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그림자 제거 생성자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Gf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통해 입력 이미지로부터 그림자가 제거된 이미지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Sf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만들고 그림자가 제거된 이미지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+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그림자 영역 가이드를 그림자 생성자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Gs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가 받아서 그림자가 생성된 이미지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만든다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판별자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Df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Gf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가 만든 이미지의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Loss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값을 구하게 되고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판별자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Ds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Gs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가 만든 이미지의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Loss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값을 구하게 된다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</a:t>
            </a:r>
            <a:endParaRPr lang="en-US" altLang="ko-KR" sz="1800" b="0" kern="0" spc="-10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62060E5-6A84-452F-B41E-F8E8A277E00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이미지를 곱셈을 통해 밝은 부분은 더욱 밝게하고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어두운 부분은 상대적으로 보다 어둡게 한뒤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shadow matte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에 따라 그림자를 제거하는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DNN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원본 이미지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shadow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밝게한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relit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이미지와 원본 이미지의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shadow matte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α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통해 그림자가 제거된 이미지인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shadow-free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만든다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이때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shadow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relit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이미지로 처리하는 가중치 값은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SP-NET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을 통해 값이 결정되며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, Shadow matte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인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α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값은 원본 이미지와 원본 이미지의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Shadow mask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그리고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I relit 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이미지를 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M-Net</a:t>
            </a:r>
            <a:r>
              <a:rPr lang="ko-KR" altLang="en-US" sz="1800" b="0" kern="0" spc="-100">
                <a:solidFill>
                  <a:srgbClr val="000000"/>
                </a:solidFill>
                <a:effectLst/>
              </a:rPr>
              <a:t>를 통해 추출된 값이다</a:t>
            </a:r>
            <a:r>
              <a:rPr lang="en-US" altLang="ko-KR" sz="1800" b="0" kern="0" spc="-100">
                <a:solidFill>
                  <a:srgbClr val="000000"/>
                </a:solidFill>
                <a:effectLst/>
              </a:rPr>
              <a:t>.</a:t>
            </a:r>
            <a:endParaRPr lang="en-US" altLang="ko-KR" sz="1800" b="0" kern="0" spc="-10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62060E5-6A84-452F-B41E-F8E8A277E00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3359620" y="1916790"/>
            <a:ext cx="8269130" cy="2209800"/>
          </a:xfrm>
        </p:spPr>
        <p:txBody>
          <a:bodyPr/>
          <a:lstStyle/>
          <a:p>
            <a:pPr lvl="0">
              <a:defRPr/>
            </a:pPr>
            <a:r>
              <a:rPr lang="en-US" altLang="ko-KR" sz="3200"/>
              <a:t>Generative Adversarial Networks</a:t>
            </a:r>
            <a:r>
              <a:rPr lang="ko-KR" altLang="en-US" sz="3200"/>
              <a:t>와 </a:t>
            </a:r>
            <a:r>
              <a:rPr lang="en-US" altLang="ko-KR" sz="3200"/>
              <a:t>Shadow Image Decomposition</a:t>
            </a:r>
            <a:r>
              <a:rPr lang="ko-KR" altLang="en-US" sz="3200"/>
              <a:t>을 이용한 건물 그림자 인식 및 제거 방법 조사</a:t>
            </a:r>
            <a:endParaRPr lang="ko-KR" altLang="en-US" sz="3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0520" y="6309400"/>
            <a:ext cx="2023716" cy="361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결과 분석</a:t>
            </a:r>
            <a:endParaRPr lang="ko-KR" altLang="en-US" sz="360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98879" y="3140960"/>
          <a:ext cx="7394241" cy="2736380"/>
        </p:xfrm>
        <a:graphic>
          <a:graphicData uri="http://schemas.openxmlformats.org/drawingml/2006/table">
            <a:tbl>
              <a:tblPr firstRow="1" bandRow="1"/>
              <a:tblGrid>
                <a:gridCol w="4649312"/>
                <a:gridCol w="2744929"/>
              </a:tblGrid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견명조"/>
                          <a:ea typeface="HY견명조"/>
                          <a:cs typeface="함초롬돋움"/>
                        </a:rPr>
                        <a:t>Methods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견명조"/>
                        <a:ea typeface="HY견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견명조"/>
                          <a:ea typeface="HY견명조"/>
                          <a:cs typeface="함초롬돋움"/>
                        </a:rPr>
                        <a:t>ISTD</a:t>
                      </a:r>
                      <a:r>
                        <a:rPr lang="en-US" altLang="ko-KR" sz="1900" i="0" u="none" strike="noStrike">
                          <a:solidFill>
                            <a:srgbClr val="000000"/>
                          </a:solidFill>
                          <a:latin typeface="HY견명조"/>
                          <a:ea typeface="HY견명조"/>
                          <a:cs typeface="함초롬돋움"/>
                        </a:rPr>
                        <a:t>(Datasets)</a:t>
                      </a:r>
                      <a:endParaRPr lang="en-US" altLang="ko-KR" sz="1900" i="0" u="none" strike="noStrike">
                        <a:solidFill>
                          <a:srgbClr val="000000"/>
                        </a:solidFill>
                        <a:latin typeface="HY견명조"/>
                        <a:ea typeface="HY견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Mask-ShadowGAN[5]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7.61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CycleGAN[9]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8.16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b="1" i="0" u="none" strike="noStrike">
                          <a:solidFill>
                            <a:srgbClr val="000000"/>
                          </a:solidFill>
                          <a:latin typeface="HY견명조"/>
                          <a:ea typeface="HY견명조"/>
                          <a:cs typeface="함초롬돋움"/>
                        </a:rPr>
                        <a:t>DSC[4]</a:t>
                      </a:r>
                      <a:endParaRPr lang="en-US" altLang="en-US" sz="1900" b="1" i="0" u="none" strike="noStrike">
                        <a:solidFill>
                          <a:srgbClr val="000000"/>
                        </a:solidFill>
                        <a:latin typeface="HY견명조"/>
                        <a:ea typeface="HY견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b="1" i="0" u="none" strike="noStrike">
                          <a:solidFill>
                            <a:srgbClr val="000000"/>
                          </a:solidFill>
                          <a:latin typeface="HY견명조"/>
                          <a:ea typeface="HY견명조"/>
                          <a:cs typeface="함초롬돋움"/>
                        </a:rPr>
                        <a:t>6.67</a:t>
                      </a:r>
                      <a:endParaRPr lang="en-US" altLang="en-US" sz="1900" b="1" i="0" u="none" strike="noStrike">
                        <a:solidFill>
                          <a:srgbClr val="000000"/>
                        </a:solidFill>
                        <a:latin typeface="HY견명조"/>
                        <a:ea typeface="HY견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ST-CGAN[3]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7.47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606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SP+M-Net[6]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en-US" sz="1900" i="0" u="none" strike="noStrike">
                          <a:solidFill>
                            <a:srgbClr val="000000"/>
                          </a:solidFill>
                          <a:latin typeface="HY신명조"/>
                          <a:ea typeface="HY신명조"/>
                          <a:cs typeface="함초롬돋움"/>
                        </a:rPr>
                        <a:t>7.40</a:t>
                      </a:r>
                      <a:endParaRPr lang="en-US" altLang="en-US" sz="1900" i="0" u="none" strike="noStrike">
                        <a:solidFill>
                          <a:srgbClr val="000000"/>
                        </a:solidFill>
                        <a:latin typeface="HY신명조"/>
                        <a:ea typeface="HY신명조"/>
                        <a:cs typeface="함초롬돋움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4456" y="1843218"/>
            <a:ext cx="8503087" cy="10097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결론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요약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그림자 탐지 및 제거는 </a:t>
            </a:r>
            <a:r>
              <a:rPr lang="en-US" altLang="ko-KR"/>
              <a:t>GAN</a:t>
            </a:r>
            <a:r>
              <a:rPr lang="ko-KR" altLang="en-US"/>
              <a:t>와 영상 변화를 활용한 방법이 유의미한 결과를 보이나 아직까진 최적화된 방법이 아님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향후 과제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서로 다른 접근법으로 그림자를 제거했기 때문에 이를 통합함으로써 보다 성능이 좋은 모델이 만들어질 것으로 예상됨</a:t>
            </a:r>
            <a:endParaRPr lang="ko-KR" altLang="en-US"/>
          </a:p>
          <a:p>
            <a:pPr lvl="2">
              <a:defRPr/>
            </a:pPr>
            <a:r>
              <a:rPr lang="ko-KR" altLang="en-US" sz="1800"/>
              <a:t>예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r>
              <a:rPr lang="en-US" altLang="ko-KR" sz="1800"/>
              <a:t>SP+M-Net</a:t>
            </a:r>
            <a:r>
              <a:rPr lang="ko-KR" altLang="en-US" sz="1800"/>
              <a:t>에서 이미지의 색에 변화 </a:t>
            </a:r>
            <a:r>
              <a:rPr lang="en-US" altLang="ko-KR" sz="1800"/>
              <a:t>+</a:t>
            </a:r>
            <a:r>
              <a:rPr lang="ko-KR" altLang="en-US" sz="1800"/>
              <a:t> </a:t>
            </a:r>
            <a:r>
              <a:rPr lang="en-US" altLang="ko-KR" sz="1800"/>
              <a:t>ST-CGAN</a:t>
            </a:r>
            <a:r>
              <a:rPr lang="ko-KR" altLang="en-US" sz="1800"/>
              <a:t>의 그림자 탐지 및 제거하는 </a:t>
            </a:r>
            <a:r>
              <a:rPr lang="en-US" altLang="ko-KR" sz="1800"/>
              <a:t>2Stage GAN</a:t>
            </a:r>
            <a:r>
              <a:rPr lang="ko-KR" altLang="en-US" sz="1800"/>
              <a:t>의 접근법을 하나의 모델로 통합할 수 있다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7660" y="2780910"/>
            <a:ext cx="4896680" cy="12961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7200"/>
              <a:t>감사합니다</a:t>
            </a:r>
            <a:endParaRPr lang="en-US" altLang="ko-KR" sz="7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목차</a:t>
            </a:r>
            <a:endParaRPr lang="ko-KR" altLang="en-US" sz="360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1628776"/>
            <a:ext cx="10972800" cy="4537075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서론</a:t>
            </a:r>
            <a:endParaRPr lang="ko-KR" altLang="en-US"/>
          </a:p>
          <a:p>
            <a:pPr lvl="1">
              <a:defRPr/>
            </a:pPr>
            <a:endParaRPr lang="ko-KR" altLang="en-US" sz="1700"/>
          </a:p>
          <a:p>
            <a:pPr lvl="0">
              <a:defRPr/>
            </a:pPr>
            <a:r>
              <a:rPr lang="ko-KR" altLang="en-US"/>
              <a:t>관련 연구</a:t>
            </a:r>
            <a:endParaRPr lang="ko-KR" altLang="en-US"/>
          </a:p>
          <a:p>
            <a:pPr lvl="1">
              <a:defRPr/>
            </a:pPr>
            <a:r>
              <a:rPr lang="en-US" altLang="ko-KR" sz="1700"/>
              <a:t>Stacked Conditional GAN for Jointly Learning Shadow Detection and Shadow Removal</a:t>
            </a:r>
            <a:endParaRPr lang="en-US" altLang="ko-KR" sz="1700"/>
          </a:p>
          <a:p>
            <a:pPr lvl="1">
              <a:defRPr/>
            </a:pPr>
            <a:r>
              <a:rPr lang="en-US" altLang="ko-KR" sz="1700"/>
              <a:t>Direction-aware Spatial Context Features for Shadow Detection and Removal</a:t>
            </a:r>
            <a:endParaRPr lang="en-US" altLang="ko-KR" sz="1700"/>
          </a:p>
          <a:p>
            <a:pPr lvl="1">
              <a:defRPr/>
            </a:pPr>
            <a:r>
              <a:rPr lang="en-US" altLang="ko-KR" sz="1700"/>
              <a:t>Mask-ShadowGAN:</a:t>
            </a:r>
            <a:r>
              <a:rPr lang="ko-KR" altLang="en-US" sz="1700"/>
              <a:t> </a:t>
            </a:r>
            <a:r>
              <a:rPr lang="en-US" altLang="ko-KR" sz="1700"/>
              <a:t>Learning to Remove Shadows from Unpaired Data</a:t>
            </a:r>
            <a:endParaRPr lang="en-US" altLang="ko-KR" sz="1700"/>
          </a:p>
          <a:p>
            <a:pPr lvl="1">
              <a:defRPr/>
            </a:pPr>
            <a:r>
              <a:rPr lang="en-US" altLang="ko-KR" sz="1700"/>
              <a:t>Shadow Removal via Shadow Image Decomposition</a:t>
            </a:r>
            <a:endParaRPr lang="en-US" altLang="ko-KR" sz="1700"/>
          </a:p>
          <a:p>
            <a:pPr lvl="1">
              <a:defRPr/>
            </a:pPr>
            <a:endParaRPr lang="en-US" altLang="ko-KR" sz="1700"/>
          </a:p>
          <a:p>
            <a:pPr lvl="0">
              <a:defRPr/>
            </a:pPr>
            <a:r>
              <a:rPr lang="ko-KR" altLang="en-US"/>
              <a:t>실험 결과</a:t>
            </a:r>
            <a:endParaRPr lang="ko-KR" altLang="en-US"/>
          </a:p>
          <a:p>
            <a:pPr lvl="1">
              <a:defRPr/>
            </a:pPr>
            <a:endParaRPr lang="ko-KR" altLang="en-US" sz="1700"/>
          </a:p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서론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AI</a:t>
            </a:r>
            <a:r>
              <a:rPr lang="ko-KR" altLang="en-US"/>
              <a:t> 기술 중 객체를 구분할 수 있는 네트워크가 발달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의료 영상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자율주행차량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얼굴 인식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서론</a:t>
            </a:r>
            <a:endParaRPr lang="ko-KR" altLang="en-US" sz="3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7721" y="1724776"/>
            <a:ext cx="5108679" cy="3432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207" y="1724777"/>
            <a:ext cx="3432463" cy="3432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34644" y="1712768"/>
            <a:ext cx="2290096" cy="3432463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3570" y="5301260"/>
            <a:ext cx="10972800" cy="936130"/>
          </a:xfrm>
        </p:spPr>
        <p:txBody>
          <a:bodyPr vert="horz" wrap="square" lIns="91440" tIns="45720" rIns="91440" bIns="45720" anchor="t" anchorCtr="0"/>
          <a:lstStyle/>
          <a:p>
            <a:pPr marL="457200" lvl="1" indent="0" algn="ctr">
              <a:buNone/>
              <a:defRPr/>
            </a:pPr>
            <a:r>
              <a:rPr lang="ko-KR" altLang="en-US"/>
              <a:t>역광이 심한 사진은 그림자내에 있는 객체를 탐지하기 어려움</a:t>
            </a:r>
            <a:endParaRPr lang="ko-KR" altLang="en-US"/>
          </a:p>
          <a:p>
            <a:pPr marL="457200" lvl="1" indent="0" algn="ctr">
              <a:buNone/>
              <a:defRPr/>
            </a:pPr>
            <a:r>
              <a:rPr lang="ko-KR" altLang="en-US"/>
              <a:t>따라서 그림자를 제거할 필요성이 있다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235325" y="3509390"/>
            <a:ext cx="360050" cy="216030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Tahoma"/>
              <a:ea typeface="굴림"/>
            </a:endParaRPr>
          </a:p>
        </p:txBody>
      </p:sp>
      <p:sp>
        <p:nvSpPr>
          <p:cNvPr id="10" name=""/>
          <p:cNvSpPr/>
          <p:nvPr/>
        </p:nvSpPr>
        <p:spPr>
          <a:xfrm>
            <a:off x="5159870" y="3617405"/>
            <a:ext cx="720100" cy="432060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Tahoma"/>
              <a:ea typeface="굴림"/>
            </a:endParaRPr>
          </a:p>
        </p:txBody>
      </p:sp>
      <p:sp>
        <p:nvSpPr>
          <p:cNvPr id="11" name=""/>
          <p:cNvSpPr/>
          <p:nvPr/>
        </p:nvSpPr>
        <p:spPr>
          <a:xfrm>
            <a:off x="9840519" y="2717280"/>
            <a:ext cx="864120" cy="711720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서론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28776"/>
            <a:ext cx="10972800" cy="403253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GAN(Generative Adversarial Neworks)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300"/>
              <a:t>텍스트 </a:t>
            </a:r>
            <a:r>
              <a:rPr lang="en-US" altLang="ko-KR" sz="2300"/>
              <a:t>,</a:t>
            </a:r>
            <a:r>
              <a:rPr lang="ko-KR" altLang="en-US" sz="2300"/>
              <a:t> 이미지</a:t>
            </a:r>
            <a:r>
              <a:rPr lang="en-US" altLang="ko-KR" sz="2300"/>
              <a:t>,</a:t>
            </a:r>
            <a:r>
              <a:rPr lang="ko-KR" altLang="en-US" sz="2300"/>
              <a:t> 음성</a:t>
            </a:r>
            <a:r>
              <a:rPr lang="en-US" altLang="ko-KR" sz="2300"/>
              <a:t>,</a:t>
            </a:r>
            <a:r>
              <a:rPr lang="ko-KR" altLang="en-US" sz="2300"/>
              <a:t> 영상등을 진짜와 같이 만든다</a:t>
            </a:r>
            <a:r>
              <a:rPr lang="en-US" altLang="ko-KR" sz="2300"/>
              <a:t>.</a:t>
            </a:r>
            <a:endParaRPr lang="en-US" altLang="ko-KR" sz="2300"/>
          </a:p>
          <a:p>
            <a:pPr lvl="1">
              <a:defRPr/>
            </a:pPr>
            <a:endParaRPr lang="ko-KR" altLang="en-US" sz="2300"/>
          </a:p>
          <a:p>
            <a:pPr lvl="1">
              <a:defRPr/>
            </a:pPr>
            <a:r>
              <a:rPr lang="ko-KR" altLang="en-US" sz="2300"/>
              <a:t>조작된 이미지</a:t>
            </a:r>
            <a:r>
              <a:rPr lang="en-US" altLang="ko-KR" sz="2300"/>
              <a:t>,</a:t>
            </a:r>
            <a:r>
              <a:rPr lang="ko-KR" altLang="en-US" sz="2300"/>
              <a:t> 영상등의 진위 여부를 판단할 수 있다</a:t>
            </a:r>
            <a:r>
              <a:rPr lang="en-US" altLang="ko-KR" sz="2300"/>
              <a:t>.</a:t>
            </a:r>
            <a:endParaRPr lang="en-US" altLang="ko-KR" sz="2300"/>
          </a:p>
          <a:p>
            <a:pPr lvl="1">
              <a:defRPr/>
            </a:pPr>
            <a:endParaRPr lang="ko-KR" altLang="en-US" sz="2300"/>
          </a:p>
          <a:p>
            <a:pPr lvl="1">
              <a:defRPr/>
            </a:pPr>
            <a:r>
              <a:rPr lang="en-US" altLang="ko-KR" sz="2300"/>
              <a:t>AI</a:t>
            </a:r>
            <a:r>
              <a:rPr lang="ko-KR" altLang="en-US" sz="2300"/>
              <a:t> 영상처리 관련 연구 중 </a:t>
            </a:r>
            <a:r>
              <a:rPr lang="en-US" altLang="ko-KR" sz="2300"/>
              <a:t>GAN</a:t>
            </a:r>
            <a:r>
              <a:rPr lang="ko-KR" altLang="en-US" sz="2300"/>
              <a:t>을 기반으로 한 실험이 많아졌다</a:t>
            </a:r>
            <a:r>
              <a:rPr lang="en-US" altLang="ko-KR" sz="2300"/>
              <a:t>.</a:t>
            </a:r>
            <a:endParaRPr lang="en-US" altLang="ko-KR" sz="23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ST-CGAN(Stacked Conditional GAN for Jointly Learning Shadow Detection and Shadow Removal)</a:t>
            </a:r>
            <a:endParaRPr lang="en-US" altLang="ko-KR" sz="36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1889595" y="-531812"/>
            <a:ext cx="19838516" cy="763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4" name="_x58424744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47410" y="1661475"/>
            <a:ext cx="8497180" cy="4143855"/>
          </a:xfrm>
          <a:prstGeom prst="rect">
            <a:avLst/>
          </a:prstGeom>
          <a:noFill/>
        </p:spPr>
      </p:pic>
      <p:pic>
        <p:nvPicPr>
          <p:cNvPr id="10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  <p:sp>
        <p:nvSpPr>
          <p:cNvPr id="1036" name="내용 개체 틀 2"/>
          <p:cNvSpPr>
            <a:spLocks noGrp="1"/>
          </p:cNvSpPr>
          <p:nvPr>
            <p:ph idx="1"/>
          </p:nvPr>
        </p:nvSpPr>
        <p:spPr>
          <a:xfrm>
            <a:off x="609600" y="5875481"/>
            <a:ext cx="10972800" cy="576080"/>
          </a:xfrm>
        </p:spPr>
        <p:txBody>
          <a:bodyPr vert="horz" wrap="square" lIns="91440" tIns="45720" rIns="91440" bIns="45720" anchor="t" anchorCtr="0"/>
          <a:lstStyle/>
          <a:p>
            <a:pPr marL="457200" lvl="1" indent="0" algn="ctr">
              <a:buNone/>
              <a:defRPr/>
            </a:pPr>
            <a:r>
              <a:rPr lang="ko-KR" altLang="en-US"/>
              <a:t>그림자 탐지 </a:t>
            </a:r>
            <a:r>
              <a:rPr lang="en-US" altLang="ko-KR"/>
              <a:t>GAN</a:t>
            </a:r>
            <a:r>
              <a:rPr lang="ko-KR" altLang="en-US"/>
              <a:t>과 제거 </a:t>
            </a:r>
            <a:r>
              <a:rPr lang="en-US" altLang="ko-KR"/>
              <a:t>GAN.</a:t>
            </a:r>
            <a:r>
              <a:rPr lang="ko-KR" altLang="en-US"/>
              <a:t> 총 </a:t>
            </a:r>
            <a:r>
              <a:rPr lang="en-US" altLang="ko-KR"/>
              <a:t>2 Stage</a:t>
            </a:r>
            <a:r>
              <a:rPr lang="ko-KR" altLang="en-US"/>
              <a:t>의 </a:t>
            </a:r>
            <a:r>
              <a:rPr lang="en-US" altLang="ko-KR"/>
              <a:t>GAN</a:t>
            </a:r>
            <a:r>
              <a:rPr lang="ko-KR" altLang="en-US"/>
              <a:t>을 통해 그림자를 제거</a:t>
            </a:r>
            <a:endParaRPr lang="ko-KR" altLang="en-US"/>
          </a:p>
          <a:p>
            <a:pPr marL="457200" lvl="1" indent="0" algn="ctr">
              <a:buNone/>
              <a:defRPr/>
            </a:pPr>
            <a:r>
              <a:rPr lang="en-US" altLang="ko-KR"/>
              <a:t>GAN</a:t>
            </a:r>
            <a:r>
              <a:rPr lang="ko-KR" altLang="en-US"/>
              <a:t>을 통한 그림자 제거 연구 중에서도 오차가 낮은 편이다</a:t>
            </a:r>
            <a:r>
              <a:rPr lang="en-US" altLang="ko-KR"/>
              <a:t>.</a:t>
            </a:r>
            <a:endParaRPr lang="en-US" altLang="ko-KR"/>
          </a:p>
          <a:p>
            <a:pPr marL="457200" lvl="1" indent="0" algn="ctr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DSC(Direction-aware Spatial Context Features for Shadow Detection and Removal)</a:t>
            </a:r>
            <a:endParaRPr lang="en-US" altLang="ko-KR" sz="3600"/>
          </a:p>
        </p:txBody>
      </p:sp>
      <p:pic>
        <p:nvPicPr>
          <p:cNvPr id="2051" name="_x50622828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17260" y="1934162"/>
            <a:ext cx="8957479" cy="3744520"/>
          </a:xfrm>
          <a:prstGeom prst="rect">
            <a:avLst/>
          </a:prstGeom>
          <a:noFill/>
        </p:spPr>
      </p:pic>
      <p:pic>
        <p:nvPicPr>
          <p:cNvPr id="20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  <p:sp>
        <p:nvSpPr>
          <p:cNvPr id="2053" name="내용 개체 틀 2"/>
          <p:cNvSpPr>
            <a:spLocks noGrp="1"/>
          </p:cNvSpPr>
          <p:nvPr>
            <p:ph idx="1"/>
          </p:nvPr>
        </p:nvSpPr>
        <p:spPr>
          <a:xfrm>
            <a:off x="508405" y="5589300"/>
            <a:ext cx="11175190" cy="720100"/>
          </a:xfrm>
          <a:solidFill>
            <a:schemeClr val="lt1"/>
          </a:solidFill>
        </p:spPr>
        <p:txBody>
          <a:bodyPr vert="horz" wrap="square" lIns="91440" tIns="45720" rIns="91440" bIns="45720" anchor="t" anchorCtr="0"/>
          <a:lstStyle/>
          <a:p>
            <a:pPr marL="457200" lvl="1" indent="0" algn="ctr">
              <a:buNone/>
              <a:defRPr/>
            </a:pPr>
            <a:endParaRPr lang="en-US" altLang="ko-KR" sz="500"/>
          </a:p>
          <a:p>
            <a:pPr marL="457200" lvl="1" indent="0" algn="ctr">
              <a:buNone/>
              <a:defRPr/>
            </a:pPr>
            <a:r>
              <a:rPr lang="en-US" altLang="ko-KR"/>
              <a:t>DSC</a:t>
            </a:r>
            <a:r>
              <a:rPr lang="ko-KR" altLang="en-US"/>
              <a:t> 모듈은 </a:t>
            </a:r>
            <a:r>
              <a:rPr lang="en-US" altLang="ko-KR"/>
              <a:t>1</a:t>
            </a:r>
            <a:r>
              <a:rPr lang="ko-KR" altLang="en-US"/>
              <a:t>가지 방향성만 고려하던 기존의 </a:t>
            </a:r>
            <a:r>
              <a:rPr lang="en-US" altLang="ko-KR"/>
              <a:t>CNN</a:t>
            </a:r>
            <a:r>
              <a:rPr lang="ko-KR" altLang="en-US"/>
              <a:t>과 달리 상하좌우 </a:t>
            </a:r>
            <a:r>
              <a:rPr lang="en-US" altLang="ko-KR"/>
              <a:t>4</a:t>
            </a:r>
            <a:r>
              <a:rPr lang="ko-KR" altLang="en-US"/>
              <a:t> 방향성을 고려하여 병렬적으로 특징 추출을 하고 통합함으로써 오차를 줄였다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Mask-ShadowGAN: Learning to Remove Shadows from Unpaired Data</a:t>
            </a:r>
            <a:endParaRPr lang="ko-KR" altLang="en-US" sz="36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077" name="_x56174239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7260" y="2418173"/>
            <a:ext cx="5245318" cy="2021654"/>
          </a:xfrm>
          <a:prstGeom prst="rect">
            <a:avLst/>
          </a:prstGeom>
          <a:noFill/>
        </p:spPr>
      </p:pic>
      <p:pic>
        <p:nvPicPr>
          <p:cNvPr id="3078" name="_x56174145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5453" y="2207702"/>
            <a:ext cx="5245317" cy="2442595"/>
          </a:xfrm>
          <a:prstGeom prst="rect">
            <a:avLst/>
          </a:prstGeom>
          <a:noFill/>
        </p:spPr>
      </p:pic>
      <p:pic>
        <p:nvPicPr>
          <p:cNvPr id="30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  <p:sp>
        <p:nvSpPr>
          <p:cNvPr id="3080" name="내용 개체 틀 2"/>
          <p:cNvSpPr>
            <a:spLocks noGrp="1"/>
          </p:cNvSpPr>
          <p:nvPr>
            <p:ph idx="1"/>
          </p:nvPr>
        </p:nvSpPr>
        <p:spPr>
          <a:xfrm>
            <a:off x="909053" y="5229250"/>
            <a:ext cx="10972800" cy="936130"/>
          </a:xfrm>
        </p:spPr>
        <p:txBody>
          <a:bodyPr vert="horz" wrap="square" lIns="91440" tIns="45720" rIns="91440" bIns="45720" anchor="t" anchorCtr="0"/>
          <a:lstStyle/>
          <a:p>
            <a:pPr marL="457200" lvl="1" indent="0" algn="ctr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C</a:t>
            </a:r>
            <a:r>
              <a:rPr lang="en-US" altLang="ko-KR"/>
              <a:t>ycle GAN</a:t>
            </a:r>
            <a:r>
              <a:rPr lang="ko-KR" altLang="en-US"/>
              <a:t>에 </a:t>
            </a:r>
            <a:r>
              <a:rPr lang="en-US" altLang="ko-KR"/>
              <a:t>Mask-Guide</a:t>
            </a:r>
            <a:r>
              <a:rPr lang="ko-KR" altLang="en-US"/>
              <a:t>를 넣어 그림자를 생성함으로써</a:t>
            </a:r>
            <a:endParaRPr lang="ko-KR" altLang="en-US"/>
          </a:p>
          <a:p>
            <a:pPr marL="457200" lvl="1" indent="0" algn="ctr">
              <a:buNone/>
              <a:defRPr/>
            </a:pPr>
            <a:r>
              <a:rPr lang="ko-KR" altLang="en-US"/>
              <a:t>실제 그림자와 같은 영상을 생성하였다</a:t>
            </a:r>
            <a:r>
              <a:rPr lang="en-US" altLang="ko-KR"/>
              <a:t>.</a:t>
            </a:r>
            <a:r>
              <a:rPr lang="ko-KR" altLang="en-US"/>
              <a:t> 이를 통해 오차를 줄였다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600"/>
              <a:t>SP+M-Net(Shadow Removal via Shadow Image Decomposition)</a:t>
            </a:r>
            <a:endParaRPr lang="en-US" altLang="ko-KR" sz="3600"/>
          </a:p>
        </p:txBody>
      </p:sp>
      <p:pic>
        <p:nvPicPr>
          <p:cNvPr id="4097" name="_x5920448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3598" y="2132820"/>
            <a:ext cx="10224803" cy="2834708"/>
          </a:xfrm>
          <a:prstGeom prst="rect">
            <a:avLst/>
          </a:prstGeom>
          <a:noFill/>
        </p:spPr>
      </p:pic>
      <p:pic>
        <p:nvPicPr>
          <p:cNvPr id="409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170" y="6451561"/>
            <a:ext cx="1296180" cy="289898"/>
          </a:xfrm>
          <a:prstGeom prst="rect">
            <a:avLst/>
          </a:prstGeom>
        </p:spPr>
      </p:pic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609600" y="5327578"/>
            <a:ext cx="10972800" cy="837802"/>
          </a:xfrm>
        </p:spPr>
        <p:txBody>
          <a:bodyPr vert="horz" wrap="square" lIns="91440" tIns="45720" rIns="91440" bIns="45720" anchor="t" anchorCtr="0"/>
          <a:lstStyle/>
          <a:p>
            <a:pPr marL="457200" lvl="1" indent="0" algn="ctr">
              <a:buNone/>
              <a:defRPr/>
            </a:pPr>
            <a:r>
              <a:rPr lang="ko-KR" altLang="en-US"/>
              <a:t>이미지의 색상을 변화 후 이에 맞는 </a:t>
            </a:r>
            <a:r>
              <a:rPr lang="en-US" altLang="ko-KR"/>
              <a:t>Shadow matte</a:t>
            </a:r>
            <a:r>
              <a:rPr lang="ko-KR" altLang="en-US"/>
              <a:t>를 생성</a:t>
            </a:r>
            <a:endParaRPr lang="ko-KR" altLang="en-US"/>
          </a:p>
          <a:p>
            <a:pPr marL="457200" lvl="1" indent="0" algn="ctr">
              <a:buNone/>
              <a:defRPr/>
            </a:pPr>
            <a:r>
              <a:rPr lang="en-US" altLang="ko-KR"/>
              <a:t>Shadow mask</a:t>
            </a:r>
            <a:r>
              <a:rPr lang="ko-KR" altLang="en-US"/>
              <a:t>가 아닌 </a:t>
            </a:r>
            <a:r>
              <a:rPr lang="en-US" altLang="ko-KR"/>
              <a:t>matte</a:t>
            </a:r>
            <a:r>
              <a:rPr lang="ko-KR" altLang="en-US"/>
              <a:t>를 통해 그림자 제거</a:t>
            </a:r>
            <a:endParaRPr lang="ko-KR" altLang="en-US"/>
          </a:p>
          <a:p>
            <a:pPr marL="457200" lvl="1" indent="0" algn="ctr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Tahoma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Tahoma"/>
            <a:ea typeface="굴림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703</ep:Words>
  <ep:PresentationFormat>사용자 지정</ep:PresentationFormat>
  <ep:Paragraphs>69</ep:Paragraphs>
  <ep:Slides>12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연구실테마1</vt:lpstr>
      <vt:lpstr>Generative Adversarial Networks와 Shadow Image Decomposition을 이용한 건물 그림자 인식 및 제거 방법 조사</vt:lpstr>
      <vt:lpstr>목차</vt:lpstr>
      <vt:lpstr>서론</vt:lpstr>
      <vt:lpstr>서론</vt:lpstr>
      <vt:lpstr>서론</vt:lpstr>
      <vt:lpstr>ST-CGAN(Stacked Conditional GAN for Jointly Learning Shadow Detection and Shadow Removal)</vt:lpstr>
      <vt:lpstr>DSC(Direction-aware Spatial Context Features for Shadow Detection and Removal)</vt:lpstr>
      <vt:lpstr>Mask-ShadowGAN: Learning to Remove Shadows from Unpaired Data</vt:lpstr>
      <vt:lpstr>SP+M-Net(Shadow Removal via Shadow Image Decomposition)</vt:lpstr>
      <vt:lpstr>결과 분석</vt:lpstr>
      <vt:lpstr>결론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J_hoon</dc:creator>
  <cp:lastModifiedBy>Le</cp:lastModifiedBy>
  <dcterms:modified xsi:type="dcterms:W3CDTF">2021-04-22T11:37:17.943</dcterms:modified>
  <cp:revision>135</cp:revision>
  <dc:title>백준 코딩 30-40-30</dc:title>
  <cp:version>1000.0000.01</cp:version>
</cp:coreProperties>
</file>