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8" r:id="rId1"/>
  </p:sldMasterIdLst>
  <p:notesMasterIdLst>
    <p:notesMasterId r:id="rId14"/>
  </p:notesMasterIdLst>
  <p:sldIdLst>
    <p:sldId id="256" r:id="rId2"/>
    <p:sldId id="258" r:id="rId3"/>
    <p:sldId id="257" r:id="rId4"/>
    <p:sldId id="263" r:id="rId5"/>
    <p:sldId id="262" r:id="rId6"/>
    <p:sldId id="260" r:id="rId7"/>
    <p:sldId id="261" r:id="rId8"/>
    <p:sldId id="275" r:id="rId9"/>
    <p:sldId id="265" r:id="rId10"/>
    <p:sldId id="267" r:id="rId11"/>
    <p:sldId id="273" r:id="rId12"/>
    <p:sldId id="274" r:id="rId13"/>
  </p:sldIdLst>
  <p:sldSz cx="20104100" cy="11309350"/>
  <p:notesSz cx="20104100" cy="113093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560">
          <p15:clr>
            <a:srgbClr val="A4A3A4"/>
          </p15:clr>
        </p15:guide>
        <p15:guide id="2" pos="63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10" y="60"/>
      </p:cViewPr>
      <p:guideLst>
        <p:guide orient="horz" pos="2880"/>
        <p:guide pos="215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3560"/>
        <p:guide pos="633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565467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11387672" y="0"/>
            <a:ext cx="8711777" cy="565467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282531" y="848201"/>
            <a:ext cx="7539038" cy="424100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2010410" y="5371941"/>
            <a:ext cx="16083281" cy="508920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741920"/>
            <a:ext cx="8711777" cy="56546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11387672" y="10741920"/>
            <a:ext cx="8711777" cy="56546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281738" y="847725"/>
            <a:ext cx="7540625" cy="4241800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23917" y="888736"/>
            <a:ext cx="14895533" cy="1093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3916" y="888736"/>
            <a:ext cx="14971733" cy="1093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48111" y="3188384"/>
            <a:ext cx="16417925" cy="7423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B539D837-5DB1-4431-AB7C-5415CAD91790}"/>
              </a:ext>
            </a:extLst>
          </p:cNvPr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nuh.org/health/nMedInfo/nView.do?category=DIS&amp;medid=AA000196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PingjunChen/GradingKneeO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5474" y="9786312"/>
            <a:ext cx="12160776" cy="569387"/>
          </a:xfrm>
          <a:prstGeom prst="rect">
            <a:avLst/>
          </a:prstGeom>
        </p:spPr>
        <p:txBody>
          <a:bodyPr vert="horz" wrap="square" lIns="0" tIns="1524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 sz="3600" b="1" spc="-20" dirty="0" err="1">
                <a:latin typeface="Arial"/>
                <a:ea typeface="+mj-ea"/>
                <a:cs typeface="Arial"/>
              </a:rPr>
              <a:t>Kyonggi</a:t>
            </a:r>
            <a:r>
              <a:rPr sz="3600" b="1" spc="5" dirty="0">
                <a:latin typeface="Arial"/>
                <a:ea typeface="+mj-ea"/>
                <a:cs typeface="Arial"/>
              </a:rPr>
              <a:t> </a:t>
            </a:r>
            <a:r>
              <a:rPr sz="3600" b="1" spc="-10" dirty="0">
                <a:latin typeface="Arial"/>
                <a:ea typeface="+mj-ea"/>
                <a:cs typeface="Arial"/>
              </a:rPr>
              <a:t>Uni</a:t>
            </a:r>
            <a:r>
              <a:rPr sz="3600" b="1" spc="-305" dirty="0">
                <a:latin typeface="Arial"/>
                <a:ea typeface="+mj-ea"/>
                <a:cs typeface="Arial"/>
              </a:rPr>
              <a:t>v</a:t>
            </a:r>
            <a:r>
              <a:rPr sz="3600" b="1" spc="5" dirty="0">
                <a:latin typeface="Arial"/>
                <a:ea typeface="+mj-ea"/>
                <a:cs typeface="Arial"/>
              </a:rPr>
              <a:t>. </a:t>
            </a:r>
            <a:r>
              <a:rPr sz="3600" b="1" spc="30" dirty="0">
                <a:latin typeface="Arial"/>
                <a:ea typeface="+mj-ea"/>
                <a:cs typeface="Arial"/>
              </a:rPr>
              <a:t>Smart</a:t>
            </a:r>
            <a:r>
              <a:rPr sz="3600" b="1" spc="5" dirty="0">
                <a:latin typeface="Arial"/>
                <a:ea typeface="+mj-ea"/>
                <a:cs typeface="Arial"/>
              </a:rPr>
              <a:t> </a:t>
            </a:r>
            <a:r>
              <a:rPr sz="3600" b="1" spc="15" dirty="0">
                <a:latin typeface="Arial"/>
                <a:ea typeface="+mj-ea"/>
                <a:cs typeface="Arial"/>
              </a:rPr>
              <a:t>I.O.T</a:t>
            </a:r>
            <a:r>
              <a:rPr sz="3600" b="1" spc="5" dirty="0">
                <a:latin typeface="Arial"/>
                <a:ea typeface="+mj-ea"/>
                <a:cs typeface="Arial"/>
              </a:rPr>
              <a:t> </a:t>
            </a:r>
            <a:r>
              <a:rPr sz="3600" b="1" spc="10" dirty="0">
                <a:latin typeface="Arial"/>
                <a:ea typeface="+mj-ea"/>
                <a:cs typeface="Arial"/>
              </a:rPr>
              <a:t>Lab</a:t>
            </a:r>
            <a:r>
              <a:rPr sz="3600" b="1" spc="5" dirty="0">
                <a:latin typeface="Arial"/>
                <a:ea typeface="+mj-ea"/>
                <a:cs typeface="Arial"/>
              </a:rPr>
              <a:t> </a:t>
            </a:r>
            <a:r>
              <a:rPr sz="3600" b="1" spc="-195" dirty="0">
                <a:latin typeface="나눔고딕OTF ExtraBold"/>
                <a:cs typeface="나눔고딕OTF ExtraBold"/>
              </a:rPr>
              <a:t>이상민</a:t>
            </a:r>
            <a:r>
              <a:rPr sz="3600" b="1" spc="-5" dirty="0">
                <a:latin typeface="나눔고딕OTF ExtraBold"/>
                <a:cs typeface="나눔고딕OTF ExtraBold"/>
              </a:rPr>
              <a:t> </a:t>
            </a:r>
            <a:r>
              <a:rPr sz="3600" b="1" spc="-15" dirty="0">
                <a:latin typeface="Arial"/>
                <a:ea typeface="+mj-ea"/>
                <a:cs typeface="Arial"/>
              </a:rPr>
              <a:t>(2021</a:t>
            </a:r>
            <a:r>
              <a:rPr sz="3600" b="1" spc="-195" dirty="0">
                <a:latin typeface="나눔고딕OTF ExtraBold"/>
                <a:cs typeface="나눔고딕OTF ExtraBold"/>
              </a:rPr>
              <a:t>년</a:t>
            </a:r>
            <a:r>
              <a:rPr sz="3600" b="1" spc="-5" dirty="0">
                <a:latin typeface="나눔고딕OTF ExtraBold"/>
                <a:cs typeface="나눔고딕OTF ExtraBold"/>
              </a:rPr>
              <a:t> </a:t>
            </a:r>
            <a:r>
              <a:rPr lang="en-US" sz="3600" b="1" spc="10" dirty="0" smtClean="0">
                <a:latin typeface="Arial"/>
                <a:ea typeface="+mj-ea"/>
                <a:cs typeface="Arial"/>
              </a:rPr>
              <a:t>1</a:t>
            </a:r>
            <a:r>
              <a:rPr lang="en-US" altLang="ko-KR" sz="3600" b="1" spc="10" dirty="0" smtClean="0">
                <a:latin typeface="Arial"/>
                <a:ea typeface="+mj-ea"/>
                <a:cs typeface="Arial"/>
              </a:rPr>
              <a:t>1</a:t>
            </a:r>
            <a:r>
              <a:rPr sz="3600" b="1" spc="-195" dirty="0" smtClean="0">
                <a:latin typeface="나눔고딕OTF ExtraBold"/>
                <a:cs typeface="나눔고딕OTF ExtraBold"/>
              </a:rPr>
              <a:t>월</a:t>
            </a:r>
            <a:r>
              <a:rPr sz="3600" b="1" spc="-5" dirty="0" smtClean="0">
                <a:latin typeface="나눔고딕OTF ExtraBold"/>
                <a:cs typeface="나눔고딕OTF ExtraBold"/>
              </a:rPr>
              <a:t> </a:t>
            </a:r>
            <a:r>
              <a:rPr lang="en-US" altLang="ko-KR" sz="3600" b="1" spc="-5" dirty="0" smtClean="0">
                <a:latin typeface="나눔고딕OTF ExtraBold"/>
                <a:cs typeface="나눔고딕OTF ExtraBold"/>
              </a:rPr>
              <a:t>10</a:t>
            </a:r>
            <a:r>
              <a:rPr sz="3600" b="1" spc="-195" dirty="0" smtClean="0">
                <a:latin typeface="나눔고딕OTF ExtraBold"/>
                <a:cs typeface="나눔고딕OTF ExtraBold"/>
              </a:rPr>
              <a:t>일</a:t>
            </a:r>
            <a:r>
              <a:rPr sz="3600" b="1" spc="-100" dirty="0">
                <a:latin typeface="Arial"/>
                <a:ea typeface="+mj-ea"/>
                <a:cs typeface="Arial"/>
              </a:rPr>
              <a:t>)</a:t>
            </a:r>
            <a:endParaRPr sz="3600" dirty="0">
              <a:latin typeface="Arial"/>
              <a:ea typeface="+mj-ea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158" y="3362048"/>
            <a:ext cx="18633584" cy="4542269"/>
          </a:xfrm>
          <a:prstGeom prst="rect">
            <a:avLst/>
          </a:prstGeom>
        </p:spPr>
        <p:txBody>
          <a:bodyPr vert="horz" wrap="square" lIns="0" tIns="231140" rIns="0" bIns="0">
            <a:spAutoFit/>
          </a:bodyPr>
          <a:lstStyle/>
          <a:p>
            <a:r>
              <a:rPr lang="ko-KR" altLang="en-US" sz="9600" dirty="0"/>
              <a:t>무릎 </a:t>
            </a:r>
            <a:r>
              <a:rPr lang="en-US" altLang="ko-KR" sz="9600" dirty="0"/>
              <a:t>X-ray </a:t>
            </a:r>
            <a:r>
              <a:rPr lang="ko-KR" altLang="en-US" sz="9600" dirty="0"/>
              <a:t>영상을 이용한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smtClean="0"/>
              <a:t>KL </a:t>
            </a:r>
            <a:r>
              <a:rPr lang="en-US" altLang="ko-KR" sz="9600" dirty="0"/>
              <a:t>grade Classifier</a:t>
            </a:r>
            <a:br>
              <a:rPr lang="en-US" altLang="ko-KR" sz="9600" dirty="0"/>
            </a:br>
            <a:r>
              <a:rPr lang="en-US" sz="4400" dirty="0">
                <a:ea typeface="맑은 고딕"/>
                <a:cs typeface="나눔고딕OTF ExtraBold"/>
              </a:rPr>
              <a:t/>
            </a:r>
            <a:br>
              <a:rPr lang="en-US" sz="4400" dirty="0">
                <a:ea typeface="맑은 고딕"/>
                <a:cs typeface="나눔고딕OTF ExtraBold"/>
              </a:rPr>
            </a:br>
            <a:r>
              <a:rPr lang="en-US" sz="4400" dirty="0">
                <a:latin typeface="맑은 고딕"/>
                <a:ea typeface="맑은 고딕"/>
                <a:cs typeface="나눔고딕OTF ExtraBold"/>
              </a:rPr>
              <a:t>KL grade classifier using knee X-ray images.</a:t>
            </a:r>
            <a:endParaRPr sz="4400" dirty="0">
              <a:latin typeface="맑은 고딕"/>
              <a:cs typeface="나눔고딕OTF ExtraBold"/>
            </a:endParaRPr>
          </a:p>
        </p:txBody>
      </p:sp>
      <p:pic>
        <p:nvPicPr>
          <p:cNvPr id="4" name="object 4"/>
          <p:cNvPicPr/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6A1C42C-663D-4734-BE5C-52C78675E5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5" y="888736"/>
            <a:ext cx="14971733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b="0" spc="-20" dirty="0"/>
              <a:t>Ho</a:t>
            </a:r>
            <a:r>
              <a:rPr b="0" spc="145" dirty="0"/>
              <a:t>w</a:t>
            </a:r>
            <a:r>
              <a:rPr b="0" spc="-280" dirty="0"/>
              <a:t> </a:t>
            </a:r>
            <a:r>
              <a:rPr b="0" spc="-95" dirty="0"/>
              <a:t>t</a:t>
            </a:r>
            <a:r>
              <a:rPr b="0" spc="90" dirty="0"/>
              <a:t>o</a:t>
            </a:r>
            <a:r>
              <a:rPr b="0" spc="-280" dirty="0"/>
              <a:t> </a:t>
            </a:r>
            <a:r>
              <a:rPr b="0" spc="-220" dirty="0"/>
              <a:t>solv</a:t>
            </a:r>
            <a:r>
              <a:rPr b="0" spc="-85" dirty="0"/>
              <a:t>e</a:t>
            </a:r>
            <a:r>
              <a:rPr b="0" spc="-280" dirty="0"/>
              <a:t> </a:t>
            </a:r>
            <a:r>
              <a:rPr b="0" spc="-100" dirty="0"/>
              <a:t>th</a:t>
            </a:r>
            <a:r>
              <a:rPr b="0" spc="50" dirty="0"/>
              <a:t>e</a:t>
            </a:r>
            <a:r>
              <a:rPr b="0" spc="-280" dirty="0"/>
              <a:t> </a:t>
            </a:r>
            <a:r>
              <a:rPr b="0" spc="-140" dirty="0"/>
              <a:t>p</a:t>
            </a:r>
            <a:r>
              <a:rPr b="0" spc="-270" dirty="0"/>
              <a:t>r</a:t>
            </a:r>
            <a:r>
              <a:rPr b="0" spc="-120" dirty="0"/>
              <a:t>oblem</a:t>
            </a:r>
            <a:r>
              <a:rPr lang="en-US" b="0" spc="-120" dirty="0"/>
              <a:t>?</a:t>
            </a:r>
            <a:endParaRPr b="0" spc="-120" dirty="0"/>
          </a:p>
        </p:txBody>
      </p:sp>
      <p:pic>
        <p:nvPicPr>
          <p:cNvPr id="1027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E7F9CD68-F918-415E-AD3A-977A30DA8D50}"/>
              </a:ext>
            </a:extLst>
          </p:cNvPr>
          <p:cNvSpPr txBox="1"/>
          <p:nvPr/>
        </p:nvSpPr>
        <p:spPr>
          <a:xfrm>
            <a:off x="1007028" y="1962718"/>
            <a:ext cx="6879973" cy="682238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defRPr/>
            </a:pPr>
            <a:r>
              <a:rPr sz="4350" b="1" spc="-325" dirty="0" err="1" smtClean="0">
                <a:latin typeface="나눔고딕OTF ExtraBold"/>
                <a:cs typeface="나눔고딕OTF ExtraBold"/>
              </a:rPr>
              <a:t>학습된</a:t>
            </a:r>
            <a:r>
              <a:rPr lang="en-US" sz="4350" b="1" spc="-10" dirty="0">
                <a:latin typeface="나눔고딕OTF ExtraBold"/>
                <a:cs typeface="나눔고딕OTF ExtraBold"/>
              </a:rPr>
              <a:t> </a:t>
            </a:r>
            <a:r>
              <a:rPr sz="4350" b="1" spc="-325" dirty="0" err="1" smtClean="0">
                <a:latin typeface="나눔고딕OTF ExtraBold"/>
                <a:cs typeface="나눔고딕OTF ExtraBold"/>
              </a:rPr>
              <a:t>모델의</a:t>
            </a:r>
            <a:r>
              <a:rPr sz="4350" b="1" spc="-10" dirty="0" smtClean="0">
                <a:latin typeface="나눔고딕OTF ExtraBold"/>
                <a:cs typeface="나눔고딕OTF ExtraBold"/>
              </a:rPr>
              <a:t> </a:t>
            </a:r>
            <a:r>
              <a:rPr sz="4350" b="1" spc="-325" dirty="0" err="1">
                <a:latin typeface="나눔고딕OTF ExtraBold"/>
                <a:cs typeface="나눔고딕OTF ExtraBold"/>
              </a:rPr>
              <a:t>정확도</a:t>
            </a:r>
            <a:r>
              <a:rPr sz="4350" b="1" dirty="0">
                <a:latin typeface="Arial"/>
                <a:ea typeface="+mj-ea"/>
                <a:cs typeface="Arial"/>
              </a:rPr>
              <a:t>.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CD40EFB1-B4D9-4202-9D90-DE59D9C1D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15" y="3053401"/>
            <a:ext cx="7391153" cy="620667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3850" y="2149475"/>
            <a:ext cx="9387348" cy="75749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19729" y="1975902"/>
            <a:ext cx="17795321" cy="686726"/>
          </a:xfrm>
          <a:prstGeom prst="rect">
            <a:avLst/>
          </a:prstGeom>
        </p:spPr>
        <p:txBody>
          <a:bodyPr vert="horz" wrap="square" lIns="0" tIns="17145" rIns="0" bIns="0">
            <a:spAutoFit/>
          </a:bodyPr>
          <a:lstStyle/>
          <a:p>
            <a:pPr marL="12700">
              <a:spcBef>
                <a:spcPts val="135"/>
              </a:spcBef>
              <a:defRPr/>
            </a:pPr>
            <a:r>
              <a:rPr lang="en-US" altLang="ko-KR" sz="4350" dirty="0" smtClean="0">
                <a:latin typeface="Arial"/>
                <a:ea typeface="+mj-ea"/>
                <a:cs typeface="Arial"/>
              </a:rPr>
              <a:t>Attention</a:t>
            </a:r>
            <a:endParaRPr lang="en-US" altLang="ko-KR" sz="4350" dirty="0">
              <a:latin typeface="Arial"/>
              <a:ea typeface="+mj-ea"/>
              <a:cs typeface="Arial"/>
            </a:endParaRPr>
          </a:p>
        </p:txBody>
      </p:sp>
      <p:pic>
        <p:nvPicPr>
          <p:cNvPr id="12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sp>
        <p:nvSpPr>
          <p:cNvPr id="14" name="object 2"/>
          <p:cNvSpPr txBox="1"/>
          <p:nvPr/>
        </p:nvSpPr>
        <p:spPr>
          <a:xfrm>
            <a:off x="1023917" y="888736"/>
            <a:ext cx="4827270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sz="7000" spc="-20" dirty="0">
                <a:latin typeface="Arial"/>
                <a:ea typeface="+mj-ea"/>
                <a:cs typeface="Arial"/>
              </a:rPr>
              <a:t>What's left?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FAF5B3B-E6F6-4C31-BD22-B2AF995485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387" y="2911475"/>
            <a:ext cx="4419600" cy="733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650" y="4009791"/>
            <a:ext cx="4800600" cy="4800600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8299450" y="6111875"/>
            <a:ext cx="2438400" cy="114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042650" y="5807075"/>
            <a:ext cx="4800600" cy="2133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sp>
        <p:nvSpPr>
          <p:cNvPr id="14" name="object 2"/>
          <p:cNvSpPr txBox="1"/>
          <p:nvPr/>
        </p:nvSpPr>
        <p:spPr>
          <a:xfrm>
            <a:off x="1023917" y="888736"/>
            <a:ext cx="4827270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sz="7000" spc="-20" dirty="0" smtClean="0">
                <a:latin typeface="Arial"/>
                <a:ea typeface="+mj-ea"/>
                <a:cs typeface="Arial"/>
              </a:rPr>
              <a:t>Question</a:t>
            </a:r>
            <a:endParaRPr sz="7000" spc="-20" dirty="0">
              <a:latin typeface="Arial"/>
              <a:ea typeface="+mj-ea"/>
              <a:cs typeface="Arial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FAF5B3B-E6F6-4C31-BD22-B2AF995485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감사합니다, thankyou, 감정표현, 고맙습니다, calligraphy, 사진,이미지,일러스트,캘리그라피 - 복주머니작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450" y="2454275"/>
            <a:ext cx="8763000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44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672195" cy="107341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b="0" spc="-104" dirty="0"/>
              <a:t>Wha</a:t>
            </a:r>
            <a:r>
              <a:rPr b="0" spc="20" dirty="0"/>
              <a:t>t</a:t>
            </a:r>
            <a:r>
              <a:rPr b="0" spc="-280" dirty="0"/>
              <a:t> </a:t>
            </a:r>
            <a:r>
              <a:rPr b="0" spc="-233" dirty="0"/>
              <a:t>i</a:t>
            </a:r>
            <a:r>
              <a:rPr b="0" spc="-180" dirty="0"/>
              <a:t>s</a:t>
            </a:r>
            <a:r>
              <a:rPr b="0" spc="-280" dirty="0"/>
              <a:t> </a:t>
            </a:r>
            <a:r>
              <a:rPr b="0" spc="-100" dirty="0"/>
              <a:t>th</a:t>
            </a:r>
            <a:r>
              <a:rPr b="0" spc="50" dirty="0"/>
              <a:t>e</a:t>
            </a:r>
            <a:r>
              <a:rPr b="0" spc="-280" dirty="0"/>
              <a:t> </a:t>
            </a:r>
            <a:r>
              <a:rPr b="0" spc="-140" dirty="0"/>
              <a:t>p</a:t>
            </a:r>
            <a:r>
              <a:rPr b="0" spc="-270" dirty="0"/>
              <a:t>r</a:t>
            </a:r>
            <a:r>
              <a:rPr b="0" spc="-190" dirty="0"/>
              <a:t>oblem?</a:t>
            </a:r>
          </a:p>
        </p:txBody>
      </p:sp>
      <p:pic>
        <p:nvPicPr>
          <p:cNvPr id="6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BAA89C9-96BB-4C71-B0F3-884580164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AAC6AC91-FA45-47B8-ACA6-7FB9D875D732}"/>
              </a:ext>
            </a:extLst>
          </p:cNvPr>
          <p:cNvSpPr txBox="1"/>
          <p:nvPr/>
        </p:nvSpPr>
        <p:spPr>
          <a:xfrm>
            <a:off x="1019729" y="1962721"/>
            <a:ext cx="11242121" cy="67570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spc="-325" dirty="0">
                <a:latin typeface="나눔고딕OTF ExtraBold"/>
              </a:rPr>
              <a:t>어떠한 문제인가</a:t>
            </a:r>
            <a:r>
              <a:rPr lang="en-US" altLang="ko-KR" sz="4350" b="1" spc="-325" dirty="0">
                <a:latin typeface="나눔고딕OTF ExtraBold"/>
              </a:rPr>
              <a:t>?</a:t>
            </a:r>
            <a:endParaRPr lang="ko-KR" altLang="en-US" sz="4350" b="1" spc="-325" dirty="0">
              <a:latin typeface="나눔고딕OTF ExtraBold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rcRect r="1289"/>
          <a:stretch/>
        </p:blipFill>
        <p:spPr>
          <a:xfrm>
            <a:off x="4718050" y="2911475"/>
            <a:ext cx="9677400" cy="670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9345930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104" dirty="0"/>
              <a:t>Wha</a:t>
            </a:r>
            <a:r>
              <a:rPr lang="en-US" altLang="ko-KR" b="0" spc="20" dirty="0"/>
              <a:t>t</a:t>
            </a:r>
            <a:r>
              <a:rPr lang="en-US" altLang="ko-KR" b="0" spc="-280" dirty="0"/>
              <a:t> </a:t>
            </a:r>
            <a:r>
              <a:rPr lang="en-US" altLang="ko-KR" b="0" spc="-233" dirty="0"/>
              <a:t>i</a:t>
            </a:r>
            <a:r>
              <a:rPr lang="en-US" altLang="ko-KR" b="0" spc="-180" dirty="0"/>
              <a:t>s</a:t>
            </a:r>
            <a:r>
              <a:rPr lang="en-US" altLang="ko-KR" b="0" spc="-280" dirty="0"/>
              <a:t> </a:t>
            </a:r>
            <a:r>
              <a:rPr lang="en-US" altLang="ko-KR" b="0" spc="-100" dirty="0"/>
              <a:t>th</a:t>
            </a:r>
            <a:r>
              <a:rPr lang="en-US" altLang="ko-KR" b="0" spc="50" dirty="0"/>
              <a:t>e</a:t>
            </a:r>
            <a:r>
              <a:rPr lang="en-US" altLang="ko-KR" b="0" spc="-280" dirty="0"/>
              <a:t> </a:t>
            </a:r>
            <a:r>
              <a:rPr lang="en-US" altLang="ko-KR" b="0" spc="-140" dirty="0"/>
              <a:t>p</a:t>
            </a:r>
            <a:r>
              <a:rPr lang="en-US" altLang="ko-KR" b="0" spc="-270" dirty="0"/>
              <a:t>r</a:t>
            </a:r>
            <a:r>
              <a:rPr lang="en-US" altLang="ko-KR" b="0" spc="-190" dirty="0"/>
              <a:t>oblem?</a:t>
            </a:r>
            <a:endParaRPr b="0" spc="-190" dirty="0"/>
          </a:p>
        </p:txBody>
      </p:sp>
      <p:sp>
        <p:nvSpPr>
          <p:cNvPr id="3" name="object 3"/>
          <p:cNvSpPr txBox="1"/>
          <p:nvPr/>
        </p:nvSpPr>
        <p:spPr>
          <a:xfrm>
            <a:off x="1019729" y="1962721"/>
            <a:ext cx="11242121" cy="67570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spc="-325" dirty="0">
                <a:latin typeface="나눔고딕OTF ExtraBold"/>
              </a:rPr>
              <a:t>어떠한 문제인가</a:t>
            </a:r>
            <a:r>
              <a:rPr lang="en-US" altLang="ko-KR" sz="4350" b="1" spc="-325" dirty="0">
                <a:latin typeface="나눔고딕OTF ExtraBold"/>
              </a:rPr>
              <a:t>?</a:t>
            </a:r>
            <a:endParaRPr lang="ko-KR" altLang="en-US" sz="4350" b="1" spc="-325" dirty="0">
              <a:latin typeface="나눔고딕OTF ExtraBold"/>
            </a:endParaRPr>
          </a:p>
        </p:txBody>
      </p:sp>
      <p:pic>
        <p:nvPicPr>
          <p:cNvPr id="6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KL grade exampl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3"/>
          <a:stretch/>
        </p:blipFill>
        <p:spPr bwMode="auto">
          <a:xfrm>
            <a:off x="2965450" y="2835275"/>
            <a:ext cx="14086061" cy="495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93850" y="8321675"/>
            <a:ext cx="137653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단순 방사선 사진이 가장 유용하다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초기에는 정상 소견을 보일 수 있으나 점진적으로 관절 간격의 감소가 나타나며 연골 아래 뼈의 음영이 짙어지는 경화 소견을 볼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더욱 진행되면 </a:t>
            </a:r>
            <a:r>
              <a:rPr lang="ko-KR" altLang="en-US" dirty="0" err="1"/>
              <a:t>관절면의</a:t>
            </a:r>
            <a:r>
              <a:rPr lang="ko-KR" altLang="en-US" dirty="0"/>
              <a:t> 가장 자리에 뼈가 웃자란 듯한 </a:t>
            </a:r>
            <a:r>
              <a:rPr lang="ko-KR" altLang="en-US" dirty="0" err="1"/>
              <a:t>골극이</a:t>
            </a:r>
            <a:r>
              <a:rPr lang="ko-KR" altLang="en-US" dirty="0"/>
              <a:t> 형성되고 </a:t>
            </a:r>
            <a:r>
              <a:rPr lang="ko-KR" altLang="en-US" dirty="0" err="1"/>
              <a:t>관절면이</a:t>
            </a:r>
            <a:r>
              <a:rPr lang="ko-KR" altLang="en-US" dirty="0"/>
              <a:t> 불규칙해진다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이차성</a:t>
            </a:r>
            <a:r>
              <a:rPr lang="ko-KR" altLang="en-US" dirty="0"/>
              <a:t> 관절염의 경우 원인이 되는 과거 외상이나 질환의 흔적 혹은 변형 등이 관찰되기도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다만 방사선학적 변화가 증상 및 활동력의 심한 정도를 그대로 반영하는 것은 아니어서 </a:t>
            </a:r>
            <a:endParaRPr lang="en-US" altLang="ko-KR" dirty="0" smtClean="0"/>
          </a:p>
          <a:p>
            <a:r>
              <a:rPr lang="en-US" altLang="ko-KR" dirty="0" smtClean="0"/>
              <a:t>40</a:t>
            </a:r>
            <a:r>
              <a:rPr lang="ko-KR" altLang="en-US" dirty="0"/>
              <a:t>세 이상에서 </a:t>
            </a:r>
            <a:r>
              <a:rPr lang="en-US" altLang="ko-KR" dirty="0"/>
              <a:t>90% </a:t>
            </a:r>
            <a:r>
              <a:rPr lang="ko-KR" altLang="en-US" dirty="0"/>
              <a:t>정도는 방사선학적으로 퇴행성 변화를 보이지만 이 중 </a:t>
            </a:r>
            <a:r>
              <a:rPr lang="en-US" altLang="ko-KR" dirty="0"/>
              <a:t>30% </a:t>
            </a:r>
            <a:r>
              <a:rPr lang="ko-KR" altLang="en-US" dirty="0"/>
              <a:t>정도만이 증상을 보이게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hlinkClick r:id="rId5"/>
              </a:rPr>
              <a:t>http://</a:t>
            </a:r>
            <a:r>
              <a:rPr lang="en-US" altLang="ko-KR" dirty="0" smtClean="0">
                <a:hlinkClick r:id="rId5"/>
              </a:rPr>
              <a:t>www.snuh.org/health/nMedInfo/nView.do?category=DIS&amp;medid=AA000196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출처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672195" cy="107341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b="0" spc="-104"/>
              <a:t>Wha</a:t>
            </a:r>
            <a:r>
              <a:rPr b="0" spc="20"/>
              <a:t>t</a:t>
            </a:r>
            <a:r>
              <a:rPr b="0" spc="-280"/>
              <a:t> </a:t>
            </a:r>
            <a:r>
              <a:rPr b="0" spc="-233"/>
              <a:t>i</a:t>
            </a:r>
            <a:r>
              <a:rPr b="0" spc="-180"/>
              <a:t>s</a:t>
            </a:r>
            <a:r>
              <a:rPr b="0" spc="-280"/>
              <a:t> </a:t>
            </a:r>
            <a:r>
              <a:rPr b="0" spc="-100"/>
              <a:t>th</a:t>
            </a:r>
            <a:r>
              <a:rPr b="0" spc="50"/>
              <a:t>e</a:t>
            </a:r>
            <a:r>
              <a:rPr b="0" spc="-280"/>
              <a:t> </a:t>
            </a:r>
            <a:r>
              <a:rPr b="0" spc="-140"/>
              <a:t>p</a:t>
            </a:r>
            <a:r>
              <a:rPr b="0" spc="-270"/>
              <a:t>r</a:t>
            </a:r>
            <a:r>
              <a:rPr b="0" spc="-190"/>
              <a:t>oblem?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9728" y="1962721"/>
            <a:ext cx="18176322" cy="7504619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r>
              <a:rPr lang="ko-KR" altLang="en-US" sz="4350" b="1" spc="-325" dirty="0">
                <a:latin typeface="나눔고딕OTF ExtraBold"/>
                <a:cs typeface="나눔고딕OTF ExtraBold"/>
              </a:rPr>
              <a:t>학습 </a:t>
            </a:r>
            <a:r>
              <a:rPr lang="ko-KR" altLang="en-US" sz="4350" b="1" spc="-325" dirty="0" smtClean="0">
                <a:latin typeface="나눔고딕OTF ExtraBold"/>
                <a:cs typeface="나눔고딕OTF ExtraBold"/>
              </a:rPr>
              <a:t>데이터</a:t>
            </a:r>
            <a:endParaRPr lang="en-US" altLang="ko-KR" sz="4350" b="1" spc="-325" dirty="0" smtClean="0">
              <a:latin typeface="나눔고딕OTF ExtraBold"/>
              <a:cs typeface="나눔고딕OTF ExtraBold"/>
            </a:endParaRPr>
          </a:p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endParaRPr lang="en-US" sz="4350" b="1" spc="-325" dirty="0">
              <a:latin typeface="나눔고딕OTF ExtraBold"/>
              <a:cs typeface="나눔고딕OTF ExtraBold"/>
            </a:endParaRPr>
          </a:p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r>
              <a:rPr lang="ko-KR" altLang="en-US" sz="4350" b="1" spc="-325" dirty="0" err="1" smtClean="0">
                <a:latin typeface="나눔고딕OTF ExtraBold"/>
                <a:cs typeface="나눔고딕OTF ExtraBold"/>
              </a:rPr>
              <a:t>뭐뭐를</a:t>
            </a:r>
            <a:r>
              <a:rPr lang="ko-KR" altLang="en-US" sz="4350" b="1" spc="-325" dirty="0" smtClean="0">
                <a:latin typeface="나눔고딕OTF ExtraBold"/>
                <a:cs typeface="나눔고딕OTF ExtraBold"/>
              </a:rPr>
              <a:t> 사용했다 출처</a:t>
            </a:r>
            <a:endParaRPr lang="en-US" altLang="ko-KR" sz="4350" b="1" spc="-325" dirty="0">
              <a:latin typeface="나눔고딕OTF ExtraBold"/>
              <a:cs typeface="나눔고딕OTF ExtraBold"/>
            </a:endParaRPr>
          </a:p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r>
              <a:rPr lang="ko-KR" altLang="en-US" sz="4350" b="1" spc="-325" dirty="0" smtClean="0">
                <a:latin typeface="나눔고딕OTF ExtraBold"/>
                <a:cs typeface="나눔고딕OTF ExtraBold"/>
              </a:rPr>
              <a:t>구조 설명</a:t>
            </a:r>
            <a:r>
              <a:rPr lang="en-US" altLang="ko-KR" sz="4350" b="1" spc="-325" dirty="0" smtClean="0">
                <a:latin typeface="나눔고딕OTF ExtraBold"/>
                <a:cs typeface="나눔고딕OTF ExtraBold"/>
              </a:rPr>
              <a:t>, </a:t>
            </a:r>
            <a:r>
              <a:rPr lang="ko-KR" altLang="en-US" sz="4350" b="1" spc="-325" dirty="0" smtClean="0">
                <a:latin typeface="나눔고딕OTF ExtraBold"/>
                <a:cs typeface="나눔고딕OTF ExtraBold"/>
              </a:rPr>
              <a:t>예시 이미지</a:t>
            </a:r>
            <a:endParaRPr lang="en-US" altLang="ko-KR" sz="4350" b="1" spc="-325" dirty="0" smtClean="0">
              <a:latin typeface="나눔고딕OTF ExtraBold"/>
              <a:cs typeface="나눔고딕OTF ExtraBold"/>
            </a:endParaRPr>
          </a:p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endParaRPr lang="en-US" altLang="ko-KR" sz="4350" b="1" spc="-325" dirty="0">
              <a:latin typeface="나눔고딕OTF ExtraBold"/>
              <a:cs typeface="나눔고딕OTF ExtraBold"/>
            </a:endParaRPr>
          </a:p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r>
              <a:rPr lang="en-US" altLang="ko-KR" sz="4350" b="1" spc="-325" dirty="0">
                <a:latin typeface="나눔고딕OTF ExtraBold"/>
                <a:cs typeface="나눔고딕OTF ExtraBold"/>
                <a:hlinkClick r:id="rId2"/>
              </a:rPr>
              <a:t>https://</a:t>
            </a:r>
            <a:r>
              <a:rPr lang="en-US" altLang="ko-KR" sz="4350" b="1" spc="-325" dirty="0" smtClean="0">
                <a:latin typeface="나눔고딕OTF ExtraBold"/>
                <a:cs typeface="나눔고딕OTF ExtraBold"/>
                <a:hlinkClick r:id="rId2"/>
              </a:rPr>
              <a:t>github.com/PingjunChen/GradingKneeOA</a:t>
            </a:r>
            <a:r>
              <a:rPr lang="ko-KR" altLang="en-US" sz="4350" b="1" spc="-325" dirty="0" smtClean="0">
                <a:latin typeface="나눔고딕OTF ExtraBold"/>
                <a:cs typeface="나눔고딕OTF ExtraBold"/>
              </a:rPr>
              <a:t>를 학습 데이터로</a:t>
            </a:r>
            <a:endParaRPr lang="en-US" altLang="ko-KR" sz="4350" b="1" spc="-325" dirty="0" smtClean="0">
              <a:latin typeface="나눔고딕OTF ExtraBold"/>
              <a:cs typeface="나눔고딕OTF ExtraBold"/>
            </a:endParaRPr>
          </a:p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endParaRPr lang="en-US" altLang="ko-KR" sz="4350" b="1" spc="-325" dirty="0">
              <a:latin typeface="나눔고딕OTF ExtraBold"/>
              <a:cs typeface="나눔고딕OTF ExtraBold"/>
            </a:endParaRPr>
          </a:p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r>
              <a:rPr lang="en-US" altLang="ko-KR" sz="4350" b="1" spc="-325" dirty="0" err="1" smtClean="0">
                <a:latin typeface="나눔고딕OTF ExtraBold"/>
                <a:cs typeface="나눔고딕OTF ExtraBold"/>
              </a:rPr>
              <a:t>Dphi</a:t>
            </a:r>
            <a:r>
              <a:rPr lang="ko-KR" altLang="en-US" sz="4350" b="1" spc="-325" dirty="0" smtClean="0">
                <a:latin typeface="나눔고딕OTF ExtraBold"/>
                <a:cs typeface="나눔고딕OTF ExtraBold"/>
              </a:rPr>
              <a:t>에서 제공하는 </a:t>
            </a:r>
            <a:r>
              <a:rPr lang="ko-KR" altLang="en-US" sz="4350" b="1" spc="-325" dirty="0" err="1" smtClean="0">
                <a:latin typeface="나눔고딕OTF ExtraBold"/>
                <a:cs typeface="나눔고딕OTF ExtraBold"/>
              </a:rPr>
              <a:t>데이터셋을</a:t>
            </a:r>
            <a:r>
              <a:rPr lang="ko-KR" altLang="en-US" sz="4350" b="1" spc="-325" dirty="0" smtClean="0">
                <a:latin typeface="나눔고딕OTF ExtraBold"/>
                <a:cs typeface="나눔고딕OTF ExtraBold"/>
              </a:rPr>
              <a:t> 검증데이터셋으로 사용</a:t>
            </a:r>
            <a:endParaRPr lang="en-US" altLang="ko-KR" sz="4350" b="1" spc="-325" dirty="0" smtClean="0">
              <a:latin typeface="나눔고딕OTF ExtraBold"/>
              <a:cs typeface="나눔고딕OTF ExtraBold"/>
            </a:endParaRPr>
          </a:p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r>
              <a:rPr lang="en-US" altLang="ko-KR" sz="4350" b="1" spc="-325" dirty="0">
                <a:latin typeface="나눔고딕OTF ExtraBold"/>
                <a:cs typeface="나눔고딕OTF ExtraBold"/>
              </a:rPr>
              <a:t>https://drive.google.com/file/d/1NdDqPK4NLn2aV8ZdF5ilux1sfG6IyebC/view</a:t>
            </a:r>
            <a:endParaRPr lang="en-US" altLang="ko-KR" sz="4350" b="1" spc="-325" dirty="0" smtClean="0">
              <a:latin typeface="나눔고딕OTF ExtraBold"/>
              <a:cs typeface="나눔고딕OTF ExtraBold"/>
            </a:endParaRPr>
          </a:p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endParaRPr lang="en-US" altLang="ko-KR" sz="4350" b="1" spc="-325" dirty="0">
              <a:latin typeface="나눔고딕OTF ExtraBold"/>
              <a:cs typeface="나눔고딕OTF ExtraBold"/>
            </a:endParaRPr>
          </a:p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r>
              <a:rPr lang="ko-KR" altLang="en-US" sz="4350" b="1" spc="-325" dirty="0" smtClean="0">
                <a:latin typeface="나눔고딕OTF ExtraBold"/>
                <a:cs typeface="나눔고딕OTF ExtraBold"/>
              </a:rPr>
              <a:t>추후 </a:t>
            </a:r>
            <a:r>
              <a:rPr lang="en-US" altLang="ko-KR" sz="4350" b="1" spc="-325" dirty="0" err="1" smtClean="0">
                <a:latin typeface="나눔고딕OTF ExtraBold"/>
                <a:cs typeface="나눔고딕OTF ExtraBold"/>
              </a:rPr>
              <a:t>Dphi</a:t>
            </a:r>
            <a:r>
              <a:rPr lang="ko-KR" altLang="en-US" sz="4350" b="1" spc="-325" dirty="0" smtClean="0">
                <a:latin typeface="나눔고딕OTF ExtraBold"/>
                <a:cs typeface="나눔고딕OTF ExtraBold"/>
              </a:rPr>
              <a:t>에서 제공하는 </a:t>
            </a:r>
            <a:r>
              <a:rPr lang="ko-KR" altLang="en-US" sz="4350" b="1" spc="-325" dirty="0" err="1" smtClean="0">
                <a:latin typeface="나눔고딕OTF ExtraBold"/>
                <a:cs typeface="나눔고딕OTF ExtraBold"/>
              </a:rPr>
              <a:t>데이터셋을</a:t>
            </a:r>
            <a:r>
              <a:rPr lang="ko-KR" altLang="en-US" sz="4350" b="1" spc="-325" dirty="0" smtClean="0">
                <a:latin typeface="나눔고딕OTF ExtraBold"/>
                <a:cs typeface="나눔고딕OTF ExtraBold"/>
              </a:rPr>
              <a:t> 추가 학습</a:t>
            </a:r>
            <a:endParaRPr lang="en-US" altLang="ko-KR" sz="4350" b="1" spc="-325" dirty="0" smtClean="0">
              <a:latin typeface="나눔고딕OTF ExtraBold"/>
              <a:cs typeface="나눔고딕OTF ExtraBold"/>
            </a:endParaRPr>
          </a:p>
        </p:txBody>
      </p:sp>
      <p:pic>
        <p:nvPicPr>
          <p:cNvPr id="9" name="object 4"/>
          <p:cNvPicPr/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04126EC7-7619-4359-B48B-BEAAEEC510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023916" y="888736"/>
            <a:ext cx="14895534" cy="107341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b="0" spc="-104"/>
              <a:t>Wha</a:t>
            </a:r>
            <a:r>
              <a:rPr b="0" spc="20"/>
              <a:t>t</a:t>
            </a:r>
            <a:r>
              <a:rPr b="0" spc="-280"/>
              <a:t> </a:t>
            </a:r>
            <a:r>
              <a:rPr b="0" spc="-234"/>
              <a:t>i</a:t>
            </a:r>
            <a:r>
              <a:rPr b="0" spc="-180"/>
              <a:t>s</a:t>
            </a:r>
            <a:r>
              <a:rPr b="0" spc="-280"/>
              <a:t> </a:t>
            </a:r>
            <a:r>
              <a:rPr b="0" spc="-100"/>
              <a:t>th</a:t>
            </a:r>
            <a:r>
              <a:rPr b="0" spc="50"/>
              <a:t>e</a:t>
            </a:r>
            <a:r>
              <a:rPr b="0" spc="-280"/>
              <a:t> </a:t>
            </a:r>
            <a:r>
              <a:rPr b="0" spc="-140"/>
              <a:t>p</a:t>
            </a:r>
            <a:r>
              <a:rPr b="0" spc="-270"/>
              <a:t>r</a:t>
            </a:r>
            <a:r>
              <a:rPr b="0" spc="-190"/>
              <a:t>oblem?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9729" y="1962721"/>
            <a:ext cx="16042721" cy="67570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spc="80" dirty="0">
                <a:latin typeface="Arial"/>
                <a:ea typeface="+mj-ea"/>
                <a:cs typeface="Arial"/>
              </a:rPr>
              <a:t>데이터</a:t>
            </a:r>
            <a:r>
              <a:rPr sz="4350" b="1" spc="80" dirty="0">
                <a:latin typeface="Arial"/>
                <a:ea typeface="+mj-ea"/>
                <a:cs typeface="Arial"/>
              </a:rPr>
              <a:t> </a:t>
            </a:r>
            <a:r>
              <a:rPr lang="ko-KR" altLang="en-US" sz="4350" b="1" spc="80" dirty="0">
                <a:latin typeface="Arial"/>
                <a:ea typeface="+mj-ea"/>
                <a:cs typeface="Arial"/>
              </a:rPr>
              <a:t>분포</a:t>
            </a:r>
            <a:r>
              <a:rPr lang="en-US" altLang="ko-KR" sz="4350" b="1" spc="80" dirty="0">
                <a:latin typeface="Arial"/>
                <a:ea typeface="+mj-ea"/>
                <a:cs typeface="Arial"/>
              </a:rPr>
              <a:t> (0~9, A~Z)</a:t>
            </a:r>
            <a:endParaRPr sz="4350" dirty="0">
              <a:latin typeface="Arial"/>
              <a:ea typeface="+mj-ea"/>
              <a:cs typeface="Arial"/>
            </a:endParaRPr>
          </a:p>
        </p:txBody>
      </p:sp>
      <p:pic>
        <p:nvPicPr>
          <p:cNvPr id="5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05285A32-F1CE-42F4-B265-3065F33CD3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8528" y="3442270"/>
            <a:ext cx="5784537" cy="37928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250" y="3442270"/>
            <a:ext cx="5755982" cy="37887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17850" y="7712075"/>
            <a:ext cx="64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Train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652250" y="7712075"/>
            <a:ext cx="112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Validation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672195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285" dirty="0"/>
              <a:t>Wh</a:t>
            </a:r>
            <a:r>
              <a:rPr lang="en-US" altLang="ko-KR" b="0" spc="-100" dirty="0"/>
              <a:t>y</a:t>
            </a:r>
            <a:r>
              <a:rPr lang="en-US" altLang="ko-KR" b="0" spc="-280" dirty="0"/>
              <a:t> </a:t>
            </a:r>
            <a:r>
              <a:rPr lang="en-US" altLang="ko-KR" b="0" spc="-233" dirty="0"/>
              <a:t>i</a:t>
            </a:r>
            <a:r>
              <a:rPr lang="en-US" altLang="ko-KR" b="0" spc="-180" dirty="0"/>
              <a:t>s</a:t>
            </a:r>
            <a:r>
              <a:rPr lang="en-US" altLang="ko-KR" b="0" spc="-280" dirty="0"/>
              <a:t> </a:t>
            </a:r>
            <a:r>
              <a:rPr lang="en-US" altLang="ko-KR" b="0" spc="-70" dirty="0"/>
              <a:t>tha</a:t>
            </a:r>
            <a:r>
              <a:rPr lang="en-US" altLang="ko-KR" b="0" spc="50" dirty="0"/>
              <a:t>t</a:t>
            </a:r>
            <a:r>
              <a:rPr lang="en-US" altLang="ko-KR" b="0" spc="-280" dirty="0"/>
              <a:t> </a:t>
            </a:r>
            <a:r>
              <a:rPr lang="en-US" altLang="ko-KR" b="0" spc="125" dirty="0"/>
              <a:t>a</a:t>
            </a:r>
            <a:r>
              <a:rPr lang="en-US" altLang="ko-KR" b="0" spc="-280" dirty="0"/>
              <a:t> </a:t>
            </a:r>
            <a:r>
              <a:rPr lang="en-US" altLang="ko-KR" b="0" spc="-140" dirty="0"/>
              <a:t>p</a:t>
            </a:r>
            <a:r>
              <a:rPr lang="en-US" altLang="ko-KR" b="0" spc="-270" dirty="0"/>
              <a:t>r</a:t>
            </a:r>
            <a:r>
              <a:rPr lang="en-US" altLang="ko-KR" b="0" spc="-190" dirty="0"/>
              <a:t>oblem?</a:t>
            </a:r>
            <a:endParaRPr b="0" spc="-190" dirty="0"/>
          </a:p>
        </p:txBody>
      </p:sp>
      <p:sp>
        <p:nvSpPr>
          <p:cNvPr id="6" name="object 3"/>
          <p:cNvSpPr txBox="1"/>
          <p:nvPr/>
        </p:nvSpPr>
        <p:spPr>
          <a:xfrm>
            <a:off x="1007029" y="1962721"/>
            <a:ext cx="18073156" cy="5668218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spc="-325" dirty="0">
                <a:latin typeface="나눔고딕OTF ExtraBold"/>
              </a:rPr>
              <a:t>해당 문제를 왜 진행 하였는가</a:t>
            </a:r>
            <a:r>
              <a:rPr lang="en-US" altLang="ko-KR" sz="4350" b="1" spc="-325" dirty="0">
                <a:latin typeface="나눔고딕OTF ExtraBold"/>
              </a:rPr>
              <a:t>?</a:t>
            </a:r>
            <a:endParaRPr lang="ko-KR" altLang="en-US" sz="4350" b="1" spc="-325" dirty="0">
              <a:latin typeface="나눔고딕OTF ExtraBold"/>
            </a:endParaRPr>
          </a:p>
          <a:p>
            <a:pPr marL="28575">
              <a:lnSpc>
                <a:spcPct val="100000"/>
              </a:lnSpc>
              <a:spcBef>
                <a:spcPts val="4485"/>
              </a:spcBef>
              <a:buSzPct val="122000"/>
              <a:tabLst>
                <a:tab pos="532130" algn="l"/>
                <a:tab pos="532765" algn="l"/>
              </a:tabLst>
              <a:defRPr/>
            </a:pPr>
            <a:r>
              <a:rPr lang="en-US" sz="4350" spc="-405" dirty="0">
                <a:latin typeface="Arial"/>
                <a:ea typeface="+mj-ea"/>
                <a:cs typeface="Arial"/>
              </a:rPr>
              <a:t>MNIST</a:t>
            </a:r>
            <a:r>
              <a:rPr lang="ko-KR" altLang="en-US" sz="4350" spc="-405" dirty="0">
                <a:latin typeface="Arial"/>
                <a:ea typeface="+mj-ea"/>
                <a:cs typeface="Arial"/>
              </a:rPr>
              <a:t>의 이미지 분류 대회의 필기체 분류 문제 사람의 분류 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95%</a:t>
            </a:r>
          </a:p>
          <a:p>
            <a:pPr marL="28575">
              <a:lnSpc>
                <a:spcPct val="100000"/>
              </a:lnSpc>
              <a:spcBef>
                <a:spcPts val="4485"/>
              </a:spcBef>
              <a:buSzPct val="122000"/>
              <a:tabLst>
                <a:tab pos="532130" algn="l"/>
                <a:tab pos="532765" algn="l"/>
              </a:tabLst>
              <a:defRPr/>
            </a:pPr>
            <a:r>
              <a:rPr lang="ko-KR" altLang="en-US" sz="4350" spc="-405" dirty="0">
                <a:latin typeface="Arial"/>
                <a:ea typeface="+mj-ea"/>
                <a:cs typeface="Arial"/>
              </a:rPr>
              <a:t>최신 분류 모델의 성능은 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99.87%, </a:t>
            </a:r>
            <a:r>
              <a:rPr lang="ko-KR" altLang="en-US" sz="4350" spc="-405" dirty="0">
                <a:latin typeface="Arial"/>
                <a:ea typeface="+mj-ea"/>
                <a:cs typeface="Arial"/>
              </a:rPr>
              <a:t>약 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4.8% </a:t>
            </a:r>
            <a:r>
              <a:rPr lang="ko-KR" altLang="en-US" sz="4350" spc="-405" dirty="0">
                <a:latin typeface="Arial"/>
                <a:ea typeface="+mj-ea"/>
                <a:cs typeface="Arial"/>
              </a:rPr>
              <a:t>이상 앞서는 것을 알 수 있음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.</a:t>
            </a:r>
          </a:p>
          <a:p>
            <a:pPr marL="28575">
              <a:lnSpc>
                <a:spcPct val="100000"/>
              </a:lnSpc>
              <a:spcBef>
                <a:spcPts val="4485"/>
              </a:spcBef>
              <a:buSzPct val="122000"/>
              <a:tabLst>
                <a:tab pos="532130" algn="l"/>
                <a:tab pos="532765" algn="l"/>
              </a:tabLst>
              <a:defRPr/>
            </a:pPr>
            <a:r>
              <a:rPr lang="ko-KR" altLang="en-US" sz="4350" spc="-405" dirty="0">
                <a:latin typeface="Arial"/>
                <a:ea typeface="+mj-ea"/>
                <a:cs typeface="Arial"/>
              </a:rPr>
              <a:t>하지만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, </a:t>
            </a:r>
            <a:r>
              <a:rPr lang="ko-KR" altLang="en-US" sz="4350" spc="-405" dirty="0">
                <a:latin typeface="Arial"/>
                <a:ea typeface="+mj-ea"/>
                <a:cs typeface="Arial"/>
              </a:rPr>
              <a:t>필기체 문제가 아닌 그보다 더 어렵다고 볼 수 있는 문제에 대한</a:t>
            </a:r>
          </a:p>
          <a:p>
            <a:pPr marL="28575">
              <a:lnSpc>
                <a:spcPct val="100000"/>
              </a:lnSpc>
              <a:spcBef>
                <a:spcPts val="4485"/>
              </a:spcBef>
              <a:buSzPct val="122000"/>
              <a:tabLst>
                <a:tab pos="532130" algn="l"/>
                <a:tab pos="532765" algn="l"/>
              </a:tabLst>
              <a:defRPr/>
            </a:pPr>
            <a:r>
              <a:rPr lang="ko-KR" altLang="en-US" sz="4350" spc="-405" dirty="0">
                <a:latin typeface="Arial"/>
                <a:ea typeface="+mj-ea"/>
                <a:cs typeface="Arial"/>
              </a:rPr>
              <a:t>기존의 저명한 </a:t>
            </a:r>
            <a:r>
              <a:rPr lang="ko-KR" altLang="en-US" sz="4350" spc="-405" dirty="0" err="1">
                <a:latin typeface="Arial"/>
                <a:ea typeface="+mj-ea"/>
                <a:cs typeface="Arial"/>
              </a:rPr>
              <a:t>합성곱</a:t>
            </a:r>
            <a:r>
              <a:rPr lang="ko-KR" altLang="en-US" sz="4350" spc="-405" dirty="0">
                <a:latin typeface="Arial"/>
                <a:ea typeface="+mj-ea"/>
                <a:cs typeface="Arial"/>
              </a:rPr>
              <a:t> 신경망 모델의 성능 파악이 필요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.</a:t>
            </a:r>
            <a:r>
              <a:rPr lang="ko-KR" altLang="en-US" sz="4350" spc="-405" dirty="0">
                <a:latin typeface="Arial"/>
                <a:ea typeface="+mj-ea"/>
                <a:cs typeface="Arial"/>
              </a:rPr>
              <a:t> </a:t>
            </a:r>
            <a:endParaRPr lang="en-US" altLang="ko-KR" sz="4350" spc="-405" dirty="0">
              <a:latin typeface="Arial"/>
              <a:ea typeface="+mj-ea"/>
              <a:cs typeface="Arial"/>
            </a:endParaRPr>
          </a:p>
        </p:txBody>
      </p:sp>
      <p:pic>
        <p:nvPicPr>
          <p:cNvPr id="7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85368CC-E621-49C4-837F-B69E2AD89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672195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285" dirty="0"/>
              <a:t>Wh</a:t>
            </a:r>
            <a:r>
              <a:rPr lang="en-US" altLang="ko-KR" b="0" spc="-100" dirty="0"/>
              <a:t>y</a:t>
            </a:r>
            <a:r>
              <a:rPr lang="en-US" altLang="ko-KR" b="0" spc="-280" dirty="0"/>
              <a:t> </a:t>
            </a:r>
            <a:r>
              <a:rPr lang="en-US" altLang="ko-KR" b="0" spc="-233" dirty="0"/>
              <a:t>i</a:t>
            </a:r>
            <a:r>
              <a:rPr lang="en-US" altLang="ko-KR" b="0" spc="-180" dirty="0"/>
              <a:t>s</a:t>
            </a:r>
            <a:r>
              <a:rPr lang="en-US" altLang="ko-KR" b="0" spc="-280" dirty="0"/>
              <a:t> </a:t>
            </a:r>
            <a:r>
              <a:rPr lang="en-US" altLang="ko-KR" b="0" spc="-70" dirty="0"/>
              <a:t>tha</a:t>
            </a:r>
            <a:r>
              <a:rPr lang="en-US" altLang="ko-KR" b="0" spc="50" dirty="0"/>
              <a:t>t</a:t>
            </a:r>
            <a:r>
              <a:rPr lang="en-US" altLang="ko-KR" b="0" spc="-280" dirty="0"/>
              <a:t> </a:t>
            </a:r>
            <a:r>
              <a:rPr lang="en-US" altLang="ko-KR" b="0" spc="125" dirty="0"/>
              <a:t>a</a:t>
            </a:r>
            <a:r>
              <a:rPr lang="en-US" altLang="ko-KR" b="0" spc="-280" dirty="0"/>
              <a:t> </a:t>
            </a:r>
            <a:r>
              <a:rPr lang="en-US" altLang="ko-KR" b="0" spc="-140" dirty="0"/>
              <a:t>p</a:t>
            </a:r>
            <a:r>
              <a:rPr lang="en-US" altLang="ko-KR" b="0" spc="-270" dirty="0"/>
              <a:t>r</a:t>
            </a:r>
            <a:r>
              <a:rPr lang="en-US" altLang="ko-KR" b="0" spc="-190" dirty="0"/>
              <a:t>oblem?</a:t>
            </a:r>
            <a:endParaRPr b="0" spc="-190" dirty="0"/>
          </a:p>
        </p:txBody>
      </p:sp>
      <p:sp>
        <p:nvSpPr>
          <p:cNvPr id="6" name="object 3"/>
          <p:cNvSpPr txBox="1"/>
          <p:nvPr/>
        </p:nvSpPr>
        <p:spPr>
          <a:xfrm>
            <a:off x="1007029" y="1962721"/>
            <a:ext cx="18073156" cy="4421723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spc="-325" dirty="0">
                <a:latin typeface="나눔고딕OTF ExtraBold"/>
              </a:rPr>
              <a:t>해당 문제를 왜 진행 하였는가</a:t>
            </a:r>
            <a:r>
              <a:rPr lang="en-US" altLang="ko-KR" sz="4350" b="1" spc="-325" dirty="0">
                <a:latin typeface="나눔고딕OTF ExtraBold"/>
              </a:rPr>
              <a:t>?</a:t>
            </a:r>
            <a:endParaRPr lang="ko-KR" altLang="en-US" sz="4350" b="1" spc="-325" dirty="0">
              <a:latin typeface="나눔고딕OTF ExtraBold"/>
            </a:endParaRPr>
          </a:p>
          <a:p>
            <a:pPr marL="28575">
              <a:lnSpc>
                <a:spcPct val="100000"/>
              </a:lnSpc>
              <a:spcBef>
                <a:spcPts val="4485"/>
              </a:spcBef>
              <a:buSzPct val="122000"/>
              <a:tabLst>
                <a:tab pos="532130" algn="l"/>
                <a:tab pos="532765" algn="l"/>
              </a:tabLst>
              <a:defRPr/>
            </a:pPr>
            <a:r>
              <a:rPr lang="ko-KR" altLang="en-US" sz="4350" spc="-405" dirty="0">
                <a:latin typeface="Arial"/>
                <a:ea typeface="+mj-ea"/>
                <a:cs typeface="Arial"/>
              </a:rPr>
              <a:t>기존의 저명한 </a:t>
            </a:r>
            <a:r>
              <a:rPr lang="ko-KR" altLang="en-US" sz="4350" spc="-405" dirty="0" err="1">
                <a:latin typeface="Arial"/>
                <a:ea typeface="+mj-ea"/>
                <a:cs typeface="Arial"/>
              </a:rPr>
              <a:t>합성곱</a:t>
            </a:r>
            <a:r>
              <a:rPr lang="ko-KR" altLang="en-US" sz="4350" spc="-405" dirty="0">
                <a:latin typeface="Arial"/>
                <a:ea typeface="+mj-ea"/>
                <a:cs typeface="Arial"/>
              </a:rPr>
              <a:t> 신경망 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(convolutional neural network) </a:t>
            </a:r>
            <a:r>
              <a:rPr lang="ko-KR" altLang="en-US" sz="4350" spc="-405" dirty="0">
                <a:latin typeface="Arial"/>
                <a:ea typeface="+mj-ea"/>
                <a:cs typeface="Arial"/>
              </a:rPr>
              <a:t>모델을 활용</a:t>
            </a:r>
          </a:p>
          <a:p>
            <a:pPr marL="771525" indent="-742950">
              <a:lnSpc>
                <a:spcPct val="100000"/>
              </a:lnSpc>
              <a:spcBef>
                <a:spcPts val="4485"/>
              </a:spcBef>
              <a:buSzPct val="122000"/>
              <a:buAutoNum type="arabicPeriod"/>
              <a:tabLst>
                <a:tab pos="532130" algn="l"/>
                <a:tab pos="532765" algn="l"/>
              </a:tabLst>
              <a:defRPr/>
            </a:pPr>
            <a:r>
              <a:rPr lang="en-US" altLang="ko-KR" sz="4350" spc="-405" dirty="0" err="1" smtClean="0">
                <a:latin typeface="Arial"/>
                <a:ea typeface="+mj-ea"/>
                <a:cs typeface="Arial"/>
              </a:rPr>
              <a:t>DenseNet</a:t>
            </a:r>
            <a:r>
              <a:rPr lang="en-US" altLang="ko-KR" sz="4350" spc="-405" dirty="0" smtClean="0">
                <a:latin typeface="Arial"/>
                <a:ea typeface="+mj-ea"/>
                <a:cs typeface="Arial"/>
              </a:rPr>
              <a:t> 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– </a:t>
            </a:r>
            <a:r>
              <a:rPr lang="en-US" altLang="ko-KR" sz="4350" spc="-405" dirty="0" err="1">
                <a:latin typeface="Arial"/>
                <a:ea typeface="+mj-ea"/>
                <a:cs typeface="Arial"/>
              </a:rPr>
              <a:t>ResNet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 </a:t>
            </a:r>
            <a:r>
              <a:rPr lang="ko-KR" altLang="en-US" sz="4350" spc="-405" dirty="0">
                <a:latin typeface="Arial"/>
                <a:ea typeface="+mj-ea"/>
                <a:cs typeface="Arial"/>
              </a:rPr>
              <a:t>보다 적은 파라미터 수로 더 높은 성능을 가진 모델</a:t>
            </a:r>
            <a:r>
              <a:rPr lang="en-US" altLang="ko-KR" sz="4350" spc="-405" dirty="0" smtClean="0">
                <a:latin typeface="Arial"/>
                <a:ea typeface="+mj-ea"/>
                <a:cs typeface="Arial"/>
              </a:rPr>
              <a:t>.</a:t>
            </a:r>
          </a:p>
          <a:p>
            <a:pPr marL="771525" indent="-742950">
              <a:lnSpc>
                <a:spcPct val="100000"/>
              </a:lnSpc>
              <a:spcBef>
                <a:spcPts val="4485"/>
              </a:spcBef>
              <a:buSzPct val="122000"/>
              <a:buAutoNum type="arabicPeriod"/>
              <a:tabLst>
                <a:tab pos="532130" algn="l"/>
                <a:tab pos="532765" algn="l"/>
              </a:tabLst>
              <a:defRPr/>
            </a:pPr>
            <a:r>
              <a:rPr lang="en-US" altLang="ko-KR" sz="4350" spc="-405" dirty="0" err="1" smtClean="0">
                <a:latin typeface="Arial"/>
                <a:ea typeface="+mj-ea"/>
                <a:cs typeface="Arial"/>
              </a:rPr>
              <a:t>Xception</a:t>
            </a:r>
            <a:endParaRPr lang="en-US" altLang="ko-KR" sz="4350" spc="-405" dirty="0">
              <a:latin typeface="Arial"/>
              <a:ea typeface="+mj-ea"/>
              <a:cs typeface="Arial"/>
            </a:endParaRPr>
          </a:p>
        </p:txBody>
      </p:sp>
      <p:pic>
        <p:nvPicPr>
          <p:cNvPr id="7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2EFD4E8-BF16-4E13-8193-877AD19656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1542733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285" dirty="0"/>
              <a:t>What are some related studies?</a:t>
            </a:r>
            <a:endParaRPr b="0" spc="-190" dirty="0"/>
          </a:p>
        </p:txBody>
      </p:sp>
      <p:sp>
        <p:nvSpPr>
          <p:cNvPr id="6" name="object 3"/>
          <p:cNvSpPr txBox="1"/>
          <p:nvPr/>
        </p:nvSpPr>
        <p:spPr>
          <a:xfrm>
            <a:off x="1007029" y="1962721"/>
            <a:ext cx="18073156" cy="5432256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spc="-325" dirty="0" smtClean="0">
                <a:latin typeface="나눔고딕OTF ExtraBold"/>
              </a:rPr>
              <a:t>관련 연구는 어떠한 것들이 </a:t>
            </a:r>
            <a:r>
              <a:rPr lang="ko-KR" altLang="en-US" sz="4350" b="1" spc="-325" dirty="0" smtClean="0">
                <a:latin typeface="나눔고딕OTF ExtraBold"/>
              </a:rPr>
              <a:t>있나</a:t>
            </a:r>
            <a:r>
              <a:rPr lang="en-US" altLang="ko-KR" sz="4350" b="1" spc="-325" dirty="0" smtClean="0">
                <a:latin typeface="나눔고딕OTF ExtraBold"/>
              </a:rPr>
              <a:t>?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endParaRPr lang="en-US" altLang="ko-KR" sz="4350" b="1" spc="-325" dirty="0" smtClean="0">
              <a:latin typeface="나눔고딕OTF ExtraBold"/>
            </a:endParaRPr>
          </a:p>
          <a:p>
            <a:pPr marL="12700">
              <a:spcBef>
                <a:spcPts val="100"/>
              </a:spcBef>
              <a:defRPr/>
            </a:pPr>
            <a:r>
              <a:rPr lang="en-US" altLang="ko-KR" sz="4350" b="1" spc="-325" dirty="0" err="1" smtClean="0">
                <a:latin typeface="나눔고딕OTF ExtraBold"/>
              </a:rPr>
              <a:t>CheXNet</a:t>
            </a:r>
            <a:r>
              <a:rPr lang="en-US" altLang="ko-KR" sz="4350" b="1" spc="-325" dirty="0" smtClean="0">
                <a:latin typeface="나눔고딕OTF ExtraBold"/>
              </a:rPr>
              <a:t> : </a:t>
            </a:r>
            <a:r>
              <a:rPr lang="en-US" altLang="ko-KR" sz="4350" b="1" spc="-325" dirty="0">
                <a:latin typeface="나눔고딕OTF ExtraBold"/>
              </a:rPr>
              <a:t>Radiologist-Level Pneumonia Detection on Chest X-Rays with Deep </a:t>
            </a:r>
            <a:r>
              <a:rPr lang="en-US" altLang="ko-KR" sz="4350" b="1" spc="-325" dirty="0" smtClean="0">
                <a:latin typeface="나눔고딕OTF ExtraBold"/>
              </a:rPr>
              <a:t>Learning -&gt; </a:t>
            </a:r>
            <a:r>
              <a:rPr lang="en-US" altLang="ko-KR" sz="4350" b="1" spc="-325" dirty="0">
                <a:latin typeface="나눔고딕OTF ExtraBold"/>
              </a:rPr>
              <a:t>DenseNet121 + </a:t>
            </a:r>
            <a:r>
              <a:rPr lang="en-US" altLang="ko-KR" sz="4350" b="1" spc="-325" dirty="0">
                <a:latin typeface="나눔고딕OTF ExtraBold"/>
              </a:rPr>
              <a:t>Sigmoid</a:t>
            </a:r>
          </a:p>
          <a:p>
            <a:pPr marL="12700">
              <a:spcBef>
                <a:spcPts val="100"/>
              </a:spcBef>
              <a:defRPr/>
            </a:pPr>
            <a:endParaRPr lang="en-US" altLang="ko-KR" sz="4350" b="1" spc="-325" dirty="0" smtClean="0">
              <a:latin typeface="나눔고딕OTF ExtraBold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4350" b="1" spc="-325" dirty="0">
                <a:latin typeface="나눔고딕OTF ExtraBold"/>
              </a:rPr>
              <a:t>Fully automatic knee osteoarthritis severity grading using deep </a:t>
            </a:r>
            <a:r>
              <a:rPr lang="en-US" altLang="ko-KR" sz="4350" b="1" spc="-325" dirty="0" err="1">
                <a:latin typeface="나눔고딕OTF ExtraBold"/>
              </a:rPr>
              <a:t>neuralnetworks</a:t>
            </a:r>
            <a:r>
              <a:rPr lang="en-US" altLang="ko-KR" sz="4350" b="1" spc="-325" dirty="0">
                <a:latin typeface="나눔고딕OTF ExtraBold"/>
              </a:rPr>
              <a:t> with a novel ordinal </a:t>
            </a:r>
            <a:r>
              <a:rPr lang="en-US" altLang="ko-KR" sz="4350" b="1" spc="-325" dirty="0" smtClean="0">
                <a:latin typeface="나눔고딕OTF ExtraBold"/>
              </a:rPr>
              <a:t>loss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4350" b="1" spc="-325" dirty="0" smtClean="0">
                <a:latin typeface="나눔고딕OTF ExtraBold"/>
              </a:rPr>
              <a:t>-&gt; YoloV2(detection</a:t>
            </a:r>
            <a:r>
              <a:rPr lang="en-US" altLang="ko-KR" sz="4350" b="1" spc="-325" dirty="0" smtClean="0">
                <a:latin typeface="나눔고딕OTF ExtraBold"/>
              </a:rPr>
              <a:t>) + VGG19(</a:t>
            </a:r>
            <a:r>
              <a:rPr lang="en-US" altLang="ko-KR" sz="4350" b="1" spc="-325" dirty="0" err="1" smtClean="0">
                <a:latin typeface="나눔고딕OTF ExtraBold"/>
              </a:rPr>
              <a:t>predition</a:t>
            </a:r>
            <a:r>
              <a:rPr lang="en-US" altLang="ko-KR" sz="4350" b="1" spc="-325" dirty="0">
                <a:latin typeface="나눔고딕OTF ExtraBold"/>
              </a:rPr>
              <a:t>)</a:t>
            </a:r>
            <a:endParaRPr lang="ko-KR" altLang="en-US" sz="4350" b="1" spc="-325" dirty="0">
              <a:latin typeface="나눔고딕OTF ExtraBold"/>
            </a:endParaRPr>
          </a:p>
        </p:txBody>
      </p:sp>
      <p:pic>
        <p:nvPicPr>
          <p:cNvPr id="7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2EFD4E8-BF16-4E13-8193-877AD19656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66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5" y="888736"/>
            <a:ext cx="14971733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b="0" spc="-20" dirty="0"/>
              <a:t>Ho</a:t>
            </a:r>
            <a:r>
              <a:rPr b="0" spc="145" dirty="0"/>
              <a:t>w</a:t>
            </a:r>
            <a:r>
              <a:rPr b="0" spc="-280" dirty="0"/>
              <a:t> </a:t>
            </a:r>
            <a:r>
              <a:rPr b="0" spc="-95" dirty="0"/>
              <a:t>t</a:t>
            </a:r>
            <a:r>
              <a:rPr b="0" spc="90" dirty="0"/>
              <a:t>o</a:t>
            </a:r>
            <a:r>
              <a:rPr b="0" spc="-280" dirty="0"/>
              <a:t> </a:t>
            </a:r>
            <a:r>
              <a:rPr b="0" spc="-220" dirty="0"/>
              <a:t>solv</a:t>
            </a:r>
            <a:r>
              <a:rPr b="0" spc="-85" dirty="0"/>
              <a:t>e</a:t>
            </a:r>
            <a:r>
              <a:rPr b="0" spc="-280" dirty="0"/>
              <a:t> </a:t>
            </a:r>
            <a:r>
              <a:rPr b="0" spc="-100" dirty="0"/>
              <a:t>th</a:t>
            </a:r>
            <a:r>
              <a:rPr b="0" spc="50" dirty="0"/>
              <a:t>e</a:t>
            </a:r>
            <a:r>
              <a:rPr b="0" spc="-280" dirty="0"/>
              <a:t> </a:t>
            </a:r>
            <a:r>
              <a:rPr b="0" spc="-140" dirty="0"/>
              <a:t>p</a:t>
            </a:r>
            <a:r>
              <a:rPr b="0" spc="-270" dirty="0"/>
              <a:t>r</a:t>
            </a:r>
            <a:r>
              <a:rPr b="0" spc="-120" dirty="0"/>
              <a:t>oblem</a:t>
            </a:r>
            <a:r>
              <a:rPr lang="en-US" b="0" spc="-120" dirty="0"/>
              <a:t>?</a:t>
            </a:r>
            <a:endParaRPr b="0" spc="-120" dirty="0"/>
          </a:p>
        </p:txBody>
      </p:sp>
      <p:sp>
        <p:nvSpPr>
          <p:cNvPr id="3" name="object 3"/>
          <p:cNvSpPr txBox="1"/>
          <p:nvPr/>
        </p:nvSpPr>
        <p:spPr>
          <a:xfrm>
            <a:off x="1019728" y="1962721"/>
            <a:ext cx="18328722" cy="3403817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4350" b="1" spc="-325" dirty="0" err="1">
                <a:latin typeface="나눔고딕OTF ExtraBold"/>
                <a:cs typeface="나눔고딕OTF ExtraBold"/>
              </a:rPr>
              <a:t>기존</a:t>
            </a:r>
            <a:r>
              <a:rPr sz="4350" b="1" spc="-10" dirty="0">
                <a:latin typeface="나눔고딕OTF ExtraBold"/>
                <a:cs typeface="나눔고딕OTF ExtraBold"/>
              </a:rPr>
              <a:t> </a:t>
            </a:r>
            <a:r>
              <a:rPr sz="4350" b="1" spc="60" dirty="0">
                <a:latin typeface="Arial"/>
                <a:ea typeface="+mj-ea"/>
                <a:cs typeface="Arial"/>
              </a:rPr>
              <a:t>Image</a:t>
            </a:r>
            <a:r>
              <a:rPr sz="4350" b="1" dirty="0">
                <a:latin typeface="Arial"/>
                <a:ea typeface="+mj-ea"/>
                <a:cs typeface="Arial"/>
              </a:rPr>
              <a:t> </a:t>
            </a:r>
            <a:r>
              <a:rPr sz="4350" b="1" spc="-10" dirty="0">
                <a:latin typeface="Arial"/>
                <a:ea typeface="+mj-ea"/>
                <a:cs typeface="Arial"/>
              </a:rPr>
              <a:t>Classification</a:t>
            </a:r>
            <a:r>
              <a:rPr sz="4350" b="1" dirty="0">
                <a:latin typeface="Arial"/>
                <a:ea typeface="+mj-ea"/>
                <a:cs typeface="Arial"/>
              </a:rPr>
              <a:t> </a:t>
            </a:r>
            <a:r>
              <a:rPr sz="4350" b="1" spc="-85" dirty="0" err="1">
                <a:latin typeface="Arial"/>
                <a:ea typeface="+mj-ea"/>
                <a:cs typeface="Arial"/>
              </a:rPr>
              <a:t>model</a:t>
            </a:r>
            <a:r>
              <a:rPr sz="4350" b="1" spc="-85" dirty="0" err="1">
                <a:latin typeface="나눔고딕OTF ExtraBold"/>
                <a:cs typeface="나눔고딕OTF ExtraBold"/>
              </a:rPr>
              <a:t>들을</a:t>
            </a:r>
            <a:r>
              <a:rPr sz="4350" b="1" spc="-10" dirty="0">
                <a:latin typeface="나눔고딕OTF ExtraBold"/>
                <a:cs typeface="나눔고딕OTF ExtraBold"/>
              </a:rPr>
              <a:t> </a:t>
            </a:r>
            <a:r>
              <a:rPr sz="4350" b="1" spc="-270" dirty="0" err="1">
                <a:latin typeface="나눔고딕OTF ExtraBold"/>
                <a:cs typeface="나눔고딕OTF ExtraBold"/>
              </a:rPr>
              <a:t>사용해보자</a:t>
            </a:r>
            <a:r>
              <a:rPr sz="4350" b="1" spc="-270" dirty="0">
                <a:latin typeface="Arial"/>
                <a:ea typeface="+mj-ea"/>
                <a:cs typeface="Arial"/>
              </a:rPr>
              <a:t>.</a:t>
            </a:r>
          </a:p>
          <a:p>
            <a:pPr marL="459105" indent="-443230">
              <a:lnSpc>
                <a:spcPct val="100000"/>
              </a:lnSpc>
              <a:spcBef>
                <a:spcPts val="4660"/>
              </a:spcBef>
              <a:buSzPct val="123000"/>
              <a:buChar char="•"/>
              <a:tabLst>
                <a:tab pos="459105" algn="l"/>
                <a:tab pos="459740" algn="l"/>
              </a:tabLst>
              <a:defRPr/>
            </a:pPr>
            <a:r>
              <a:rPr lang="ko-KR" altLang="en-US" sz="3600" spc="-405" dirty="0">
                <a:latin typeface="Arial"/>
                <a:ea typeface="+mj-ea"/>
                <a:cs typeface="Arial"/>
              </a:rPr>
              <a:t>학습 데이터</a:t>
            </a:r>
            <a:r>
              <a:rPr sz="3600" spc="-405" dirty="0">
                <a:latin typeface="Arial"/>
                <a:ea typeface="+mj-ea"/>
                <a:cs typeface="Arial"/>
              </a:rPr>
              <a:t> 2048개 &gt; </a:t>
            </a:r>
            <a:r>
              <a:rPr sz="3600" spc="-405" dirty="0" err="1">
                <a:latin typeface="Arial"/>
                <a:ea typeface="+mj-ea"/>
                <a:cs typeface="Arial"/>
              </a:rPr>
              <a:t>학습</a:t>
            </a:r>
            <a:r>
              <a:rPr lang="en-US" sz="3600" spc="-405" dirty="0">
                <a:latin typeface="Arial"/>
                <a:ea typeface="+mj-ea"/>
                <a:cs typeface="Arial"/>
              </a:rPr>
              <a:t> </a:t>
            </a:r>
            <a:r>
              <a:rPr lang="ko-KR" altLang="en-US" sz="3600" spc="-405" dirty="0">
                <a:latin typeface="Arial"/>
                <a:ea typeface="+mj-ea"/>
                <a:cs typeface="Arial"/>
              </a:rPr>
              <a:t>이미지</a:t>
            </a:r>
            <a:r>
              <a:rPr sz="3600" spc="-405" dirty="0">
                <a:latin typeface="Arial"/>
                <a:ea typeface="+mj-ea"/>
                <a:cs typeface="Arial"/>
              </a:rPr>
              <a:t>(1642개), </a:t>
            </a:r>
            <a:r>
              <a:rPr sz="3600" spc="-405" dirty="0" err="1">
                <a:latin typeface="Arial"/>
                <a:ea typeface="+mj-ea"/>
                <a:cs typeface="Arial"/>
              </a:rPr>
              <a:t>검증</a:t>
            </a:r>
            <a:r>
              <a:rPr lang="en-US" sz="3600" spc="-405" dirty="0">
                <a:latin typeface="Arial"/>
                <a:ea typeface="+mj-ea"/>
                <a:cs typeface="Arial"/>
              </a:rPr>
              <a:t> </a:t>
            </a:r>
            <a:r>
              <a:rPr lang="ko-KR" altLang="en-US" sz="3600" spc="-405" dirty="0">
                <a:latin typeface="Arial"/>
                <a:ea typeface="+mj-ea"/>
                <a:cs typeface="Arial"/>
              </a:rPr>
              <a:t>이미지</a:t>
            </a:r>
            <a:r>
              <a:rPr sz="3600" spc="-405" dirty="0">
                <a:latin typeface="Arial"/>
                <a:ea typeface="+mj-ea"/>
                <a:cs typeface="Arial"/>
              </a:rPr>
              <a:t>(406개)로 </a:t>
            </a:r>
            <a:r>
              <a:rPr sz="3600" spc="-405" dirty="0" err="1">
                <a:latin typeface="Arial"/>
                <a:ea typeface="+mj-ea"/>
                <a:cs typeface="Arial"/>
              </a:rPr>
              <a:t>나누어</a:t>
            </a:r>
            <a:r>
              <a:rPr sz="3600" spc="-405" dirty="0">
                <a:latin typeface="Arial"/>
                <a:ea typeface="+mj-ea"/>
                <a:cs typeface="Arial"/>
              </a:rPr>
              <a:t> </a:t>
            </a:r>
            <a:r>
              <a:rPr sz="3600" spc="-405" dirty="0" err="1">
                <a:latin typeface="Arial"/>
                <a:ea typeface="+mj-ea"/>
                <a:cs typeface="Arial"/>
              </a:rPr>
              <a:t>학습</a:t>
            </a:r>
            <a:endParaRPr sz="3600" spc="-405" dirty="0">
              <a:latin typeface="Arial"/>
              <a:ea typeface="+mj-ea"/>
              <a:cs typeface="Arial"/>
            </a:endParaRPr>
          </a:p>
          <a:p>
            <a:pPr marL="459105" marR="1131570" indent="-442595">
              <a:lnSpc>
                <a:spcPct val="106900"/>
              </a:lnSpc>
              <a:spcBef>
                <a:spcPts val="3265"/>
              </a:spcBef>
              <a:buSzPct val="123000"/>
              <a:buChar char="•"/>
              <a:tabLst>
                <a:tab pos="459105" algn="l"/>
                <a:tab pos="459740" algn="l"/>
              </a:tabLst>
              <a:defRPr/>
            </a:pPr>
            <a:r>
              <a:rPr lang="ko-KR" altLang="en-US" sz="3600" spc="-405" dirty="0">
                <a:latin typeface="Arial"/>
                <a:ea typeface="+mj-ea"/>
                <a:cs typeface="Arial"/>
              </a:rPr>
              <a:t>테스트 데이터</a:t>
            </a:r>
            <a:r>
              <a:rPr sz="3600" spc="-405" dirty="0">
                <a:latin typeface="Arial"/>
                <a:ea typeface="+mj-ea"/>
                <a:cs typeface="Arial"/>
              </a:rPr>
              <a:t> </a:t>
            </a:r>
            <a:r>
              <a:rPr lang="ko-KR" altLang="en-US" sz="3600" spc="-405" dirty="0">
                <a:latin typeface="Arial"/>
                <a:ea typeface="+mj-ea"/>
                <a:cs typeface="Arial"/>
              </a:rPr>
              <a:t>예측하기 위한 학습 데이터</a:t>
            </a:r>
            <a:r>
              <a:rPr sz="3600" spc="-405" dirty="0">
                <a:latin typeface="Arial"/>
                <a:ea typeface="+mj-ea"/>
                <a:cs typeface="Arial"/>
              </a:rPr>
              <a:t> </a:t>
            </a:r>
            <a:r>
              <a:rPr sz="3600" spc="-405" dirty="0" err="1">
                <a:latin typeface="Arial"/>
                <a:ea typeface="+mj-ea"/>
                <a:cs typeface="Arial"/>
              </a:rPr>
              <a:t>부족을</a:t>
            </a:r>
            <a:r>
              <a:rPr sz="3600" spc="-405" dirty="0">
                <a:latin typeface="Arial"/>
                <a:ea typeface="+mj-ea"/>
                <a:cs typeface="Arial"/>
              </a:rPr>
              <a:t> </a:t>
            </a:r>
            <a:r>
              <a:rPr sz="3600" spc="-405" dirty="0" err="1">
                <a:latin typeface="Arial"/>
                <a:ea typeface="+mj-ea"/>
                <a:cs typeface="Arial"/>
              </a:rPr>
              <a:t>해결하기</a:t>
            </a:r>
            <a:r>
              <a:rPr sz="3600" spc="-405" dirty="0">
                <a:latin typeface="Arial"/>
                <a:ea typeface="+mj-ea"/>
                <a:cs typeface="Arial"/>
              </a:rPr>
              <a:t> </a:t>
            </a:r>
            <a:r>
              <a:rPr sz="3600" spc="-405" dirty="0" err="1">
                <a:latin typeface="Arial"/>
                <a:ea typeface="+mj-ea"/>
                <a:cs typeface="Arial"/>
              </a:rPr>
              <a:t>위해서</a:t>
            </a:r>
            <a:r>
              <a:rPr sz="3600" spc="-405" dirty="0">
                <a:latin typeface="Arial"/>
                <a:ea typeface="+mj-ea"/>
                <a:cs typeface="Arial"/>
              </a:rPr>
              <a:t> </a:t>
            </a:r>
            <a:r>
              <a:rPr lang="ko-KR" altLang="en-US" sz="3600" spc="-405" dirty="0">
                <a:latin typeface="Arial"/>
                <a:ea typeface="+mj-ea"/>
                <a:cs typeface="Arial"/>
              </a:rPr>
              <a:t>데이터 증강</a:t>
            </a:r>
            <a:r>
              <a:rPr sz="3600" spc="-405" dirty="0">
                <a:latin typeface="Arial"/>
                <a:ea typeface="+mj-ea"/>
                <a:cs typeface="Arial"/>
              </a:rPr>
              <a:t>을  </a:t>
            </a:r>
            <a:r>
              <a:rPr sz="3600" spc="-405" dirty="0" err="1">
                <a:latin typeface="Arial"/>
                <a:ea typeface="+mj-ea"/>
                <a:cs typeface="Arial"/>
              </a:rPr>
              <a:t>진행</a:t>
            </a:r>
            <a:r>
              <a:rPr lang="en-US" altLang="ko-KR" sz="3600" spc="-405" dirty="0">
                <a:latin typeface="Arial"/>
                <a:ea typeface="+mj-ea"/>
                <a:cs typeface="Arial"/>
              </a:rPr>
              <a:t>,</a:t>
            </a:r>
            <a:r>
              <a:rPr sz="3600" spc="-405" dirty="0">
                <a:latin typeface="Arial"/>
                <a:ea typeface="+mj-ea"/>
                <a:cs typeface="Arial"/>
              </a:rPr>
              <a:t> </a:t>
            </a:r>
            <a:r>
              <a:rPr lang="en-US" sz="3600" spc="-405" dirty="0">
                <a:latin typeface="Arial"/>
                <a:ea typeface="+mj-ea"/>
                <a:cs typeface="Arial"/>
              </a:rPr>
              <a:t/>
            </a:r>
            <a:br>
              <a:rPr lang="en-US" sz="3600" spc="-405" dirty="0">
                <a:latin typeface="Arial"/>
                <a:ea typeface="+mj-ea"/>
                <a:cs typeface="Arial"/>
              </a:rPr>
            </a:br>
            <a:r>
              <a:rPr sz="3600" spc="-405" dirty="0" err="1">
                <a:latin typeface="Arial"/>
                <a:ea typeface="+mj-ea"/>
                <a:cs typeface="Arial"/>
              </a:rPr>
              <a:t>학습에는</a:t>
            </a:r>
            <a:r>
              <a:rPr sz="3600" spc="-405" dirty="0">
                <a:latin typeface="Arial"/>
                <a:ea typeface="+mj-ea"/>
                <a:cs typeface="Arial"/>
              </a:rPr>
              <a:t>  </a:t>
            </a:r>
            <a:r>
              <a:rPr lang="ko-KR" altLang="en-US" sz="3600" spc="-405" dirty="0">
                <a:latin typeface="Arial"/>
                <a:ea typeface="+mj-ea"/>
                <a:cs typeface="Arial"/>
              </a:rPr>
              <a:t>학습 이미지</a:t>
            </a:r>
            <a:r>
              <a:rPr sz="3600" spc="-405" dirty="0">
                <a:latin typeface="Arial"/>
                <a:ea typeface="+mj-ea"/>
                <a:cs typeface="Arial"/>
              </a:rPr>
              <a:t> = 52544, </a:t>
            </a:r>
            <a:r>
              <a:rPr lang="ko-KR" altLang="en-US" sz="3600" spc="-405" dirty="0">
                <a:latin typeface="Arial"/>
                <a:ea typeface="+mj-ea"/>
                <a:cs typeface="Arial"/>
              </a:rPr>
              <a:t>검증 이미지</a:t>
            </a:r>
            <a:r>
              <a:rPr sz="3600" spc="-405" dirty="0">
                <a:latin typeface="Arial"/>
                <a:ea typeface="+mj-ea"/>
                <a:cs typeface="Arial"/>
              </a:rPr>
              <a:t> = 12992가 </a:t>
            </a:r>
            <a:r>
              <a:rPr sz="3600" spc="-405" dirty="0" err="1">
                <a:latin typeface="Arial"/>
                <a:ea typeface="+mj-ea"/>
                <a:cs typeface="Arial"/>
              </a:rPr>
              <a:t>사용</a:t>
            </a:r>
            <a:endParaRPr sz="3600" spc="-405" dirty="0">
              <a:latin typeface="Arial"/>
              <a:ea typeface="+mj-ea"/>
              <a:cs typeface="Arial"/>
            </a:endParaRPr>
          </a:p>
        </p:txBody>
      </p:sp>
      <p:pic>
        <p:nvPicPr>
          <p:cNvPr id="4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8F3E9E8-F7EB-48E4-A824-E8CDD27A9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381203"/>
              </p:ext>
            </p:extLst>
          </p:nvPr>
        </p:nvGraphicFramePr>
        <p:xfrm>
          <a:off x="1611588" y="6035675"/>
          <a:ext cx="795191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75958">
                  <a:extLst>
                    <a:ext uri="{9D8B030D-6E8A-4147-A177-3AD203B41FA5}">
                      <a16:colId xmlns:a16="http://schemas.microsoft.com/office/drawing/2014/main" val="1008403007"/>
                    </a:ext>
                  </a:extLst>
                </a:gridCol>
                <a:gridCol w="3975958">
                  <a:extLst>
                    <a:ext uri="{9D8B030D-6E8A-4147-A177-3AD203B41FA5}">
                      <a16:colId xmlns:a16="http://schemas.microsoft.com/office/drawing/2014/main" val="4719824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Hyperparameter</a:t>
                      </a:r>
                      <a:endParaRPr lang="ko-KR" altLang="en-US" sz="2400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64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Batch</a:t>
                      </a:r>
                      <a:r>
                        <a:rPr lang="ko-KR" altLang="en-US" sz="2400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 </a:t>
                      </a:r>
                      <a:r>
                        <a:rPr lang="en-US" altLang="ko-KR" sz="2400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size</a:t>
                      </a:r>
                      <a:endParaRPr lang="ko-KR" altLang="en-US" sz="2400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16</a:t>
                      </a:r>
                      <a:endParaRPr lang="ko-KR" altLang="en-US" sz="2400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266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Optimizer</a:t>
                      </a:r>
                      <a:endParaRPr lang="ko-KR" altLang="en-US" sz="2400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Adam (</a:t>
                      </a:r>
                      <a:r>
                        <a:rPr lang="en-US" altLang="ko-KR" sz="2400" kern="1200" spc="0" dirty="0" err="1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lr</a:t>
                      </a:r>
                      <a:r>
                        <a:rPr lang="en-US" altLang="ko-KR" sz="2400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 </a:t>
                      </a:r>
                      <a:r>
                        <a:rPr lang="en-US" altLang="ko-KR" sz="2400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= </a:t>
                      </a:r>
                      <a:r>
                        <a:rPr lang="en-US" altLang="ko-KR" sz="2400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0.00001)</a:t>
                      </a:r>
                      <a:endParaRPr lang="ko-KR" altLang="en-US" sz="2400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487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Epochs</a:t>
                      </a:r>
                      <a:endParaRPr lang="ko-KR" altLang="en-US" sz="2400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221 (Early</a:t>
                      </a:r>
                      <a:r>
                        <a:rPr lang="en-US" altLang="ko-KR" sz="2400" kern="1200" spc="0" baseline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 stopping)</a:t>
                      </a:r>
                      <a:endParaRPr lang="ko-KR" altLang="en-US" sz="2400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15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0" dirty="0" err="1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ImageDataGenerator</a:t>
                      </a:r>
                      <a:endParaRPr lang="ko-KR" altLang="en-US" sz="2400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Rescale = 1./</a:t>
                      </a:r>
                      <a:r>
                        <a:rPr lang="en-US" altLang="ko-KR" sz="2400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255</a:t>
                      </a:r>
                      <a:endParaRPr lang="en-US" altLang="ko-KR" sz="2400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183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Image</a:t>
                      </a:r>
                      <a:r>
                        <a:rPr lang="en-US" altLang="ko-KR" sz="2400" kern="1200" spc="0" baseline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 size</a:t>
                      </a:r>
                      <a:endParaRPr lang="ko-KR" altLang="en-US" sz="2400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224</a:t>
                      </a:r>
                      <a:r>
                        <a:rPr lang="en-US" altLang="ko-KR" sz="2400" kern="1200" spc="0" baseline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x224</a:t>
                      </a:r>
                      <a:endParaRPr lang="en-US" altLang="ko-KR" sz="2400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727153"/>
                  </a:ext>
                </a:extLst>
              </a:tr>
            </a:tbl>
          </a:graphicData>
        </a:graphic>
      </p:graphicFrame>
      <p:pic>
        <p:nvPicPr>
          <p:cNvPr id="9" name="Picture 2">
            <a:extLst>
              <a:ext uri="{FF2B5EF4-FFF2-40B4-BE49-F238E27FC236}">
                <a16:creationId xmlns:a16="http://schemas.microsoft.com/office/drawing/2014/main" id="{CD40EFB1-B4D9-4202-9D90-DE59D9C1D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412</Words>
  <Application>Microsoft Office PowerPoint</Application>
  <PresentationFormat>사용자 지정</PresentationFormat>
  <Paragraphs>69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나눔고딕OTF ExtraBold</vt:lpstr>
      <vt:lpstr>맑은 고딕</vt:lpstr>
      <vt:lpstr>함초롬돋움</vt:lpstr>
      <vt:lpstr>Arial</vt:lpstr>
      <vt:lpstr>Calibri</vt:lpstr>
      <vt:lpstr>Times New Roman</vt:lpstr>
      <vt:lpstr>Office Theme</vt:lpstr>
      <vt:lpstr>무릎 X-ray 영상을 이용한  KL grade Classifier  KL grade classifier using knee X-ray images.</vt:lpstr>
      <vt:lpstr>What is the problem?</vt:lpstr>
      <vt:lpstr>What is the problem?</vt:lpstr>
      <vt:lpstr>What is the problem?</vt:lpstr>
      <vt:lpstr>What is the problem?</vt:lpstr>
      <vt:lpstr>Why is that a problem?</vt:lpstr>
      <vt:lpstr>Why is that a problem?</vt:lpstr>
      <vt:lpstr>What are some related studies?</vt:lpstr>
      <vt:lpstr>How to solve the problem?</vt:lpstr>
      <vt:lpstr>How to solve the problem?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DACON 컴퓨터 비전 학습 경진대회</dc:title>
  <cp:lastModifiedBy>이상민</cp:lastModifiedBy>
  <cp:revision>97</cp:revision>
  <dcterms:created xsi:type="dcterms:W3CDTF">2021-10-14T17:41:36Z</dcterms:created>
  <dcterms:modified xsi:type="dcterms:W3CDTF">2021-11-05T21:00:29Z</dcterms:modified>
  <cp:version>1000.0000.01</cp:version>
</cp:coreProperties>
</file>