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98" r:id="rId4"/>
    <p:sldId id="292" r:id="rId5"/>
    <p:sldId id="310" r:id="rId6"/>
    <p:sldId id="303" r:id="rId7"/>
    <p:sldId id="304" r:id="rId8"/>
    <p:sldId id="309" r:id="rId9"/>
    <p:sldId id="289" r:id="rId10"/>
    <p:sldId id="306" r:id="rId11"/>
    <p:sldId id="274" r:id="rId12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65817" autoAdjust="0"/>
  </p:normalViewPr>
  <p:slideViewPr>
    <p:cSldViewPr>
      <p:cViewPr varScale="1">
        <p:scale>
          <a:sx n="53" d="100"/>
          <a:sy n="53" d="100"/>
        </p:scale>
        <p:origin x="88" y="52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준비하였습니다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7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spc="10" dirty="0">
                <a:latin typeface="Arial"/>
                <a:ea typeface="+mj-ea"/>
                <a:cs typeface="Arial"/>
              </a:rPr>
              <a:t>2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sz="3600" b="1" spc="-5" dirty="0" smtClean="0">
                <a:latin typeface="나눔고딕OTF ExtraBold"/>
                <a:cs typeface="나눔고딕OTF ExtraBold"/>
              </a:rPr>
              <a:t>01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/>
              <a:t>Chest Radiograph Disentanglement for COVID-19 Outcome Prediction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Medical Deep-Learning </a:t>
            </a:r>
            <a:r>
              <a:rPr lang="en-US" sz="5400" dirty="0" smtClean="0"/>
              <a:t>3rd </a:t>
            </a:r>
            <a:r>
              <a:rPr lang="en-US" sz="5400" dirty="0"/>
              <a:t>Paper review</a:t>
            </a:r>
            <a:endParaRPr sz="5400" dirty="0"/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127511-04A7-41C6-A0F3-F4148F5551E2}"/>
              </a:ext>
            </a:extLst>
          </p:cNvPr>
          <p:cNvSpPr txBox="1"/>
          <p:nvPr/>
        </p:nvSpPr>
        <p:spPr>
          <a:xfrm>
            <a:off x="1023917" y="2407632"/>
            <a:ext cx="1821447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Instances</a:t>
            </a:r>
            <a:r>
              <a:rPr lang="ko-KR" altLang="en-US" sz="3200" dirty="0"/>
              <a:t>의 의존성을 파악하기 위한 </a:t>
            </a:r>
            <a:r>
              <a:rPr lang="en-US" altLang="ko-KR" sz="3200" dirty="0"/>
              <a:t>Transformer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Pseudo-labels</a:t>
            </a:r>
            <a:r>
              <a:rPr lang="ko-KR" altLang="en-US" sz="3200" dirty="0"/>
              <a:t>을 사용한 </a:t>
            </a:r>
            <a:r>
              <a:rPr lang="en-US" altLang="ko-KR" sz="3200" dirty="0"/>
              <a:t>instance-level</a:t>
            </a:r>
            <a:r>
              <a:rPr lang="ko-KR" altLang="en-US" sz="3200" dirty="0"/>
              <a:t>의 </a:t>
            </a:r>
            <a:r>
              <a:rPr lang="en-US" altLang="ko-KR" sz="3200" dirty="0"/>
              <a:t>supervision loss </a:t>
            </a:r>
            <a:r>
              <a:rPr lang="ko-KR" altLang="en-US" sz="3200" dirty="0"/>
              <a:t>제안</a:t>
            </a:r>
            <a:endParaRPr lang="en-US" altLang="ko-KR" sz="3200" dirty="0"/>
          </a:p>
          <a:p>
            <a:r>
              <a:rPr lang="en-US" altLang="ko-KR" sz="3200" dirty="0"/>
              <a:t>→ </a:t>
            </a:r>
            <a:r>
              <a:rPr lang="ko-KR" altLang="en-US" sz="3200" dirty="0"/>
              <a:t>새로운 </a:t>
            </a:r>
            <a:r>
              <a:rPr lang="en-US" altLang="ko-KR" sz="3200" dirty="0"/>
              <a:t>Deep-Learning</a:t>
            </a:r>
            <a:r>
              <a:rPr lang="ko-KR" altLang="en-US" sz="3200" dirty="0"/>
              <a:t> 기반 </a:t>
            </a:r>
            <a:r>
              <a:rPr lang="en-US" altLang="ko-KR" sz="3200" dirty="0"/>
              <a:t>MIL </a:t>
            </a:r>
            <a:r>
              <a:rPr lang="ko-KR" altLang="en-US" sz="3200" dirty="0"/>
              <a:t>학습 접근 법을 제안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기존의 </a:t>
            </a:r>
            <a:r>
              <a:rPr lang="en-US" altLang="ko-KR" sz="3200" dirty="0"/>
              <a:t>SOTA</a:t>
            </a:r>
            <a:r>
              <a:rPr lang="ko-KR" altLang="en-US" sz="3200" dirty="0"/>
              <a:t>를 달성한 방법은 수백 개의 이미지만으로 성능을 파악하였지만</a:t>
            </a:r>
            <a:r>
              <a:rPr lang="en-US" altLang="ko-KR" sz="3200" dirty="0"/>
              <a:t>,</a:t>
            </a:r>
          </a:p>
          <a:p>
            <a:r>
              <a:rPr lang="ko-KR" altLang="en-US" sz="3200" dirty="0"/>
              <a:t>본 연구에서는 </a:t>
            </a:r>
            <a:r>
              <a:rPr lang="en-US" altLang="ko-KR" sz="3200" dirty="0"/>
              <a:t>11000</a:t>
            </a:r>
            <a:r>
              <a:rPr lang="ko-KR" altLang="en-US" sz="3200" dirty="0"/>
              <a:t>개 이상의 이미지를 포함하는 </a:t>
            </a:r>
            <a:r>
              <a:rPr lang="en-US" altLang="ko-KR" sz="3200" dirty="0"/>
              <a:t>PANDA Challenge</a:t>
            </a:r>
            <a:r>
              <a:rPr lang="ko-KR" altLang="en-US" sz="3200" dirty="0"/>
              <a:t>의 전립선 전체 슬라이드 이미지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데이터 세트에 대한 평가를 진행하였습니다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모델의 성능의 평가를 위해서 </a:t>
            </a:r>
            <a:r>
              <a:rPr lang="en-US" altLang="ko-KR" sz="3200" dirty="0"/>
              <a:t>Kaggle</a:t>
            </a:r>
            <a:r>
              <a:rPr lang="ko-KR" altLang="en-US" sz="3200" dirty="0"/>
              <a:t>의</a:t>
            </a:r>
            <a:r>
              <a:rPr lang="en-US" altLang="ko-KR" sz="3200" dirty="0"/>
              <a:t> test</a:t>
            </a:r>
            <a:r>
              <a:rPr lang="ko-KR" altLang="en-US" sz="3200" dirty="0"/>
              <a:t> </a:t>
            </a:r>
            <a:r>
              <a:rPr lang="en-US" altLang="ko-KR" sz="3200" dirty="0"/>
              <a:t>dataset</a:t>
            </a:r>
            <a:r>
              <a:rPr lang="ko-KR" altLang="en-US" sz="3200" dirty="0"/>
              <a:t>을 활용하였으며</a:t>
            </a:r>
            <a:r>
              <a:rPr lang="en-US" altLang="ko-KR" sz="3200" dirty="0"/>
              <a:t>, </a:t>
            </a:r>
            <a:r>
              <a:rPr lang="ko-KR" altLang="en-US" sz="3200" dirty="0"/>
              <a:t>앙상블을 진행하지 않은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단일 모델의 성능이 순위권에 속한 모델의 성능과 동등하다는 결과를 냄을 알 수 있었습니다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Visual transformers</a:t>
            </a:r>
            <a:r>
              <a:rPr lang="ko-KR" altLang="en-US" sz="3200" dirty="0"/>
              <a:t>는 </a:t>
            </a:r>
            <a:r>
              <a:rPr lang="en-US" altLang="ko-KR" sz="3200" dirty="0"/>
              <a:t>Classification convolutional neural network</a:t>
            </a:r>
            <a:r>
              <a:rPr lang="ko-KR" altLang="en-US" sz="3200" dirty="0"/>
              <a:t>을 완전히 대체할 수 있음을 보임으로서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Transformer</a:t>
            </a:r>
            <a:r>
              <a:rPr lang="ko-KR" altLang="en-US" sz="3200" dirty="0"/>
              <a:t> </a:t>
            </a:r>
            <a:r>
              <a:rPr lang="en-US" altLang="ko-KR" sz="3200" dirty="0"/>
              <a:t>blocks</a:t>
            </a:r>
            <a:r>
              <a:rPr lang="ko-KR" altLang="en-US" sz="3200" dirty="0"/>
              <a:t>만을 기반으로 </a:t>
            </a:r>
            <a:r>
              <a:rPr lang="en-US" altLang="ko-KR" sz="3200" dirty="0"/>
              <a:t>MIL </a:t>
            </a:r>
            <a:r>
              <a:rPr lang="ko-KR" altLang="en-US" sz="3200" dirty="0"/>
              <a:t>학습 모델을 만들 수 있는 가능성을 보여주었습니다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b="0" spc="-190" dirty="0"/>
              <a:t>목차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7994650" y="3140075"/>
            <a:ext cx="4142200" cy="5406608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02. Method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03. Experiments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04. Conclusion</a:t>
            </a:r>
            <a:endParaRPr lang="ko-KR" altLang="en-US" sz="4350" b="1" spc="-325" dirty="0">
              <a:latin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Patch extraction from Whole slide images 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25" y="2573337"/>
            <a:ext cx="11830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Pseudo-labels </a:t>
            </a:r>
            <a:r>
              <a:rPr lang="en-US" altLang="ko-KR" sz="4350" b="1" spc="-325" dirty="0" err="1">
                <a:latin typeface="나눔고딕OTF ExtraBold"/>
              </a:rPr>
              <a:t>assignmnet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3120110"/>
            <a:ext cx="120491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Pseudo-labels </a:t>
            </a:r>
            <a:r>
              <a:rPr lang="en-US" altLang="ko-KR" sz="4350" b="1" spc="-325" dirty="0" err="1">
                <a:latin typeface="나눔고딕OTF ExtraBold"/>
              </a:rPr>
              <a:t>assignmnet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3292475"/>
            <a:ext cx="12039600" cy="1485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01" y="5197475"/>
            <a:ext cx="12201525" cy="1571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01" y="7407275"/>
            <a:ext cx="1233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Experiment in progress</a:t>
            </a:r>
            <a:endParaRPr lang="ko-KR" altLang="en-US" sz="4350" b="1" spc="-325" dirty="0">
              <a:latin typeface="나눔고딕OTF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D14117-1C84-4F7B-999C-1F408005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53249"/>
              </p:ext>
            </p:extLst>
          </p:nvPr>
        </p:nvGraphicFramePr>
        <p:xfrm>
          <a:off x="1019316" y="3053403"/>
          <a:ext cx="9718534" cy="6548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734">
                  <a:extLst>
                    <a:ext uri="{9D8B030D-6E8A-4147-A177-3AD203B41FA5}">
                      <a16:colId xmlns:a16="http://schemas.microsoft.com/office/drawing/2014/main" val="40416074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983498914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/>
                        <a:t>Pytorch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662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GPU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NVIDIA Tesla V100 16GB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624758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Backbone CNN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ResNet50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36195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Pre-trained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ImageNet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6722"/>
                  </a:ext>
                </a:extLst>
              </a:tr>
              <a:tr h="964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Optimizer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Adam, initial learning rate a0 = 3e-4(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  <a:r>
                        <a:rPr lang="en-US" altLang="ko-KR" sz="2400" b="1" dirty="0"/>
                        <a:t>),</a:t>
                      </a:r>
                      <a:br>
                        <a:rPr lang="en-US" altLang="ko-KR" sz="2400" b="1" dirty="0"/>
                      </a:br>
                      <a:r>
                        <a:rPr lang="en-US" altLang="ko-KR" sz="2400" b="1" dirty="0"/>
                        <a:t>CNN, transformer parameter = 3e-5(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0.00003)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31080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Epochs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50 (Cosine learning rate scheduler)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59272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Weight decay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0.1(transformer layers), No dropout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70894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the parameters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5-fold cross validations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15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PANDA Dataset, Patch Selection</a:t>
            </a:r>
            <a:endParaRPr lang="ko-KR" altLang="en-US" sz="4350" b="1" spc="-325" dirty="0">
              <a:latin typeface="나눔고딕OTF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D14117-1C84-4F7B-999C-1F408005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52018"/>
              </p:ext>
            </p:extLst>
          </p:nvPr>
        </p:nvGraphicFramePr>
        <p:xfrm>
          <a:off x="1019316" y="3053403"/>
          <a:ext cx="9718534" cy="7371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734">
                  <a:extLst>
                    <a:ext uri="{9D8B030D-6E8A-4147-A177-3AD203B41FA5}">
                      <a16:colId xmlns:a16="http://schemas.microsoft.com/office/drawing/2014/main" val="40416074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983498914"/>
                    </a:ext>
                  </a:extLst>
                </a:gridCol>
              </a:tblGrid>
              <a:tr h="7935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PANDA Dataset</a:t>
                      </a:r>
                      <a:endParaRPr lang="ko-KR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14539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Name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Cancer grade assessment (PANDA) Challenge dataset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662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amount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11K whole-slide images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624758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Size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25,000px x 25,000px RGB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36195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Used Image size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4x smaller than the highest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6722"/>
                  </a:ext>
                </a:extLst>
              </a:tr>
              <a:tr h="9640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Patch Selection</a:t>
                      </a:r>
                      <a:endParaRPr lang="ko-KR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31080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Size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224px x 224px gird</a:t>
                      </a:r>
                      <a:br>
                        <a:rPr lang="en-US" altLang="ko-KR" sz="2400" b="1" dirty="0"/>
                      </a:br>
                      <a:r>
                        <a:rPr lang="en-US" altLang="ko-KR" sz="2400" b="1" dirty="0"/>
                        <a:t>random offsets to ensure randomness.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59272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only keep the foreground patch.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70894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Data input size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16 x K x 3 x 224 x 224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(batch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size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=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16)</a:t>
                      </a:r>
                    </a:p>
                    <a:p>
                      <a:pPr latinLnBrk="1"/>
                      <a:r>
                        <a:rPr lang="en-US" altLang="ko-KR" sz="2400" b="1" dirty="0"/>
                        <a:t>K = 56, random subset, GPU limit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15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1. Evaluations results on PANDA </a:t>
            </a:r>
            <a:r>
              <a:rPr lang="en-US" altLang="ko-KR" sz="4350" b="1" spc="-325" dirty="0" smtClean="0">
                <a:latin typeface="나눔고딕OTF ExtraBold"/>
              </a:rPr>
              <a:t>dataset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3718944"/>
            <a:ext cx="15386827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74905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2. MIL adding pseudo-labels 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01" y="3712410"/>
            <a:ext cx="90201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286</Words>
  <Application>Microsoft Office PowerPoint</Application>
  <PresentationFormat>사용자 지정</PresentationFormat>
  <Paragraphs>78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Chest Radiograph Disentanglement for COVID-19 Outcome Prediction  Medical Deep-Learning 3rd Paper review</vt:lpstr>
      <vt:lpstr>목차</vt:lpstr>
      <vt:lpstr>01. Introduction</vt:lpstr>
      <vt:lpstr>02. Method</vt:lpstr>
      <vt:lpstr>02. Method</vt:lpstr>
      <vt:lpstr>03. Experiments</vt:lpstr>
      <vt:lpstr>03. Experiments</vt:lpstr>
      <vt:lpstr>04. Conclusion</vt:lpstr>
      <vt:lpstr>04. Conclusion</vt:lpstr>
      <vt:lpstr>04. 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273</cp:revision>
  <dcterms:created xsi:type="dcterms:W3CDTF">2021-10-14T17:41:36Z</dcterms:created>
  <dcterms:modified xsi:type="dcterms:W3CDTF">2021-11-29T17:00:19Z</dcterms:modified>
  <cp:version>1000.0000.01</cp:version>
</cp:coreProperties>
</file>