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4"/>
  </p:notesMasterIdLst>
  <p:sldIdLst>
    <p:sldId id="256" r:id="rId2"/>
    <p:sldId id="258" r:id="rId3"/>
    <p:sldId id="257" r:id="rId4"/>
    <p:sldId id="275" r:id="rId5"/>
    <p:sldId id="263" r:id="rId6"/>
    <p:sldId id="262" r:id="rId7"/>
    <p:sldId id="261" r:id="rId8"/>
    <p:sldId id="265" r:id="rId9"/>
    <p:sldId id="276" r:id="rId10"/>
    <p:sldId id="267" r:id="rId11"/>
    <p:sldId id="273" r:id="rId12"/>
    <p:sldId id="274" r:id="rId13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60">
          <p15:clr>
            <a:srgbClr val="A4A3A4"/>
          </p15:clr>
        </p15:guide>
        <p15:guide id="2" pos="63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10" y="60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560"/>
        <p:guide pos="63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2531" y="848201"/>
            <a:ext cx="7539038" cy="42410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5371941"/>
            <a:ext cx="16083281" cy="508920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nuh.org/health/nMedInfo/nView.do?category=DIS&amp;medid=AA000196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ingjunChen/GradingKneeO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12160776" cy="569387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3600" b="1" spc="-20" dirty="0" err="1">
                <a:latin typeface="Arial"/>
                <a:ea typeface="+mj-ea"/>
                <a:cs typeface="Arial"/>
              </a:rPr>
              <a:t>Kyonggi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0" dirty="0">
                <a:latin typeface="Arial"/>
                <a:ea typeface="+mj-ea"/>
                <a:cs typeface="Arial"/>
              </a:rPr>
              <a:t>Uni</a:t>
            </a:r>
            <a:r>
              <a:rPr sz="3600" b="1" spc="-305" dirty="0">
                <a:latin typeface="Arial"/>
                <a:ea typeface="+mj-ea"/>
                <a:cs typeface="Arial"/>
              </a:rPr>
              <a:t>v</a:t>
            </a:r>
            <a:r>
              <a:rPr sz="3600" b="1" spc="5" dirty="0">
                <a:latin typeface="Arial"/>
                <a:ea typeface="+mj-ea"/>
                <a:cs typeface="Arial"/>
              </a:rPr>
              <a:t>. </a:t>
            </a:r>
            <a:r>
              <a:rPr sz="3600" b="1" spc="30" dirty="0">
                <a:latin typeface="Arial"/>
                <a:ea typeface="+mj-ea"/>
                <a:cs typeface="Arial"/>
              </a:rPr>
              <a:t>Smart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5" dirty="0">
                <a:latin typeface="Arial"/>
                <a:ea typeface="+mj-ea"/>
                <a:cs typeface="Arial"/>
              </a:rPr>
              <a:t>I.O.T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0" dirty="0">
                <a:latin typeface="Arial"/>
                <a:ea typeface="+mj-ea"/>
                <a:cs typeface="Arial"/>
              </a:rPr>
              <a:t>Lab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95" dirty="0">
                <a:latin typeface="나눔고딕OTF ExtraBold"/>
                <a:cs typeface="나눔고딕OTF ExtraBold"/>
              </a:rPr>
              <a:t>이상민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sz="3600" b="1" spc="-15" dirty="0">
                <a:latin typeface="Arial"/>
                <a:ea typeface="+mj-ea"/>
                <a:cs typeface="Arial"/>
              </a:rPr>
              <a:t>(2021</a:t>
            </a:r>
            <a:r>
              <a:rPr sz="3600" b="1" spc="-195" dirty="0">
                <a:latin typeface="나눔고딕OTF ExtraBold"/>
                <a:cs typeface="나눔고딕OTF ExtraBold"/>
              </a:rPr>
              <a:t>년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lang="en-US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lang="en-US" altLang="ko-KR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월</a:t>
            </a:r>
            <a:r>
              <a:rPr sz="3600" b="1" spc="-5" dirty="0" smtClean="0">
                <a:latin typeface="나눔고딕OTF ExtraBold"/>
                <a:cs typeface="나눔고딕OTF ExtraBold"/>
              </a:rPr>
              <a:t> </a:t>
            </a:r>
            <a:r>
              <a:rPr lang="en-US" altLang="ko-KR" sz="3600" b="1" spc="-5" dirty="0" smtClean="0">
                <a:latin typeface="나눔고딕OTF ExtraBold"/>
                <a:cs typeface="나눔고딕OTF ExtraBold"/>
              </a:rPr>
              <a:t>10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일</a:t>
            </a:r>
            <a:r>
              <a:rPr sz="3600" b="1" spc="-100" dirty="0">
                <a:latin typeface="Arial"/>
                <a:ea typeface="+mj-ea"/>
                <a:cs typeface="Arial"/>
              </a:rPr>
              <a:t>)</a:t>
            </a:r>
            <a:endParaRPr sz="3600" dirty="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158" y="3362048"/>
            <a:ext cx="18633584" cy="4542269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ko-KR" altLang="en-US" sz="9600" dirty="0"/>
              <a:t>무릎 </a:t>
            </a:r>
            <a:r>
              <a:rPr lang="en-US" altLang="ko-KR" sz="9600" dirty="0"/>
              <a:t>X-ray </a:t>
            </a:r>
            <a:r>
              <a:rPr lang="ko-KR" altLang="en-US" sz="9600" dirty="0"/>
              <a:t>영상을 이용한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KL </a:t>
            </a:r>
            <a:r>
              <a:rPr lang="en-US" altLang="ko-KR" sz="9600" dirty="0"/>
              <a:t>grade Classifier</a:t>
            </a:r>
            <a:br>
              <a:rPr lang="en-US" altLang="ko-KR" sz="9600" dirty="0"/>
            </a:br>
            <a:r>
              <a:rPr lang="en-US" sz="4400" dirty="0">
                <a:ea typeface="맑은 고딕"/>
                <a:cs typeface="나눔고딕OTF ExtraBold"/>
              </a:rPr>
              <a:t/>
            </a:r>
            <a:br>
              <a:rPr lang="en-US" sz="4400" dirty="0">
                <a:ea typeface="맑은 고딕"/>
                <a:cs typeface="나눔고딕OTF ExtraBold"/>
              </a:rPr>
            </a:br>
            <a:r>
              <a:rPr lang="en-US" sz="4400" dirty="0">
                <a:latin typeface="맑은 고딕"/>
                <a:ea typeface="맑은 고딕"/>
                <a:cs typeface="나눔고딕OTF ExtraBold"/>
              </a:rPr>
              <a:t>KL grade classifier using knee X-ray images.</a:t>
            </a:r>
            <a:endParaRPr sz="4400" dirty="0">
              <a:latin typeface="맑은 고딕"/>
              <a:cs typeface="나눔고딕OTF ExtraBold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6A1C42C-663D-4734-BE5C-52C78675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b="0" spc="-120" dirty="0"/>
              <a:t>What are the results of model learning?</a:t>
            </a:r>
            <a:endParaRPr b="0" spc="-120" dirty="0"/>
          </a:p>
        </p:txBody>
      </p:sp>
      <p:pic>
        <p:nvPicPr>
          <p:cNvPr id="102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E7F9CD68-F918-415E-AD3A-977A30DA8D50}"/>
              </a:ext>
            </a:extLst>
          </p:cNvPr>
          <p:cNvSpPr txBox="1"/>
          <p:nvPr/>
        </p:nvSpPr>
        <p:spPr>
          <a:xfrm>
            <a:off x="1007028" y="1962718"/>
            <a:ext cx="90450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dirty="0">
                <a:latin typeface="Arial"/>
                <a:ea typeface="+mj-ea"/>
                <a:cs typeface="Arial"/>
              </a:rPr>
              <a:t>모델 학습의 결과는 무엇입니까</a:t>
            </a:r>
            <a:r>
              <a:rPr lang="en-US" altLang="ko-KR" sz="4350" b="1" dirty="0" smtClean="0">
                <a:latin typeface="Arial"/>
                <a:ea typeface="+mj-ea"/>
                <a:cs typeface="Arial"/>
              </a:rPr>
              <a:t>?</a:t>
            </a:r>
            <a:endParaRPr sz="4350" b="1" dirty="0">
              <a:latin typeface="Arial"/>
              <a:ea typeface="+mj-ea"/>
              <a:cs typeface="Arial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5" y="3246282"/>
            <a:ext cx="6455155" cy="54206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13333"/>
          <a:stretch/>
        </p:blipFill>
        <p:spPr>
          <a:xfrm>
            <a:off x="8223250" y="3215800"/>
            <a:ext cx="11156367" cy="5481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3850" y="9007475"/>
            <a:ext cx="4870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Dphi</a:t>
            </a:r>
            <a:r>
              <a:rPr lang="ko-KR" altLang="en-US" dirty="0" smtClean="0"/>
              <a:t>의 학습데이터셋을 검증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테스트로 나누어</a:t>
            </a:r>
            <a:endParaRPr lang="en-US" altLang="ko-KR" dirty="0" smtClean="0"/>
          </a:p>
          <a:p>
            <a:r>
              <a:rPr lang="ko-KR" altLang="en-US" dirty="0" smtClean="0"/>
              <a:t>테스트로 나누어진 데이터에 대한 매트릭스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75902"/>
            <a:ext cx="17795321" cy="686726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lang="en-US" altLang="ko-KR" sz="4350" dirty="0" smtClean="0">
                <a:latin typeface="Arial"/>
                <a:ea typeface="+mj-ea"/>
                <a:cs typeface="Arial"/>
              </a:rPr>
              <a:t>Attention</a:t>
            </a:r>
            <a:endParaRPr lang="en-US" altLang="ko-KR" sz="4350" dirty="0">
              <a:latin typeface="Arial"/>
              <a:ea typeface="+mj-ea"/>
              <a:cs typeface="Arial"/>
            </a:endParaRPr>
          </a:p>
        </p:txBody>
      </p:sp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7000" spc="-20" dirty="0">
                <a:latin typeface="Arial"/>
                <a:ea typeface="+mj-ea"/>
                <a:cs typeface="Arial"/>
              </a:rPr>
              <a:t>What's left?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87" y="2911475"/>
            <a:ext cx="4419600" cy="73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50" y="4009791"/>
            <a:ext cx="4800600" cy="480060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8299450" y="6111875"/>
            <a:ext cx="24384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042650" y="5807075"/>
            <a:ext cx="4800600" cy="2133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sz="7000" spc="-20" dirty="0" smtClean="0">
                <a:latin typeface="Arial"/>
                <a:ea typeface="+mj-ea"/>
                <a:cs typeface="Arial"/>
              </a:rPr>
              <a:t>Question</a:t>
            </a:r>
            <a:endParaRPr sz="7000" spc="-20" dirty="0">
              <a:latin typeface="Arial"/>
              <a:ea typeface="+mj-ea"/>
              <a:cs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감사합니다, thankyou, 감정표현, 고맙습니다, calligraphy, 사진,이미지,일러스트,캘리그라피 - 복주머니작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2454275"/>
            <a:ext cx="87630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 dirty="0"/>
              <a:t>Wha</a:t>
            </a:r>
            <a:r>
              <a:rPr b="0" spc="20" dirty="0"/>
              <a:t>t</a:t>
            </a:r>
            <a:r>
              <a:rPr b="0" spc="-280" dirty="0"/>
              <a:t> </a:t>
            </a:r>
            <a:r>
              <a:rPr b="0" spc="-233" dirty="0"/>
              <a:t>i</a:t>
            </a:r>
            <a:r>
              <a:rPr b="0" spc="-180" dirty="0"/>
              <a:t>s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90" dirty="0"/>
              <a:t>oblem?</a:t>
            </a: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r="1289"/>
          <a:stretch/>
        </p:blipFill>
        <p:spPr>
          <a:xfrm>
            <a:off x="4718050" y="2911475"/>
            <a:ext cx="9677400" cy="670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34593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04" dirty="0"/>
              <a:t>Wha</a:t>
            </a:r>
            <a:r>
              <a:rPr lang="en-US" altLang="ko-KR" b="0" spc="2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100" dirty="0"/>
              <a:t>th</a:t>
            </a:r>
            <a:r>
              <a:rPr lang="en-US" altLang="ko-KR" b="0" spc="50" dirty="0"/>
              <a:t>e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L grade examp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/>
          <a:stretch/>
        </p:blipFill>
        <p:spPr bwMode="auto">
          <a:xfrm>
            <a:off x="2965450" y="2835275"/>
            <a:ext cx="14086061" cy="495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3850" y="8321675"/>
            <a:ext cx="137653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단순 방사선 사진이 가장 유용하다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초기에는 정상 소견을 보일 수 있으나 점진적으로 관절 간격의 감소가 나타나며 연골 아래 뼈의 음영이 짙어지는 경화 소견을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더욱 진행되면 </a:t>
            </a:r>
            <a:r>
              <a:rPr lang="ko-KR" altLang="en-US" dirty="0" err="1"/>
              <a:t>관절면의</a:t>
            </a:r>
            <a:r>
              <a:rPr lang="ko-KR" altLang="en-US" dirty="0"/>
              <a:t> 가장 자리에 뼈가 웃자란 듯한 </a:t>
            </a:r>
            <a:r>
              <a:rPr lang="ko-KR" altLang="en-US" dirty="0" err="1"/>
              <a:t>골극이</a:t>
            </a:r>
            <a:r>
              <a:rPr lang="ko-KR" altLang="en-US" dirty="0"/>
              <a:t> 형성되고 </a:t>
            </a:r>
            <a:r>
              <a:rPr lang="ko-KR" altLang="en-US" dirty="0" err="1"/>
              <a:t>관절면이</a:t>
            </a:r>
            <a:r>
              <a:rPr lang="ko-KR" altLang="en-US" dirty="0"/>
              <a:t> 불규칙해진다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이차성</a:t>
            </a:r>
            <a:r>
              <a:rPr lang="ko-KR" altLang="en-US" dirty="0"/>
              <a:t> 관절염의 경우 원인이 되는 과거 외상이나 질환의 흔적 혹은 변형 등이 관찰되기도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방사선학적 변화가 증상 및 활동력의 심한 정도를 그대로 반영하는 것은 아니어서 </a:t>
            </a:r>
            <a:endParaRPr lang="en-US" altLang="ko-KR" dirty="0" smtClean="0"/>
          </a:p>
          <a:p>
            <a:r>
              <a:rPr lang="en-US" altLang="ko-KR" dirty="0" smtClean="0"/>
              <a:t>40</a:t>
            </a:r>
            <a:r>
              <a:rPr lang="ko-KR" altLang="en-US" dirty="0"/>
              <a:t>세 이상에서 </a:t>
            </a:r>
            <a:r>
              <a:rPr lang="en-US" altLang="ko-KR" dirty="0"/>
              <a:t>90% </a:t>
            </a:r>
            <a:r>
              <a:rPr lang="ko-KR" altLang="en-US" dirty="0"/>
              <a:t>정도는 방사선학적으로 퇴행성 변화를 보이지만 이 중 </a:t>
            </a:r>
            <a:r>
              <a:rPr lang="en-US" altLang="ko-KR" dirty="0"/>
              <a:t>30% </a:t>
            </a:r>
            <a:r>
              <a:rPr lang="ko-KR" altLang="en-US" dirty="0"/>
              <a:t>정도만이 증상을 보이게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www.snuh.org/health/nMedInfo/nView.do?category=DIS&amp;medid=AA000196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출처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543225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lang="en-US" altLang="ko-KR" sz="4350" b="1" spc="-325" dirty="0" smtClean="0">
              <a:latin typeface="나눔고딕OTF ExtraBold"/>
            </a:endParaRPr>
          </a:p>
          <a:p>
            <a:pPr marL="12700">
              <a:spcBef>
                <a:spcPts val="100"/>
              </a:spcBef>
              <a:defRPr/>
            </a:pPr>
            <a:r>
              <a:rPr lang="en-US" altLang="ko-KR" sz="4350" b="1" spc="-325" dirty="0" err="1" smtClean="0">
                <a:latin typeface="나눔고딕OTF ExtraBold"/>
              </a:rPr>
              <a:t>CheXNet</a:t>
            </a:r>
            <a:r>
              <a:rPr lang="en-US" altLang="ko-KR" sz="4350" b="1" spc="-325" dirty="0" smtClean="0">
                <a:latin typeface="나눔고딕OTF ExtraBold"/>
              </a:rPr>
              <a:t> : </a:t>
            </a:r>
            <a:r>
              <a:rPr lang="en-US" altLang="ko-KR" sz="4350" b="1" spc="-325" dirty="0">
                <a:latin typeface="나눔고딕OTF ExtraBold"/>
              </a:rPr>
              <a:t>Radiologist-Level Pneumonia Detection on Chest X-Rays with Deep </a:t>
            </a:r>
            <a:r>
              <a:rPr lang="en-US" altLang="ko-KR" sz="4350" b="1" spc="-325" dirty="0" smtClean="0">
                <a:latin typeface="나눔고딕OTF ExtraBold"/>
              </a:rPr>
              <a:t/>
            </a:r>
            <a:br>
              <a:rPr lang="en-US" altLang="ko-KR" sz="4350" b="1" spc="-325" dirty="0" smtClean="0">
                <a:latin typeface="나눔고딕OTF ExtraBold"/>
              </a:rPr>
            </a:br>
            <a:r>
              <a:rPr lang="en-US" altLang="ko-KR" sz="4350" b="1" spc="-325" dirty="0" smtClean="0">
                <a:latin typeface="나눔고딕OTF ExtraBold"/>
              </a:rPr>
              <a:t>-&gt; </a:t>
            </a:r>
            <a:r>
              <a:rPr lang="en-US" altLang="ko-KR" sz="4350" b="1" spc="-325" dirty="0">
                <a:latin typeface="나눔고딕OTF ExtraBold"/>
              </a:rPr>
              <a:t>DenseNet121 + </a:t>
            </a:r>
            <a:r>
              <a:rPr lang="en-US" altLang="ko-KR" sz="4350" b="1" spc="-325" dirty="0" smtClean="0">
                <a:latin typeface="나눔고딕OTF ExtraBold"/>
              </a:rPr>
              <a:t>Sigmoid(train)</a:t>
            </a:r>
            <a:endParaRPr lang="en-US" altLang="ko-KR" sz="4350" b="1" spc="-325" dirty="0">
              <a:latin typeface="나눔고딕OTF ExtraBold"/>
            </a:endParaRPr>
          </a:p>
          <a:p>
            <a:pPr marL="12700">
              <a:spcBef>
                <a:spcPts val="100"/>
              </a:spcBef>
              <a:defRPr/>
            </a:pPr>
            <a:endParaRPr lang="en-US" altLang="ko-KR" sz="4350" b="1" spc="-325" dirty="0" smtClean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Fully automatic knee osteoarthritis severity grading using deep </a:t>
            </a:r>
            <a:r>
              <a:rPr lang="en-US" altLang="ko-KR" sz="4350" b="1" spc="-325" dirty="0" smtClean="0">
                <a:latin typeface="나눔고딕OTF ExtraBold"/>
              </a:rPr>
              <a:t>neural networks </a:t>
            </a:r>
            <a:r>
              <a:rPr lang="en-US" altLang="ko-KR" sz="4350" b="1" spc="-325" dirty="0">
                <a:latin typeface="나눔고딕OTF ExtraBold"/>
              </a:rPr>
              <a:t>with a novel ordinal </a:t>
            </a:r>
            <a:r>
              <a:rPr lang="en-US" altLang="ko-KR" sz="4350" b="1" spc="-325" dirty="0" smtClean="0">
                <a:latin typeface="나눔고딕OTF ExtraBold"/>
              </a:rPr>
              <a:t>loss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-&gt; YoloV2(detection) + </a:t>
            </a:r>
            <a:r>
              <a:rPr lang="en-US" altLang="ko-KR" sz="4350" b="1" spc="-325" dirty="0" smtClean="0">
                <a:latin typeface="나눔고딕OTF ExtraBold"/>
              </a:rPr>
              <a:t>VGG19(train)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6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6189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b="0" spc="-104" dirty="0"/>
              <a:t>What data did you use?</a:t>
            </a:r>
            <a:endParaRPr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176322" cy="566308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사용한 데이터는 무엇인가</a:t>
            </a:r>
            <a:r>
              <a:rPr lang="en-US" altLang="ko-KR" sz="4350" b="1" spc="-325" dirty="0" smtClean="0">
                <a:latin typeface="나눔고딕OTF ExtraBold"/>
                <a:cs typeface="나눔고딕OTF ExtraBold"/>
              </a:rPr>
              <a:t>?</a:t>
            </a:r>
            <a:endParaRPr lang="en-US" altLang="ko-KR" sz="4350" b="1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b="1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4350" b="1" spc="-325" dirty="0" smtClean="0">
                <a:latin typeface="나눔고딕OTF ExtraBold"/>
                <a:cs typeface="나눔고딕OTF ExtraBold"/>
              </a:rPr>
              <a:t>X-ray 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이미지를 </a:t>
            </a:r>
            <a:r>
              <a:rPr lang="en-US" altLang="ko-KR" sz="4350" b="1" spc="-325" dirty="0" smtClean="0">
                <a:latin typeface="나눔고딕OTF ExtraBold"/>
                <a:cs typeface="나눔고딕OTF ExtraBold"/>
              </a:rPr>
              <a:t>YoloV2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로 </a:t>
            </a:r>
            <a:r>
              <a:rPr lang="en-US" altLang="ko-KR" sz="4350" b="1" spc="-325" dirty="0" smtClean="0">
                <a:latin typeface="나눔고딕OTF ExtraBold"/>
                <a:cs typeface="나눔고딕OTF ExtraBold"/>
              </a:rPr>
              <a:t>Detection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된 결과 이미지를 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학습 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데이터셋으로 사용</a:t>
            </a:r>
            <a:endParaRPr lang="en-US" altLang="ko-KR" sz="4350" b="1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2800" b="1" spc="-325" dirty="0" smtClean="0">
                <a:latin typeface="나눔고딕OTF ExtraBold"/>
                <a:cs typeface="나눔고딕OTF ExtraBold"/>
                <a:hlinkClick r:id="rId2"/>
              </a:rPr>
              <a:t>출처 </a:t>
            </a:r>
            <a:r>
              <a:rPr lang="en-US" altLang="ko-KR" sz="2800" b="1" spc="-325" dirty="0" smtClean="0">
                <a:latin typeface="나눔고딕OTF ExtraBold"/>
                <a:cs typeface="나눔고딕OTF ExtraBold"/>
                <a:hlinkClick r:id="rId2"/>
              </a:rPr>
              <a:t>: https</a:t>
            </a:r>
            <a:r>
              <a:rPr lang="en-US" altLang="ko-KR" sz="2800" b="1" spc="-325" dirty="0">
                <a:latin typeface="나눔고딕OTF ExtraBold"/>
                <a:cs typeface="나눔고딕OTF ExtraBold"/>
                <a:hlinkClick r:id="rId2"/>
              </a:rPr>
              <a:t>://github.com/PingjunChen/GradingKneeOA</a:t>
            </a:r>
            <a:endParaRPr lang="en-US" altLang="ko-KR" sz="2800" b="1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b="1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4350" b="1" spc="-325" dirty="0" err="1" smtClean="0">
                <a:latin typeface="나눔고딕OTF ExtraBold"/>
                <a:cs typeface="나눔고딕OTF ExtraBold"/>
              </a:rPr>
              <a:t>Dphi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에서 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제공하는 학습데이터셋을 검증</a:t>
            </a:r>
            <a:r>
              <a:rPr lang="en-US" altLang="ko-KR" sz="4350" b="1" spc="-325" dirty="0" smtClean="0">
                <a:latin typeface="나눔고딕OTF ExtraBold"/>
                <a:cs typeface="나눔고딕OTF ExtraBold"/>
              </a:rPr>
              <a:t>, 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테스트 데이터셋으로 나누어 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사용</a:t>
            </a:r>
            <a:endParaRPr lang="en-US" altLang="ko-KR" sz="4350" b="1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2800" b="1" spc="-325" dirty="0" smtClean="0">
                <a:latin typeface="나눔고딕OTF ExtraBold"/>
                <a:cs typeface="나눔고딕OTF ExtraBold"/>
              </a:rPr>
              <a:t>출처 </a:t>
            </a:r>
            <a:r>
              <a:rPr lang="en-US" altLang="ko-KR" sz="2800" b="1" spc="-325" dirty="0" smtClean="0">
                <a:latin typeface="나눔고딕OTF ExtraBold"/>
                <a:cs typeface="나눔고딕OTF ExtraBold"/>
              </a:rPr>
              <a:t>: https</a:t>
            </a:r>
            <a:r>
              <a:rPr lang="en-US" altLang="ko-KR" sz="2800" b="1" spc="-325" dirty="0">
                <a:latin typeface="나눔고딕OTF ExtraBold"/>
                <a:cs typeface="나눔고딕OTF ExtraBold"/>
              </a:rPr>
              <a:t>://drive.google.com/file/d/1NdDqPK4NLn2aV8ZdF5ilux1sfG6IyebC/view</a:t>
            </a:r>
            <a:endParaRPr lang="en-US" altLang="ko-KR" sz="2800" b="1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b="1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추후 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검증 </a:t>
            </a:r>
            <a:r>
              <a:rPr lang="ko-KR" altLang="en-US" sz="4350" b="1" spc="-325" dirty="0" err="1" smtClean="0">
                <a:latin typeface="나눔고딕OTF ExtraBold"/>
                <a:cs typeface="나눔고딕OTF ExtraBold"/>
              </a:rPr>
              <a:t>데이터셋을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 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추가 학습</a:t>
            </a:r>
            <a:endParaRPr lang="en-US" altLang="ko-KR" sz="4350" b="1" spc="-325" dirty="0" smtClean="0">
              <a:latin typeface="나눔고딕OTF ExtraBold"/>
              <a:cs typeface="나눔고딕OTF ExtraBold"/>
            </a:endParaRPr>
          </a:p>
        </p:txBody>
      </p:sp>
      <p:pic>
        <p:nvPicPr>
          <p:cNvPr id="9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4126EC7-7619-4359-B48B-BEAAEEC51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62721"/>
            <a:ext cx="160427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학습</a:t>
            </a:r>
            <a:r>
              <a:rPr lang="en-US" altLang="ko-KR" sz="4350" b="1" spc="80" dirty="0" smtClean="0">
                <a:latin typeface="Arial"/>
                <a:ea typeface="+mj-ea"/>
                <a:cs typeface="Arial"/>
              </a:rPr>
              <a:t>,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검증 데이터</a:t>
            </a:r>
            <a:r>
              <a:rPr sz="4350" b="1" spc="80" dirty="0" smtClean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분포</a:t>
            </a:r>
            <a:endParaRPr sz="4350" dirty="0">
              <a:latin typeface="Arial"/>
              <a:ea typeface="+mj-ea"/>
              <a:cs typeface="Arial"/>
            </a:endParaRPr>
          </a:p>
        </p:txBody>
      </p:sp>
      <p:pic>
        <p:nvPicPr>
          <p:cNvPr id="5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285A32-F1CE-42F4-B265-3065F33CD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528" y="3442270"/>
            <a:ext cx="5784537" cy="37928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3442270"/>
            <a:ext cx="5755982" cy="3788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7850" y="7712075"/>
            <a:ext cx="810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 9628</a:t>
            </a:r>
          </a:p>
          <a:p>
            <a:r>
              <a:rPr lang="ko-KR" altLang="en-US" dirty="0" smtClean="0"/>
              <a:t>데이터 분포에 대한 평등한 학습을 위해서 적은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대한 가중치를 부여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52250" y="7712075"/>
            <a:ext cx="726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Validation 7828</a:t>
            </a:r>
          </a:p>
          <a:p>
            <a:r>
              <a:rPr lang="ko-KR" altLang="en-US" dirty="0" smtClean="0"/>
              <a:t>추가 학습을 위해서 </a:t>
            </a:r>
            <a:r>
              <a:rPr lang="en-US" altLang="ko-KR" dirty="0" smtClean="0"/>
              <a:t>7828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7045(plus train), 783(test)</a:t>
            </a:r>
            <a:r>
              <a:rPr lang="ko-KR" altLang="en-US" dirty="0" smtClean="0"/>
              <a:t>개로 나누어서 사용</a:t>
            </a:r>
            <a:endParaRPr lang="en-US" altLang="ko-KR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1023917" y="888736"/>
            <a:ext cx="116189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b="0" kern="0" spc="-104" smtClean="0"/>
              <a:t>What data did you use?</a:t>
            </a:r>
            <a:endParaRPr lang="en-US" b="0" kern="0" spc="-19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</a:t>
            </a:r>
            <a:r>
              <a:rPr lang="en-US" altLang="ko-KR" b="0" spc="-100" dirty="0"/>
              <a:t>y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70" dirty="0"/>
              <a:t>tha</a:t>
            </a:r>
            <a:r>
              <a:rPr lang="en-US" altLang="ko-KR" b="0" spc="5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125" dirty="0"/>
              <a:t>a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442172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해당 문제를 </a:t>
            </a:r>
            <a:r>
              <a:rPr lang="ko-KR" altLang="en-US" sz="4350" b="1" spc="-325" dirty="0" smtClean="0">
                <a:latin typeface="나눔고딕OTF ExtraBold"/>
              </a:rPr>
              <a:t>어떻게 </a:t>
            </a:r>
            <a:r>
              <a:rPr lang="ko-KR" altLang="en-US" sz="4350" b="1" spc="-325" dirty="0">
                <a:latin typeface="나눔고딕OTF ExtraBold"/>
              </a:rPr>
              <a:t>진행 하였는가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기존의 저명한 </a:t>
            </a:r>
            <a:r>
              <a:rPr lang="ko-KR" altLang="en-US" sz="4350" spc="-405" dirty="0" err="1">
                <a:latin typeface="Arial"/>
                <a:ea typeface="+mj-ea"/>
                <a:cs typeface="Arial"/>
              </a:rPr>
              <a:t>합성곱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 신경망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(convolutional neural network)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모델을 활용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 smtClean="0">
                <a:latin typeface="Arial"/>
                <a:ea typeface="+mj-ea"/>
                <a:cs typeface="Arial"/>
              </a:rPr>
              <a:t>DenseNet</a:t>
            </a:r>
            <a:r>
              <a:rPr lang="en-US" altLang="ko-KR" sz="4350" spc="-405" dirty="0" smtClean="0">
                <a:latin typeface="Arial"/>
                <a:ea typeface="+mj-ea"/>
                <a:cs typeface="Arial"/>
              </a:rPr>
              <a:t>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– </a:t>
            </a: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ResNet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보다 적은 파라미터 수로 더 높은 성능을 가진 모델</a:t>
            </a:r>
            <a:r>
              <a:rPr lang="en-US" altLang="ko-KR" sz="4350" spc="-405" dirty="0" smtClean="0">
                <a:latin typeface="Arial"/>
                <a:ea typeface="+mj-ea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 smtClean="0">
                <a:latin typeface="Arial"/>
                <a:ea typeface="+mj-ea"/>
                <a:cs typeface="Arial"/>
              </a:rPr>
              <a:t>Xception</a:t>
            </a:r>
            <a:endParaRPr lang="en-US" altLang="ko-KR" sz="4350" spc="-405" dirty="0">
              <a:latin typeface="Arial"/>
              <a:ea typeface="+mj-ea"/>
              <a:cs typeface="Arial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3287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270" dirty="0" err="1" smtClean="0">
                <a:latin typeface="Arial"/>
                <a:ea typeface="+mj-ea"/>
                <a:cs typeface="Arial"/>
              </a:rPr>
              <a:t>Hyperparameter</a:t>
            </a:r>
            <a:r>
              <a:rPr lang="en-US" altLang="ko-KR" sz="4350" b="1" spc="-270" dirty="0" smtClean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-270" dirty="0" smtClean="0">
                <a:latin typeface="Arial"/>
                <a:ea typeface="+mj-ea"/>
                <a:cs typeface="Arial"/>
              </a:rPr>
              <a:t>최적화 결과</a:t>
            </a:r>
            <a:r>
              <a:rPr sz="4350" b="1" spc="-270" dirty="0" smtClean="0">
                <a:latin typeface="Arial"/>
                <a:ea typeface="+mj-ea"/>
                <a:cs typeface="Arial"/>
              </a:rPr>
              <a:t>.</a:t>
            </a:r>
            <a:endParaRPr sz="4350" b="1" spc="-270" dirty="0">
              <a:latin typeface="Arial"/>
              <a:ea typeface="+mj-ea"/>
              <a:cs typeface="Arial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32225"/>
              </p:ext>
            </p:extLst>
          </p:nvPr>
        </p:nvGraphicFramePr>
        <p:xfrm>
          <a:off x="9594850" y="3216275"/>
          <a:ext cx="9525000" cy="4745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542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Hyperparameter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Model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Xception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635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Batch</a:t>
                      </a:r>
                      <a:r>
                        <a:rPr lang="ko-KR" altLang="en-US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size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8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Optimizer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Adam (</a:t>
                      </a:r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lr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= 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0.00001, 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/>
                      </a:r>
                      <a:b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</a:b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decay 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= </a:t>
                      </a:r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Train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Epochs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121 (Early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stopping)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Plus Train Epochs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23 (Early stopping)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3973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ImageDataGenerator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Rescale = 1./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255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size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224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x224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27153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89723"/>
              </p:ext>
            </p:extLst>
          </p:nvPr>
        </p:nvGraphicFramePr>
        <p:xfrm>
          <a:off x="1019728" y="3216275"/>
          <a:ext cx="7785558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779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3892779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3762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Experiment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Windows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10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635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GPU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GeForce RTX 3090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CUDA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11.2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4709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cuDNN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8.1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3083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Tensorflow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5817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Tensorflow-gpu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Numpy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1.19.5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Keras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Keras_preprocessing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1.1.2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2715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3287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  <a:cs typeface="Arial"/>
              </a:rPr>
              <a:t>Feature </a:t>
            </a:r>
            <a:r>
              <a:rPr lang="en-US" sz="4350" b="1" spc="-325" dirty="0" smtClean="0">
                <a:latin typeface="나눔고딕OTF ExtraBold"/>
                <a:cs typeface="Arial"/>
              </a:rPr>
              <a:t>Layer </a:t>
            </a:r>
            <a:r>
              <a:rPr lang="ko-KR" altLang="en-US" sz="4350" b="1" spc="-325" dirty="0" smtClean="0">
                <a:latin typeface="나눔고딕OTF ExtraBold"/>
                <a:cs typeface="Arial"/>
              </a:rPr>
              <a:t>추가를</a:t>
            </a:r>
            <a:r>
              <a:rPr lang="en-US" altLang="ko-KR" sz="4350" b="1" spc="-325" dirty="0" smtClean="0">
                <a:latin typeface="나눔고딕OTF ExtraBold"/>
                <a:cs typeface="Arial"/>
              </a:rPr>
              <a:t> </a:t>
            </a:r>
            <a:r>
              <a:rPr lang="ko-KR" altLang="en-US" sz="4350" b="1" spc="-325" dirty="0" smtClean="0">
                <a:latin typeface="나눔고딕OTF ExtraBold"/>
                <a:cs typeface="Arial"/>
              </a:rPr>
              <a:t>통한 특징 </a:t>
            </a:r>
            <a:r>
              <a:rPr lang="ko-KR" altLang="en-US" sz="4350" b="1" spc="-325" dirty="0" smtClean="0">
                <a:latin typeface="나눔고딕OTF ExtraBold"/>
                <a:cs typeface="Arial"/>
              </a:rPr>
              <a:t>응집</a:t>
            </a:r>
            <a:endParaRPr sz="4350" b="1" spc="-270" dirty="0">
              <a:latin typeface="Arial"/>
              <a:ea typeface="+mj-ea"/>
              <a:cs typeface="Arial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49960" y="3532035"/>
            <a:ext cx="2021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Xception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08300"/>
              </p:ext>
            </p:extLst>
          </p:nvPr>
        </p:nvGraphicFramePr>
        <p:xfrm>
          <a:off x="1028618" y="4307627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="0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91855"/>
              </p:ext>
            </p:extLst>
          </p:nvPr>
        </p:nvGraphicFramePr>
        <p:xfrm>
          <a:off x="1019728" y="5826407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267"/>
              </p:ext>
            </p:extLst>
          </p:nvPr>
        </p:nvGraphicFramePr>
        <p:xfrm>
          <a:off x="1019728" y="7330538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74844"/>
              </p:ext>
            </p:extLst>
          </p:nvPr>
        </p:nvGraphicFramePr>
        <p:xfrm>
          <a:off x="1019728" y="8834669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512)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512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512)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52395"/>
              </p:ext>
            </p:extLst>
          </p:nvPr>
        </p:nvGraphicFramePr>
        <p:xfrm>
          <a:off x="6911934" y="4307627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384)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384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384)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98448"/>
              </p:ext>
            </p:extLst>
          </p:nvPr>
        </p:nvGraphicFramePr>
        <p:xfrm>
          <a:off x="6911934" y="5815903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256)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256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256)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87864"/>
              </p:ext>
            </p:extLst>
          </p:nvPr>
        </p:nvGraphicFramePr>
        <p:xfrm>
          <a:off x="6911934" y="7330538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128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38136"/>
              </p:ext>
            </p:extLst>
          </p:nvPr>
        </p:nvGraphicFramePr>
        <p:xfrm>
          <a:off x="6911934" y="8840477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64)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64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64)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27149"/>
              </p:ext>
            </p:extLst>
          </p:nvPr>
        </p:nvGraphicFramePr>
        <p:xfrm>
          <a:off x="12795250" y="4307627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32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40604"/>
              </p:ext>
            </p:extLst>
          </p:nvPr>
        </p:nvGraphicFramePr>
        <p:xfrm>
          <a:off x="12789893" y="5815903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16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73024"/>
              </p:ext>
            </p:extLst>
          </p:nvPr>
        </p:nvGraphicFramePr>
        <p:xfrm>
          <a:off x="12789893" y="7330538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30575"/>
              </p:ext>
            </p:extLst>
          </p:nvPr>
        </p:nvGraphicFramePr>
        <p:xfrm>
          <a:off x="12775612" y="8865235"/>
          <a:ext cx="48964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38">
                  <a:extLst>
                    <a:ext uri="{9D8B030D-6E8A-4147-A177-3AD203B41FA5}">
                      <a16:colId xmlns:a16="http://schemas.microsoft.com/office/drawing/2014/main" val="156061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GlobalAveragePooling2D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7298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49934"/>
              </p:ext>
            </p:extLst>
          </p:nvPr>
        </p:nvGraphicFramePr>
        <p:xfrm>
          <a:off x="12758061" y="9545125"/>
          <a:ext cx="48964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38">
                  <a:extLst>
                    <a:ext uri="{9D8B030D-6E8A-4147-A177-3AD203B41FA5}">
                      <a16:colId xmlns:a16="http://schemas.microsoft.com/office/drawing/2014/main" val="156061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softmax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72981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>
            <a:stCxn id="6" idx="2"/>
            <a:endCxn id="7" idx="0"/>
          </p:cNvCxnSpPr>
          <p:nvPr/>
        </p:nvCxnSpPr>
        <p:spPr>
          <a:xfrm>
            <a:off x="3460921" y="3901367"/>
            <a:ext cx="0" cy="4062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2"/>
            <a:endCxn id="10" idx="0"/>
          </p:cNvCxnSpPr>
          <p:nvPr/>
        </p:nvCxnSpPr>
        <p:spPr>
          <a:xfrm flipH="1">
            <a:off x="3452031" y="5420147"/>
            <a:ext cx="8890" cy="4062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1" idx="0"/>
          </p:cNvCxnSpPr>
          <p:nvPr/>
        </p:nvCxnSpPr>
        <p:spPr>
          <a:xfrm>
            <a:off x="3452031" y="6928423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2"/>
            <a:endCxn id="12" idx="0"/>
          </p:cNvCxnSpPr>
          <p:nvPr/>
        </p:nvCxnSpPr>
        <p:spPr>
          <a:xfrm>
            <a:off x="3452031" y="8443058"/>
            <a:ext cx="0" cy="3916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2" idx="3"/>
            <a:endCxn id="13" idx="0"/>
          </p:cNvCxnSpPr>
          <p:nvPr/>
        </p:nvCxnSpPr>
        <p:spPr>
          <a:xfrm flipV="1">
            <a:off x="5884334" y="4307627"/>
            <a:ext cx="3459903" cy="5083302"/>
          </a:xfrm>
          <a:prstGeom prst="bentConnector4">
            <a:avLst>
              <a:gd name="adj1" fmla="val 14850"/>
              <a:gd name="adj2" fmla="val 10449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4" idx="0"/>
          </p:cNvCxnSpPr>
          <p:nvPr/>
        </p:nvCxnSpPr>
        <p:spPr>
          <a:xfrm>
            <a:off x="9344237" y="5413788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4" idx="2"/>
            <a:endCxn id="15" idx="0"/>
          </p:cNvCxnSpPr>
          <p:nvPr/>
        </p:nvCxnSpPr>
        <p:spPr>
          <a:xfrm>
            <a:off x="9344237" y="6928423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2"/>
            <a:endCxn id="16" idx="0"/>
          </p:cNvCxnSpPr>
          <p:nvPr/>
        </p:nvCxnSpPr>
        <p:spPr>
          <a:xfrm>
            <a:off x="9344237" y="8443058"/>
            <a:ext cx="0" cy="3974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6" idx="3"/>
            <a:endCxn id="17" idx="0"/>
          </p:cNvCxnSpPr>
          <p:nvPr/>
        </p:nvCxnSpPr>
        <p:spPr>
          <a:xfrm flipV="1">
            <a:off x="11776540" y="4307627"/>
            <a:ext cx="3451013" cy="5089110"/>
          </a:xfrm>
          <a:prstGeom prst="bentConnector4">
            <a:avLst>
              <a:gd name="adj1" fmla="val 14760"/>
              <a:gd name="adj2" fmla="val 10449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7" idx="2"/>
            <a:endCxn id="18" idx="0"/>
          </p:cNvCxnSpPr>
          <p:nvPr/>
        </p:nvCxnSpPr>
        <p:spPr>
          <a:xfrm flipH="1">
            <a:off x="15222196" y="5420147"/>
            <a:ext cx="5357" cy="395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8" idx="2"/>
            <a:endCxn id="20" idx="0"/>
          </p:cNvCxnSpPr>
          <p:nvPr/>
        </p:nvCxnSpPr>
        <p:spPr>
          <a:xfrm>
            <a:off x="15222196" y="6928423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2"/>
            <a:endCxn id="21" idx="0"/>
          </p:cNvCxnSpPr>
          <p:nvPr/>
        </p:nvCxnSpPr>
        <p:spPr>
          <a:xfrm>
            <a:off x="15222196" y="8443058"/>
            <a:ext cx="1635" cy="4221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21" idx="2"/>
            <a:endCxn id="22" idx="0"/>
          </p:cNvCxnSpPr>
          <p:nvPr/>
        </p:nvCxnSpPr>
        <p:spPr>
          <a:xfrm flipH="1">
            <a:off x="15206280" y="9236075"/>
            <a:ext cx="17551" cy="3090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748</Words>
  <Application>Microsoft Office PowerPoint</Application>
  <PresentationFormat>사용자 지정</PresentationFormat>
  <Paragraphs>157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나눔고딕OTF ExtraBold</vt:lpstr>
      <vt:lpstr>맑은 고딕</vt:lpstr>
      <vt:lpstr>함초롬돋움</vt:lpstr>
      <vt:lpstr>Arial</vt:lpstr>
      <vt:lpstr>Calibri</vt:lpstr>
      <vt:lpstr>Times New Roman</vt:lpstr>
      <vt:lpstr>Office Theme</vt:lpstr>
      <vt:lpstr>무릎 X-ray 영상을 이용한  KL grade Classifier  KL grade classifier using knee X-ray images.</vt:lpstr>
      <vt:lpstr>What is the problem?</vt:lpstr>
      <vt:lpstr>What is the problem?</vt:lpstr>
      <vt:lpstr>What are some related studies?</vt:lpstr>
      <vt:lpstr>What data did you use?</vt:lpstr>
      <vt:lpstr>PowerPoint 프레젠테이션</vt:lpstr>
      <vt:lpstr>Why is that a problem?</vt:lpstr>
      <vt:lpstr>How to solve the problem?</vt:lpstr>
      <vt:lpstr>How to solve the problem?</vt:lpstr>
      <vt:lpstr>What are the results of model learning?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cp:lastModifiedBy>이상민</cp:lastModifiedBy>
  <cp:revision>111</cp:revision>
  <dcterms:created xsi:type="dcterms:W3CDTF">2021-10-14T17:41:36Z</dcterms:created>
  <dcterms:modified xsi:type="dcterms:W3CDTF">2021-11-07T09:39:02Z</dcterms:modified>
  <cp:version>1000.0000.01</cp:version>
</cp:coreProperties>
</file>