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20"/>
  </p:notesMasterIdLst>
  <p:sldIdLst>
    <p:sldId id="256" r:id="rId2"/>
    <p:sldId id="258" r:id="rId3"/>
    <p:sldId id="257" r:id="rId4"/>
    <p:sldId id="275" r:id="rId5"/>
    <p:sldId id="279" r:id="rId6"/>
    <p:sldId id="278" r:id="rId7"/>
    <p:sldId id="280" r:id="rId8"/>
    <p:sldId id="281" r:id="rId9"/>
    <p:sldId id="282" r:id="rId10"/>
    <p:sldId id="283" r:id="rId11"/>
    <p:sldId id="263" r:id="rId12"/>
    <p:sldId id="262" r:id="rId13"/>
    <p:sldId id="277" r:id="rId14"/>
    <p:sldId id="265" r:id="rId15"/>
    <p:sldId id="276" r:id="rId16"/>
    <p:sldId id="267" r:id="rId17"/>
    <p:sldId id="273" r:id="rId18"/>
    <p:sldId id="274" r:id="rId19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560">
          <p15:clr>
            <a:srgbClr val="A4A3A4"/>
          </p15:clr>
        </p15:guide>
        <p15:guide id="2" pos="63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10" y="60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1387672" y="0"/>
            <a:ext cx="8711777" cy="56546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2531" y="848201"/>
            <a:ext cx="7539038" cy="42410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2010410" y="5371941"/>
            <a:ext cx="16083281" cy="508920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1387672" y="10741920"/>
            <a:ext cx="8711777" cy="56546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ingjunChen/GradingKneeO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nuh.org/health/nMedInfo/nView.do?category=DIS&amp;medid=AA00019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12160776" cy="569387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3600" b="1" spc="-20" dirty="0" err="1">
                <a:latin typeface="Arial"/>
                <a:ea typeface="+mj-ea"/>
                <a:cs typeface="Arial"/>
              </a:rPr>
              <a:t>Kyonggi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0" dirty="0">
                <a:latin typeface="Arial"/>
                <a:ea typeface="+mj-ea"/>
                <a:cs typeface="Arial"/>
              </a:rPr>
              <a:t>Uni</a:t>
            </a:r>
            <a:r>
              <a:rPr sz="3600" b="1" spc="-305" dirty="0">
                <a:latin typeface="Arial"/>
                <a:ea typeface="+mj-ea"/>
                <a:cs typeface="Arial"/>
              </a:rPr>
              <a:t>v</a:t>
            </a:r>
            <a:r>
              <a:rPr sz="3600" b="1" spc="5" dirty="0">
                <a:latin typeface="Arial"/>
                <a:ea typeface="+mj-ea"/>
                <a:cs typeface="Arial"/>
              </a:rPr>
              <a:t>. </a:t>
            </a:r>
            <a:r>
              <a:rPr sz="3600" b="1" spc="30" dirty="0">
                <a:latin typeface="Arial"/>
                <a:ea typeface="+mj-ea"/>
                <a:cs typeface="Arial"/>
              </a:rPr>
              <a:t>Smart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5" dirty="0">
                <a:latin typeface="Arial"/>
                <a:ea typeface="+mj-ea"/>
                <a:cs typeface="Arial"/>
              </a:rPr>
              <a:t>I.O.T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10" dirty="0">
                <a:latin typeface="Arial"/>
                <a:ea typeface="+mj-ea"/>
                <a:cs typeface="Arial"/>
              </a:rPr>
              <a:t>Lab</a:t>
            </a:r>
            <a:r>
              <a:rPr sz="3600" b="1" spc="5" dirty="0">
                <a:latin typeface="Arial"/>
                <a:ea typeface="+mj-ea"/>
                <a:cs typeface="Arial"/>
              </a:rPr>
              <a:t> </a:t>
            </a:r>
            <a:r>
              <a:rPr sz="3600" b="1" spc="-195" dirty="0">
                <a:latin typeface="나눔고딕OTF ExtraBold"/>
                <a:cs typeface="나눔고딕OTF ExtraBold"/>
              </a:rPr>
              <a:t>이상민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sz="3600" b="1" spc="-15" dirty="0">
                <a:latin typeface="Arial"/>
                <a:ea typeface="+mj-ea"/>
                <a:cs typeface="Arial"/>
              </a:rPr>
              <a:t>(2021</a:t>
            </a:r>
            <a:r>
              <a:rPr sz="3600" b="1" spc="-195" dirty="0">
                <a:latin typeface="나눔고딕OTF ExtraBold"/>
                <a:cs typeface="나눔고딕OTF ExtraBold"/>
              </a:rPr>
              <a:t>년</a:t>
            </a:r>
            <a:r>
              <a:rPr sz="36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lang="en-US" altLang="ko-KR" sz="3600" b="1" spc="10" dirty="0" smtClean="0">
                <a:latin typeface="Arial"/>
                <a:ea typeface="+mj-ea"/>
                <a:cs typeface="Arial"/>
              </a:rPr>
              <a:t>1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월</a:t>
            </a:r>
            <a:r>
              <a:rPr sz="3600" b="1" spc="-5" dirty="0" smtClean="0">
                <a:latin typeface="나눔고딕OTF ExtraBold"/>
                <a:cs typeface="나눔고딕OTF ExtraBold"/>
              </a:rPr>
              <a:t> </a:t>
            </a:r>
            <a:r>
              <a:rPr lang="en-US" altLang="ko-KR" sz="3600" b="1" spc="-5" dirty="0" smtClean="0">
                <a:latin typeface="나눔고딕OTF ExtraBold"/>
                <a:cs typeface="나눔고딕OTF ExtraBold"/>
              </a:rPr>
              <a:t>10</a:t>
            </a:r>
            <a:r>
              <a:rPr sz="3600" b="1" spc="-195" dirty="0" smtClean="0">
                <a:latin typeface="나눔고딕OTF ExtraBold"/>
                <a:cs typeface="나눔고딕OTF ExtraBold"/>
              </a:rPr>
              <a:t>일</a:t>
            </a:r>
            <a:r>
              <a:rPr sz="3600" b="1" spc="-100" dirty="0">
                <a:latin typeface="Arial"/>
                <a:ea typeface="+mj-ea"/>
                <a:cs typeface="Arial"/>
              </a:rPr>
              <a:t>)</a:t>
            </a:r>
            <a:endParaRPr sz="3600" dirty="0">
              <a:latin typeface="Arial"/>
              <a:ea typeface="+mj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158" y="3362048"/>
            <a:ext cx="18633584" cy="4542269"/>
          </a:xfrm>
          <a:prstGeom prst="rect">
            <a:avLst/>
          </a:prstGeom>
        </p:spPr>
        <p:txBody>
          <a:bodyPr vert="horz" wrap="square" lIns="0" tIns="231140" rIns="0" bIns="0">
            <a:spAutoFit/>
          </a:bodyPr>
          <a:lstStyle/>
          <a:p>
            <a:r>
              <a:rPr lang="ko-KR" altLang="en-US" sz="9600" dirty="0"/>
              <a:t>무릎 </a:t>
            </a:r>
            <a:r>
              <a:rPr lang="en-US" altLang="ko-KR" sz="9600" dirty="0"/>
              <a:t>X-ray </a:t>
            </a:r>
            <a:r>
              <a:rPr lang="ko-KR" altLang="en-US" sz="9600" dirty="0"/>
              <a:t>영상을 이용한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KL </a:t>
            </a:r>
            <a:r>
              <a:rPr lang="en-US" altLang="ko-KR" sz="9600" dirty="0"/>
              <a:t>grade Classifier</a:t>
            </a:r>
            <a:br>
              <a:rPr lang="en-US" altLang="ko-KR" sz="9600" dirty="0"/>
            </a:br>
            <a:r>
              <a:rPr lang="en-US" sz="4400" dirty="0">
                <a:ea typeface="맑은 고딕"/>
                <a:cs typeface="나눔고딕OTF ExtraBold"/>
              </a:rPr>
              <a:t/>
            </a:r>
            <a:br>
              <a:rPr lang="en-US" sz="4400" dirty="0">
                <a:ea typeface="맑은 고딕"/>
                <a:cs typeface="나눔고딕OTF ExtraBold"/>
              </a:rPr>
            </a:br>
            <a:r>
              <a:rPr lang="en-US" sz="4400" dirty="0">
                <a:latin typeface="맑은 고딕"/>
                <a:ea typeface="맑은 고딕"/>
                <a:cs typeface="나눔고딕OTF ExtraBold"/>
              </a:rPr>
              <a:t>KL grade classifier using knee X-ray images.</a:t>
            </a:r>
            <a:endParaRPr sz="4400" dirty="0">
              <a:latin typeface="맑은 고딕"/>
              <a:cs typeface="나눔고딕OTF ExtraBold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6A1C42C-663D-4734-BE5C-52C78675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1259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Knee  Osteoarthritis Classiﬁcation Using 3D  CNN and MRI</a:t>
            </a:r>
            <a:endParaRPr lang="en-US" altLang="ko-KR" sz="2800" spc="-325" dirty="0" smtClean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483" y="3532222"/>
            <a:ext cx="9648248" cy="61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0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04" dirty="0"/>
              <a:t>What data did you use?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176322" cy="566308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b="1" spc="-325" dirty="0" smtClean="0">
                <a:latin typeface="나눔고딕OTF ExtraBold"/>
                <a:cs typeface="나눔고딕OTF ExtraBold"/>
              </a:rPr>
              <a:t>사용한 데이터는 무엇인가</a:t>
            </a:r>
            <a:r>
              <a:rPr lang="en-US" altLang="ko-KR" sz="4350" b="1" spc="-325" dirty="0" smtClean="0">
                <a:latin typeface="나눔고딕OTF ExtraBold"/>
                <a:cs typeface="나눔고딕OTF ExtraBold"/>
              </a:rPr>
              <a:t>?</a:t>
            </a: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b="1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X-ray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이미지를 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YoloV2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로 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Detection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 결과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이미지를 학습 데이터셋으로 사용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spc="-325" dirty="0" smtClean="0">
                <a:latin typeface="나눔고딕OTF ExtraBold"/>
                <a:cs typeface="나눔고딕OTF ExtraBold"/>
                <a:hlinkClick r:id="rId2"/>
              </a:rPr>
              <a:t>출처 </a:t>
            </a:r>
            <a:r>
              <a:rPr lang="en-US" altLang="ko-KR" sz="2800" spc="-325" dirty="0" smtClean="0">
                <a:latin typeface="나눔고딕OTF ExtraBold"/>
                <a:cs typeface="나눔고딕OTF ExtraBold"/>
                <a:hlinkClick r:id="rId2"/>
              </a:rPr>
              <a:t>: https</a:t>
            </a:r>
            <a:r>
              <a:rPr lang="en-US" altLang="ko-KR" sz="2800" spc="-325" dirty="0">
                <a:latin typeface="나눔고딕OTF ExtraBold"/>
                <a:cs typeface="나눔고딕OTF ExtraBold"/>
                <a:hlinkClick r:id="rId2"/>
              </a:rPr>
              <a:t>://github.com/PingjunChen/GradingKneeOA</a:t>
            </a:r>
            <a:endParaRPr lang="en-US" altLang="ko-KR" sz="280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en-US" altLang="ko-KR" sz="4350" spc="-325" dirty="0" err="1" smtClean="0">
                <a:latin typeface="나눔고딕OTF ExtraBold"/>
                <a:cs typeface="나눔고딕OTF ExtraBold"/>
              </a:rPr>
              <a:t>Dphi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에서 제공하는 학습데이터셋을 검증</a:t>
            </a:r>
            <a:r>
              <a:rPr lang="en-US" altLang="ko-KR" sz="4350" spc="-325" dirty="0" smtClean="0">
                <a:latin typeface="나눔고딕OTF ExtraBold"/>
                <a:cs typeface="나눔고딕OTF ExtraBold"/>
              </a:rPr>
              <a:t>, 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테스트 데이터셋으로 나누어 사용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2800" spc="-325" dirty="0" smtClean="0">
                <a:latin typeface="나눔고딕OTF ExtraBold"/>
                <a:cs typeface="나눔고딕OTF ExtraBold"/>
              </a:rPr>
              <a:t>출처 </a:t>
            </a:r>
            <a:r>
              <a:rPr lang="en-US" altLang="ko-KR" sz="2800" spc="-325" dirty="0" smtClean="0">
                <a:latin typeface="나눔고딕OTF ExtraBold"/>
                <a:cs typeface="나눔고딕OTF ExtraBold"/>
              </a:rPr>
              <a:t>: https</a:t>
            </a:r>
            <a:r>
              <a:rPr lang="en-US" altLang="ko-KR" sz="2800" spc="-325" dirty="0">
                <a:latin typeface="나눔고딕OTF ExtraBold"/>
                <a:cs typeface="나눔고딕OTF ExtraBold"/>
              </a:rPr>
              <a:t>://drive.google.com/file/d/1NdDqPK4NLn2aV8ZdF5ilux1sfG6IyebC/view</a:t>
            </a:r>
            <a:endParaRPr lang="en-US" altLang="ko-KR" sz="2800" spc="-325" dirty="0" smtClean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endParaRPr lang="en-US" altLang="ko-KR" sz="4350" spc="-325" dirty="0">
              <a:latin typeface="나눔고딕OTF ExtraBold"/>
              <a:cs typeface="나눔고딕OTF ExtraBold"/>
            </a:endParaRPr>
          </a:p>
          <a:p>
            <a:pPr marL="12700">
              <a:spcBef>
                <a:spcPts val="104"/>
              </a:spcBef>
              <a:buClr>
                <a:schemeClr val="tx1"/>
              </a:buClr>
              <a:buNone/>
              <a:defRPr/>
            </a:pP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추후 검증 </a:t>
            </a:r>
            <a:r>
              <a:rPr lang="ko-KR" altLang="en-US" sz="4350" spc="-325" dirty="0" err="1" smtClean="0">
                <a:latin typeface="나눔고딕OTF ExtraBold"/>
                <a:cs typeface="나눔고딕OTF ExtraBold"/>
              </a:rPr>
              <a:t>데이터셋을</a:t>
            </a:r>
            <a:r>
              <a:rPr lang="ko-KR" altLang="en-US" sz="4350" spc="-325" dirty="0" smtClean="0">
                <a:latin typeface="나눔고딕OTF ExtraBold"/>
                <a:cs typeface="나눔고딕OTF ExtraBold"/>
              </a:rPr>
              <a:t> 추가 학습</a:t>
            </a:r>
            <a:endParaRPr lang="en-US" altLang="ko-KR" sz="4350" spc="-325" dirty="0" smtClean="0">
              <a:latin typeface="나눔고딕OTF ExtraBold"/>
              <a:cs typeface="나눔고딕OTF ExtraBold"/>
            </a:endParaRPr>
          </a:p>
        </p:txBody>
      </p:sp>
      <p:pic>
        <p:nvPicPr>
          <p:cNvPr id="9" name="object 4"/>
          <p:cNvPicPr/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126EC7-7619-4359-B48B-BEAAEEC5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0" y="3521075"/>
            <a:ext cx="7573968" cy="4985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42930" y="4182138"/>
            <a:ext cx="63626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+mn-ea"/>
              </a:rPr>
              <a:t>ClsKLData</a:t>
            </a:r>
            <a:r>
              <a:rPr lang="en-US" altLang="ko-KR" sz="2400" dirty="0" smtClean="0">
                <a:latin typeface="+mn-ea"/>
              </a:rPr>
              <a:t> KneeKL224 9786</a:t>
            </a:r>
            <a:r>
              <a:rPr lang="ko-KR" altLang="en-US" sz="2400" dirty="0" smtClean="0">
                <a:latin typeface="+mn-ea"/>
              </a:rPr>
              <a:t>개의 이미지 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0 : 3857 </a:t>
            </a:r>
          </a:p>
          <a:p>
            <a:r>
              <a:rPr lang="en-US" altLang="ko-KR" sz="2400" dirty="0" smtClean="0">
                <a:latin typeface="+mn-ea"/>
              </a:rPr>
              <a:t>1 : 1770</a:t>
            </a:r>
          </a:p>
          <a:p>
            <a:r>
              <a:rPr lang="en-US" altLang="ko-KR" sz="2400" dirty="0" smtClean="0">
                <a:latin typeface="+mn-ea"/>
              </a:rPr>
              <a:t>2 : 2578</a:t>
            </a:r>
          </a:p>
          <a:p>
            <a:r>
              <a:rPr lang="en-US" altLang="ko-KR" sz="2400" dirty="0" smtClean="0">
                <a:latin typeface="+mn-ea"/>
              </a:rPr>
              <a:t>3 : 1286</a:t>
            </a:r>
          </a:p>
          <a:p>
            <a:r>
              <a:rPr lang="en-US" altLang="ko-KR" sz="2400" dirty="0" smtClean="0">
                <a:latin typeface="+mn-ea"/>
              </a:rPr>
              <a:t>4 : 295</a:t>
            </a: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분포가 고르지않아 </a:t>
            </a:r>
            <a:r>
              <a:rPr lang="ko-KR" altLang="en-US" sz="2400" dirty="0" smtClean="0">
                <a:latin typeface="+mn-ea"/>
              </a:rPr>
              <a:t>수</a:t>
            </a:r>
            <a:r>
              <a:rPr lang="ko-KR" altLang="en-US" sz="2400" dirty="0" smtClean="0">
                <a:latin typeface="+mn-ea"/>
              </a:rPr>
              <a:t>에 따라 가중치 부여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  <p:sp>
        <p:nvSpPr>
          <p:cNvPr id="10" name="TextBox 9"/>
          <p:cNvSpPr txBox="1"/>
          <p:nvPr/>
        </p:nvSpPr>
        <p:spPr>
          <a:xfrm>
            <a:off x="9404512" y="2427811"/>
            <a:ext cx="301353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└─</a:t>
            </a:r>
            <a:r>
              <a:rPr lang="en-US" altLang="ko-KR" dirty="0" err="1" smtClean="0">
                <a:latin typeface="+mn-ea"/>
              </a:rPr>
              <a:t>ClsKLData</a:t>
            </a:r>
            <a:r>
              <a:rPr lang="en-US" altLang="ko-KR" dirty="0" smtClean="0">
                <a:latin typeface="+mn-ea"/>
              </a:rPr>
              <a:t> label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en-US" altLang="ko-KR" dirty="0" smtClean="0">
                <a:latin typeface="+mn-ea"/>
              </a:rPr>
              <a:t> └─kneeKL224 (9786)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 err="1">
                <a:latin typeface="+mn-ea"/>
              </a:rPr>
              <a:t>auto_test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0 (604)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1 (275)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2 (403)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│  ├─</a:t>
            </a:r>
            <a:r>
              <a:rPr lang="en-US" altLang="ko-KR" dirty="0" smtClean="0">
                <a:latin typeface="+mn-ea"/>
              </a:rPr>
              <a:t>3 (200)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</a:t>
            </a:r>
            <a:r>
              <a:rPr lang="en-US" altLang="ko-KR" dirty="0" smtClean="0">
                <a:latin typeface="+mn-ea"/>
              </a:rPr>
              <a:t>  │  └─4 (44)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test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0 (639)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1 (296)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2 (447)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3 (223)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└─4 (51)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├─</a:t>
            </a:r>
            <a:r>
              <a:rPr lang="en-US" altLang="ko-KR" dirty="0">
                <a:latin typeface="+mn-ea"/>
              </a:rPr>
              <a:t>train</a:t>
            </a: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0 (2286)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1 (1046)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2 (1516)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</a:t>
            </a:r>
            <a:r>
              <a:rPr lang="en-US" altLang="ko-KR" dirty="0">
                <a:latin typeface="+mn-ea"/>
              </a:rPr>
              <a:t>├─</a:t>
            </a:r>
            <a:r>
              <a:rPr lang="en-US" altLang="ko-KR" dirty="0" smtClean="0">
                <a:latin typeface="+mn-ea"/>
              </a:rPr>
              <a:t>3 (757)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│  └─4 (173)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└─</a:t>
            </a:r>
            <a:r>
              <a:rPr lang="en-US" altLang="ko-KR" dirty="0" err="1">
                <a:latin typeface="+mn-ea"/>
              </a:rPr>
              <a:t>val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├─0 (328)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├─1 (153)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├─2 (212)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├─3 (106)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     └─4 (27)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62721"/>
            <a:ext cx="160427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학습</a:t>
            </a:r>
            <a:r>
              <a:rPr lang="en-US" altLang="ko-KR" sz="4350" b="1" spc="80" dirty="0" smtClean="0">
                <a:latin typeface="Arial"/>
                <a:ea typeface="+mj-ea"/>
                <a:cs typeface="Arial"/>
              </a:rPr>
              <a:t>,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검증 데이터</a:t>
            </a:r>
            <a:r>
              <a:rPr sz="4350" b="1" spc="8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80" dirty="0" smtClean="0">
                <a:latin typeface="Arial"/>
                <a:ea typeface="+mj-ea"/>
                <a:cs typeface="Arial"/>
              </a:rPr>
              <a:t>분포</a:t>
            </a:r>
            <a:endParaRPr sz="4350" dirty="0">
              <a:latin typeface="Arial"/>
              <a:ea typeface="+mj-ea"/>
              <a:cs typeface="Arial"/>
            </a:endParaRPr>
          </a:p>
        </p:txBody>
      </p:sp>
      <p:pic>
        <p:nvPicPr>
          <p:cNvPr id="5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285A32-F1CE-42F4-B265-3065F33CD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0" y="3442269"/>
            <a:ext cx="7686486" cy="50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89670" y="6645275"/>
            <a:ext cx="75143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+mn-ea"/>
              </a:rPr>
              <a:t>KneeXray</a:t>
            </a:r>
            <a:r>
              <a:rPr lang="en-US" altLang="ko-KR" sz="2400" dirty="0" smtClean="0">
                <a:latin typeface="+mn-ea"/>
              </a:rPr>
              <a:t> train data</a:t>
            </a:r>
            <a:r>
              <a:rPr lang="ko-KR" altLang="en-US" sz="2400" dirty="0" smtClean="0">
                <a:latin typeface="+mn-ea"/>
              </a:rPr>
              <a:t>를 </a:t>
            </a:r>
            <a:r>
              <a:rPr lang="en-US" altLang="ko-KR" sz="2400" dirty="0">
                <a:latin typeface="+mn-ea"/>
              </a:rPr>
              <a:t>Validation </a:t>
            </a:r>
            <a:r>
              <a:rPr lang="en-US" altLang="ko-KR" sz="2400" dirty="0" smtClean="0">
                <a:latin typeface="+mn-ea"/>
              </a:rPr>
              <a:t>data(7828)</a:t>
            </a:r>
            <a:r>
              <a:rPr lang="ko-KR" altLang="en-US" sz="2400" dirty="0" smtClean="0">
                <a:latin typeface="+mn-ea"/>
              </a:rPr>
              <a:t>로 사용</a:t>
            </a:r>
            <a:endParaRPr lang="en-US" altLang="ko-KR" sz="2400" dirty="0" smtClean="0">
              <a:latin typeface="+mn-ea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validation dataset</a:t>
            </a:r>
            <a:r>
              <a:rPr lang="ko-KR" altLang="en-US" sz="2400" dirty="0" smtClean="0">
                <a:latin typeface="+mn-ea"/>
              </a:rPr>
              <a:t>을 </a:t>
            </a:r>
            <a:r>
              <a:rPr lang="en-US" altLang="ko-KR" sz="2400" dirty="0" smtClean="0">
                <a:latin typeface="+mn-ea"/>
              </a:rPr>
              <a:t>7045(train), 783(validation)</a:t>
            </a:r>
            <a:r>
              <a:rPr lang="ko-KR" altLang="en-US" sz="2400" dirty="0" smtClean="0">
                <a:latin typeface="+mn-ea"/>
              </a:rPr>
              <a:t>개로 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나누어서 추가 학습을 진행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1023917" y="888736"/>
            <a:ext cx="116189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latinLnBrk="0">
              <a:spcBef>
                <a:spcPts val="104"/>
              </a:spcBef>
              <a:defRPr/>
            </a:pPr>
            <a:r>
              <a:rPr lang="en-US" b="0" kern="0" spc="-104" smtClean="0"/>
              <a:t>What data did you use?</a:t>
            </a:r>
            <a:endParaRPr lang="en-US" b="0" kern="0" spc="-190" dirty="0"/>
          </a:p>
        </p:txBody>
      </p:sp>
      <p:sp>
        <p:nvSpPr>
          <p:cNvPr id="10" name="TextBox 9"/>
          <p:cNvSpPr txBox="1"/>
          <p:nvPr/>
        </p:nvSpPr>
        <p:spPr>
          <a:xfrm>
            <a:off x="10289670" y="3229226"/>
            <a:ext cx="5521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└─</a:t>
            </a:r>
            <a:r>
              <a:rPr lang="en-US" altLang="ko-KR" sz="2400" dirty="0" err="1">
                <a:latin typeface="+mn-ea"/>
              </a:rPr>
              <a:t>KneeXray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├─test (1958) Non-label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└─train (7828) label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 </a:t>
            </a:r>
            <a:r>
              <a:rPr lang="en-US" altLang="ko-KR" sz="2400" dirty="0" smtClean="0">
                <a:latin typeface="+mn-ea"/>
              </a:rPr>
              <a:t> ├─</a:t>
            </a:r>
            <a:r>
              <a:rPr lang="en-US" altLang="ko-KR" sz="2400" dirty="0">
                <a:latin typeface="+mn-ea"/>
              </a:rPr>
              <a:t>0 </a:t>
            </a:r>
            <a:r>
              <a:rPr lang="en-US" altLang="ko-KR" sz="2400" dirty="0" smtClean="0">
                <a:latin typeface="+mn-ea"/>
              </a:rPr>
              <a:t>(3085)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   </a:t>
            </a:r>
            <a:r>
              <a:rPr lang="en-US" altLang="ko-KR" sz="2400" dirty="0" smtClean="0">
                <a:latin typeface="+mn-ea"/>
              </a:rPr>
              <a:t>├─</a:t>
            </a:r>
            <a:r>
              <a:rPr lang="en-US" altLang="ko-KR" sz="2400" dirty="0">
                <a:latin typeface="+mn-ea"/>
              </a:rPr>
              <a:t>1 </a:t>
            </a:r>
            <a:r>
              <a:rPr lang="en-US" altLang="ko-KR" sz="2400" dirty="0" smtClean="0">
                <a:latin typeface="+mn-ea"/>
              </a:rPr>
              <a:t>(1416)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   </a:t>
            </a:r>
            <a:r>
              <a:rPr lang="en-US" altLang="ko-KR" sz="2400" dirty="0" smtClean="0">
                <a:latin typeface="+mn-ea"/>
              </a:rPr>
              <a:t>   </a:t>
            </a:r>
            <a:r>
              <a:rPr lang="en-US" altLang="ko-KR" sz="2400" dirty="0">
                <a:latin typeface="+mn-ea"/>
              </a:rPr>
              <a:t>├─2 </a:t>
            </a:r>
            <a:r>
              <a:rPr lang="en-US" altLang="ko-KR" sz="2400" dirty="0" smtClean="0">
                <a:latin typeface="+mn-ea"/>
              </a:rPr>
              <a:t>(2062)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  </a:t>
            </a:r>
            <a:r>
              <a:rPr lang="en-US" altLang="ko-KR" sz="2400" dirty="0" smtClean="0">
                <a:latin typeface="+mn-ea"/>
              </a:rPr>
              <a:t>      </a:t>
            </a:r>
            <a:r>
              <a:rPr lang="en-US" altLang="ko-KR" sz="2400" dirty="0">
                <a:latin typeface="+mn-ea"/>
              </a:rPr>
              <a:t>├─3 </a:t>
            </a:r>
            <a:r>
              <a:rPr lang="en-US" altLang="ko-KR" sz="2400" dirty="0" smtClean="0">
                <a:latin typeface="+mn-ea"/>
              </a:rPr>
              <a:t>(1029)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       └─4 (236)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2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270" dirty="0" err="1" smtClean="0">
                <a:latin typeface="Arial"/>
                <a:ea typeface="+mj-ea"/>
                <a:cs typeface="Arial"/>
              </a:rPr>
              <a:t>Hyperparameter</a:t>
            </a:r>
            <a:r>
              <a:rPr lang="en-US" altLang="ko-KR" sz="4350" b="1" spc="-270" dirty="0" smtClean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spc="-270" dirty="0" smtClean="0">
                <a:latin typeface="Arial"/>
                <a:ea typeface="+mj-ea"/>
                <a:cs typeface="Arial"/>
              </a:rPr>
              <a:t>최적화 결과</a:t>
            </a:r>
            <a:r>
              <a:rPr sz="4350" b="1" spc="-270" dirty="0" smtClean="0">
                <a:latin typeface="Arial"/>
                <a:ea typeface="+mj-ea"/>
                <a:cs typeface="Arial"/>
              </a:rPr>
              <a:t>.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629960"/>
              </p:ext>
            </p:extLst>
          </p:nvPr>
        </p:nvGraphicFramePr>
        <p:xfrm>
          <a:off x="9594850" y="3216276"/>
          <a:ext cx="9525000" cy="4667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0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5318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Hyperparameter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Model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Xception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Batch</a:t>
                      </a:r>
                      <a:r>
                        <a:rPr lang="ko-KR" altLang="en-US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9255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Optimizer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Adam (</a:t>
                      </a:r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lr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=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0.00001, </a:t>
                      </a:r>
                      <a:b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</a:b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decay = </a:t>
                      </a:r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Train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121 (Early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Plus Train Epochs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23 (Early stopping)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39736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ImageDataGenerator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Rescale = 1./</a:t>
                      </a:r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255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531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Image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size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224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x224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28F3E9E8-F7EB-48E4-A824-E8CDD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89723"/>
              </p:ext>
            </p:extLst>
          </p:nvPr>
        </p:nvGraphicFramePr>
        <p:xfrm>
          <a:off x="1019728" y="3216275"/>
          <a:ext cx="7785558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779">
                  <a:extLst>
                    <a:ext uri="{9D8B030D-6E8A-4147-A177-3AD203B41FA5}">
                      <a16:colId xmlns:a16="http://schemas.microsoft.com/office/drawing/2014/main" val="1008403007"/>
                    </a:ext>
                  </a:extLst>
                </a:gridCol>
                <a:gridCol w="3892779">
                  <a:extLst>
                    <a:ext uri="{9D8B030D-6E8A-4147-A177-3AD203B41FA5}">
                      <a16:colId xmlns:a16="http://schemas.microsoft.com/office/drawing/2014/main" val="47198248"/>
                    </a:ext>
                  </a:extLst>
                </a:gridCol>
              </a:tblGrid>
              <a:tr h="3762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Experiment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64722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OS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Windows</a:t>
                      </a:r>
                      <a:r>
                        <a:rPr lang="en-US" altLang="ko-KR" sz="2800" b="1" kern="1200" spc="0" baseline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 10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635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GeForce RTX 3090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6654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CUDA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11.2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5470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cuDNN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8.1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308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5817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Tensorflow-gpu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8743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Numpy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1.19.5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5623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2.6.0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8381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err="1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Keras_preprocessing</a:t>
                      </a:r>
                      <a:endParaRPr lang="ko-KR" altLang="en-US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kern="1200" spc="0" dirty="0" smtClean="0">
                          <a:solidFill>
                            <a:schemeClr val="tx1"/>
                          </a:solidFill>
                          <a:latin typeface="Arial"/>
                          <a:ea typeface="+mj-ea"/>
                          <a:cs typeface="Arial"/>
                        </a:rPr>
                        <a:t>1.1.2</a:t>
                      </a:r>
                      <a:endParaRPr lang="en-US" altLang="ko-KR" sz="2800" b="1" kern="1200" spc="0" dirty="0">
                        <a:solidFill>
                          <a:schemeClr val="tx1"/>
                        </a:solidFill>
                        <a:latin typeface="Arial"/>
                        <a:ea typeface="+mj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2715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20" dirty="0"/>
              <a:t>Ho</a:t>
            </a:r>
            <a:r>
              <a:rPr b="0" spc="145" dirty="0"/>
              <a:t>w</a:t>
            </a:r>
            <a:r>
              <a:rPr b="0" spc="-280" dirty="0"/>
              <a:t> </a:t>
            </a:r>
            <a:r>
              <a:rPr b="0" spc="-95" dirty="0"/>
              <a:t>t</a:t>
            </a:r>
            <a:r>
              <a:rPr b="0" spc="90" dirty="0"/>
              <a:t>o</a:t>
            </a:r>
            <a:r>
              <a:rPr b="0" spc="-280" dirty="0"/>
              <a:t> </a:t>
            </a:r>
            <a:r>
              <a:rPr b="0" spc="-220" dirty="0"/>
              <a:t>solv</a:t>
            </a:r>
            <a:r>
              <a:rPr b="0" spc="-85" dirty="0"/>
              <a:t>e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20" dirty="0"/>
              <a:t>oblem</a:t>
            </a:r>
            <a:r>
              <a:rPr lang="en-US" b="0" spc="-120" dirty="0"/>
              <a:t>?</a:t>
            </a:r>
            <a:endParaRPr b="0"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83287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4350" b="1" spc="-325" dirty="0" smtClean="0">
                <a:latin typeface="나눔고딕OTF ExtraBold"/>
                <a:cs typeface="Arial"/>
              </a:rPr>
              <a:t>Modeling - Feature </a:t>
            </a:r>
            <a:r>
              <a:rPr lang="en-US" sz="4350" b="1" spc="-325" dirty="0" smtClean="0">
                <a:latin typeface="나눔고딕OTF ExtraBold"/>
                <a:cs typeface="Arial"/>
              </a:rPr>
              <a:t>Layer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추가를</a:t>
            </a:r>
            <a:r>
              <a:rPr lang="en-US" altLang="ko-KR" sz="4350" b="1" spc="-325" dirty="0" smtClean="0">
                <a:latin typeface="나눔고딕OTF ExtraBold"/>
                <a:cs typeface="Arial"/>
              </a:rPr>
              <a:t> </a:t>
            </a:r>
            <a:r>
              <a:rPr lang="ko-KR" altLang="en-US" sz="4350" b="1" spc="-325" dirty="0" smtClean="0">
                <a:latin typeface="나눔고딕OTF ExtraBold"/>
                <a:cs typeface="Arial"/>
              </a:rPr>
              <a:t>통한 특징 응집</a:t>
            </a:r>
            <a:endParaRPr sz="4350" b="1" spc="-270" dirty="0">
              <a:latin typeface="Arial"/>
              <a:ea typeface="+mj-ea"/>
              <a:cs typeface="Arial"/>
            </a:endParaRPr>
          </a:p>
        </p:txBody>
      </p:sp>
      <p:pic>
        <p:nvPicPr>
          <p:cNvPr id="4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52682" y="3119913"/>
            <a:ext cx="202192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Xception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39891"/>
              </p:ext>
            </p:extLst>
          </p:nvPr>
        </p:nvGraphicFramePr>
        <p:xfrm>
          <a:off x="1831340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="0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="0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latin typeface="+mn-ea"/>
                          <a:ea typeface="+mn-ea"/>
                        </a:rPr>
                        <a:t>(None, 10, 10, 1536)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4844"/>
              </p:ext>
            </p:extLst>
          </p:nvPr>
        </p:nvGraphicFramePr>
        <p:xfrm>
          <a:off x="1822450" y="541428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1024)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43125"/>
              </p:ext>
            </p:extLst>
          </p:nvPr>
        </p:nvGraphicFramePr>
        <p:xfrm>
          <a:off x="1822450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768)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9903"/>
              </p:ext>
            </p:extLst>
          </p:nvPr>
        </p:nvGraphicFramePr>
        <p:xfrm>
          <a:off x="1822450" y="8422547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512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512)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52841"/>
              </p:ext>
            </p:extLst>
          </p:nvPr>
        </p:nvGraphicFramePr>
        <p:xfrm>
          <a:off x="7714656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384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384)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48975"/>
              </p:ext>
            </p:extLst>
          </p:nvPr>
        </p:nvGraphicFramePr>
        <p:xfrm>
          <a:off x="7714656" y="54037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256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256)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77107"/>
              </p:ext>
            </p:extLst>
          </p:nvPr>
        </p:nvGraphicFramePr>
        <p:xfrm>
          <a:off x="7714656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128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128)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90111"/>
              </p:ext>
            </p:extLst>
          </p:nvPr>
        </p:nvGraphicFramePr>
        <p:xfrm>
          <a:off x="7714656" y="842835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64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64)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95096"/>
              </p:ext>
            </p:extLst>
          </p:nvPr>
        </p:nvGraphicFramePr>
        <p:xfrm>
          <a:off x="13597972" y="3895505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32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32)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6935"/>
              </p:ext>
            </p:extLst>
          </p:nvPr>
        </p:nvGraphicFramePr>
        <p:xfrm>
          <a:off x="13592615" y="5403781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16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16)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05935"/>
              </p:ext>
            </p:extLst>
          </p:nvPr>
        </p:nvGraphicFramePr>
        <p:xfrm>
          <a:off x="13592615" y="6918416"/>
          <a:ext cx="48646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3">
                  <a:extLst>
                    <a:ext uri="{9D8B030D-6E8A-4147-A177-3AD203B41FA5}">
                      <a16:colId xmlns:a16="http://schemas.microsoft.com/office/drawing/2014/main" val="1821658187"/>
                    </a:ext>
                  </a:extLst>
                </a:gridCol>
                <a:gridCol w="2432303">
                  <a:extLst>
                    <a:ext uri="{9D8B030D-6E8A-4147-A177-3AD203B41FA5}">
                      <a16:colId xmlns:a16="http://schemas.microsoft.com/office/drawing/2014/main" val="2174507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Conv2D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BatchNormalization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Activation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(‘</a:t>
                      </a:r>
                      <a:r>
                        <a:rPr lang="en-US" altLang="ko-KR" baseline="0" dirty="0" err="1" smtClean="0">
                          <a:latin typeface="+mn-ea"/>
                          <a:ea typeface="+mn-ea"/>
                        </a:rPr>
                        <a:t>relu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’)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(None, 10, 10, 5)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0623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21761"/>
              </p:ext>
            </p:extLst>
          </p:nvPr>
        </p:nvGraphicFramePr>
        <p:xfrm>
          <a:off x="13578334" y="845311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GlobalAveragePooling2D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14575"/>
              </p:ext>
            </p:extLst>
          </p:nvPr>
        </p:nvGraphicFramePr>
        <p:xfrm>
          <a:off x="13560783" y="9133003"/>
          <a:ext cx="489643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438">
                  <a:extLst>
                    <a:ext uri="{9D8B030D-6E8A-4147-A177-3AD203B41FA5}">
                      <a16:colId xmlns:a16="http://schemas.microsoft.com/office/drawing/2014/main" val="156061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softmax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72981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4263643" y="3489245"/>
            <a:ext cx="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7" idx="2"/>
            <a:endCxn id="10" idx="0"/>
          </p:cNvCxnSpPr>
          <p:nvPr/>
        </p:nvCxnSpPr>
        <p:spPr>
          <a:xfrm flipH="1">
            <a:off x="4254753" y="5008025"/>
            <a:ext cx="8890" cy="4062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11" idx="0"/>
          </p:cNvCxnSpPr>
          <p:nvPr/>
        </p:nvCxnSpPr>
        <p:spPr>
          <a:xfrm>
            <a:off x="4254753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2"/>
            <a:endCxn id="12" idx="0"/>
          </p:cNvCxnSpPr>
          <p:nvPr/>
        </p:nvCxnSpPr>
        <p:spPr>
          <a:xfrm>
            <a:off x="4254753" y="8030936"/>
            <a:ext cx="0" cy="3916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2" idx="3"/>
            <a:endCxn id="13" idx="0"/>
          </p:cNvCxnSpPr>
          <p:nvPr/>
        </p:nvCxnSpPr>
        <p:spPr>
          <a:xfrm flipV="1">
            <a:off x="6687056" y="3895505"/>
            <a:ext cx="3459903" cy="5083302"/>
          </a:xfrm>
          <a:prstGeom prst="bentConnector4">
            <a:avLst>
              <a:gd name="adj1" fmla="val 14850"/>
              <a:gd name="adj2" fmla="val 104497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14" idx="0"/>
          </p:cNvCxnSpPr>
          <p:nvPr/>
        </p:nvCxnSpPr>
        <p:spPr>
          <a:xfrm>
            <a:off x="10146959" y="5001666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4" idx="2"/>
            <a:endCxn id="15" idx="0"/>
          </p:cNvCxnSpPr>
          <p:nvPr/>
        </p:nvCxnSpPr>
        <p:spPr>
          <a:xfrm>
            <a:off x="10146959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  <a:endCxn id="16" idx="0"/>
          </p:cNvCxnSpPr>
          <p:nvPr/>
        </p:nvCxnSpPr>
        <p:spPr>
          <a:xfrm>
            <a:off x="10146959" y="8030936"/>
            <a:ext cx="0" cy="3974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16" idx="3"/>
            <a:endCxn id="17" idx="0"/>
          </p:cNvCxnSpPr>
          <p:nvPr/>
        </p:nvCxnSpPr>
        <p:spPr>
          <a:xfrm flipV="1">
            <a:off x="12579262" y="3895505"/>
            <a:ext cx="3451013" cy="5089110"/>
          </a:xfrm>
          <a:prstGeom prst="bentConnector4">
            <a:avLst>
              <a:gd name="adj1" fmla="val 14760"/>
              <a:gd name="adj2" fmla="val 10449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7" idx="2"/>
            <a:endCxn id="18" idx="0"/>
          </p:cNvCxnSpPr>
          <p:nvPr/>
        </p:nvCxnSpPr>
        <p:spPr>
          <a:xfrm flipH="1">
            <a:off x="16024918" y="5008025"/>
            <a:ext cx="5357" cy="395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8" idx="2"/>
            <a:endCxn id="20" idx="0"/>
          </p:cNvCxnSpPr>
          <p:nvPr/>
        </p:nvCxnSpPr>
        <p:spPr>
          <a:xfrm>
            <a:off x="16024918" y="6516301"/>
            <a:ext cx="0" cy="402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2"/>
            <a:endCxn id="21" idx="0"/>
          </p:cNvCxnSpPr>
          <p:nvPr/>
        </p:nvCxnSpPr>
        <p:spPr>
          <a:xfrm>
            <a:off x="16024918" y="8030936"/>
            <a:ext cx="1635" cy="4221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1" idx="2"/>
            <a:endCxn id="22" idx="0"/>
          </p:cNvCxnSpPr>
          <p:nvPr/>
        </p:nvCxnSpPr>
        <p:spPr>
          <a:xfrm flipH="1">
            <a:off x="16009002" y="8823953"/>
            <a:ext cx="17551" cy="3090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888736"/>
            <a:ext cx="14971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b="0" spc="-120" dirty="0"/>
              <a:t>What are the results of model learning?</a:t>
            </a:r>
            <a:endParaRPr b="0" spc="-120" dirty="0"/>
          </a:p>
        </p:txBody>
      </p:sp>
      <p:pic>
        <p:nvPicPr>
          <p:cNvPr id="102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E7F9CD68-F918-415E-AD3A-977A30DA8D50}"/>
              </a:ext>
            </a:extLst>
          </p:cNvPr>
          <p:cNvSpPr txBox="1"/>
          <p:nvPr/>
        </p:nvSpPr>
        <p:spPr>
          <a:xfrm>
            <a:off x="1007028" y="1962718"/>
            <a:ext cx="9045022" cy="682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dirty="0">
                <a:latin typeface="Arial"/>
                <a:ea typeface="+mj-ea"/>
                <a:cs typeface="Arial"/>
              </a:rPr>
              <a:t>모델 학습의 결과는 무엇입니까</a:t>
            </a:r>
            <a:r>
              <a:rPr lang="en-US" altLang="ko-KR" sz="4350" b="1" dirty="0">
                <a:latin typeface="Arial"/>
                <a:ea typeface="+mj-ea"/>
                <a:cs typeface="Arial"/>
              </a:rPr>
              <a:t>?</a:t>
            </a:r>
            <a:endParaRPr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D40EFB1-B4D9-4202-9D90-DE59D9C1D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5" y="3246282"/>
            <a:ext cx="6455155" cy="5420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13333"/>
          <a:stretch/>
        </p:blipFill>
        <p:spPr>
          <a:xfrm>
            <a:off x="8223250" y="3215800"/>
            <a:ext cx="11156367" cy="548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878" y="8852783"/>
            <a:ext cx="504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Validation(7828)</a:t>
            </a:r>
            <a:r>
              <a:rPr lang="ko-KR" altLang="en-US" sz="2400" b="1" dirty="0" smtClean="0">
                <a:latin typeface="+mn-ea"/>
              </a:rPr>
              <a:t>에서 나누어진 </a:t>
            </a:r>
            <a:endParaRPr lang="en-US" altLang="ko-KR" sz="2400" b="1" dirty="0" smtClean="0">
              <a:latin typeface="+mn-ea"/>
            </a:endParaRPr>
          </a:p>
          <a:p>
            <a:r>
              <a:rPr lang="en-US" altLang="ko-KR" sz="2400" b="1" dirty="0" smtClean="0">
                <a:latin typeface="+mn-ea"/>
              </a:rPr>
              <a:t>test dataset(783)</a:t>
            </a:r>
            <a:r>
              <a:rPr lang="ko-KR" altLang="en-US" sz="2400" b="1" dirty="0" smtClean="0">
                <a:latin typeface="+mn-ea"/>
              </a:rPr>
              <a:t>에 대한 매트릭스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729" y="1975902"/>
            <a:ext cx="17795321" cy="686726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lang="en-US" altLang="ko-KR" sz="4350" b="1" dirty="0">
                <a:latin typeface="Arial"/>
                <a:ea typeface="+mj-ea"/>
                <a:cs typeface="Arial"/>
              </a:rPr>
              <a:t>Attention</a:t>
            </a:r>
            <a:r>
              <a:rPr lang="ko-KR" altLang="en-US" sz="4350" b="1" dirty="0">
                <a:latin typeface="Arial"/>
                <a:ea typeface="+mj-ea"/>
                <a:cs typeface="Arial"/>
              </a:rPr>
              <a:t>을</a:t>
            </a:r>
            <a:r>
              <a:rPr lang="en-US" altLang="ko-KR" sz="4350" b="1" dirty="0">
                <a:latin typeface="Arial"/>
                <a:ea typeface="+mj-ea"/>
                <a:cs typeface="Arial"/>
              </a:rPr>
              <a:t> </a:t>
            </a:r>
            <a:r>
              <a:rPr lang="ko-KR" altLang="en-US" sz="4350" b="1" dirty="0">
                <a:latin typeface="Arial"/>
                <a:ea typeface="+mj-ea"/>
                <a:cs typeface="Arial"/>
              </a:rPr>
              <a:t>활용한 주요 특징 부각</a:t>
            </a:r>
            <a:endParaRPr lang="en-US" altLang="ko-KR" sz="4350" b="1" dirty="0">
              <a:latin typeface="Arial"/>
              <a:ea typeface="+mj-ea"/>
              <a:cs typeface="Arial"/>
            </a:endParaRPr>
          </a:p>
        </p:txBody>
      </p:sp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sz="7000" spc="-20" dirty="0">
                <a:latin typeface="Arial"/>
                <a:ea typeface="+mj-ea"/>
                <a:cs typeface="Arial"/>
              </a:rPr>
              <a:t>What's left?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7" y="2911475"/>
            <a:ext cx="4419600" cy="7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4009791"/>
            <a:ext cx="4800600" cy="48006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8332618" y="6199577"/>
            <a:ext cx="2438400" cy="762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42650" y="5426075"/>
            <a:ext cx="4800600" cy="2819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1023917" y="888736"/>
            <a:ext cx="482727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sz="7000" spc="-20" dirty="0" smtClean="0">
                <a:latin typeface="Arial"/>
                <a:ea typeface="+mj-ea"/>
                <a:cs typeface="Arial"/>
              </a:rPr>
              <a:t>Question</a:t>
            </a:r>
            <a:endParaRPr sz="7000" spc="-20" dirty="0">
              <a:latin typeface="Arial"/>
              <a:ea typeface="+mj-ea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AF5B3B-E6F6-4C31-BD22-B2AF9954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1187" y="4740275"/>
            <a:ext cx="803457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b="1" dirty="0" smtClean="0">
                <a:latin typeface="+mn-ea"/>
              </a:rPr>
              <a:t>감사합니다</a:t>
            </a:r>
            <a:r>
              <a:rPr lang="en-US" altLang="ko-KR" sz="11500" b="1" dirty="0" smtClean="0">
                <a:latin typeface="+mn-ea"/>
              </a:rPr>
              <a:t>!</a:t>
            </a:r>
            <a:endParaRPr lang="ko-KR" altLang="en-US" sz="1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44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73414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b="0" spc="-104" dirty="0"/>
              <a:t>Wha</a:t>
            </a:r>
            <a:r>
              <a:rPr b="0" spc="20" dirty="0"/>
              <a:t>t</a:t>
            </a:r>
            <a:r>
              <a:rPr b="0" spc="-280" dirty="0"/>
              <a:t> </a:t>
            </a:r>
            <a:r>
              <a:rPr b="0" spc="-233" dirty="0"/>
              <a:t>i</a:t>
            </a:r>
            <a:r>
              <a:rPr b="0" spc="-180" dirty="0"/>
              <a:t>s</a:t>
            </a:r>
            <a:r>
              <a:rPr b="0" spc="-280" dirty="0"/>
              <a:t> </a:t>
            </a:r>
            <a:r>
              <a:rPr b="0" spc="-100" dirty="0"/>
              <a:t>th</a:t>
            </a:r>
            <a:r>
              <a:rPr b="0" spc="50" dirty="0"/>
              <a:t>e</a:t>
            </a:r>
            <a:r>
              <a:rPr b="0" spc="-280" dirty="0"/>
              <a:t> </a:t>
            </a:r>
            <a:r>
              <a:rPr b="0" spc="-140" dirty="0"/>
              <a:t>p</a:t>
            </a:r>
            <a:r>
              <a:rPr b="0" spc="-270" dirty="0"/>
              <a:t>r</a:t>
            </a:r>
            <a:r>
              <a:rPr b="0" spc="-190" dirty="0"/>
              <a:t>oblem?</a:t>
            </a: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AA89C9-96BB-4C71-B0F3-884580164D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AC6AC91-FA45-47B8-ACA6-7FB9D875D732}"/>
              </a:ext>
            </a:extLst>
          </p:cNvPr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r="1289"/>
          <a:stretch/>
        </p:blipFill>
        <p:spPr>
          <a:xfrm>
            <a:off x="4718050" y="2911475"/>
            <a:ext cx="9677400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104" dirty="0"/>
              <a:t>Wha</a:t>
            </a:r>
            <a:r>
              <a:rPr lang="en-US" altLang="ko-KR" b="0" spc="20" dirty="0"/>
              <a:t>t</a:t>
            </a:r>
            <a:r>
              <a:rPr lang="en-US" altLang="ko-KR" b="0" spc="-280" dirty="0"/>
              <a:t> </a:t>
            </a:r>
            <a:r>
              <a:rPr lang="en-US" altLang="ko-KR" b="0" spc="-233" dirty="0"/>
              <a:t>i</a:t>
            </a:r>
            <a:r>
              <a:rPr lang="en-US" altLang="ko-KR" b="0" spc="-180" dirty="0"/>
              <a:t>s</a:t>
            </a:r>
            <a:r>
              <a:rPr lang="en-US" altLang="ko-KR" b="0" spc="-280" dirty="0"/>
              <a:t> </a:t>
            </a:r>
            <a:r>
              <a:rPr lang="en-US" altLang="ko-KR" b="0" spc="-100" dirty="0"/>
              <a:t>th</a:t>
            </a:r>
            <a:r>
              <a:rPr lang="en-US" altLang="ko-KR" b="0" spc="50" dirty="0"/>
              <a:t>e</a:t>
            </a:r>
            <a:r>
              <a:rPr lang="en-US" altLang="ko-KR" b="0" spc="-280" dirty="0"/>
              <a:t> </a:t>
            </a:r>
            <a:r>
              <a:rPr lang="en-US" altLang="ko-KR" b="0" spc="-140" dirty="0"/>
              <a:t>p</a:t>
            </a:r>
            <a:r>
              <a:rPr lang="en-US" altLang="ko-KR" b="0" spc="-270" dirty="0"/>
              <a:t>r</a:t>
            </a:r>
            <a:r>
              <a:rPr lang="en-US" altLang="ko-KR" b="0" spc="-190" dirty="0"/>
              <a:t>oblem?</a:t>
            </a:r>
            <a:endParaRPr b="0" spc="-190" dirty="0"/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1242121" cy="67570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>
                <a:latin typeface="나눔고딕OTF ExtraBold"/>
              </a:rPr>
              <a:t>어떠한 문제인가</a:t>
            </a:r>
            <a:r>
              <a:rPr lang="en-US" altLang="ko-KR" sz="4350" b="1" spc="-325" dirty="0">
                <a:latin typeface="나눔고딕OTF ExtraBold"/>
              </a:rPr>
              <a:t>?</a:t>
            </a:r>
            <a:endParaRPr lang="ko-KR" altLang="en-US" sz="4350" b="1" spc="-325" dirty="0">
              <a:latin typeface="나눔고딕OTF ExtraBold"/>
            </a:endParaRPr>
          </a:p>
        </p:txBody>
      </p:sp>
      <p:pic>
        <p:nvPicPr>
          <p:cNvPr id="6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C27A2-1890-4752-B08E-A717E5B00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L grade exampl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 bwMode="auto">
          <a:xfrm>
            <a:off x="2965450" y="2835275"/>
            <a:ext cx="14086061" cy="4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0492" y="7985760"/>
            <a:ext cx="14335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+mn-ea"/>
              </a:rPr>
              <a:t>단순 방사선 사진이 가장 유용하다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초기에는 정상 소견을 보일 수 있으나 점진적으로 관절 간격의 감소가 나타나며 연골 </a:t>
            </a:r>
            <a:r>
              <a:rPr lang="ko-KR" altLang="en-US" b="1" dirty="0">
                <a:latin typeface="+mn-ea"/>
              </a:rPr>
              <a:t>아래 뼈의 음영이 짙어지는 경화</a:t>
            </a:r>
            <a:r>
              <a:rPr lang="ko-KR" altLang="en-US" dirty="0">
                <a:latin typeface="+mn-ea"/>
              </a:rPr>
              <a:t> 소견을 볼 수 있다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더욱 진행되면 </a:t>
            </a:r>
            <a:r>
              <a:rPr lang="ko-KR" altLang="en-US" dirty="0" err="1">
                <a:latin typeface="+mn-ea"/>
              </a:rPr>
              <a:t>관절면의</a:t>
            </a:r>
            <a:r>
              <a:rPr lang="ko-KR" altLang="en-US" dirty="0">
                <a:latin typeface="+mn-ea"/>
              </a:rPr>
              <a:t> 가장 자리에 뼈가 웃자란 듯한 </a:t>
            </a:r>
            <a:r>
              <a:rPr lang="ko-KR" altLang="en-US" b="1" dirty="0" err="1">
                <a:latin typeface="+mn-ea"/>
              </a:rPr>
              <a:t>골극이</a:t>
            </a:r>
            <a:r>
              <a:rPr lang="ko-KR" altLang="en-US" b="1" dirty="0">
                <a:latin typeface="+mn-ea"/>
              </a:rPr>
              <a:t> 형성되고 </a:t>
            </a:r>
            <a:r>
              <a:rPr lang="ko-KR" altLang="en-US" b="1" dirty="0" err="1">
                <a:latin typeface="+mn-ea"/>
              </a:rPr>
              <a:t>관절면이</a:t>
            </a:r>
            <a:r>
              <a:rPr lang="ko-KR" altLang="en-US" b="1" dirty="0">
                <a:latin typeface="+mn-ea"/>
              </a:rPr>
              <a:t> 불규칙해진다</a:t>
            </a:r>
            <a:r>
              <a:rPr lang="en-US" altLang="ko-KR" b="1" dirty="0">
                <a:latin typeface="+mn-ea"/>
              </a:rPr>
              <a:t>.</a:t>
            </a:r>
          </a:p>
          <a:p>
            <a:r>
              <a:rPr lang="ko-KR" altLang="en-US" dirty="0" err="1">
                <a:latin typeface="+mn-ea"/>
              </a:rPr>
              <a:t>이차성</a:t>
            </a:r>
            <a:r>
              <a:rPr lang="ko-KR" altLang="en-US" dirty="0">
                <a:latin typeface="+mn-ea"/>
              </a:rPr>
              <a:t> 관절염의 경우 원인이 되는 과거 외상이나 질환의 흔적 혹은 변형 등이 관찰되기도 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다만 방사선학적 변화가 증상 및 활동력의 심한 정도를 그대로 반영하는 것은 아니어서 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40</a:t>
            </a:r>
            <a:r>
              <a:rPr lang="ko-KR" altLang="en-US" b="1" dirty="0">
                <a:latin typeface="+mn-ea"/>
              </a:rPr>
              <a:t>세 이상에서 </a:t>
            </a:r>
            <a:r>
              <a:rPr lang="en-US" altLang="ko-KR" b="1" dirty="0">
                <a:latin typeface="+mn-ea"/>
              </a:rPr>
              <a:t>90% </a:t>
            </a:r>
            <a:r>
              <a:rPr lang="ko-KR" altLang="en-US" b="1" dirty="0">
                <a:latin typeface="+mn-ea"/>
              </a:rPr>
              <a:t>정도는 방사선학적으로 퇴행성 변화를 보이지만 이 중 </a:t>
            </a:r>
            <a:r>
              <a:rPr lang="en-US" altLang="ko-KR" b="1" dirty="0">
                <a:latin typeface="+mn-ea"/>
              </a:rPr>
              <a:t>30% </a:t>
            </a:r>
            <a:r>
              <a:rPr lang="ko-KR" altLang="en-US" b="1" dirty="0">
                <a:latin typeface="+mn-ea"/>
              </a:rPr>
              <a:t>정도만이 증상을 보이게 된다</a:t>
            </a:r>
            <a:r>
              <a:rPr lang="en-US" altLang="ko-KR" b="1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  <a:hlinkClick r:id="rId5"/>
              </a:rPr>
              <a:t>출처 </a:t>
            </a:r>
            <a:r>
              <a:rPr lang="en-US" altLang="ko-KR" dirty="0" smtClean="0">
                <a:latin typeface="+mn-ea"/>
                <a:hlinkClick r:id="rId5"/>
              </a:rPr>
              <a:t>: http</a:t>
            </a:r>
            <a:r>
              <a:rPr lang="en-US" altLang="ko-KR" dirty="0">
                <a:latin typeface="+mn-ea"/>
                <a:hlinkClick r:id="rId5"/>
              </a:rPr>
              <a:t>://</a:t>
            </a:r>
            <a:r>
              <a:rPr lang="en-US" altLang="ko-KR" dirty="0" smtClean="0">
                <a:latin typeface="+mn-ea"/>
                <a:hlinkClick r:id="rId5"/>
              </a:rPr>
              <a:t>www.snuh.org/health/nMedInfo/nView.do?category=DIS&amp;medid=AA000196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5568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</a:p>
          <a:p>
            <a:pPr marL="12700">
              <a:spcBef>
                <a:spcPts val="100"/>
              </a:spcBef>
              <a:defRPr/>
            </a:pPr>
            <a:r>
              <a:rPr lang="en-US" altLang="ko-KR" sz="2800" spc="-325" dirty="0" err="1" smtClean="0">
                <a:latin typeface="나눔고딕OTF ExtraBold"/>
              </a:rPr>
              <a:t>CheXNet</a:t>
            </a:r>
            <a:r>
              <a:rPr lang="en-US" altLang="ko-KR" sz="2800" spc="-325" dirty="0" smtClean="0">
                <a:latin typeface="나눔고딕OTF ExtraBold"/>
              </a:rPr>
              <a:t> : Radiologist-Level Pneumonia Detection on Chest X-Rays with Deep </a:t>
            </a:r>
            <a:br>
              <a:rPr lang="en-US" altLang="ko-KR" sz="2800" spc="-325" dirty="0" smtClean="0">
                <a:latin typeface="나눔고딕OTF ExtraBold"/>
              </a:rPr>
            </a:br>
            <a:r>
              <a:rPr lang="en-US" altLang="ko-KR" sz="2800" spc="-325" dirty="0" smtClean="0">
                <a:latin typeface="나눔고딕OTF ExtraBold"/>
              </a:rPr>
              <a:t>-&gt; DenseNet121 + Sigmoid(train)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35" y="4593542"/>
            <a:ext cx="5761543" cy="57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56966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 smtClean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Fully automatic knee osteoarthritis severity grading using deep neural networks with a novel ordinal loss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 smtClean="0">
                <a:latin typeface="나눔고딕OTF ExtraBold"/>
              </a:rPr>
              <a:t>-&gt; YoloV2(detection) + VGG19(train)</a:t>
            </a:r>
            <a:endParaRPr lang="ko-KR" altLang="en-US" sz="2800" b="1" spc="-325" dirty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75" y="4606366"/>
            <a:ext cx="14400064" cy="44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1259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Automatic Detection of Knee Joints and Quantiﬁcation of Knee Osteoarthritis </a:t>
            </a:r>
            <a:r>
              <a:rPr lang="en-US" altLang="ko-KR" sz="2800" spc="-325" dirty="0" smtClean="0">
                <a:latin typeface="나눔고딕OTF ExtraBold"/>
              </a:rPr>
              <a:t>Severity</a:t>
            </a:r>
            <a:endParaRPr lang="en-US" altLang="ko-KR" sz="2800" spc="-325" dirty="0" smtClean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68" y="4162655"/>
            <a:ext cx="950727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1259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Automated Classification of Radiographic Knee Osteoarthritis Severity Using Deep Neural Networks</a:t>
            </a: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29" y="4162655"/>
            <a:ext cx="18303845" cy="50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3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1259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Automated Classification of Radiographic Knee Osteoarthritis Severity Using Deep Neural Networks</a:t>
            </a:r>
            <a:endParaRPr lang="en-US" altLang="ko-KR" sz="2800" spc="-325" dirty="0" smtClean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187" y="3892515"/>
            <a:ext cx="13336861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11542733" cy="109068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4"/>
              </a:spcBef>
              <a:defRPr/>
            </a:pPr>
            <a:r>
              <a:rPr lang="en-US" altLang="ko-KR" b="0" spc="-285" dirty="0"/>
              <a:t>What are some related studies?</a:t>
            </a:r>
            <a:endParaRPr b="0" spc="-190" dirty="0"/>
          </a:p>
        </p:txBody>
      </p:sp>
      <p:sp>
        <p:nvSpPr>
          <p:cNvPr id="6" name="object 3"/>
          <p:cNvSpPr txBox="1"/>
          <p:nvPr/>
        </p:nvSpPr>
        <p:spPr>
          <a:xfrm>
            <a:off x="1007029" y="1962721"/>
            <a:ext cx="18073156" cy="112594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350" b="1" spc="-325" dirty="0" smtClean="0">
                <a:latin typeface="나눔고딕OTF ExtraBold"/>
              </a:rPr>
              <a:t>관련 연구는 어떠한 것들이 있나</a:t>
            </a:r>
            <a:r>
              <a:rPr lang="en-US" altLang="ko-KR" sz="4350" b="1" spc="-325" dirty="0" smtClean="0">
                <a:latin typeface="나눔고딕OTF ExtraBold"/>
              </a:rPr>
              <a:t>?</a:t>
            </a:r>
            <a:endParaRPr lang="en-US" altLang="ko-KR" sz="4350" spc="-325" dirty="0">
              <a:latin typeface="나눔고딕OTF Extra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altLang="ko-KR" sz="2800" spc="-325" dirty="0">
                <a:latin typeface="나눔고딕OTF ExtraBold"/>
              </a:rPr>
              <a:t>Automatic  Grading  of  Individual Knee Osteoarthritis Features in Plain  Radiographs Using Deep Convolutional Neural  Networks</a:t>
            </a:r>
            <a:endParaRPr lang="en-US" altLang="ko-KR" sz="2800" spc="-325" dirty="0" smtClean="0">
              <a:latin typeface="나눔고딕OTF ExtraBold"/>
            </a:endParaRPr>
          </a:p>
        </p:txBody>
      </p:sp>
      <p:pic>
        <p:nvPicPr>
          <p:cNvPr id="7" name="object 4"/>
          <p:cNvPicPr/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2EFD4E8-BF16-4E13-8193-877AD1965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1" b="61823"/>
          <a:stretch/>
        </p:blipFill>
        <p:spPr bwMode="auto">
          <a:xfrm>
            <a:off x="16683065" y="10107490"/>
            <a:ext cx="3119253" cy="8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047" y="3892515"/>
            <a:ext cx="13417119" cy="58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1100</Words>
  <Application>Microsoft Office PowerPoint</Application>
  <PresentationFormat>사용자 지정</PresentationFormat>
  <Paragraphs>213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나눔고딕OTF ExtraBold</vt:lpstr>
      <vt:lpstr>맑은 고딕</vt:lpstr>
      <vt:lpstr>함초롬돋움</vt:lpstr>
      <vt:lpstr>Arial</vt:lpstr>
      <vt:lpstr>Calibri</vt:lpstr>
      <vt:lpstr>Times New Roman</vt:lpstr>
      <vt:lpstr>Office Theme</vt:lpstr>
      <vt:lpstr>무릎 X-ray 영상을 이용한  KL grade Classifier  KL grade classifier using knee X-ray images.</vt:lpstr>
      <vt:lpstr>What is the problem?</vt:lpstr>
      <vt:lpstr>What is the problem?</vt:lpstr>
      <vt:lpstr>What are some related studies?</vt:lpstr>
      <vt:lpstr>What are some related studies?</vt:lpstr>
      <vt:lpstr>What are some related studies?</vt:lpstr>
      <vt:lpstr>What are some related studies?</vt:lpstr>
      <vt:lpstr>What are some related studies?</vt:lpstr>
      <vt:lpstr>What are some related studies?</vt:lpstr>
      <vt:lpstr>What are some related studies?</vt:lpstr>
      <vt:lpstr>What data did you use?</vt:lpstr>
      <vt:lpstr>PowerPoint 프레젠테이션</vt:lpstr>
      <vt:lpstr>PowerPoint 프레젠테이션</vt:lpstr>
      <vt:lpstr>How to solve the problem?</vt:lpstr>
      <vt:lpstr>How to solve the problem?</vt:lpstr>
      <vt:lpstr>What are the results of model learning?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129</cp:revision>
  <dcterms:created xsi:type="dcterms:W3CDTF">2021-10-14T17:41:36Z</dcterms:created>
  <dcterms:modified xsi:type="dcterms:W3CDTF">2021-11-09T02:56:43Z</dcterms:modified>
  <cp:version>1000.0000.01</cp:version>
</cp:coreProperties>
</file>