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14"/>
  </p:notesMasterIdLst>
  <p:sldIdLst>
    <p:sldId id="256" r:id="rId2"/>
    <p:sldId id="258" r:id="rId3"/>
    <p:sldId id="257" r:id="rId4"/>
    <p:sldId id="263" r:id="rId5"/>
    <p:sldId id="262" r:id="rId6"/>
    <p:sldId id="260" r:id="rId7"/>
    <p:sldId id="261" r:id="rId8"/>
    <p:sldId id="275" r:id="rId9"/>
    <p:sldId id="265" r:id="rId10"/>
    <p:sldId id="267" r:id="rId11"/>
    <p:sldId id="273" r:id="rId12"/>
    <p:sldId id="274" r:id="rId13"/>
  </p:sldIdLst>
  <p:sldSz cx="20104100" cy="11309350"/>
  <p:notesSz cx="20104100" cy="113093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560">
          <p15:clr>
            <a:srgbClr val="A4A3A4"/>
          </p15:clr>
        </p15:guide>
        <p15:guide id="2" pos="63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10" y="60"/>
      </p:cViewPr>
      <p:guideLst>
        <p:guide orient="horz" pos="2880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3560"/>
        <p:guide pos="63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1387672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2531" y="848201"/>
            <a:ext cx="7539038" cy="42410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010410" y="5371941"/>
            <a:ext cx="16083281" cy="508920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1387672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3917" y="888736"/>
            <a:ext cx="148955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6" y="888736"/>
            <a:ext cx="149717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8111" y="3188384"/>
            <a:ext cx="16417925" cy="742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539D837-5DB1-4431-AB7C-5415CAD91790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474" y="9786312"/>
            <a:ext cx="9874775" cy="446276"/>
          </a:xfrm>
          <a:prstGeom prst="rect">
            <a:avLst/>
          </a:prstGeom>
        </p:spPr>
        <p:txBody>
          <a:bodyPr vert="horz" wrap="square" lIns="0" tIns="152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2800" b="1" spc="-20">
                <a:latin typeface="Arial"/>
                <a:ea typeface="+mj-ea"/>
                <a:cs typeface="Arial"/>
              </a:rPr>
              <a:t>Kyonggi</a:t>
            </a:r>
            <a:r>
              <a:rPr sz="2800" b="1" spc="5">
                <a:latin typeface="Arial"/>
                <a:ea typeface="+mj-ea"/>
                <a:cs typeface="Arial"/>
              </a:rPr>
              <a:t> </a:t>
            </a:r>
            <a:r>
              <a:rPr sz="2800" b="1" spc="-10">
                <a:latin typeface="Arial"/>
                <a:ea typeface="+mj-ea"/>
                <a:cs typeface="Arial"/>
              </a:rPr>
              <a:t>Uni</a:t>
            </a:r>
            <a:r>
              <a:rPr sz="2800" b="1" spc="-305">
                <a:latin typeface="Arial"/>
                <a:ea typeface="+mj-ea"/>
                <a:cs typeface="Arial"/>
              </a:rPr>
              <a:t>v</a:t>
            </a:r>
            <a:r>
              <a:rPr sz="2800" b="1" spc="5">
                <a:latin typeface="Arial"/>
                <a:ea typeface="+mj-ea"/>
                <a:cs typeface="Arial"/>
              </a:rPr>
              <a:t>. </a:t>
            </a:r>
            <a:r>
              <a:rPr sz="2800" b="1" spc="30">
                <a:latin typeface="Arial"/>
                <a:ea typeface="+mj-ea"/>
                <a:cs typeface="Arial"/>
              </a:rPr>
              <a:t>Smart</a:t>
            </a:r>
            <a:r>
              <a:rPr sz="2800" b="1" spc="5">
                <a:latin typeface="Arial"/>
                <a:ea typeface="+mj-ea"/>
                <a:cs typeface="Arial"/>
              </a:rPr>
              <a:t> </a:t>
            </a:r>
            <a:r>
              <a:rPr sz="2800" b="1" spc="15">
                <a:latin typeface="Arial"/>
                <a:ea typeface="+mj-ea"/>
                <a:cs typeface="Arial"/>
              </a:rPr>
              <a:t>I.O.T</a:t>
            </a:r>
            <a:r>
              <a:rPr sz="2800" b="1" spc="5">
                <a:latin typeface="Arial"/>
                <a:ea typeface="+mj-ea"/>
                <a:cs typeface="Arial"/>
              </a:rPr>
              <a:t> </a:t>
            </a:r>
            <a:r>
              <a:rPr sz="2800" b="1" spc="10">
                <a:latin typeface="Arial"/>
                <a:ea typeface="+mj-ea"/>
                <a:cs typeface="Arial"/>
              </a:rPr>
              <a:t>Lab</a:t>
            </a:r>
            <a:r>
              <a:rPr sz="2800" b="1" spc="5">
                <a:latin typeface="Arial"/>
                <a:ea typeface="+mj-ea"/>
                <a:cs typeface="Arial"/>
              </a:rPr>
              <a:t> </a:t>
            </a:r>
            <a:r>
              <a:rPr sz="2800" b="1" spc="-195">
                <a:latin typeface="나눔고딕OTF ExtraBold"/>
                <a:cs typeface="나눔고딕OTF ExtraBold"/>
              </a:rPr>
              <a:t>이상민</a:t>
            </a:r>
            <a:r>
              <a:rPr sz="2800" b="1" spc="-5">
                <a:latin typeface="나눔고딕OTF ExtraBold"/>
                <a:cs typeface="나눔고딕OTF ExtraBold"/>
              </a:rPr>
              <a:t> </a:t>
            </a:r>
            <a:r>
              <a:rPr sz="2800" b="1" spc="-15">
                <a:latin typeface="Arial"/>
                <a:ea typeface="+mj-ea"/>
                <a:cs typeface="Arial"/>
              </a:rPr>
              <a:t>(2021</a:t>
            </a:r>
            <a:r>
              <a:rPr sz="2800" b="1" spc="-195">
                <a:latin typeface="나눔고딕OTF ExtraBold"/>
                <a:cs typeface="나눔고딕OTF ExtraBold"/>
              </a:rPr>
              <a:t>년</a:t>
            </a:r>
            <a:r>
              <a:rPr sz="2800" b="1" spc="-5">
                <a:latin typeface="나눔고딕OTF ExtraBold"/>
                <a:cs typeface="나눔고딕OTF ExtraBold"/>
              </a:rPr>
              <a:t> </a:t>
            </a:r>
            <a:r>
              <a:rPr lang="en-US" sz="2800" b="1" spc="10">
                <a:latin typeface="Arial"/>
                <a:ea typeface="+mj-ea"/>
                <a:cs typeface="Arial"/>
              </a:rPr>
              <a:t>10</a:t>
            </a:r>
            <a:r>
              <a:rPr sz="2800" b="1" spc="-195">
                <a:latin typeface="나눔고딕OTF ExtraBold"/>
                <a:cs typeface="나눔고딕OTF ExtraBold"/>
              </a:rPr>
              <a:t>월</a:t>
            </a:r>
            <a:r>
              <a:rPr sz="2800" b="1" spc="-5">
                <a:latin typeface="나눔고딕OTF ExtraBold"/>
                <a:cs typeface="나눔고딕OTF ExtraBold"/>
              </a:rPr>
              <a:t> </a:t>
            </a:r>
            <a:r>
              <a:rPr sz="2800" b="1" spc="10">
                <a:latin typeface="Arial"/>
                <a:ea typeface="+mj-ea"/>
                <a:cs typeface="Arial"/>
              </a:rPr>
              <a:t>2</a:t>
            </a:r>
            <a:r>
              <a:rPr lang="en-US" sz="2800" b="1" spc="10">
                <a:latin typeface="Arial"/>
                <a:ea typeface="+mj-ea"/>
                <a:cs typeface="Arial"/>
              </a:rPr>
              <a:t>3</a:t>
            </a:r>
            <a:r>
              <a:rPr sz="2800" b="1" spc="-195">
                <a:latin typeface="나눔고딕OTF ExtraBold"/>
                <a:cs typeface="나눔고딕OTF ExtraBold"/>
              </a:rPr>
              <a:t>일</a:t>
            </a:r>
            <a:r>
              <a:rPr sz="2800" b="1" spc="-100">
                <a:latin typeface="Arial"/>
                <a:ea typeface="+mj-ea"/>
                <a:cs typeface="Arial"/>
              </a:rPr>
              <a:t>)</a:t>
            </a:r>
            <a:endParaRPr sz="2800">
              <a:latin typeface="Arial"/>
              <a:ea typeface="+mj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4364" y="4300767"/>
            <a:ext cx="18633584" cy="2664832"/>
          </a:xfrm>
          <a:prstGeom prst="rect">
            <a:avLst/>
          </a:prstGeom>
        </p:spPr>
        <p:txBody>
          <a:bodyPr vert="horz" wrap="square" lIns="0" tIns="231140" rIns="0" bIns="0">
            <a:spAutoFit/>
          </a:bodyPr>
          <a:lstStyle/>
          <a:p>
            <a:r>
              <a:rPr lang="ko-KR" altLang="en-US" dirty="0"/>
              <a:t>무릎 </a:t>
            </a:r>
            <a:r>
              <a:rPr lang="en-US" altLang="ko-KR" dirty="0"/>
              <a:t>X-ray </a:t>
            </a:r>
            <a:r>
              <a:rPr lang="ko-KR" altLang="en-US" dirty="0"/>
              <a:t>영상을 이용한 </a:t>
            </a:r>
            <a:r>
              <a:rPr lang="en-US" altLang="ko-KR" dirty="0"/>
              <a:t>KL grade Classifier</a:t>
            </a:r>
            <a:br>
              <a:rPr lang="en-US" altLang="ko-KR" dirty="0"/>
            </a:br>
            <a:r>
              <a:rPr lang="en-US" sz="4400" dirty="0">
                <a:ea typeface="맑은 고딕"/>
                <a:cs typeface="나눔고딕OTF ExtraBold"/>
              </a:rPr>
              <a:t/>
            </a:r>
            <a:br>
              <a:rPr lang="en-US" sz="4400" dirty="0">
                <a:ea typeface="맑은 고딕"/>
                <a:cs typeface="나눔고딕OTF ExtraBold"/>
              </a:rPr>
            </a:br>
            <a:r>
              <a:rPr lang="en-US" sz="4400" dirty="0">
                <a:latin typeface="맑은 고딕"/>
                <a:ea typeface="맑은 고딕"/>
                <a:cs typeface="나눔고딕OTF ExtraBold"/>
              </a:rPr>
              <a:t>KL grade classifier using knee X-ray images.</a:t>
            </a:r>
            <a:endParaRPr sz="4400" dirty="0">
              <a:latin typeface="맑은 고딕"/>
              <a:cs typeface="나눔고딕OTF ExtraBold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6A1C42C-663D-4734-BE5C-52C78675E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20" dirty="0"/>
              <a:t>Ho</a:t>
            </a:r>
            <a:r>
              <a:rPr b="0" spc="145" dirty="0"/>
              <a:t>w</a:t>
            </a:r>
            <a:r>
              <a:rPr b="0" spc="-280" dirty="0"/>
              <a:t> </a:t>
            </a:r>
            <a:r>
              <a:rPr b="0" spc="-95" dirty="0"/>
              <a:t>t</a:t>
            </a:r>
            <a:r>
              <a:rPr b="0" spc="90" dirty="0"/>
              <a:t>o</a:t>
            </a:r>
            <a:r>
              <a:rPr b="0" spc="-280" dirty="0"/>
              <a:t> </a:t>
            </a:r>
            <a:r>
              <a:rPr b="0" spc="-220" dirty="0"/>
              <a:t>solv</a:t>
            </a:r>
            <a:r>
              <a:rPr b="0" spc="-85" dirty="0"/>
              <a:t>e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20" dirty="0"/>
              <a:t>oblem</a:t>
            </a:r>
            <a:r>
              <a:rPr lang="en-US" b="0" spc="-120" dirty="0"/>
              <a:t>?</a:t>
            </a:r>
            <a:endParaRPr b="0" spc="-120" dirty="0"/>
          </a:p>
        </p:txBody>
      </p:sp>
      <p:pic>
        <p:nvPicPr>
          <p:cNvPr id="102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E7F9CD68-F918-415E-AD3A-977A30DA8D50}"/>
              </a:ext>
            </a:extLst>
          </p:cNvPr>
          <p:cNvSpPr txBox="1"/>
          <p:nvPr/>
        </p:nvSpPr>
        <p:spPr>
          <a:xfrm>
            <a:off x="1007028" y="1962718"/>
            <a:ext cx="6879973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defRPr/>
            </a:pPr>
            <a:r>
              <a:rPr sz="4350" b="1" spc="-325" dirty="0" err="1" smtClean="0">
                <a:latin typeface="나눔고딕OTF ExtraBold"/>
                <a:cs typeface="나눔고딕OTF ExtraBold"/>
              </a:rPr>
              <a:t>학습된</a:t>
            </a:r>
            <a:r>
              <a:rPr lang="en-US"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 err="1" smtClean="0">
                <a:latin typeface="나눔고딕OTF ExtraBold"/>
                <a:cs typeface="나눔고딕OTF ExtraBold"/>
              </a:rPr>
              <a:t>모델의</a:t>
            </a:r>
            <a:r>
              <a:rPr sz="4350" b="1" spc="-10" dirty="0" smtClean="0">
                <a:latin typeface="나눔고딕OTF ExtraBold"/>
                <a:cs typeface="나눔고딕OTF ExtraBold"/>
              </a:rPr>
              <a:t> </a:t>
            </a:r>
            <a:r>
              <a:rPr sz="4350" b="1" spc="-325" dirty="0" err="1">
                <a:latin typeface="나눔고딕OTF ExtraBold"/>
                <a:cs typeface="나눔고딕OTF ExtraBold"/>
              </a:rPr>
              <a:t>정확도</a:t>
            </a:r>
            <a:r>
              <a:rPr sz="4350" b="1" dirty="0">
                <a:latin typeface="Arial"/>
                <a:ea typeface="+mj-ea"/>
                <a:cs typeface="Arial"/>
              </a:rPr>
              <a:t>.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729" y="1975902"/>
            <a:ext cx="17795321" cy="686726"/>
          </a:xfrm>
          <a:prstGeom prst="rect">
            <a:avLst/>
          </a:prstGeom>
        </p:spPr>
        <p:txBody>
          <a:bodyPr vert="horz" wrap="square" lIns="0" tIns="17145" rIns="0" bIns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lang="en-US" altLang="ko-KR" sz="4350" dirty="0" smtClean="0">
                <a:latin typeface="Arial"/>
                <a:ea typeface="+mj-ea"/>
                <a:cs typeface="Arial"/>
              </a:rPr>
              <a:t>Attention</a:t>
            </a:r>
            <a:endParaRPr lang="en-US" altLang="ko-KR" sz="4350" dirty="0">
              <a:latin typeface="Arial"/>
              <a:ea typeface="+mj-ea"/>
              <a:cs typeface="Arial"/>
            </a:endParaRPr>
          </a:p>
        </p:txBody>
      </p:sp>
      <p:pic>
        <p:nvPicPr>
          <p:cNvPr id="12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1023917" y="888736"/>
            <a:ext cx="482727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7000" spc="-20" dirty="0">
                <a:latin typeface="Arial"/>
                <a:ea typeface="+mj-ea"/>
                <a:cs typeface="Arial"/>
              </a:rPr>
              <a:t>What's left?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AF5B3B-E6F6-4C31-BD22-B2AF99548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29" y="2911475"/>
            <a:ext cx="4419600" cy="733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1023917" y="888736"/>
            <a:ext cx="482727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sz="7000" spc="-20" dirty="0" smtClean="0">
                <a:latin typeface="Arial"/>
                <a:ea typeface="+mj-ea"/>
                <a:cs typeface="Arial"/>
              </a:rPr>
              <a:t>Question</a:t>
            </a:r>
            <a:endParaRPr sz="7000" spc="-20" dirty="0">
              <a:latin typeface="Arial"/>
              <a:ea typeface="+mj-ea"/>
              <a:cs typeface="Arial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AF5B3B-E6F6-4C31-BD22-B2AF99548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감사합니다, thankyou, 감정표현, 고맙습니다, calligraphy, 사진,이미지,일러스트,캘리그라피 - 복주머니작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2454275"/>
            <a:ext cx="876300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4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7341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104" dirty="0"/>
              <a:t>Wha</a:t>
            </a:r>
            <a:r>
              <a:rPr b="0" spc="20" dirty="0"/>
              <a:t>t</a:t>
            </a:r>
            <a:r>
              <a:rPr b="0" spc="-280" dirty="0"/>
              <a:t> </a:t>
            </a:r>
            <a:r>
              <a:rPr b="0" spc="-233" dirty="0"/>
              <a:t>i</a:t>
            </a:r>
            <a:r>
              <a:rPr b="0" spc="-180" dirty="0"/>
              <a:t>s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90" dirty="0"/>
              <a:t>oblem?</a:t>
            </a:r>
          </a:p>
        </p:txBody>
      </p:sp>
      <p:pic>
        <p:nvPicPr>
          <p:cNvPr id="6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어떠한 문제인가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r="1289"/>
          <a:stretch/>
        </p:blipFill>
        <p:spPr>
          <a:xfrm>
            <a:off x="4718050" y="2911475"/>
            <a:ext cx="9677400" cy="670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934593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04" dirty="0"/>
              <a:t>Wha</a:t>
            </a:r>
            <a:r>
              <a:rPr lang="en-US" altLang="ko-KR" b="0" spc="20" dirty="0"/>
              <a:t>t</a:t>
            </a:r>
            <a:r>
              <a:rPr lang="en-US" altLang="ko-KR" b="0" spc="-280" dirty="0"/>
              <a:t> </a:t>
            </a:r>
            <a:r>
              <a:rPr lang="en-US" altLang="ko-KR" b="0" spc="-233" dirty="0"/>
              <a:t>i</a:t>
            </a:r>
            <a:r>
              <a:rPr lang="en-US" altLang="ko-KR" b="0" spc="-180" dirty="0"/>
              <a:t>s</a:t>
            </a:r>
            <a:r>
              <a:rPr lang="en-US" altLang="ko-KR" b="0" spc="-280" dirty="0"/>
              <a:t> </a:t>
            </a:r>
            <a:r>
              <a:rPr lang="en-US" altLang="ko-KR" b="0" spc="-100" dirty="0"/>
              <a:t>th</a:t>
            </a:r>
            <a:r>
              <a:rPr lang="en-US" altLang="ko-KR" b="0" spc="50" dirty="0"/>
              <a:t>e</a:t>
            </a:r>
            <a:r>
              <a:rPr lang="en-US" altLang="ko-KR" b="0" spc="-280" dirty="0"/>
              <a:t> </a:t>
            </a:r>
            <a:r>
              <a:rPr lang="en-US" altLang="ko-KR" b="0" spc="-140" dirty="0"/>
              <a:t>p</a:t>
            </a:r>
            <a:r>
              <a:rPr lang="en-US" altLang="ko-KR" b="0" spc="-270" dirty="0"/>
              <a:t>r</a:t>
            </a:r>
            <a:r>
              <a:rPr lang="en-US" altLang="ko-KR" b="0" spc="-190" dirty="0"/>
              <a:t>oblem?</a:t>
            </a:r>
            <a:endParaRPr b="0"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어떠한 문제인가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6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L grade exampl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/>
          <a:stretch/>
        </p:blipFill>
        <p:spPr bwMode="auto">
          <a:xfrm>
            <a:off x="1757189" y="3444875"/>
            <a:ext cx="16277880" cy="572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7341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104"/>
              <a:t>Wha</a:t>
            </a:r>
            <a:r>
              <a:rPr b="0" spc="20"/>
              <a:t>t</a:t>
            </a:r>
            <a:r>
              <a:rPr b="0" spc="-280"/>
              <a:t> </a:t>
            </a:r>
            <a:r>
              <a:rPr b="0" spc="-233"/>
              <a:t>i</a:t>
            </a:r>
            <a:r>
              <a:rPr b="0" spc="-180"/>
              <a:t>s</a:t>
            </a:r>
            <a:r>
              <a:rPr b="0" spc="-280"/>
              <a:t> </a:t>
            </a:r>
            <a:r>
              <a:rPr b="0" spc="-100"/>
              <a:t>th</a:t>
            </a:r>
            <a:r>
              <a:rPr b="0" spc="50"/>
              <a:t>e</a:t>
            </a:r>
            <a:r>
              <a:rPr b="0" spc="-280"/>
              <a:t> </a:t>
            </a:r>
            <a:r>
              <a:rPr b="0" spc="-140"/>
              <a:t>p</a:t>
            </a:r>
            <a:r>
              <a:rPr b="0" spc="-270"/>
              <a:t>r</a:t>
            </a:r>
            <a:r>
              <a:rPr b="0" spc="-190"/>
              <a:t>oblem?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176322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4350" b="1" spc="-325" dirty="0">
                <a:latin typeface="나눔고딕OTF ExtraBold"/>
                <a:cs typeface="나눔고딕OTF ExtraBold"/>
              </a:rPr>
              <a:t>학습 데이터</a:t>
            </a:r>
            <a:endParaRPr sz="4350" dirty="0">
              <a:latin typeface="나눔고딕OTF ExtraBold"/>
              <a:cs typeface="나눔고딕OTF ExtraBold"/>
            </a:endParaRPr>
          </a:p>
        </p:txBody>
      </p:sp>
      <p:pic>
        <p:nvPicPr>
          <p:cNvPr id="9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4126EC7-7619-4359-B48B-BEAAEEC51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23916" y="888736"/>
            <a:ext cx="14895534" cy="107341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104"/>
              <a:t>Wha</a:t>
            </a:r>
            <a:r>
              <a:rPr b="0" spc="20"/>
              <a:t>t</a:t>
            </a:r>
            <a:r>
              <a:rPr b="0" spc="-280"/>
              <a:t> </a:t>
            </a:r>
            <a:r>
              <a:rPr b="0" spc="-234"/>
              <a:t>i</a:t>
            </a:r>
            <a:r>
              <a:rPr b="0" spc="-180"/>
              <a:t>s</a:t>
            </a:r>
            <a:r>
              <a:rPr b="0" spc="-280"/>
              <a:t> </a:t>
            </a:r>
            <a:r>
              <a:rPr b="0" spc="-100"/>
              <a:t>th</a:t>
            </a:r>
            <a:r>
              <a:rPr b="0" spc="50"/>
              <a:t>e</a:t>
            </a:r>
            <a:r>
              <a:rPr b="0" spc="-280"/>
              <a:t> </a:t>
            </a:r>
            <a:r>
              <a:rPr b="0" spc="-140"/>
              <a:t>p</a:t>
            </a:r>
            <a:r>
              <a:rPr b="0" spc="-270"/>
              <a:t>r</a:t>
            </a:r>
            <a:r>
              <a:rPr b="0" spc="-190"/>
              <a:t>oblem?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160427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80" dirty="0">
                <a:latin typeface="Arial"/>
                <a:ea typeface="+mj-ea"/>
                <a:cs typeface="Arial"/>
              </a:rPr>
              <a:t>데이터</a:t>
            </a:r>
            <a:r>
              <a:rPr sz="4350" b="1" spc="80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spc="80" dirty="0">
                <a:latin typeface="Arial"/>
                <a:ea typeface="+mj-ea"/>
                <a:cs typeface="Arial"/>
              </a:rPr>
              <a:t>분포</a:t>
            </a:r>
            <a:r>
              <a:rPr lang="en-US" altLang="ko-KR" sz="4350" b="1" spc="80" dirty="0">
                <a:latin typeface="Arial"/>
                <a:ea typeface="+mj-ea"/>
                <a:cs typeface="Arial"/>
              </a:rPr>
              <a:t> (0~9, A~Z)</a:t>
            </a:r>
            <a:endParaRPr sz="4350" dirty="0">
              <a:latin typeface="Arial"/>
              <a:ea typeface="+mj-ea"/>
              <a:cs typeface="Arial"/>
            </a:endParaRPr>
          </a:p>
        </p:txBody>
      </p:sp>
      <p:pic>
        <p:nvPicPr>
          <p:cNvPr id="5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5285A32-F1CE-42F4-B265-3065F33CD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</a:t>
            </a:r>
            <a:r>
              <a:rPr lang="en-US" altLang="ko-KR" b="0" spc="-100" dirty="0"/>
              <a:t>y</a:t>
            </a:r>
            <a:r>
              <a:rPr lang="en-US" altLang="ko-KR" b="0" spc="-280" dirty="0"/>
              <a:t> </a:t>
            </a:r>
            <a:r>
              <a:rPr lang="en-US" altLang="ko-KR" b="0" spc="-233" dirty="0"/>
              <a:t>i</a:t>
            </a:r>
            <a:r>
              <a:rPr lang="en-US" altLang="ko-KR" b="0" spc="-180" dirty="0"/>
              <a:t>s</a:t>
            </a:r>
            <a:r>
              <a:rPr lang="en-US" altLang="ko-KR" b="0" spc="-280" dirty="0"/>
              <a:t> </a:t>
            </a:r>
            <a:r>
              <a:rPr lang="en-US" altLang="ko-KR" b="0" spc="-70" dirty="0"/>
              <a:t>tha</a:t>
            </a:r>
            <a:r>
              <a:rPr lang="en-US" altLang="ko-KR" b="0" spc="50" dirty="0"/>
              <a:t>t</a:t>
            </a:r>
            <a:r>
              <a:rPr lang="en-US" altLang="ko-KR" b="0" spc="-280" dirty="0"/>
              <a:t> </a:t>
            </a:r>
            <a:r>
              <a:rPr lang="en-US" altLang="ko-KR" b="0" spc="125" dirty="0"/>
              <a:t>a</a:t>
            </a:r>
            <a:r>
              <a:rPr lang="en-US" altLang="ko-KR" b="0" spc="-280" dirty="0"/>
              <a:t> </a:t>
            </a:r>
            <a:r>
              <a:rPr lang="en-US" altLang="ko-KR" b="0" spc="-140" dirty="0"/>
              <a:t>p</a:t>
            </a:r>
            <a:r>
              <a:rPr lang="en-US" altLang="ko-KR" b="0" spc="-270" dirty="0"/>
              <a:t>r</a:t>
            </a:r>
            <a:r>
              <a:rPr lang="en-US" altLang="ko-KR" b="0" spc="-190" dirty="0"/>
              <a:t>oblem?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566821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해당 문제를 왜 진행 하였는가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000"/>
              <a:tabLst>
                <a:tab pos="532130" algn="l"/>
                <a:tab pos="532765" algn="l"/>
              </a:tabLst>
              <a:defRPr/>
            </a:pPr>
            <a:r>
              <a:rPr lang="en-US" sz="4350" spc="-405" dirty="0">
                <a:latin typeface="Arial"/>
                <a:ea typeface="+mj-ea"/>
                <a:cs typeface="Arial"/>
              </a:rPr>
              <a:t>MNIST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의 이미지 분류 대회의 필기체 분류 문제 사람의 분류 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95%</a:t>
            </a: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000"/>
              <a:tabLst>
                <a:tab pos="532130" algn="l"/>
                <a:tab pos="532765" algn="l"/>
              </a:tabLst>
              <a:defRPr/>
            </a:pPr>
            <a:r>
              <a:rPr lang="ko-KR" altLang="en-US" sz="4350" spc="-405" dirty="0">
                <a:latin typeface="Arial"/>
                <a:ea typeface="+mj-ea"/>
                <a:cs typeface="Arial"/>
              </a:rPr>
              <a:t>최신 분류 모델의 성능은 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99.87%,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약 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4.8%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이상 앞서는 것을 알 수 있음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.</a:t>
            </a: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000"/>
              <a:tabLst>
                <a:tab pos="532130" algn="l"/>
                <a:tab pos="532765" algn="l"/>
              </a:tabLst>
              <a:defRPr/>
            </a:pPr>
            <a:r>
              <a:rPr lang="ko-KR" altLang="en-US" sz="4350" spc="-405" dirty="0">
                <a:latin typeface="Arial"/>
                <a:ea typeface="+mj-ea"/>
                <a:cs typeface="Arial"/>
              </a:rPr>
              <a:t>하지만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,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필기체 문제가 아닌 그보다 더 어렵다고 볼 수 있는 문제에 대한</a:t>
            </a: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000"/>
              <a:tabLst>
                <a:tab pos="532130" algn="l"/>
                <a:tab pos="532765" algn="l"/>
              </a:tabLst>
              <a:defRPr/>
            </a:pPr>
            <a:r>
              <a:rPr lang="ko-KR" altLang="en-US" sz="4350" spc="-405" dirty="0">
                <a:latin typeface="Arial"/>
                <a:ea typeface="+mj-ea"/>
                <a:cs typeface="Arial"/>
              </a:rPr>
              <a:t>기존의 저명한 </a:t>
            </a:r>
            <a:r>
              <a:rPr lang="ko-KR" altLang="en-US" sz="4350" spc="-405" dirty="0" err="1">
                <a:latin typeface="Arial"/>
                <a:ea typeface="+mj-ea"/>
                <a:cs typeface="Arial"/>
              </a:rPr>
              <a:t>합성곱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 신경망 모델의 성능 파악이 필요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.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 </a:t>
            </a:r>
            <a:endParaRPr lang="en-US" altLang="ko-KR" sz="4350" spc="-405" dirty="0">
              <a:latin typeface="Arial"/>
              <a:ea typeface="+mj-ea"/>
              <a:cs typeface="Arial"/>
            </a:endParaRP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85368CC-E621-49C4-837F-B69E2AD89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</a:t>
            </a:r>
            <a:r>
              <a:rPr lang="en-US" altLang="ko-KR" b="0" spc="-100" dirty="0"/>
              <a:t>y</a:t>
            </a:r>
            <a:r>
              <a:rPr lang="en-US" altLang="ko-KR" b="0" spc="-280" dirty="0"/>
              <a:t> </a:t>
            </a:r>
            <a:r>
              <a:rPr lang="en-US" altLang="ko-KR" b="0" spc="-233" dirty="0"/>
              <a:t>i</a:t>
            </a:r>
            <a:r>
              <a:rPr lang="en-US" altLang="ko-KR" b="0" spc="-180" dirty="0"/>
              <a:t>s</a:t>
            </a:r>
            <a:r>
              <a:rPr lang="en-US" altLang="ko-KR" b="0" spc="-280" dirty="0"/>
              <a:t> </a:t>
            </a:r>
            <a:r>
              <a:rPr lang="en-US" altLang="ko-KR" b="0" spc="-70" dirty="0"/>
              <a:t>tha</a:t>
            </a:r>
            <a:r>
              <a:rPr lang="en-US" altLang="ko-KR" b="0" spc="50" dirty="0"/>
              <a:t>t</a:t>
            </a:r>
            <a:r>
              <a:rPr lang="en-US" altLang="ko-KR" b="0" spc="-280" dirty="0"/>
              <a:t> </a:t>
            </a:r>
            <a:r>
              <a:rPr lang="en-US" altLang="ko-KR" b="0" spc="125" dirty="0"/>
              <a:t>a</a:t>
            </a:r>
            <a:r>
              <a:rPr lang="en-US" altLang="ko-KR" b="0" spc="-280" dirty="0"/>
              <a:t> </a:t>
            </a:r>
            <a:r>
              <a:rPr lang="en-US" altLang="ko-KR" b="0" spc="-140" dirty="0"/>
              <a:t>p</a:t>
            </a:r>
            <a:r>
              <a:rPr lang="en-US" altLang="ko-KR" b="0" spc="-270" dirty="0"/>
              <a:t>r</a:t>
            </a:r>
            <a:r>
              <a:rPr lang="en-US" altLang="ko-KR" b="0" spc="-190" dirty="0"/>
              <a:t>oblem?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816120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해당 문제를 왜 진행 하였는가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000"/>
              <a:tabLst>
                <a:tab pos="532130" algn="l"/>
                <a:tab pos="532765" algn="l"/>
              </a:tabLst>
              <a:defRPr/>
            </a:pPr>
            <a:r>
              <a:rPr lang="ko-KR" altLang="en-US" sz="4350" spc="-405" dirty="0">
                <a:latin typeface="Arial"/>
                <a:ea typeface="+mj-ea"/>
                <a:cs typeface="Arial"/>
              </a:rPr>
              <a:t>기존의 저명한 </a:t>
            </a:r>
            <a:r>
              <a:rPr lang="ko-KR" altLang="en-US" sz="4350" spc="-405" dirty="0" err="1">
                <a:latin typeface="Arial"/>
                <a:ea typeface="+mj-ea"/>
                <a:cs typeface="Arial"/>
              </a:rPr>
              <a:t>합성곱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 신경망 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(convolutional neural network)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모델을 활용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000"/>
              <a:buAutoNum type="arabicPeriod"/>
              <a:tabLst>
                <a:tab pos="532130" algn="l"/>
                <a:tab pos="532765" algn="l"/>
              </a:tabLst>
              <a:defRPr/>
            </a:pPr>
            <a:r>
              <a:rPr lang="en-US" altLang="ko-KR" sz="4350" spc="-405" dirty="0" err="1">
                <a:latin typeface="Arial"/>
                <a:ea typeface="+mj-ea"/>
                <a:cs typeface="Arial"/>
              </a:rPr>
              <a:t>VGGNet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 – 2014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이미지넷 이미지 인식 대회 준우승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.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000"/>
              <a:buAutoNum type="arabicPeriod"/>
              <a:tabLst>
                <a:tab pos="532130" algn="l"/>
                <a:tab pos="532765" algn="l"/>
              </a:tabLst>
              <a:defRPr/>
            </a:pPr>
            <a:r>
              <a:rPr lang="en-US" altLang="ko-KR" sz="4350" spc="-405" dirty="0" err="1">
                <a:latin typeface="Arial"/>
                <a:ea typeface="+mj-ea"/>
                <a:cs typeface="Arial"/>
              </a:rPr>
              <a:t>GoogleNet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(Inception) – 2014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이미지넷 이미지 인식 대회 우승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.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000"/>
              <a:buAutoNum type="arabicPeriod"/>
              <a:tabLst>
                <a:tab pos="532130" algn="l"/>
                <a:tab pos="532765" algn="l"/>
              </a:tabLst>
              <a:defRPr/>
            </a:pPr>
            <a:r>
              <a:rPr lang="en-US" altLang="ko-KR" sz="4350" spc="-405" dirty="0" err="1">
                <a:latin typeface="Arial"/>
                <a:ea typeface="+mj-ea"/>
                <a:cs typeface="Arial"/>
              </a:rPr>
              <a:t>ResNet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 – 2015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이미지넷 이미지 인식 대회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우승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.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000"/>
              <a:buAutoNum type="arabicPeriod"/>
              <a:tabLst>
                <a:tab pos="532130" algn="l"/>
                <a:tab pos="532765" algn="l"/>
              </a:tabLst>
              <a:defRPr/>
            </a:pPr>
            <a:r>
              <a:rPr lang="en-US" altLang="ko-KR" sz="4350" spc="-405" dirty="0" err="1">
                <a:latin typeface="Arial"/>
                <a:ea typeface="+mj-ea"/>
                <a:cs typeface="Arial"/>
              </a:rPr>
              <a:t>DenseNet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 – </a:t>
            </a:r>
            <a:r>
              <a:rPr lang="en-US" altLang="ko-KR" sz="4350" spc="-405" dirty="0" err="1">
                <a:latin typeface="Arial"/>
                <a:ea typeface="+mj-ea"/>
                <a:cs typeface="Arial"/>
              </a:rPr>
              <a:t>ResNet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보다 적은 파라미터 수로 더 높은 성능을 가진 모델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.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000"/>
              <a:buAutoNum type="arabicPeriod"/>
              <a:tabLst>
                <a:tab pos="532130" algn="l"/>
                <a:tab pos="532765" algn="l"/>
              </a:tabLst>
              <a:defRPr/>
            </a:pPr>
            <a:r>
              <a:rPr lang="en-US" altLang="ko-KR" sz="4350" spc="-405" dirty="0" err="1">
                <a:latin typeface="Arial"/>
                <a:ea typeface="+mj-ea"/>
                <a:cs typeface="Arial"/>
              </a:rPr>
              <a:t>EffcientNet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 –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기존보다 훨씬 적은 파라미터 수로 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SOTA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를 달성한 모델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.</a:t>
            </a: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42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What are some related studies?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 smtClean="0">
                <a:latin typeface="나눔고딕OTF ExtraBold"/>
              </a:rPr>
              <a:t>관련 연구는 어떠한 것들이 있는 가</a:t>
            </a:r>
            <a:r>
              <a:rPr lang="en-US" altLang="ko-KR" sz="4350" b="1" spc="-325" dirty="0" smtClean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6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20" dirty="0"/>
              <a:t>Ho</a:t>
            </a:r>
            <a:r>
              <a:rPr b="0" spc="145" dirty="0"/>
              <a:t>w</a:t>
            </a:r>
            <a:r>
              <a:rPr b="0" spc="-280" dirty="0"/>
              <a:t> </a:t>
            </a:r>
            <a:r>
              <a:rPr b="0" spc="-95" dirty="0"/>
              <a:t>t</a:t>
            </a:r>
            <a:r>
              <a:rPr b="0" spc="90" dirty="0"/>
              <a:t>o</a:t>
            </a:r>
            <a:r>
              <a:rPr b="0" spc="-280" dirty="0"/>
              <a:t> </a:t>
            </a:r>
            <a:r>
              <a:rPr b="0" spc="-220" dirty="0"/>
              <a:t>solv</a:t>
            </a:r>
            <a:r>
              <a:rPr b="0" spc="-85" dirty="0"/>
              <a:t>e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20" dirty="0"/>
              <a:t>oblem</a:t>
            </a:r>
            <a:r>
              <a:rPr lang="en-US" b="0" spc="-120" dirty="0"/>
              <a:t>?</a:t>
            </a:r>
            <a:endParaRPr b="0"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328722" cy="340381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4350" b="1" spc="-325" dirty="0" err="1">
                <a:latin typeface="나눔고딕OTF ExtraBold"/>
                <a:cs typeface="나눔고딕OTF ExtraBold"/>
              </a:rPr>
              <a:t>기존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60" dirty="0">
                <a:latin typeface="Arial"/>
                <a:ea typeface="+mj-ea"/>
                <a:cs typeface="Arial"/>
              </a:rPr>
              <a:t>Image</a:t>
            </a:r>
            <a:r>
              <a:rPr sz="4350" b="1" dirty="0">
                <a:latin typeface="Arial"/>
                <a:ea typeface="+mj-ea"/>
                <a:cs typeface="Arial"/>
              </a:rPr>
              <a:t> </a:t>
            </a:r>
            <a:r>
              <a:rPr sz="4350" b="1" spc="-10" dirty="0">
                <a:latin typeface="Arial"/>
                <a:ea typeface="+mj-ea"/>
                <a:cs typeface="Arial"/>
              </a:rPr>
              <a:t>Classification</a:t>
            </a:r>
            <a:r>
              <a:rPr sz="4350" b="1" dirty="0">
                <a:latin typeface="Arial"/>
                <a:ea typeface="+mj-ea"/>
                <a:cs typeface="Arial"/>
              </a:rPr>
              <a:t> </a:t>
            </a:r>
            <a:r>
              <a:rPr sz="4350" b="1" spc="-85" dirty="0" err="1">
                <a:latin typeface="Arial"/>
                <a:ea typeface="+mj-ea"/>
                <a:cs typeface="Arial"/>
              </a:rPr>
              <a:t>model</a:t>
            </a:r>
            <a:r>
              <a:rPr sz="4350" b="1" spc="-85" dirty="0" err="1">
                <a:latin typeface="나눔고딕OTF ExtraBold"/>
                <a:cs typeface="나눔고딕OTF ExtraBold"/>
              </a:rPr>
              <a:t>들을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270" dirty="0" err="1">
                <a:latin typeface="나눔고딕OTF ExtraBold"/>
                <a:cs typeface="나눔고딕OTF ExtraBold"/>
              </a:rPr>
              <a:t>사용해보자</a:t>
            </a:r>
            <a:r>
              <a:rPr sz="4350" b="1" spc="-270" dirty="0">
                <a:latin typeface="Arial"/>
                <a:ea typeface="+mj-ea"/>
                <a:cs typeface="Arial"/>
              </a:rPr>
              <a:t>.</a:t>
            </a:r>
          </a:p>
          <a:p>
            <a:pPr marL="459105" indent="-443230">
              <a:lnSpc>
                <a:spcPct val="100000"/>
              </a:lnSpc>
              <a:spcBef>
                <a:spcPts val="4660"/>
              </a:spcBef>
              <a:buSzPct val="123000"/>
              <a:buChar char="•"/>
              <a:tabLst>
                <a:tab pos="459105" algn="l"/>
                <a:tab pos="459740" algn="l"/>
              </a:tabLst>
              <a:defRPr/>
            </a:pPr>
            <a:r>
              <a:rPr lang="ko-KR" altLang="en-US" sz="3600" spc="-405" dirty="0">
                <a:latin typeface="Arial"/>
                <a:ea typeface="+mj-ea"/>
                <a:cs typeface="Arial"/>
              </a:rPr>
              <a:t>학습 데이터</a:t>
            </a:r>
            <a:r>
              <a:rPr sz="3600" spc="-405" dirty="0">
                <a:latin typeface="Arial"/>
                <a:ea typeface="+mj-ea"/>
                <a:cs typeface="Arial"/>
              </a:rPr>
              <a:t> 2048개 &gt; </a:t>
            </a:r>
            <a:r>
              <a:rPr sz="3600" spc="-405" dirty="0" err="1">
                <a:latin typeface="Arial"/>
                <a:ea typeface="+mj-ea"/>
                <a:cs typeface="Arial"/>
              </a:rPr>
              <a:t>학습</a:t>
            </a:r>
            <a:r>
              <a:rPr lang="en-US" sz="360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3600" spc="-405" dirty="0">
                <a:latin typeface="Arial"/>
                <a:ea typeface="+mj-ea"/>
                <a:cs typeface="Arial"/>
              </a:rPr>
              <a:t>이미지</a:t>
            </a:r>
            <a:r>
              <a:rPr sz="3600" spc="-405" dirty="0">
                <a:latin typeface="Arial"/>
                <a:ea typeface="+mj-ea"/>
                <a:cs typeface="Arial"/>
              </a:rPr>
              <a:t>(1642개), </a:t>
            </a:r>
            <a:r>
              <a:rPr sz="3600" spc="-405" dirty="0" err="1">
                <a:latin typeface="Arial"/>
                <a:ea typeface="+mj-ea"/>
                <a:cs typeface="Arial"/>
              </a:rPr>
              <a:t>검증</a:t>
            </a:r>
            <a:r>
              <a:rPr lang="en-US" sz="360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3600" spc="-405" dirty="0">
                <a:latin typeface="Arial"/>
                <a:ea typeface="+mj-ea"/>
                <a:cs typeface="Arial"/>
              </a:rPr>
              <a:t>이미지</a:t>
            </a:r>
            <a:r>
              <a:rPr sz="3600" spc="-405" dirty="0">
                <a:latin typeface="Arial"/>
                <a:ea typeface="+mj-ea"/>
                <a:cs typeface="Arial"/>
              </a:rPr>
              <a:t>(406개)로 </a:t>
            </a:r>
            <a:r>
              <a:rPr sz="3600" spc="-405" dirty="0" err="1">
                <a:latin typeface="Arial"/>
                <a:ea typeface="+mj-ea"/>
                <a:cs typeface="Arial"/>
              </a:rPr>
              <a:t>나누어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sz="3600" spc="-405" dirty="0" err="1">
                <a:latin typeface="Arial"/>
                <a:ea typeface="+mj-ea"/>
                <a:cs typeface="Arial"/>
              </a:rPr>
              <a:t>학습</a:t>
            </a:r>
            <a:endParaRPr sz="3600" spc="-405" dirty="0">
              <a:latin typeface="Arial"/>
              <a:ea typeface="+mj-ea"/>
              <a:cs typeface="Arial"/>
            </a:endParaRPr>
          </a:p>
          <a:p>
            <a:pPr marL="459105" marR="1131570" indent="-442595">
              <a:lnSpc>
                <a:spcPct val="106900"/>
              </a:lnSpc>
              <a:spcBef>
                <a:spcPts val="3265"/>
              </a:spcBef>
              <a:buSzPct val="123000"/>
              <a:buChar char="•"/>
              <a:tabLst>
                <a:tab pos="459105" algn="l"/>
                <a:tab pos="459740" algn="l"/>
              </a:tabLst>
              <a:defRPr/>
            </a:pPr>
            <a:r>
              <a:rPr lang="ko-KR" altLang="en-US" sz="3600" spc="-405" dirty="0">
                <a:latin typeface="Arial"/>
                <a:ea typeface="+mj-ea"/>
                <a:cs typeface="Arial"/>
              </a:rPr>
              <a:t>테스트 데이터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3600" spc="-405" dirty="0">
                <a:latin typeface="Arial"/>
                <a:ea typeface="+mj-ea"/>
                <a:cs typeface="Arial"/>
              </a:rPr>
              <a:t>예측하기 위한 학습 데이터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sz="3600" spc="-405" dirty="0" err="1">
                <a:latin typeface="Arial"/>
                <a:ea typeface="+mj-ea"/>
                <a:cs typeface="Arial"/>
              </a:rPr>
              <a:t>부족을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sz="3600" spc="-405" dirty="0" err="1">
                <a:latin typeface="Arial"/>
                <a:ea typeface="+mj-ea"/>
                <a:cs typeface="Arial"/>
              </a:rPr>
              <a:t>해결하기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sz="3600" spc="-405" dirty="0" err="1">
                <a:latin typeface="Arial"/>
                <a:ea typeface="+mj-ea"/>
                <a:cs typeface="Arial"/>
              </a:rPr>
              <a:t>위해서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3600" spc="-405" dirty="0">
                <a:latin typeface="Arial"/>
                <a:ea typeface="+mj-ea"/>
                <a:cs typeface="Arial"/>
              </a:rPr>
              <a:t>데이터 증강</a:t>
            </a:r>
            <a:r>
              <a:rPr sz="3600" spc="-405" dirty="0">
                <a:latin typeface="Arial"/>
                <a:ea typeface="+mj-ea"/>
                <a:cs typeface="Arial"/>
              </a:rPr>
              <a:t>을  </a:t>
            </a:r>
            <a:r>
              <a:rPr sz="3600" spc="-405" dirty="0" err="1">
                <a:latin typeface="Arial"/>
                <a:ea typeface="+mj-ea"/>
                <a:cs typeface="Arial"/>
              </a:rPr>
              <a:t>진행</a:t>
            </a:r>
            <a:r>
              <a:rPr lang="en-US" altLang="ko-KR" sz="3600" spc="-405" dirty="0">
                <a:latin typeface="Arial"/>
                <a:ea typeface="+mj-ea"/>
                <a:cs typeface="Arial"/>
              </a:rPr>
              <a:t>,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lang="en-US" sz="3600" spc="-405" dirty="0">
                <a:latin typeface="Arial"/>
                <a:ea typeface="+mj-ea"/>
                <a:cs typeface="Arial"/>
              </a:rPr>
              <a:t/>
            </a:r>
            <a:br>
              <a:rPr lang="en-US" sz="3600" spc="-405" dirty="0">
                <a:latin typeface="Arial"/>
                <a:ea typeface="+mj-ea"/>
                <a:cs typeface="Arial"/>
              </a:rPr>
            </a:br>
            <a:r>
              <a:rPr sz="3600" spc="-405" dirty="0" err="1">
                <a:latin typeface="Arial"/>
                <a:ea typeface="+mj-ea"/>
                <a:cs typeface="Arial"/>
              </a:rPr>
              <a:t>학습에는</a:t>
            </a:r>
            <a:r>
              <a:rPr sz="3600" spc="-405" dirty="0">
                <a:latin typeface="Arial"/>
                <a:ea typeface="+mj-ea"/>
                <a:cs typeface="Arial"/>
              </a:rPr>
              <a:t>  </a:t>
            </a:r>
            <a:r>
              <a:rPr lang="ko-KR" altLang="en-US" sz="3600" spc="-405" dirty="0">
                <a:latin typeface="Arial"/>
                <a:ea typeface="+mj-ea"/>
                <a:cs typeface="Arial"/>
              </a:rPr>
              <a:t>학습 이미지</a:t>
            </a:r>
            <a:r>
              <a:rPr sz="3600" spc="-405" dirty="0">
                <a:latin typeface="Arial"/>
                <a:ea typeface="+mj-ea"/>
                <a:cs typeface="Arial"/>
              </a:rPr>
              <a:t> = 52544, </a:t>
            </a:r>
            <a:r>
              <a:rPr lang="ko-KR" altLang="en-US" sz="3600" spc="-405" dirty="0">
                <a:latin typeface="Arial"/>
                <a:ea typeface="+mj-ea"/>
                <a:cs typeface="Arial"/>
              </a:rPr>
              <a:t>검증 이미지</a:t>
            </a:r>
            <a:r>
              <a:rPr sz="3600" spc="-405" dirty="0">
                <a:latin typeface="Arial"/>
                <a:ea typeface="+mj-ea"/>
                <a:cs typeface="Arial"/>
              </a:rPr>
              <a:t> = 12992가 </a:t>
            </a:r>
            <a:r>
              <a:rPr sz="3600" spc="-405" dirty="0" err="1">
                <a:latin typeface="Arial"/>
                <a:ea typeface="+mj-ea"/>
                <a:cs typeface="Arial"/>
              </a:rPr>
              <a:t>사용</a:t>
            </a:r>
            <a:endParaRPr sz="3600" spc="-405" dirty="0">
              <a:latin typeface="Arial"/>
              <a:ea typeface="+mj-ea"/>
              <a:cs typeface="Arial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8F3E9E8-F7EB-48E4-A824-E8CDD27A9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272061"/>
              </p:ext>
            </p:extLst>
          </p:nvPr>
        </p:nvGraphicFramePr>
        <p:xfrm>
          <a:off x="1611588" y="6035675"/>
          <a:ext cx="795191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5958">
                  <a:extLst>
                    <a:ext uri="{9D8B030D-6E8A-4147-A177-3AD203B41FA5}">
                      <a16:colId xmlns:a16="http://schemas.microsoft.com/office/drawing/2014/main" val="1008403007"/>
                    </a:ext>
                  </a:extLst>
                </a:gridCol>
                <a:gridCol w="3975958">
                  <a:extLst>
                    <a:ext uri="{9D8B030D-6E8A-4147-A177-3AD203B41FA5}">
                      <a16:colId xmlns:a16="http://schemas.microsoft.com/office/drawing/2014/main" val="471982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Hyperparameter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4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Batch</a:t>
                      </a:r>
                      <a:r>
                        <a:rPr lang="ko-KR" altLang="en-US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size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16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6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Optimizer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Adam (</a:t>
                      </a:r>
                      <a:r>
                        <a:rPr lang="en-US" altLang="ko-KR" sz="2400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lr</a:t>
                      </a:r>
                      <a:r>
                        <a:rPr lang="en-US" altLang="ko-KR" sz="240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= </a:t>
                      </a:r>
                      <a:r>
                        <a:rPr lang="en-US" altLang="ko-KR" sz="240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0.00001)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8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Epochs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221 (Early</a:t>
                      </a:r>
                      <a:r>
                        <a:rPr lang="en-US" altLang="ko-KR" sz="2400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stopping)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5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 err="1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ImageDataGenerator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Rescale = 1./</a:t>
                      </a:r>
                      <a:r>
                        <a:rPr lang="en-US" altLang="ko-KR" sz="240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255</a:t>
                      </a:r>
                      <a:endParaRPr lang="en-US" altLang="ko-KR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83819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295</Words>
  <Application>Microsoft Office PowerPoint</Application>
  <PresentationFormat>사용자 지정</PresentationFormat>
  <Paragraphs>45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나눔고딕OTF ExtraBold</vt:lpstr>
      <vt:lpstr>맑은 고딕</vt:lpstr>
      <vt:lpstr>함초롬돋움</vt:lpstr>
      <vt:lpstr>Arial</vt:lpstr>
      <vt:lpstr>Calibri</vt:lpstr>
      <vt:lpstr>Times New Roman</vt:lpstr>
      <vt:lpstr>Office Theme</vt:lpstr>
      <vt:lpstr>무릎 X-ray 영상을 이용한 KL grade Classifier  KL grade classifier using knee X-ray images.</vt:lpstr>
      <vt:lpstr>What is the problem?</vt:lpstr>
      <vt:lpstr>What is the problem?</vt:lpstr>
      <vt:lpstr>What is the problem?</vt:lpstr>
      <vt:lpstr>What is the problem?</vt:lpstr>
      <vt:lpstr>Why is that a problem?</vt:lpstr>
      <vt:lpstr>Why is that a problem?</vt:lpstr>
      <vt:lpstr>What are some related studies?</vt:lpstr>
      <vt:lpstr>How to solve the problem?</vt:lpstr>
      <vt:lpstr>How to solve the problem?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DACON 컴퓨터 비전 학습 경진대회</dc:title>
  <cp:lastModifiedBy>이상민</cp:lastModifiedBy>
  <cp:revision>86</cp:revision>
  <dcterms:created xsi:type="dcterms:W3CDTF">2021-10-14T17:41:36Z</dcterms:created>
  <dcterms:modified xsi:type="dcterms:W3CDTF">2021-11-04T15:44:01Z</dcterms:modified>
  <cp:version>1000.0000.01</cp:version>
</cp:coreProperties>
</file>