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4"/>
  </p:notesMasterIdLst>
  <p:sldIdLst>
    <p:sldId id="256" r:id="rId2"/>
    <p:sldId id="258" r:id="rId3"/>
    <p:sldId id="257" r:id="rId4"/>
    <p:sldId id="263" r:id="rId5"/>
    <p:sldId id="262" r:id="rId6"/>
    <p:sldId id="260" r:id="rId7"/>
    <p:sldId id="261" r:id="rId8"/>
    <p:sldId id="265" r:id="rId9"/>
    <p:sldId id="267" r:id="rId10"/>
    <p:sldId id="270" r:id="rId11"/>
    <p:sldId id="273" r:id="rId12"/>
    <p:sldId id="277" r:id="rId13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60">
          <p15:clr>
            <a:srgbClr val="A4A3A4"/>
          </p15:clr>
        </p15:guide>
        <p15:guide id="2" pos="63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" y="1452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560"/>
        <p:guide pos="63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2531" y="848201"/>
            <a:ext cx="7539038" cy="42410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5371941"/>
            <a:ext cx="16083281" cy="508920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9874775" cy="446276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2800" b="1" spc="-20">
                <a:latin typeface="Arial"/>
                <a:ea typeface="+mj-ea"/>
                <a:cs typeface="Arial"/>
              </a:rPr>
              <a:t>Kyonggi</a:t>
            </a:r>
            <a:r>
              <a:rPr sz="2800" b="1" spc="5">
                <a:latin typeface="Arial"/>
                <a:ea typeface="+mj-ea"/>
                <a:cs typeface="Arial"/>
              </a:rPr>
              <a:t> </a:t>
            </a:r>
            <a:r>
              <a:rPr sz="2800" b="1" spc="-10">
                <a:latin typeface="Arial"/>
                <a:ea typeface="+mj-ea"/>
                <a:cs typeface="Arial"/>
              </a:rPr>
              <a:t>Uni</a:t>
            </a:r>
            <a:r>
              <a:rPr sz="2800" b="1" spc="-305">
                <a:latin typeface="Arial"/>
                <a:ea typeface="+mj-ea"/>
                <a:cs typeface="Arial"/>
              </a:rPr>
              <a:t>v</a:t>
            </a:r>
            <a:r>
              <a:rPr sz="2800" b="1" spc="5">
                <a:latin typeface="Arial"/>
                <a:ea typeface="+mj-ea"/>
                <a:cs typeface="Arial"/>
              </a:rPr>
              <a:t>. </a:t>
            </a:r>
            <a:r>
              <a:rPr sz="2800" b="1" spc="30">
                <a:latin typeface="Arial"/>
                <a:ea typeface="+mj-ea"/>
                <a:cs typeface="Arial"/>
              </a:rPr>
              <a:t>Smart</a:t>
            </a:r>
            <a:r>
              <a:rPr sz="2800" b="1" spc="5">
                <a:latin typeface="Arial"/>
                <a:ea typeface="+mj-ea"/>
                <a:cs typeface="Arial"/>
              </a:rPr>
              <a:t> </a:t>
            </a:r>
            <a:r>
              <a:rPr sz="2800" b="1" spc="15">
                <a:latin typeface="Arial"/>
                <a:ea typeface="+mj-ea"/>
                <a:cs typeface="Arial"/>
              </a:rPr>
              <a:t>I.O.T</a:t>
            </a:r>
            <a:r>
              <a:rPr sz="2800" b="1" spc="5">
                <a:latin typeface="Arial"/>
                <a:ea typeface="+mj-ea"/>
                <a:cs typeface="Arial"/>
              </a:rPr>
              <a:t> </a:t>
            </a:r>
            <a:r>
              <a:rPr sz="2800" b="1" spc="10">
                <a:latin typeface="Arial"/>
                <a:ea typeface="+mj-ea"/>
                <a:cs typeface="Arial"/>
              </a:rPr>
              <a:t>Lab</a:t>
            </a:r>
            <a:r>
              <a:rPr sz="2800" b="1" spc="5">
                <a:latin typeface="Arial"/>
                <a:ea typeface="+mj-ea"/>
                <a:cs typeface="Arial"/>
              </a:rPr>
              <a:t> </a:t>
            </a:r>
            <a:r>
              <a:rPr sz="2800" b="1" spc="-195">
                <a:latin typeface="나눔고딕OTF ExtraBold"/>
                <a:cs typeface="나눔고딕OTF ExtraBold"/>
              </a:rPr>
              <a:t>이상민</a:t>
            </a:r>
            <a:r>
              <a:rPr sz="2800" b="1" spc="-5">
                <a:latin typeface="나눔고딕OTF ExtraBold"/>
                <a:cs typeface="나눔고딕OTF ExtraBold"/>
              </a:rPr>
              <a:t> </a:t>
            </a:r>
            <a:r>
              <a:rPr sz="2800" b="1" spc="-15">
                <a:latin typeface="Arial"/>
                <a:ea typeface="+mj-ea"/>
                <a:cs typeface="Arial"/>
              </a:rPr>
              <a:t>(2021</a:t>
            </a:r>
            <a:r>
              <a:rPr sz="2800" b="1" spc="-195">
                <a:latin typeface="나눔고딕OTF ExtraBold"/>
                <a:cs typeface="나눔고딕OTF ExtraBold"/>
              </a:rPr>
              <a:t>년</a:t>
            </a:r>
            <a:r>
              <a:rPr sz="2800" b="1" spc="-5">
                <a:latin typeface="나눔고딕OTF ExtraBold"/>
                <a:cs typeface="나눔고딕OTF ExtraBold"/>
              </a:rPr>
              <a:t> </a:t>
            </a:r>
            <a:r>
              <a:rPr lang="en-US" sz="2800" b="1" spc="10">
                <a:latin typeface="Arial"/>
                <a:ea typeface="+mj-ea"/>
                <a:cs typeface="Arial"/>
              </a:rPr>
              <a:t>10</a:t>
            </a:r>
            <a:r>
              <a:rPr sz="2800" b="1" spc="-195">
                <a:latin typeface="나눔고딕OTF ExtraBold"/>
                <a:cs typeface="나눔고딕OTF ExtraBold"/>
              </a:rPr>
              <a:t>월</a:t>
            </a:r>
            <a:r>
              <a:rPr sz="2800" b="1" spc="-5">
                <a:latin typeface="나눔고딕OTF ExtraBold"/>
                <a:cs typeface="나눔고딕OTF ExtraBold"/>
              </a:rPr>
              <a:t> </a:t>
            </a:r>
            <a:r>
              <a:rPr sz="2800" b="1" spc="10">
                <a:latin typeface="Arial"/>
                <a:ea typeface="+mj-ea"/>
                <a:cs typeface="Arial"/>
              </a:rPr>
              <a:t>2</a:t>
            </a:r>
            <a:r>
              <a:rPr lang="en-US" sz="2800" b="1" spc="10">
                <a:latin typeface="Arial"/>
                <a:ea typeface="+mj-ea"/>
                <a:cs typeface="Arial"/>
              </a:rPr>
              <a:t>3</a:t>
            </a:r>
            <a:r>
              <a:rPr sz="2800" b="1" spc="-195">
                <a:latin typeface="나눔고딕OTF ExtraBold"/>
                <a:cs typeface="나눔고딕OTF ExtraBold"/>
              </a:rPr>
              <a:t>일</a:t>
            </a:r>
            <a:r>
              <a:rPr sz="2800" b="1" spc="-100">
                <a:latin typeface="Arial"/>
                <a:ea typeface="+mj-ea"/>
                <a:cs typeface="Arial"/>
              </a:rPr>
              <a:t>)</a:t>
            </a:r>
            <a:endParaRPr sz="280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664" y="3121328"/>
            <a:ext cx="18633584" cy="5213046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pPr marL="16510">
              <a:lnSpc>
                <a:spcPct val="100000"/>
              </a:lnSpc>
              <a:spcBef>
                <a:spcPts val="1820"/>
              </a:spcBef>
              <a:defRPr/>
            </a:pPr>
            <a:r>
              <a:rPr lang="ko-KR" altLang="en-US" sz="9400">
                <a:latin typeface="맑은 고딕"/>
              </a:rPr>
              <a:t>겹친 문자 이미지 분류를 위한 합성곱 신경망 모델의 정확도 분석</a:t>
            </a:r>
          </a:p>
          <a:p>
            <a:pPr marL="12700">
              <a:lnSpc>
                <a:spcPct val="100000"/>
              </a:lnSpc>
              <a:spcBef>
                <a:spcPts val="843"/>
              </a:spcBef>
              <a:defRPr/>
            </a:pPr>
            <a:br>
              <a:rPr lang="en-US" sz="4400">
                <a:ea typeface="맑은 고딕"/>
                <a:cs typeface="나눔고딕OTF ExtraBold"/>
              </a:rPr>
            </a:br>
            <a:r>
              <a:rPr lang="en-US" sz="4400">
                <a:latin typeface="맑은 고딕"/>
                <a:ea typeface="맑은 고딕"/>
                <a:cs typeface="나눔고딕OTF ExtraBold"/>
              </a:rPr>
              <a:t>Accuracy analysis of convolutional neural network models for overlapped character image classification.</a:t>
            </a:r>
            <a:endParaRPr sz="4400">
              <a:latin typeface="맑은 고딕"/>
              <a:cs typeface="나눔고딕OTF ExtraBold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6A1C42C-663D-4734-BE5C-52C78675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07029" y="1962721"/>
            <a:ext cx="11178621" cy="642310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defRPr/>
            </a:pPr>
            <a:r>
              <a:rPr sz="4350" b="1" spc="-325" dirty="0" err="1">
                <a:latin typeface="나눔고딕OTF ExtraBold"/>
                <a:cs typeface="나눔고딕OTF ExtraBold"/>
              </a:rPr>
              <a:t>학습된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 err="1">
                <a:latin typeface="나눔고딕OTF ExtraBold"/>
                <a:cs typeface="나눔고딕OTF ExtraBold"/>
              </a:rPr>
              <a:t>모델을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 err="1">
                <a:latin typeface="나눔고딕OTF ExtraBold"/>
                <a:cs typeface="나눔고딕OTF ExtraBold"/>
              </a:rPr>
              <a:t>사용한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400" dirty="0">
                <a:latin typeface="Arial"/>
                <a:ea typeface="+mj-ea"/>
                <a:cs typeface="Arial"/>
              </a:rPr>
              <a:t>V</a:t>
            </a:r>
            <a:r>
              <a:rPr sz="4350" b="1" spc="-15" dirty="0">
                <a:latin typeface="Arial"/>
                <a:ea typeface="+mj-ea"/>
                <a:cs typeface="Arial"/>
              </a:rPr>
              <a:t>oting</a:t>
            </a:r>
            <a:r>
              <a:rPr sz="4350" b="1" dirty="0">
                <a:latin typeface="Arial"/>
                <a:ea typeface="+mj-ea"/>
                <a:cs typeface="Arial"/>
              </a:rPr>
              <a:t> </a:t>
            </a:r>
            <a:r>
              <a:rPr sz="4350" b="1" spc="5" dirty="0">
                <a:latin typeface="Arial"/>
                <a:ea typeface="+mj-ea"/>
                <a:cs typeface="Arial"/>
              </a:rPr>
              <a:t>ensemble.</a:t>
            </a:r>
          </a:p>
          <a:p>
            <a:pPr marL="532130" indent="-503555">
              <a:lnSpc>
                <a:spcPct val="100000"/>
              </a:lnSpc>
              <a:spcBef>
                <a:spcPts val="4620"/>
              </a:spcBef>
              <a:buSzPct val="122000"/>
              <a:buChar char="•"/>
              <a:tabLst>
                <a:tab pos="532130" algn="l"/>
                <a:tab pos="532765" algn="l"/>
              </a:tabLst>
              <a:defRPr/>
            </a:pPr>
            <a:r>
              <a:rPr lang="en-US" altLang="ko-KR" sz="4350" dirty="0">
                <a:latin typeface="Arial"/>
                <a:ea typeface="+mj-ea"/>
                <a:cs typeface="Arial"/>
              </a:rPr>
              <a:t>25 Model Voting Ensemble</a:t>
            </a:r>
            <a:endParaRPr lang="ko-KR" altLang="en-US" sz="4350" dirty="0">
              <a:latin typeface="Arial"/>
              <a:ea typeface="+mj-ea"/>
              <a:cs typeface="Arial"/>
            </a:endParaRPr>
          </a:p>
          <a:p>
            <a:pPr marL="532130" indent="-503555">
              <a:lnSpc>
                <a:spcPct val="100000"/>
              </a:lnSpc>
              <a:spcBef>
                <a:spcPts val="4620"/>
              </a:spcBef>
              <a:buSzPct val="122000"/>
              <a:buChar char="•"/>
              <a:tabLst>
                <a:tab pos="532130" algn="l"/>
                <a:tab pos="532765" algn="l"/>
              </a:tabLst>
              <a:defRPr/>
            </a:pPr>
            <a:r>
              <a:rPr lang="en-US" altLang="ko-KR" sz="4350" dirty="0">
                <a:latin typeface="Arial"/>
                <a:ea typeface="+mj-ea"/>
                <a:cs typeface="Arial"/>
              </a:rPr>
              <a:t>VGG16, VGG19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 모델 학습 과정에서 </a:t>
            </a:r>
            <a:br>
              <a:rPr lang="ko-KR" altLang="en-US" sz="4350" dirty="0">
                <a:latin typeface="Arial"/>
                <a:ea typeface="+mj-ea"/>
                <a:cs typeface="Arial"/>
              </a:rPr>
            </a:br>
            <a:r>
              <a:rPr lang="ko-KR" altLang="en-US" sz="4350" dirty="0">
                <a:latin typeface="Arial"/>
                <a:ea typeface="+mj-ea"/>
                <a:cs typeface="Arial"/>
              </a:rPr>
              <a:t>추가 </a:t>
            </a:r>
            <a:r>
              <a:rPr lang="en-US" altLang="ko-KR" sz="4350" dirty="0">
                <a:latin typeface="Arial"/>
                <a:ea typeface="+mj-ea"/>
                <a:cs typeface="Arial"/>
              </a:rPr>
              <a:t>Layer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를 </a:t>
            </a:r>
            <a:r>
              <a:rPr lang="ko-KR" altLang="en-US" sz="4350" dirty="0" err="1">
                <a:latin typeface="Arial"/>
                <a:ea typeface="+mj-ea"/>
                <a:cs typeface="Arial"/>
              </a:rPr>
              <a:t>필요로하여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 제외</a:t>
            </a:r>
            <a:r>
              <a:rPr lang="en-US" altLang="ko-KR" sz="4350" dirty="0">
                <a:latin typeface="Arial"/>
                <a:ea typeface="+mj-ea"/>
                <a:cs typeface="Arial"/>
              </a:rPr>
              <a:t>.</a:t>
            </a:r>
            <a:endParaRPr lang="ko-KR" altLang="en-US" sz="4350" dirty="0">
              <a:latin typeface="Arial"/>
              <a:ea typeface="+mj-ea"/>
              <a:cs typeface="Arial"/>
            </a:endParaRPr>
          </a:p>
          <a:p>
            <a:pPr marL="532130" marR="2539365" indent="-502920">
              <a:lnSpc>
                <a:spcPct val="106400"/>
              </a:lnSpc>
              <a:spcBef>
                <a:spcPts val="3709"/>
              </a:spcBef>
              <a:buSzPct val="122000"/>
              <a:buChar char="•"/>
              <a:tabLst>
                <a:tab pos="532130" algn="l"/>
                <a:tab pos="532765" algn="l"/>
              </a:tabLst>
              <a:defRPr/>
            </a:pPr>
            <a:r>
              <a:rPr lang="ko-KR" altLang="en-US" sz="4350" dirty="0">
                <a:latin typeface="Arial"/>
                <a:ea typeface="+mj-ea"/>
                <a:cs typeface="Arial"/>
              </a:rPr>
              <a:t>개별적 학습을 통한 모델의 </a:t>
            </a:r>
            <a:br>
              <a:rPr lang="ko-KR" altLang="en-US" sz="4350" dirty="0">
                <a:latin typeface="Arial"/>
                <a:ea typeface="+mj-ea"/>
                <a:cs typeface="Arial"/>
              </a:rPr>
            </a:br>
            <a:r>
              <a:rPr lang="en-US" altLang="ko-KR" sz="4350" dirty="0">
                <a:latin typeface="Arial"/>
                <a:ea typeface="+mj-ea"/>
                <a:cs typeface="Arial"/>
              </a:rPr>
              <a:t>Voting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 </a:t>
            </a:r>
            <a:r>
              <a:rPr lang="en-US" altLang="ko-KR" sz="4350" dirty="0">
                <a:latin typeface="Arial"/>
                <a:ea typeface="+mj-ea"/>
                <a:cs typeface="Arial"/>
              </a:rPr>
              <a:t>Ensemble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 결과</a:t>
            </a:r>
            <a:br>
              <a:rPr lang="ko-KR" altLang="en-US" sz="4350" dirty="0">
                <a:latin typeface="Arial"/>
                <a:ea typeface="+mj-ea"/>
                <a:cs typeface="Arial"/>
              </a:rPr>
            </a:br>
            <a:r>
              <a:rPr lang="en-US" altLang="ko-KR" sz="4350" dirty="0">
                <a:latin typeface="Arial"/>
                <a:ea typeface="+mj-ea"/>
                <a:cs typeface="Arial"/>
              </a:rPr>
              <a:t>Accuracy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 </a:t>
            </a:r>
            <a:r>
              <a:rPr lang="en-US" altLang="ko-KR" sz="4350" dirty="0">
                <a:latin typeface="Arial"/>
                <a:ea typeface="+mj-ea"/>
                <a:cs typeface="Arial"/>
              </a:rPr>
              <a:t>-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 </a:t>
            </a:r>
            <a:r>
              <a:rPr lang="en-US" altLang="ko-KR" sz="4350" dirty="0">
                <a:latin typeface="Arial"/>
                <a:ea typeface="+mj-ea"/>
                <a:cs typeface="Arial"/>
              </a:rPr>
              <a:t>0.93386.</a:t>
            </a: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037D2DC6-A89D-49F1-B264-00EA80555F02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2795250" y="3749675"/>
            <a:ext cx="6857998" cy="46863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75902"/>
            <a:ext cx="17795321" cy="2694969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lang="ko-KR" altLang="en-US" sz="4350" dirty="0">
                <a:latin typeface="Arial"/>
                <a:ea typeface="+mj-ea"/>
                <a:cs typeface="Arial"/>
              </a:rPr>
              <a:t>하나의 숫자를 사용하였다고 추론</a:t>
            </a:r>
            <a:br>
              <a:rPr lang="en-US" altLang="ko-KR" sz="4350" dirty="0">
                <a:latin typeface="Arial"/>
                <a:ea typeface="+mj-ea"/>
                <a:cs typeface="Arial"/>
              </a:rPr>
            </a:br>
            <a:r>
              <a:rPr lang="en-US" altLang="ko-KR" sz="4350" dirty="0">
                <a:latin typeface="Arial"/>
                <a:ea typeface="+mj-ea"/>
                <a:cs typeface="Arial"/>
              </a:rPr>
              <a:t>	&gt; 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숫자가 나타내는 영역에 대해 전처리를 진행하여 </a:t>
            </a:r>
            <a:br>
              <a:rPr lang="en-US" altLang="ko-KR" sz="4350" dirty="0">
                <a:latin typeface="Arial"/>
                <a:ea typeface="+mj-ea"/>
                <a:cs typeface="Arial"/>
              </a:rPr>
            </a:br>
            <a:r>
              <a:rPr lang="en-US" altLang="ko-KR" sz="4350" dirty="0">
                <a:latin typeface="Arial"/>
                <a:ea typeface="+mj-ea"/>
                <a:cs typeface="Arial"/>
              </a:rPr>
              <a:t>	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학습데이터의 숫자 영역을 모두 합친 이미지 </a:t>
            </a:r>
            <a:br>
              <a:rPr lang="en-US" altLang="ko-KR" sz="4350" dirty="0">
                <a:latin typeface="Arial"/>
                <a:ea typeface="+mj-ea"/>
                <a:cs typeface="Arial"/>
              </a:rPr>
            </a:br>
            <a:r>
              <a:rPr lang="en-US" altLang="ko-KR" sz="4350" dirty="0">
                <a:latin typeface="Arial"/>
                <a:ea typeface="+mj-ea"/>
                <a:cs typeface="Arial"/>
              </a:rPr>
              <a:t>	10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개 중 하나의 이미지로 예측하는 학습을 진행하는 방법</a:t>
            </a:r>
            <a:endParaRPr lang="en-US" altLang="ko-KR" sz="4350" dirty="0">
              <a:latin typeface="Arial"/>
              <a:ea typeface="+mj-ea"/>
              <a:cs typeface="Arial"/>
            </a:endParaRPr>
          </a:p>
        </p:txBody>
      </p:sp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7000" spc="-20" dirty="0">
                <a:latin typeface="Arial"/>
                <a:ea typeface="+mj-ea"/>
                <a:cs typeface="Arial"/>
              </a:rPr>
              <a:t>What's left?</a:t>
            </a:r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A7AFE774-DE41-40D2-8C3A-489B39CF7A14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992590" y="5164335"/>
            <a:ext cx="16118920" cy="162662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F6FC00-1D62-4297-9F41-47722B3BC884}"/>
              </a:ext>
            </a:extLst>
          </p:cNvPr>
          <p:cNvSpPr txBox="1"/>
          <p:nvPr/>
        </p:nvSpPr>
        <p:spPr>
          <a:xfrm>
            <a:off x="4394892" y="7407275"/>
            <a:ext cx="1001588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350" b="1" spc="-405" dirty="0">
                <a:latin typeface="Arial"/>
                <a:ea typeface="+mj-ea"/>
                <a:cs typeface="Arial"/>
              </a:rPr>
              <a:t>해당 방법을 진행할 경우 </a:t>
            </a:r>
            <a:br>
              <a:rPr lang="en-US" altLang="ko-KR" sz="4350" b="1" spc="-405" dirty="0">
                <a:latin typeface="Arial"/>
                <a:ea typeface="+mj-ea"/>
                <a:cs typeface="Arial"/>
              </a:rPr>
            </a:br>
            <a:r>
              <a:rPr lang="ko-KR" altLang="en-US" sz="4350" b="1" spc="-405" dirty="0">
                <a:latin typeface="Arial"/>
                <a:ea typeface="+mj-ea"/>
                <a:cs typeface="Arial"/>
              </a:rPr>
              <a:t>가장 높은 성능 개선을 보일 것으로 판단된다</a:t>
            </a:r>
            <a:r>
              <a:rPr lang="en-US" altLang="ko-KR" sz="4350" b="1" spc="-405" dirty="0">
                <a:latin typeface="Arial"/>
                <a:ea typeface="+mj-ea"/>
                <a:cs typeface="Arial"/>
              </a:rPr>
              <a:t>.</a:t>
            </a:r>
            <a:endParaRPr lang="ko-KR" altLang="en-US" sz="4350" b="1" spc="-405" dirty="0"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sz="7000" dirty="0">
                <a:latin typeface="Arial"/>
                <a:ea typeface="+mj-ea"/>
                <a:cs typeface="Arial"/>
              </a:rPr>
              <a:t>Result.</a:t>
            </a:r>
            <a:endParaRPr sz="7000" dirty="0">
              <a:latin typeface="Arial"/>
              <a:ea typeface="+mj-ea"/>
              <a:cs typeface="Arial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D1B55A0-670B-44A4-A719-2248BF353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C9F69B50-6EDF-4443-A98C-11ACDBAE98ED}"/>
              </a:ext>
            </a:extLst>
          </p:cNvPr>
          <p:cNvSpPr txBox="1"/>
          <p:nvPr/>
        </p:nvSpPr>
        <p:spPr>
          <a:xfrm>
            <a:off x="1019729" y="2521243"/>
            <a:ext cx="17795321" cy="2051203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defRPr/>
            </a:pPr>
            <a:r>
              <a:rPr lang="ko-KR" altLang="en-US" sz="4350" dirty="0">
                <a:latin typeface="Arial"/>
                <a:ea typeface="+mj-ea"/>
                <a:cs typeface="Arial"/>
              </a:rPr>
              <a:t>기존의 저명한 </a:t>
            </a:r>
            <a:r>
              <a:rPr lang="ko-KR" altLang="en-US" sz="4350" dirty="0" err="1">
                <a:latin typeface="Arial"/>
                <a:ea typeface="+mj-ea"/>
                <a:cs typeface="Arial"/>
              </a:rPr>
              <a:t>합성곱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 신경망의 분석을 통해</a:t>
            </a:r>
            <a:endParaRPr lang="en-US" altLang="ko-KR" sz="4350" dirty="0">
              <a:latin typeface="Arial"/>
              <a:ea typeface="+mj-ea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defRPr/>
            </a:pPr>
            <a:r>
              <a:rPr lang="ko-KR" altLang="en-US" sz="4350" dirty="0">
                <a:latin typeface="Arial"/>
                <a:ea typeface="+mj-ea"/>
                <a:cs typeface="Arial"/>
              </a:rPr>
              <a:t>단순히 모델의 용량과 크기만이 중요한 것이 아니라</a:t>
            </a:r>
            <a:r>
              <a:rPr lang="en-US" altLang="ko-KR" sz="4350" dirty="0">
                <a:latin typeface="Arial"/>
                <a:ea typeface="+mj-ea"/>
                <a:cs typeface="Arial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  <a:defRPr/>
            </a:pPr>
            <a:r>
              <a:rPr lang="ko-KR" altLang="en-US" sz="4350" b="1" spc="-405" dirty="0">
                <a:latin typeface="Arial"/>
                <a:ea typeface="+mj-ea"/>
                <a:cs typeface="Arial"/>
              </a:rPr>
              <a:t>학습 데이터의 분석과 </a:t>
            </a:r>
            <a:r>
              <a:rPr lang="ko-KR" altLang="en-US" sz="4350" b="1" spc="-405" dirty="0" err="1">
                <a:latin typeface="Arial"/>
                <a:ea typeface="+mj-ea"/>
                <a:cs typeface="Arial"/>
              </a:rPr>
              <a:t>전처리</a:t>
            </a:r>
            <a:r>
              <a:rPr lang="ko-KR" altLang="en-US" sz="4350" b="1" spc="-405" dirty="0">
                <a:latin typeface="Arial"/>
                <a:ea typeface="+mj-ea"/>
                <a:cs typeface="Arial"/>
              </a:rPr>
              <a:t> 과정 또한 학습의 주요한 이점을 가진다</a:t>
            </a:r>
            <a:r>
              <a:rPr lang="en-US" altLang="ko-KR" sz="4350" b="1" spc="-405" dirty="0">
                <a:latin typeface="Arial"/>
                <a:ea typeface="+mj-ea"/>
                <a:cs typeface="Arial"/>
              </a:rPr>
              <a:t>.</a:t>
            </a:r>
          </a:p>
        </p:txBody>
      </p:sp>
      <p:pic>
        <p:nvPicPr>
          <p:cNvPr id="1026" name="Picture 2" descr="카카오브레인">
            <a:extLst>
              <a:ext uri="{FF2B5EF4-FFF2-40B4-BE49-F238E27FC236}">
                <a16:creationId xmlns:a16="http://schemas.microsoft.com/office/drawing/2014/main" id="{C2877828-B368-4B36-9EFA-6A005F6B1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29" y="5114271"/>
            <a:ext cx="181927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C72135C-48F9-487A-B757-7E5BDEEDF3CC}"/>
              </a:ext>
            </a:extLst>
          </p:cNvPr>
          <p:cNvSpPr/>
          <p:nvPr/>
        </p:nvSpPr>
        <p:spPr>
          <a:xfrm>
            <a:off x="1276904" y="5759848"/>
            <a:ext cx="8686800" cy="1447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 dirty="0"/>
              <a:t>Wha</a:t>
            </a:r>
            <a:r>
              <a:rPr b="0" spc="20" dirty="0"/>
              <a:t>t</a:t>
            </a:r>
            <a:r>
              <a:rPr b="0" spc="-280" dirty="0"/>
              <a:t> </a:t>
            </a:r>
            <a:r>
              <a:rPr b="0" spc="-233" dirty="0"/>
              <a:t>i</a:t>
            </a:r>
            <a:r>
              <a:rPr b="0" spc="-180" dirty="0"/>
              <a:t>s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90" dirty="0"/>
              <a:t>oblem?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64118" y="7767571"/>
            <a:ext cx="12463987" cy="2862322"/>
          </a:xfrm>
          <a:prstGeom prst="rect">
            <a:avLst/>
          </a:prstGeom>
        </p:spPr>
        <p:txBody>
          <a:bodyPr vert="horz" wrap="square" lIns="0" tIns="281940" rIns="0" bIns="0">
            <a:spAutoFit/>
          </a:bodyPr>
          <a:lstStyle/>
          <a:p>
            <a:pPr marL="37465" indent="0">
              <a:lnSpc>
                <a:spcPct val="100000"/>
              </a:lnSpc>
              <a:spcBef>
                <a:spcPts val="2220"/>
              </a:spcBef>
              <a:buSzPct val="122000"/>
              <a:buNone/>
              <a:tabLst>
                <a:tab pos="540385" algn="l"/>
                <a:tab pos="541020" algn="l"/>
              </a:tabLst>
              <a:defRPr/>
            </a:pPr>
            <a:r>
              <a:rPr lang="en-US" sz="4000" spc="-405" dirty="0">
                <a:latin typeface="Arial"/>
                <a:ea typeface="+mj-ea"/>
                <a:cs typeface="Arial"/>
              </a:rPr>
              <a:t>DACON</a:t>
            </a:r>
            <a:r>
              <a:rPr lang="ko-KR" altLang="en-US" sz="4000" spc="-405" dirty="0">
                <a:latin typeface="Arial"/>
                <a:ea typeface="+mj-ea"/>
                <a:cs typeface="Arial"/>
              </a:rPr>
              <a:t> 컴퓨터 비전 학습 경진 대회</a:t>
            </a:r>
            <a:endParaRPr lang="en-US" sz="4000" spc="-405" dirty="0">
              <a:latin typeface="Arial"/>
              <a:ea typeface="+mj-ea"/>
              <a:cs typeface="Arial"/>
            </a:endParaRPr>
          </a:p>
          <a:p>
            <a:pPr marL="37465" indent="0">
              <a:lnSpc>
                <a:spcPct val="100000"/>
              </a:lnSpc>
              <a:spcBef>
                <a:spcPts val="2220"/>
              </a:spcBef>
              <a:buSzPct val="122000"/>
              <a:buNone/>
              <a:tabLst>
                <a:tab pos="540385" algn="l"/>
                <a:tab pos="541020" algn="l"/>
              </a:tabLst>
              <a:defRPr/>
            </a:pPr>
            <a:r>
              <a:rPr sz="4000" spc="-405" dirty="0">
                <a:latin typeface="Arial"/>
                <a:ea typeface="+mj-ea"/>
                <a:cs typeface="Arial"/>
              </a:rPr>
              <a:t>Digit : </a:t>
            </a:r>
            <a:r>
              <a:rPr sz="4000" spc="-405" dirty="0" err="1">
                <a:latin typeface="Arial"/>
                <a:ea typeface="+mj-ea"/>
                <a:cs typeface="Arial"/>
              </a:rPr>
              <a:t>원본</a:t>
            </a:r>
            <a:r>
              <a:rPr sz="4000" spc="-405" dirty="0">
                <a:latin typeface="Arial"/>
                <a:ea typeface="+mj-ea"/>
                <a:cs typeface="Arial"/>
              </a:rPr>
              <a:t> </a:t>
            </a:r>
            <a:r>
              <a:rPr sz="4000" spc="-405" dirty="0" err="1">
                <a:latin typeface="Arial"/>
                <a:ea typeface="+mj-ea"/>
                <a:cs typeface="Arial"/>
              </a:rPr>
              <a:t>숫자</a:t>
            </a:r>
            <a:r>
              <a:rPr sz="4000" spc="-405" dirty="0">
                <a:latin typeface="Arial"/>
                <a:ea typeface="+mj-ea"/>
                <a:cs typeface="Arial"/>
              </a:rPr>
              <a:t> (0~9까지 총 10개)</a:t>
            </a:r>
          </a:p>
          <a:p>
            <a:pPr marL="37465" indent="0">
              <a:lnSpc>
                <a:spcPct val="100000"/>
              </a:lnSpc>
              <a:spcBef>
                <a:spcPts val="3520"/>
              </a:spcBef>
              <a:buSzPct val="122000"/>
              <a:buNone/>
              <a:tabLst>
                <a:tab pos="540385" algn="l"/>
                <a:tab pos="541020" algn="l"/>
              </a:tabLst>
              <a:defRPr/>
            </a:pPr>
            <a:r>
              <a:rPr sz="4000" spc="-405" dirty="0">
                <a:latin typeface="Arial"/>
                <a:ea typeface="+mj-ea"/>
                <a:cs typeface="Arial"/>
              </a:rPr>
              <a:t>Letter : </a:t>
            </a:r>
            <a:r>
              <a:rPr sz="4000" spc="-405" dirty="0" err="1">
                <a:latin typeface="Arial"/>
                <a:ea typeface="+mj-ea"/>
                <a:cs typeface="Arial"/>
              </a:rPr>
              <a:t>원본</a:t>
            </a:r>
            <a:r>
              <a:rPr sz="4000" spc="-405" dirty="0">
                <a:latin typeface="Arial"/>
                <a:ea typeface="+mj-ea"/>
                <a:cs typeface="Arial"/>
              </a:rPr>
              <a:t> </a:t>
            </a:r>
            <a:r>
              <a:rPr sz="4000" spc="-405" dirty="0" err="1">
                <a:latin typeface="Arial"/>
                <a:ea typeface="+mj-ea"/>
                <a:cs typeface="Arial"/>
              </a:rPr>
              <a:t>숫자를</a:t>
            </a:r>
            <a:r>
              <a:rPr sz="4000" spc="-405" dirty="0">
                <a:latin typeface="Arial"/>
                <a:ea typeface="+mj-ea"/>
                <a:cs typeface="Arial"/>
              </a:rPr>
              <a:t> </a:t>
            </a:r>
            <a:r>
              <a:rPr sz="4000" spc="-405" dirty="0" err="1">
                <a:latin typeface="Arial"/>
                <a:ea typeface="+mj-ea"/>
                <a:cs typeface="Arial"/>
              </a:rPr>
              <a:t>가리는</a:t>
            </a:r>
            <a:r>
              <a:rPr sz="4000" spc="-405" dirty="0">
                <a:latin typeface="Arial"/>
                <a:ea typeface="+mj-ea"/>
                <a:cs typeface="Arial"/>
              </a:rPr>
              <a:t> </a:t>
            </a:r>
            <a:r>
              <a:rPr sz="4000" spc="-405" dirty="0" err="1">
                <a:latin typeface="Arial"/>
                <a:ea typeface="+mj-ea"/>
                <a:cs typeface="Arial"/>
              </a:rPr>
              <a:t>문자</a:t>
            </a:r>
            <a:r>
              <a:rPr sz="4000" spc="-405" dirty="0">
                <a:latin typeface="Arial"/>
                <a:ea typeface="+mj-ea"/>
                <a:cs typeface="Arial"/>
              </a:rPr>
              <a:t> (</a:t>
            </a:r>
            <a:r>
              <a:rPr sz="4000" spc="-405" dirty="0" err="1">
                <a:latin typeface="Arial"/>
                <a:ea typeface="+mj-ea"/>
                <a:cs typeface="Arial"/>
              </a:rPr>
              <a:t>알파벳</a:t>
            </a:r>
            <a:r>
              <a:rPr sz="4000" spc="-405" dirty="0">
                <a:latin typeface="Arial"/>
                <a:ea typeface="+mj-ea"/>
                <a:cs typeface="Arial"/>
              </a:rPr>
              <a:t> </a:t>
            </a:r>
            <a:r>
              <a:rPr sz="4000" spc="-405" dirty="0" err="1">
                <a:latin typeface="Arial"/>
                <a:ea typeface="+mj-ea"/>
                <a:cs typeface="Arial"/>
              </a:rPr>
              <a:t>대소문자</a:t>
            </a:r>
            <a:r>
              <a:rPr sz="4000" spc="-405" dirty="0">
                <a:latin typeface="Arial"/>
                <a:ea typeface="+mj-ea"/>
                <a:cs typeface="Arial"/>
              </a:rPr>
              <a:t> </a:t>
            </a:r>
            <a:r>
              <a:rPr sz="4000" spc="-405" dirty="0" err="1">
                <a:latin typeface="Arial"/>
                <a:ea typeface="+mj-ea"/>
                <a:cs typeface="Arial"/>
              </a:rPr>
              <a:t>포함</a:t>
            </a:r>
            <a:r>
              <a:rPr sz="4000" spc="-405" dirty="0">
                <a:latin typeface="Arial"/>
                <a:ea typeface="+mj-ea"/>
                <a:cs typeface="Arial"/>
              </a:rPr>
              <a:t> 총 52개)</a:t>
            </a:r>
          </a:p>
        </p:txBody>
      </p:sp>
      <p:pic>
        <p:nvPicPr>
          <p:cNvPr id="5" name="object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820056" y="3178058"/>
            <a:ext cx="12463987" cy="4589513"/>
          </a:xfrm>
          <a:prstGeom prst="rect">
            <a:avLst/>
          </a:prstGeom>
        </p:spPr>
      </p:pic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34593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04" dirty="0"/>
              <a:t>Wha</a:t>
            </a:r>
            <a:r>
              <a:rPr lang="en-US" altLang="ko-KR" b="0" spc="2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100" dirty="0"/>
              <a:t>th</a:t>
            </a:r>
            <a:r>
              <a:rPr lang="en-US" altLang="ko-KR" b="0" spc="50" dirty="0"/>
              <a:t>e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8522" y="8578141"/>
            <a:ext cx="18662650" cy="925253"/>
          </a:xfrm>
          <a:prstGeom prst="rect">
            <a:avLst/>
          </a:prstGeom>
        </p:spPr>
        <p:txBody>
          <a:bodyPr vert="horz" wrap="square" lIns="0" tIns="253365" rIns="0" bIns="0">
            <a:spAutoFit/>
          </a:bodyPr>
          <a:lstStyle/>
          <a:p>
            <a:pPr marL="37465" indent="0">
              <a:lnSpc>
                <a:spcPct val="100000"/>
              </a:lnSpc>
              <a:spcBef>
                <a:spcPts val="1995"/>
              </a:spcBef>
              <a:buSzPct val="122000"/>
              <a:buFont typeface="Arial"/>
              <a:buNone/>
              <a:tabLst>
                <a:tab pos="490220" algn="l"/>
                <a:tab pos="490855" algn="l"/>
              </a:tabLst>
              <a:defRPr/>
            </a:pPr>
            <a:r>
              <a:rPr sz="4350" b="1" spc="-405" dirty="0" err="1">
                <a:latin typeface="Arial"/>
                <a:ea typeface="+mj-ea"/>
                <a:cs typeface="Arial"/>
              </a:rPr>
              <a:t>숫자의</a:t>
            </a:r>
            <a:r>
              <a:rPr sz="4350" b="1" spc="-405" dirty="0">
                <a:latin typeface="Arial"/>
                <a:ea typeface="+mj-ea"/>
                <a:cs typeface="Arial"/>
              </a:rPr>
              <a:t> </a:t>
            </a:r>
            <a:r>
              <a:rPr sz="4350" b="1" spc="-405" dirty="0" err="1">
                <a:latin typeface="Arial"/>
                <a:ea typeface="+mj-ea"/>
                <a:cs typeface="Arial"/>
              </a:rPr>
              <a:t>일부분</a:t>
            </a:r>
            <a:r>
              <a:rPr sz="4350" b="1" spc="-405" dirty="0">
                <a:latin typeface="Arial"/>
                <a:ea typeface="+mj-ea"/>
                <a:cs typeface="Arial"/>
              </a:rPr>
              <a:t> </a:t>
            </a:r>
            <a:r>
              <a:rPr sz="4350" b="1" spc="-405" dirty="0" err="1">
                <a:latin typeface="Arial"/>
                <a:ea typeface="+mj-ea"/>
                <a:cs typeface="Arial"/>
              </a:rPr>
              <a:t>정보를</a:t>
            </a:r>
            <a:r>
              <a:rPr sz="4350" b="1" spc="-405" dirty="0">
                <a:latin typeface="Arial"/>
                <a:ea typeface="+mj-ea"/>
                <a:cs typeface="Arial"/>
              </a:rPr>
              <a:t> </a:t>
            </a:r>
            <a:r>
              <a:rPr sz="4350" b="1" spc="-405" dirty="0" err="1">
                <a:latin typeface="Arial"/>
                <a:ea typeface="+mj-ea"/>
                <a:cs typeface="Arial"/>
              </a:rPr>
              <a:t>가지고</a:t>
            </a:r>
            <a:r>
              <a:rPr sz="4350" b="1" spc="-405" dirty="0">
                <a:latin typeface="Arial"/>
                <a:ea typeface="+mj-ea"/>
                <a:cs typeface="Arial"/>
              </a:rPr>
              <a:t> </a:t>
            </a:r>
            <a:r>
              <a:rPr sz="4350" b="1" spc="-405" dirty="0" err="1">
                <a:latin typeface="Arial"/>
                <a:ea typeface="+mj-ea"/>
                <a:cs typeface="Arial"/>
              </a:rPr>
              <a:t>전체</a:t>
            </a:r>
            <a:r>
              <a:rPr sz="4350" b="1" spc="-405" dirty="0">
                <a:latin typeface="Arial"/>
                <a:ea typeface="+mj-ea"/>
                <a:cs typeface="Arial"/>
              </a:rPr>
              <a:t> </a:t>
            </a:r>
            <a:r>
              <a:rPr sz="4350" b="1" spc="-405" dirty="0" err="1">
                <a:latin typeface="Arial"/>
                <a:ea typeface="+mj-ea"/>
                <a:cs typeface="Arial"/>
              </a:rPr>
              <a:t>숫자에</a:t>
            </a:r>
            <a:r>
              <a:rPr sz="4350" b="1" spc="-405" dirty="0">
                <a:latin typeface="Arial"/>
                <a:ea typeface="+mj-ea"/>
                <a:cs typeface="Arial"/>
              </a:rPr>
              <a:t> </a:t>
            </a:r>
            <a:r>
              <a:rPr sz="4350" b="1" spc="-405" dirty="0" err="1">
                <a:latin typeface="Arial"/>
                <a:ea typeface="+mj-ea"/>
                <a:cs typeface="Arial"/>
              </a:rPr>
              <a:t>대한</a:t>
            </a:r>
            <a:r>
              <a:rPr sz="4350" b="1" spc="-405" dirty="0">
                <a:latin typeface="Arial"/>
                <a:ea typeface="+mj-ea"/>
                <a:cs typeface="Arial"/>
              </a:rPr>
              <a:t> </a:t>
            </a:r>
            <a:r>
              <a:rPr sz="4350" b="1" spc="-405" dirty="0" err="1">
                <a:latin typeface="Arial"/>
                <a:ea typeface="+mj-ea"/>
                <a:cs typeface="Arial"/>
              </a:rPr>
              <a:t>정보를</a:t>
            </a:r>
            <a:r>
              <a:rPr sz="4350" b="1" spc="-405" dirty="0">
                <a:latin typeface="Arial"/>
                <a:ea typeface="+mj-ea"/>
                <a:cs typeface="Arial"/>
              </a:rPr>
              <a:t> </a:t>
            </a:r>
            <a:r>
              <a:rPr sz="4350" b="1" spc="-405" dirty="0" err="1">
                <a:latin typeface="Arial"/>
                <a:ea typeface="+mj-ea"/>
                <a:cs typeface="Arial"/>
              </a:rPr>
              <a:t>알아내는</a:t>
            </a:r>
            <a:r>
              <a:rPr sz="4350" b="1" spc="-405" dirty="0">
                <a:latin typeface="Arial"/>
                <a:ea typeface="+mj-ea"/>
                <a:cs typeface="Arial"/>
              </a:rPr>
              <a:t> 것</a:t>
            </a:r>
            <a:r>
              <a:rPr lang="ko-KR" altLang="en-US" sz="4350" b="1" spc="-405" dirty="0">
                <a:latin typeface="Arial"/>
                <a:ea typeface="+mj-ea"/>
                <a:cs typeface="Arial"/>
              </a:rPr>
              <a:t>이</a:t>
            </a:r>
            <a:r>
              <a:rPr sz="4350" b="1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-405" dirty="0">
                <a:latin typeface="Arial"/>
                <a:ea typeface="+mj-ea"/>
                <a:cs typeface="Arial"/>
              </a:rPr>
              <a:t>주요한 관점</a:t>
            </a:r>
            <a:endParaRPr sz="4350" b="1" spc="-405" dirty="0">
              <a:latin typeface="Arial"/>
              <a:ea typeface="+mj-ea"/>
              <a:cs typeface="Arial"/>
            </a:endParaRP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285778F-5DAD-4728-918C-E6986596A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401" y="3368676"/>
            <a:ext cx="35623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2070AAB-E200-49E7-8341-0AB302A9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3368675"/>
            <a:ext cx="3562351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694ACC-C816-48A7-B568-383A59A9C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3398801"/>
            <a:ext cx="35623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512E8-52D2-47A2-A75B-1F867D61BBE9}"/>
              </a:ext>
            </a:extLst>
          </p:cNvPr>
          <p:cNvSpPr txBox="1"/>
          <p:nvPr/>
        </p:nvSpPr>
        <p:spPr>
          <a:xfrm>
            <a:off x="8196029" y="7132886"/>
            <a:ext cx="1856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image</a:t>
            </a:r>
            <a:br>
              <a:rPr lang="en-US" altLang="ko-KR" dirty="0"/>
            </a:br>
            <a:r>
              <a:rPr lang="en-US" altLang="ko-KR" dirty="0"/>
              <a:t>Digit : 2, Letter : 6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E00A0-22E7-4FB2-8769-15BD8D5FDF66}"/>
              </a:ext>
            </a:extLst>
          </p:cNvPr>
          <p:cNvSpPr txBox="1"/>
          <p:nvPr/>
        </p:nvSpPr>
        <p:spPr>
          <a:xfrm>
            <a:off x="12675746" y="7132886"/>
            <a:ext cx="118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image</a:t>
            </a:r>
            <a:br>
              <a:rPr lang="en-US" altLang="ko-KR" dirty="0"/>
            </a:br>
            <a:r>
              <a:rPr lang="en-US" altLang="ko-KR" dirty="0"/>
              <a:t>Letter : 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798CB-3EAE-4169-B334-00A7221D31F1}"/>
              </a:ext>
            </a:extLst>
          </p:cNvPr>
          <p:cNvSpPr txBox="1"/>
          <p:nvPr/>
        </p:nvSpPr>
        <p:spPr>
          <a:xfrm>
            <a:off x="16768115" y="7132886"/>
            <a:ext cx="1179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image</a:t>
            </a:r>
            <a:br>
              <a:rPr lang="en-US" altLang="ko-KR" dirty="0"/>
            </a:br>
            <a:r>
              <a:rPr lang="en-US" altLang="ko-KR" dirty="0"/>
              <a:t>Letter : 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157AC-EF50-4B83-BBB3-EA9D1EC0F77C}"/>
              </a:ext>
            </a:extLst>
          </p:cNvPr>
          <p:cNvSpPr txBox="1"/>
          <p:nvPr/>
        </p:nvSpPr>
        <p:spPr>
          <a:xfrm>
            <a:off x="1019729" y="3368675"/>
            <a:ext cx="585114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350" dirty="0">
                <a:latin typeface="Arial"/>
                <a:ea typeface="+mj-ea"/>
                <a:cs typeface="Arial"/>
              </a:rPr>
              <a:t>흰색</a:t>
            </a:r>
            <a:r>
              <a:rPr lang="en-US" altLang="ko-KR" sz="4350" dirty="0">
                <a:latin typeface="Arial"/>
                <a:ea typeface="+mj-ea"/>
                <a:cs typeface="Arial"/>
              </a:rPr>
              <a:t>: 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겹친 부분</a:t>
            </a:r>
            <a:br>
              <a:rPr lang="en-US" altLang="ko-KR" sz="4350" dirty="0">
                <a:latin typeface="Arial"/>
                <a:ea typeface="+mj-ea"/>
                <a:cs typeface="Arial"/>
              </a:rPr>
            </a:br>
            <a:r>
              <a:rPr lang="ko-KR" altLang="en-US" sz="4350" dirty="0">
                <a:latin typeface="Arial"/>
                <a:ea typeface="+mj-ea"/>
                <a:cs typeface="Arial"/>
              </a:rPr>
              <a:t>회색</a:t>
            </a:r>
            <a:r>
              <a:rPr lang="en-US" altLang="ko-KR" sz="4350" dirty="0">
                <a:latin typeface="Arial"/>
                <a:ea typeface="+mj-ea"/>
                <a:cs typeface="Arial"/>
              </a:rPr>
              <a:t>: 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겹치지 않은 부분</a:t>
            </a:r>
            <a:endParaRPr lang="en-US" altLang="ko-KR" sz="4350" dirty="0">
              <a:latin typeface="Arial"/>
              <a:ea typeface="+mj-ea"/>
              <a:cs typeface="Arial"/>
            </a:endParaRPr>
          </a:p>
          <a:p>
            <a:r>
              <a:rPr lang="ko-KR" altLang="en-US" sz="4350" dirty="0">
                <a:latin typeface="Arial"/>
                <a:ea typeface="+mj-ea"/>
                <a:cs typeface="Arial"/>
              </a:rPr>
              <a:t>검은색</a:t>
            </a:r>
            <a:r>
              <a:rPr lang="en-US" altLang="ko-KR" sz="4350" dirty="0">
                <a:latin typeface="Arial"/>
                <a:ea typeface="+mj-ea"/>
                <a:cs typeface="Arial"/>
              </a:rPr>
              <a:t>: 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문자의 영역을 제외한 나머지 부분</a:t>
            </a:r>
            <a:r>
              <a:rPr lang="en-US" altLang="ko-KR" sz="4350" dirty="0">
                <a:latin typeface="Arial"/>
                <a:ea typeface="+mj-ea"/>
                <a:cs typeface="Arial"/>
              </a:rPr>
              <a:t> </a:t>
            </a:r>
            <a:br>
              <a:rPr lang="en-US" altLang="ko-KR" sz="4350" dirty="0">
                <a:latin typeface="Arial"/>
                <a:ea typeface="+mj-ea"/>
                <a:cs typeface="Arial"/>
              </a:rPr>
            </a:br>
            <a:r>
              <a:rPr lang="en-US" altLang="ko-KR" sz="4350" dirty="0">
                <a:latin typeface="Arial"/>
                <a:ea typeface="+mj-ea"/>
                <a:cs typeface="Arial"/>
              </a:rPr>
              <a:t>(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해당 영역에 숫자의 </a:t>
            </a:r>
            <a:br>
              <a:rPr lang="en-US" altLang="ko-KR" sz="4350" dirty="0">
                <a:latin typeface="Arial"/>
                <a:ea typeface="+mj-ea"/>
                <a:cs typeface="Arial"/>
              </a:rPr>
            </a:br>
            <a:r>
              <a:rPr lang="ko-KR" altLang="en-US" sz="4350" dirty="0">
                <a:latin typeface="Arial"/>
                <a:ea typeface="+mj-ea"/>
                <a:cs typeface="Arial"/>
              </a:rPr>
              <a:t>가려진 부분이 존재</a:t>
            </a:r>
            <a:r>
              <a:rPr lang="en-US" altLang="ko-KR" sz="4350" dirty="0">
                <a:latin typeface="Arial"/>
                <a:ea typeface="+mj-ea"/>
                <a:cs typeface="Arial"/>
              </a:rPr>
              <a:t>)</a:t>
            </a:r>
            <a:r>
              <a:rPr lang="ko-KR" altLang="en-US" sz="4350" dirty="0">
                <a:latin typeface="Arial"/>
                <a:ea typeface="+mj-ea"/>
                <a:cs typeface="Arial"/>
              </a:rPr>
              <a:t> 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/>
              <a:t>Wha</a:t>
            </a:r>
            <a:r>
              <a:rPr b="0" spc="20"/>
              <a:t>t</a:t>
            </a:r>
            <a:r>
              <a:rPr b="0" spc="-280"/>
              <a:t> </a:t>
            </a:r>
            <a:r>
              <a:rPr b="0" spc="-233"/>
              <a:t>i</a:t>
            </a:r>
            <a:r>
              <a:rPr b="0" spc="-180"/>
              <a:t>s</a:t>
            </a:r>
            <a:r>
              <a:rPr b="0" spc="-280"/>
              <a:t> </a:t>
            </a:r>
            <a:r>
              <a:rPr b="0" spc="-100"/>
              <a:t>th</a:t>
            </a:r>
            <a:r>
              <a:rPr b="0" spc="50"/>
              <a:t>e</a:t>
            </a:r>
            <a:r>
              <a:rPr b="0" spc="-280"/>
              <a:t> </a:t>
            </a:r>
            <a:r>
              <a:rPr b="0" spc="-140"/>
              <a:t>p</a:t>
            </a:r>
            <a:r>
              <a:rPr b="0" spc="-270"/>
              <a:t>r</a:t>
            </a:r>
            <a:r>
              <a:rPr b="0" spc="-190"/>
              <a:t>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176322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325" dirty="0">
                <a:latin typeface="나눔고딕OTF ExtraBold"/>
                <a:cs typeface="나눔고딕OTF ExtraBold"/>
              </a:rPr>
              <a:t>학습 데이터</a:t>
            </a:r>
            <a:endParaRPr sz="4350" dirty="0">
              <a:latin typeface="나눔고딕OTF ExtraBold"/>
              <a:cs typeface="나눔고딕OTF ExtraBold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813553" y="2721609"/>
            <a:ext cx="14425623" cy="14260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813553" y="5047518"/>
            <a:ext cx="14425613" cy="14260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2813552" y="7452952"/>
            <a:ext cx="14425613" cy="14260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6939" y="6626897"/>
            <a:ext cx="17338124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  <a:ea typeface="+mj-ea"/>
                <a:cs typeface="Arial"/>
              </a:rPr>
              <a:t>전체 </a:t>
            </a:r>
            <a:r>
              <a:rPr lang="ko-KR" altLang="en-US" sz="4350" b="1" spc="-405" dirty="0">
                <a:latin typeface="Arial"/>
                <a:ea typeface="+mj-ea"/>
                <a:cs typeface="Arial"/>
              </a:rPr>
              <a:t>학습 데이터에서</a:t>
            </a:r>
            <a:r>
              <a:rPr lang="en-US" sz="4350" b="1" spc="-10" dirty="0">
                <a:latin typeface="나눔고딕OTF ExtraBold"/>
                <a:cs typeface="나눔고딕OTF ExtraBold"/>
              </a:rPr>
              <a:t> </a:t>
            </a:r>
            <a:r>
              <a:rPr lang="ko-KR" altLang="en-US" sz="4350" b="1" spc="-325" dirty="0">
                <a:latin typeface="나눔고딕OTF ExtraBold"/>
                <a:cs typeface="나눔고딕OTF ExtraBold"/>
              </a:rPr>
              <a:t>숫자</a:t>
            </a:r>
            <a:r>
              <a:rPr lang="ko-KR" altLang="en-US" sz="4350" b="1" spc="-10" dirty="0">
                <a:latin typeface="나눔고딕OTF ExtraBold"/>
                <a:cs typeface="나눔고딕OTF ExtraBold"/>
              </a:rPr>
              <a:t>를 나타내는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lang="ko-KR" altLang="en-US" sz="4350" b="1" spc="-325" dirty="0">
                <a:latin typeface="나눔고딕OTF ExtraBold"/>
                <a:cs typeface="나눔고딕OTF ExtraBold"/>
              </a:rPr>
              <a:t>영역을</a:t>
            </a:r>
            <a:r>
              <a:rPr lang="en-US" sz="4350" b="1" spc="-325" dirty="0">
                <a:latin typeface="나눔고딕OTF ExtraBold"/>
                <a:cs typeface="나눔고딕OTF ExtraBold"/>
              </a:rPr>
              <a:t> </a:t>
            </a:r>
            <a:r>
              <a:rPr lang="ko-KR" altLang="en-US" sz="4350" b="1" spc="-325" dirty="0">
                <a:latin typeface="나눔고딕OTF ExtraBold"/>
                <a:cs typeface="나눔고딕OTF ExtraBold"/>
              </a:rPr>
              <a:t>모두 합친 결과</a:t>
            </a:r>
            <a:endParaRPr sz="4350" dirty="0">
              <a:latin typeface="나눔고딕OTF ExtraBold"/>
              <a:cs typeface="나눔고딕OTF ExtraBold"/>
            </a:endParaRPr>
          </a:p>
        </p:txBody>
      </p:sp>
      <p:pic>
        <p:nvPicPr>
          <p:cNvPr id="9" name="object 4"/>
          <p:cNvPicPr/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4126EC7-7619-4359-B48B-BEAAEEC51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42D9CB33-F789-4193-B9B1-1E1D4602974B}"/>
              </a:ext>
            </a:extLst>
          </p:cNvPr>
          <p:cNvSpPr txBox="1"/>
          <p:nvPr/>
        </p:nvSpPr>
        <p:spPr>
          <a:xfrm>
            <a:off x="1019728" y="4285940"/>
            <a:ext cx="18176322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10" dirty="0">
                <a:latin typeface="나눔고딕OTF ExtraBold"/>
                <a:cs typeface="나눔고딕OTF ExtraBold"/>
              </a:rPr>
              <a:t>숫자를 나타내</a:t>
            </a:r>
            <a:r>
              <a:rPr lang="ko-KR" altLang="en-US" sz="4350" b="1" spc="-325" dirty="0">
                <a:latin typeface="나눔고딕OTF ExtraBold"/>
                <a:cs typeface="나눔고딕OTF ExtraBold"/>
              </a:rPr>
              <a:t>는 영역</a:t>
            </a:r>
            <a:endParaRPr sz="4350" dirty="0">
              <a:latin typeface="나눔고딕OTF ExtraBold"/>
              <a:cs typeface="나눔고딕OTF ExtraBold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D04E3C0-1345-4A12-A219-5101E8A963CD}"/>
              </a:ext>
            </a:extLst>
          </p:cNvPr>
          <p:cNvSpPr txBox="1"/>
          <p:nvPr/>
        </p:nvSpPr>
        <p:spPr>
          <a:xfrm>
            <a:off x="1027050" y="9022778"/>
            <a:ext cx="17338124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  <a:ea typeface="+mj-ea"/>
                <a:cs typeface="Arial"/>
              </a:rPr>
              <a:t>가려진 숫자는 각각 하나의 이미지를 사용하는 것을 알 수 있다</a:t>
            </a:r>
            <a:r>
              <a:rPr lang="en-US" altLang="ko-KR" sz="4350" b="1" spc="-325" dirty="0">
                <a:latin typeface="나눔고딕OTF ExtraBold"/>
                <a:ea typeface="+mj-ea"/>
                <a:cs typeface="Arial"/>
              </a:rPr>
              <a:t>.</a:t>
            </a:r>
            <a:r>
              <a:rPr lang="ko-KR" altLang="en-US" sz="4350" b="1" spc="-325" dirty="0">
                <a:latin typeface="나눔고딕OTF ExtraBold"/>
                <a:ea typeface="+mj-ea"/>
                <a:cs typeface="Arial"/>
              </a:rPr>
              <a:t> </a:t>
            </a:r>
            <a:endParaRPr sz="4350" dirty="0">
              <a:latin typeface="나눔고딕OTF ExtraBold"/>
              <a:cs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23916" y="888736"/>
            <a:ext cx="14895534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/>
              <a:t>Wha</a:t>
            </a:r>
            <a:r>
              <a:rPr b="0" spc="20"/>
              <a:t>t</a:t>
            </a:r>
            <a:r>
              <a:rPr b="0" spc="-280"/>
              <a:t> </a:t>
            </a:r>
            <a:r>
              <a:rPr b="0" spc="-234"/>
              <a:t>i</a:t>
            </a:r>
            <a:r>
              <a:rPr b="0" spc="-180"/>
              <a:t>s</a:t>
            </a:r>
            <a:r>
              <a:rPr b="0" spc="-280"/>
              <a:t> </a:t>
            </a:r>
            <a:r>
              <a:rPr b="0" spc="-100"/>
              <a:t>th</a:t>
            </a:r>
            <a:r>
              <a:rPr b="0" spc="50"/>
              <a:t>e</a:t>
            </a:r>
            <a:r>
              <a:rPr b="0" spc="-280"/>
              <a:t> </a:t>
            </a:r>
            <a:r>
              <a:rPr b="0" spc="-140"/>
              <a:t>p</a:t>
            </a:r>
            <a:r>
              <a:rPr b="0" spc="-270"/>
              <a:t>r</a:t>
            </a:r>
            <a:r>
              <a:rPr b="0" spc="-190"/>
              <a:t>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60427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80" dirty="0">
                <a:latin typeface="Arial"/>
                <a:ea typeface="+mj-ea"/>
                <a:cs typeface="Arial"/>
              </a:rPr>
              <a:t>데이터</a:t>
            </a:r>
            <a:r>
              <a:rPr sz="4350" b="1" spc="80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80" dirty="0">
                <a:latin typeface="Arial"/>
                <a:ea typeface="+mj-ea"/>
                <a:cs typeface="Arial"/>
              </a:rPr>
              <a:t>분포</a:t>
            </a:r>
            <a:r>
              <a:rPr lang="en-US" altLang="ko-KR" sz="4350" b="1" spc="80" dirty="0">
                <a:latin typeface="Arial"/>
                <a:ea typeface="+mj-ea"/>
                <a:cs typeface="Arial"/>
              </a:rPr>
              <a:t> (0~9, A~Z)</a:t>
            </a:r>
            <a:endParaRPr sz="4350" dirty="0">
              <a:latin typeface="Arial"/>
              <a:ea typeface="+mj-ea"/>
              <a:cs typeface="Arial"/>
            </a:endParaRPr>
          </a:p>
        </p:txBody>
      </p:sp>
      <p:pic>
        <p:nvPicPr>
          <p:cNvPr id="5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157614A-EBB8-4D45-83BC-37B73907B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01" y="2911475"/>
            <a:ext cx="15428897" cy="6785772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85A32-F1CE-42F4-B265-3065F33CD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49EC92B9-191F-48EF-8690-7AC2A6264908}"/>
              </a:ext>
            </a:extLst>
          </p:cNvPr>
          <p:cNvSpPr txBox="1"/>
          <p:nvPr/>
        </p:nvSpPr>
        <p:spPr>
          <a:xfrm>
            <a:off x="4108449" y="9866358"/>
            <a:ext cx="11887200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  <a:ea typeface="+mj-ea"/>
                <a:cs typeface="Arial"/>
              </a:rPr>
              <a:t>높은 정확도를 위해서 데이터 불균형을 해결해야한다</a:t>
            </a:r>
            <a:r>
              <a:rPr lang="en-US" altLang="ko-KR" sz="4350" b="1" spc="-325" dirty="0">
                <a:latin typeface="나눔고딕OTF ExtraBold"/>
                <a:ea typeface="+mj-ea"/>
                <a:cs typeface="Arial"/>
              </a:rPr>
              <a:t>.</a:t>
            </a:r>
            <a:r>
              <a:rPr lang="ko-KR" altLang="en-US" sz="4350" b="1" spc="-325" dirty="0">
                <a:latin typeface="나눔고딕OTF ExtraBold"/>
                <a:ea typeface="+mj-ea"/>
                <a:cs typeface="Arial"/>
              </a:rPr>
              <a:t> </a:t>
            </a:r>
            <a:endParaRPr sz="4350" dirty="0">
              <a:latin typeface="나눔고딕OTF ExtraBold"/>
              <a:cs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</a:t>
            </a:r>
            <a:r>
              <a:rPr lang="en-US" altLang="ko-KR" b="0" spc="-100" dirty="0"/>
              <a:t>y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70" dirty="0"/>
              <a:t>tha</a:t>
            </a:r>
            <a:r>
              <a:rPr lang="en-US" altLang="ko-KR" b="0" spc="5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125" dirty="0"/>
              <a:t>a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566821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해당 문제를 왜 진행 하였는가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en-US" sz="4350" spc="-405" dirty="0">
                <a:latin typeface="Arial"/>
                <a:ea typeface="+mj-ea"/>
                <a:cs typeface="Arial"/>
              </a:rPr>
              <a:t>MNIST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의 이미지 분류 대회의 필기체 분류 문제 사람의 분류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95%</a:t>
            </a: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최신 분류 모델의 성능은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99.87%,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약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4.8%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이상 앞서는 것을 알 수 있음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하지만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,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필기체 문제가 아닌 그보다 더 어렵다고 볼 수 있는 문제에 대한</a:t>
            </a: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기존의 저명한 </a:t>
            </a:r>
            <a:r>
              <a:rPr lang="ko-KR" altLang="en-US" sz="4350" spc="-405" dirty="0" err="1">
                <a:latin typeface="Arial"/>
                <a:ea typeface="+mj-ea"/>
                <a:cs typeface="Arial"/>
              </a:rPr>
              <a:t>합성곱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 신경망 모델의 성능 파악이 필요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 </a:t>
            </a:r>
            <a:endParaRPr lang="en-US" altLang="ko-KR" sz="4350" spc="-405" dirty="0">
              <a:latin typeface="Arial"/>
              <a:ea typeface="+mj-ea"/>
              <a:cs typeface="Arial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85368CC-E621-49C4-837F-B69E2AD89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</a:t>
            </a:r>
            <a:r>
              <a:rPr lang="en-US" altLang="ko-KR" b="0" spc="-100" dirty="0"/>
              <a:t>y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70" dirty="0"/>
              <a:t>tha</a:t>
            </a:r>
            <a:r>
              <a:rPr lang="en-US" altLang="ko-KR" b="0" spc="5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125" dirty="0"/>
              <a:t>a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816120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해당 문제를 왜 진행 하였는가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기존의 저명한 </a:t>
            </a:r>
            <a:r>
              <a:rPr lang="ko-KR" altLang="en-US" sz="4350" spc="-405" dirty="0" err="1">
                <a:latin typeface="Arial"/>
                <a:ea typeface="+mj-ea"/>
                <a:cs typeface="Arial"/>
              </a:rPr>
              <a:t>합성곱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 신경망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(convolutional neural network)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모델을 활용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VGGNet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– 2014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이미지넷 이미지 인식 대회 준우승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GoogleNet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(Inception) – 2014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이미지넷 이미지 인식 대회 우승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ResNet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– 2015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이미지넷 이미지 인식 대회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우승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DenseNet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– </a:t>
            </a: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ResNet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보다 적은 파라미터 수로 더 높은 성능을 가진 모델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EffcientNet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–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기존보다 훨씬 적은 파라미터 수로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SOTA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를 달성한 모델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340381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350" b="1" spc="-325" dirty="0" err="1">
                <a:latin typeface="나눔고딕OTF ExtraBold"/>
                <a:cs typeface="나눔고딕OTF ExtraBold"/>
              </a:rPr>
              <a:t>기존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60" dirty="0">
                <a:latin typeface="Arial"/>
                <a:ea typeface="+mj-ea"/>
                <a:cs typeface="Arial"/>
              </a:rPr>
              <a:t>Image</a:t>
            </a:r>
            <a:r>
              <a:rPr sz="4350" b="1" dirty="0">
                <a:latin typeface="Arial"/>
                <a:ea typeface="+mj-ea"/>
                <a:cs typeface="Arial"/>
              </a:rPr>
              <a:t> </a:t>
            </a:r>
            <a:r>
              <a:rPr sz="4350" b="1" spc="-10" dirty="0">
                <a:latin typeface="Arial"/>
                <a:ea typeface="+mj-ea"/>
                <a:cs typeface="Arial"/>
              </a:rPr>
              <a:t>Classification</a:t>
            </a:r>
            <a:r>
              <a:rPr sz="4350" b="1" dirty="0">
                <a:latin typeface="Arial"/>
                <a:ea typeface="+mj-ea"/>
                <a:cs typeface="Arial"/>
              </a:rPr>
              <a:t> </a:t>
            </a:r>
            <a:r>
              <a:rPr sz="4350" b="1" spc="-85" dirty="0" err="1">
                <a:latin typeface="Arial"/>
                <a:ea typeface="+mj-ea"/>
                <a:cs typeface="Arial"/>
              </a:rPr>
              <a:t>model</a:t>
            </a:r>
            <a:r>
              <a:rPr sz="4350" b="1" spc="-85" dirty="0" err="1">
                <a:latin typeface="나눔고딕OTF ExtraBold"/>
                <a:cs typeface="나눔고딕OTF ExtraBold"/>
              </a:rPr>
              <a:t>들을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270" dirty="0" err="1">
                <a:latin typeface="나눔고딕OTF ExtraBold"/>
                <a:cs typeface="나눔고딕OTF ExtraBold"/>
              </a:rPr>
              <a:t>사용해보자</a:t>
            </a:r>
            <a:r>
              <a:rPr sz="4350" b="1" spc="-270" dirty="0">
                <a:latin typeface="Arial"/>
                <a:ea typeface="+mj-ea"/>
                <a:cs typeface="Arial"/>
              </a:rPr>
              <a:t>.</a:t>
            </a:r>
          </a:p>
          <a:p>
            <a:pPr marL="459105" indent="-443230">
              <a:lnSpc>
                <a:spcPct val="100000"/>
              </a:lnSpc>
              <a:spcBef>
                <a:spcPts val="4660"/>
              </a:spcBef>
              <a:buSzPct val="123000"/>
              <a:buChar char="•"/>
              <a:tabLst>
                <a:tab pos="459105" algn="l"/>
                <a:tab pos="459740" algn="l"/>
              </a:tabLst>
              <a:defRPr/>
            </a:pPr>
            <a:r>
              <a:rPr lang="ko-KR" altLang="en-US" sz="3600" spc="-405" dirty="0">
                <a:latin typeface="Arial"/>
                <a:ea typeface="+mj-ea"/>
                <a:cs typeface="Arial"/>
              </a:rPr>
              <a:t>학습 데이터</a:t>
            </a:r>
            <a:r>
              <a:rPr sz="3600" spc="-405" dirty="0">
                <a:latin typeface="Arial"/>
                <a:ea typeface="+mj-ea"/>
                <a:cs typeface="Arial"/>
              </a:rPr>
              <a:t> 2048개 &gt; </a:t>
            </a:r>
            <a:r>
              <a:rPr sz="3600" spc="-405" dirty="0" err="1">
                <a:latin typeface="Arial"/>
                <a:ea typeface="+mj-ea"/>
                <a:cs typeface="Arial"/>
              </a:rPr>
              <a:t>학습</a:t>
            </a:r>
            <a:r>
              <a:rPr lang="en-US"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이미지</a:t>
            </a:r>
            <a:r>
              <a:rPr sz="3600" spc="-405" dirty="0">
                <a:latin typeface="Arial"/>
                <a:ea typeface="+mj-ea"/>
                <a:cs typeface="Arial"/>
              </a:rPr>
              <a:t>(1642개), </a:t>
            </a:r>
            <a:r>
              <a:rPr sz="3600" spc="-405" dirty="0" err="1">
                <a:latin typeface="Arial"/>
                <a:ea typeface="+mj-ea"/>
                <a:cs typeface="Arial"/>
              </a:rPr>
              <a:t>검증</a:t>
            </a:r>
            <a:r>
              <a:rPr lang="en-US"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이미지</a:t>
            </a:r>
            <a:r>
              <a:rPr sz="3600" spc="-405" dirty="0">
                <a:latin typeface="Arial"/>
                <a:ea typeface="+mj-ea"/>
                <a:cs typeface="Arial"/>
              </a:rPr>
              <a:t>(406개)로 </a:t>
            </a:r>
            <a:r>
              <a:rPr sz="3600" spc="-405" dirty="0" err="1">
                <a:latin typeface="Arial"/>
                <a:ea typeface="+mj-ea"/>
                <a:cs typeface="Arial"/>
              </a:rPr>
              <a:t>나누어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학습</a:t>
            </a:r>
            <a:endParaRPr sz="3600" spc="-405" dirty="0">
              <a:latin typeface="Arial"/>
              <a:ea typeface="+mj-ea"/>
              <a:cs typeface="Arial"/>
            </a:endParaRPr>
          </a:p>
          <a:p>
            <a:pPr marL="459105" marR="1131570" indent="-442595">
              <a:lnSpc>
                <a:spcPct val="106900"/>
              </a:lnSpc>
              <a:spcBef>
                <a:spcPts val="3265"/>
              </a:spcBef>
              <a:buSzPct val="123000"/>
              <a:buChar char="•"/>
              <a:tabLst>
                <a:tab pos="459105" algn="l"/>
                <a:tab pos="459740" algn="l"/>
              </a:tabLst>
              <a:defRPr/>
            </a:pPr>
            <a:r>
              <a:rPr lang="ko-KR" altLang="en-US" sz="3600" spc="-405" dirty="0">
                <a:latin typeface="Arial"/>
                <a:ea typeface="+mj-ea"/>
                <a:cs typeface="Arial"/>
              </a:rPr>
              <a:t>테스트 데이터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예측하기 위한 학습 데이터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부족을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해결하기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위해서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데이터 증강</a:t>
            </a:r>
            <a:r>
              <a:rPr sz="3600" spc="-405" dirty="0">
                <a:latin typeface="Arial"/>
                <a:ea typeface="+mj-ea"/>
                <a:cs typeface="Arial"/>
              </a:rPr>
              <a:t>을  </a:t>
            </a:r>
            <a:r>
              <a:rPr sz="3600" spc="-405" dirty="0" err="1">
                <a:latin typeface="Arial"/>
                <a:ea typeface="+mj-ea"/>
                <a:cs typeface="Arial"/>
              </a:rPr>
              <a:t>진행</a:t>
            </a:r>
            <a:r>
              <a:rPr lang="en-US" altLang="ko-KR" sz="3600" spc="-405" dirty="0">
                <a:latin typeface="Arial"/>
                <a:ea typeface="+mj-ea"/>
                <a:cs typeface="Arial"/>
              </a:rPr>
              <a:t>,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br>
              <a:rPr lang="en-US" sz="3600" spc="-405" dirty="0">
                <a:latin typeface="Arial"/>
                <a:ea typeface="+mj-ea"/>
                <a:cs typeface="Arial"/>
              </a:rPr>
            </a:br>
            <a:r>
              <a:rPr sz="3600" spc="-405" dirty="0" err="1">
                <a:latin typeface="Arial"/>
                <a:ea typeface="+mj-ea"/>
                <a:cs typeface="Arial"/>
              </a:rPr>
              <a:t>학습에는</a:t>
            </a:r>
            <a:r>
              <a:rPr sz="3600" spc="-405" dirty="0">
                <a:latin typeface="Arial"/>
                <a:ea typeface="+mj-ea"/>
                <a:cs typeface="Arial"/>
              </a:rPr>
              <a:t> 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학습 이미지</a:t>
            </a:r>
            <a:r>
              <a:rPr sz="3600" spc="-405" dirty="0">
                <a:latin typeface="Arial"/>
                <a:ea typeface="+mj-ea"/>
                <a:cs typeface="Arial"/>
              </a:rPr>
              <a:t> = 52544,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검증 이미지</a:t>
            </a:r>
            <a:r>
              <a:rPr sz="3600" spc="-405" dirty="0">
                <a:latin typeface="Arial"/>
                <a:ea typeface="+mj-ea"/>
                <a:cs typeface="Arial"/>
              </a:rPr>
              <a:t> = 12992가 </a:t>
            </a:r>
            <a:r>
              <a:rPr sz="3600" spc="-405" dirty="0" err="1">
                <a:latin typeface="Arial"/>
                <a:ea typeface="+mj-ea"/>
                <a:cs typeface="Arial"/>
              </a:rPr>
              <a:t>사용</a:t>
            </a:r>
            <a:endParaRPr sz="3600" spc="-405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64002"/>
              </p:ext>
            </p:extLst>
          </p:nvPr>
        </p:nvGraphicFramePr>
        <p:xfrm>
          <a:off x="1611588" y="6035675"/>
          <a:ext cx="7951916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5958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3975958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Hyperparameter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Batch</a:t>
                      </a:r>
                      <a:r>
                        <a:rPr lang="ko-KR" altLang="en-US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size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32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Optimizer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Adam(learning rate = 0.002)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Epochs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500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 err="1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ImageDataGenerator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Rescale = 1./255</a:t>
                      </a:r>
                    </a:p>
                    <a:p>
                      <a:pPr latinLnBrk="1"/>
                      <a:r>
                        <a:rPr lang="en-US" altLang="ko-KR" sz="2400" kern="1200" spc="0" dirty="0" err="1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Validation_split</a:t>
                      </a:r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= 0.2</a:t>
                      </a:r>
                    </a:p>
                    <a:p>
                      <a:pPr latinLnBrk="1"/>
                      <a:r>
                        <a:rPr lang="en-US" altLang="ko-KR" sz="2400" kern="1200" spc="0" dirty="0" err="1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Rotation_range</a:t>
                      </a:r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= 10</a:t>
                      </a:r>
                    </a:p>
                    <a:p>
                      <a:pPr latinLnBrk="1"/>
                      <a:r>
                        <a:rPr lang="en-US" altLang="ko-KR" sz="2400" kern="1200" spc="0" dirty="0" err="1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Width_shift_range</a:t>
                      </a:r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= 0.1</a:t>
                      </a:r>
                    </a:p>
                    <a:p>
                      <a:pPr latinLnBrk="1"/>
                      <a:r>
                        <a:rPr lang="en-US" altLang="ko-KR" sz="2400" kern="1200" spc="0" dirty="0" err="1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Height_shift_range</a:t>
                      </a:r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= 0.1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</a:tbl>
          </a:graphicData>
        </a:graphic>
      </p:graphicFrame>
      <p:pic>
        <p:nvPicPr>
          <p:cNvPr id="6" name="object 4">
            <a:extLst>
              <a:ext uri="{FF2B5EF4-FFF2-40B4-BE49-F238E27FC236}">
                <a16:creationId xmlns:a16="http://schemas.microsoft.com/office/drawing/2014/main" id="{9F5D2257-969F-40A5-A1CF-50BB474A893A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0814050" y="5635359"/>
            <a:ext cx="7678462" cy="50292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388AEBE-8CE2-418E-AEAB-E8077CDEB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338183" y="100971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77601" y="2638425"/>
            <a:ext cx="10888316" cy="8340978"/>
          </a:xfrm>
          <a:prstGeom prst="rect">
            <a:avLst/>
          </a:prstGeom>
          <a:noFill/>
        </p:spPr>
      </p:pic>
      <p:pic>
        <p:nvPicPr>
          <p:cNvPr id="1027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A99475F-FFED-41E5-8E26-38B921C3EE73}"/>
              </a:ext>
            </a:extLst>
          </p:cNvPr>
          <p:cNvSpPr/>
          <p:nvPr/>
        </p:nvSpPr>
        <p:spPr>
          <a:xfrm>
            <a:off x="9292559" y="7178675"/>
            <a:ext cx="100584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B31CACE-E1BB-42DC-9DF0-E331D295FB31}"/>
              </a:ext>
            </a:extLst>
          </p:cNvPr>
          <p:cNvSpPr/>
          <p:nvPr/>
        </p:nvSpPr>
        <p:spPr>
          <a:xfrm>
            <a:off x="8301959" y="7064375"/>
            <a:ext cx="990600" cy="533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7F9CD68-F918-415E-AD3A-977A30DA8D50}"/>
              </a:ext>
            </a:extLst>
          </p:cNvPr>
          <p:cNvSpPr txBox="1"/>
          <p:nvPr/>
        </p:nvSpPr>
        <p:spPr>
          <a:xfrm>
            <a:off x="1007028" y="1962718"/>
            <a:ext cx="6879973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defRPr/>
            </a:pPr>
            <a:r>
              <a:rPr sz="4350" b="1" spc="-325" dirty="0" err="1">
                <a:latin typeface="나눔고딕OTF ExtraBold"/>
                <a:cs typeface="나눔고딕OTF ExtraBold"/>
              </a:rPr>
              <a:t>학습된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 err="1">
                <a:latin typeface="나눔고딕OTF ExtraBold"/>
                <a:cs typeface="나눔고딕OTF ExtraBold"/>
              </a:rPr>
              <a:t>개별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 err="1">
                <a:latin typeface="나눔고딕OTF ExtraBold"/>
                <a:cs typeface="나눔고딕OTF ExtraBold"/>
              </a:rPr>
              <a:t>모델의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 err="1">
                <a:latin typeface="나눔고딕OTF ExtraBold"/>
                <a:cs typeface="나눔고딕OTF ExtraBold"/>
              </a:rPr>
              <a:t>정확도</a:t>
            </a:r>
            <a:r>
              <a:rPr sz="4350" b="1" dirty="0">
                <a:latin typeface="Arial"/>
                <a:ea typeface="+mj-ea"/>
                <a:cs typeface="Arial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FCA78-772B-4624-AF00-9D19ADC59906}"/>
              </a:ext>
            </a:extLst>
          </p:cNvPr>
          <p:cNvSpPr txBox="1"/>
          <p:nvPr/>
        </p:nvSpPr>
        <p:spPr>
          <a:xfrm>
            <a:off x="1003898" y="4146878"/>
            <a:ext cx="72497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rial"/>
                <a:ea typeface="+mj-ea"/>
                <a:cs typeface="Arial"/>
              </a:rPr>
              <a:t>최적의 이미지 사이즈와 입력된 </a:t>
            </a:r>
            <a:br>
              <a:rPr lang="en-US" altLang="ko-KR" sz="3200" dirty="0">
                <a:latin typeface="Arial"/>
                <a:ea typeface="+mj-ea"/>
                <a:cs typeface="Arial"/>
              </a:rPr>
            </a:br>
            <a:r>
              <a:rPr lang="ko-KR" altLang="en-US" sz="3200" dirty="0">
                <a:latin typeface="Arial"/>
                <a:ea typeface="+mj-ea"/>
                <a:cs typeface="Arial"/>
              </a:rPr>
              <a:t>이미지 사이즈가 같은 경우</a:t>
            </a:r>
            <a:endParaRPr lang="en-US" altLang="ko-KR" sz="3200" dirty="0">
              <a:latin typeface="Arial"/>
              <a:ea typeface="+mj-ea"/>
              <a:cs typeface="Arial"/>
            </a:endParaRPr>
          </a:p>
          <a:p>
            <a:r>
              <a:rPr lang="ko-KR" altLang="en-US" sz="3200" dirty="0">
                <a:latin typeface="Arial"/>
                <a:ea typeface="+mj-ea"/>
                <a:cs typeface="Arial"/>
              </a:rPr>
              <a:t>정확도가 높은 모델 </a:t>
            </a:r>
            <a:r>
              <a:rPr lang="en-US" altLang="ko-KR" sz="3200" dirty="0">
                <a:latin typeface="Arial"/>
                <a:ea typeface="+mj-ea"/>
                <a:cs typeface="Arial"/>
              </a:rPr>
              <a:t>Densenet121</a:t>
            </a:r>
          </a:p>
          <a:p>
            <a:endParaRPr lang="en-US" altLang="ko-KR" sz="3200" dirty="0">
              <a:latin typeface="Arial"/>
              <a:ea typeface="+mj-ea"/>
              <a:cs typeface="Arial"/>
            </a:endParaRPr>
          </a:p>
          <a:p>
            <a:r>
              <a:rPr lang="en-US" altLang="ko-KR" sz="3200" dirty="0" err="1">
                <a:latin typeface="Arial"/>
                <a:ea typeface="+mj-ea"/>
                <a:cs typeface="Arial"/>
              </a:rPr>
              <a:t>Xception</a:t>
            </a:r>
            <a:r>
              <a:rPr lang="ko-KR" altLang="en-US" sz="3200" dirty="0">
                <a:latin typeface="Arial"/>
                <a:ea typeface="+mj-ea"/>
                <a:cs typeface="Arial"/>
              </a:rPr>
              <a:t> 모델의 경우 최적의 입력 </a:t>
            </a:r>
            <a:br>
              <a:rPr lang="en-US" altLang="ko-KR" sz="3200" dirty="0">
                <a:latin typeface="Arial"/>
                <a:ea typeface="+mj-ea"/>
                <a:cs typeface="Arial"/>
              </a:rPr>
            </a:br>
            <a:r>
              <a:rPr lang="ko-KR" altLang="en-US" sz="3200" dirty="0">
                <a:latin typeface="Arial"/>
                <a:ea typeface="+mj-ea"/>
                <a:cs typeface="Arial"/>
              </a:rPr>
              <a:t>사이즈보다 줄인 이미지를 넣었을 경우</a:t>
            </a:r>
            <a:endParaRPr lang="en-US" altLang="ko-KR" sz="3200" dirty="0">
              <a:latin typeface="Arial"/>
              <a:ea typeface="+mj-ea"/>
              <a:cs typeface="Arial"/>
            </a:endParaRPr>
          </a:p>
          <a:p>
            <a:r>
              <a:rPr lang="ko-KR" altLang="en-US" sz="3200" dirty="0">
                <a:latin typeface="Arial"/>
                <a:ea typeface="+mj-ea"/>
                <a:cs typeface="Arial"/>
              </a:rPr>
              <a:t>모든 모델 중 가장 높은 성능</a:t>
            </a:r>
            <a:endParaRPr lang="en-US" altLang="ko-KR" sz="3200" dirty="0">
              <a:latin typeface="Arial"/>
              <a:ea typeface="+mj-ea"/>
              <a:cs typeface="Arial"/>
            </a:endParaRPr>
          </a:p>
          <a:p>
            <a:endParaRPr lang="en-US" altLang="ko-KR" sz="3200" dirty="0">
              <a:latin typeface="Arial"/>
              <a:ea typeface="+mj-ea"/>
              <a:cs typeface="Arial"/>
            </a:endParaRPr>
          </a:p>
          <a:p>
            <a:r>
              <a:rPr lang="ko-KR" altLang="en-US" sz="3200" dirty="0">
                <a:latin typeface="Arial"/>
                <a:ea typeface="+mj-ea"/>
                <a:cs typeface="Arial"/>
              </a:rPr>
              <a:t>전체적인 모델은 약 </a:t>
            </a:r>
            <a:r>
              <a:rPr lang="en-US" altLang="ko-KR" sz="3200" dirty="0">
                <a:latin typeface="Arial"/>
                <a:ea typeface="+mj-ea"/>
                <a:cs typeface="Arial"/>
              </a:rPr>
              <a:t>90%</a:t>
            </a:r>
            <a:r>
              <a:rPr lang="ko-KR" altLang="en-US" sz="3200" dirty="0">
                <a:latin typeface="Arial"/>
                <a:ea typeface="+mj-ea"/>
                <a:cs typeface="Arial"/>
              </a:rPr>
              <a:t>의 평균 정확도</a:t>
            </a:r>
            <a:endParaRPr lang="en-US" altLang="ko-KR" sz="3200" dirty="0">
              <a:latin typeface="Arial"/>
              <a:ea typeface="+mj-ea"/>
              <a:cs typeface="Arial"/>
            </a:endParaRPr>
          </a:p>
          <a:p>
            <a:r>
              <a:rPr lang="ko-KR" altLang="en-US" sz="3200" dirty="0">
                <a:latin typeface="Arial"/>
                <a:ea typeface="+mj-ea"/>
                <a:cs typeface="Arial"/>
              </a:rPr>
              <a:t>정확도의 큰 차이는 없다고 볼 수 있다</a:t>
            </a:r>
            <a:r>
              <a:rPr lang="en-US" altLang="ko-KR" sz="3200" dirty="0">
                <a:latin typeface="Arial"/>
                <a:ea typeface="+mj-ea"/>
                <a:cs typeface="Arial"/>
              </a:rPr>
              <a:t>.</a:t>
            </a:r>
            <a:endParaRPr lang="ko-KR" altLang="en-US" sz="3200" dirty="0">
              <a:latin typeface="Arial"/>
              <a:ea typeface="+mj-ea"/>
              <a:cs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5DDCFA-131B-4658-8C5C-9BDBF8D01B46}"/>
              </a:ext>
            </a:extLst>
          </p:cNvPr>
          <p:cNvSpPr/>
          <p:nvPr/>
        </p:nvSpPr>
        <p:spPr>
          <a:xfrm>
            <a:off x="9292559" y="6515696"/>
            <a:ext cx="100584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2A5CD7-2F00-4519-8727-33DEE991045C}"/>
              </a:ext>
            </a:extLst>
          </p:cNvPr>
          <p:cNvSpPr/>
          <p:nvPr/>
        </p:nvSpPr>
        <p:spPr>
          <a:xfrm>
            <a:off x="8301959" y="6409036"/>
            <a:ext cx="990600" cy="533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A2B0868-DA2B-4745-9250-4849EC6E7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338183" y="100971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623</Words>
  <Application>Microsoft Office PowerPoint</Application>
  <PresentationFormat>사용자 지정</PresentationFormat>
  <Paragraphs>78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나눔고딕OTF ExtraBold</vt:lpstr>
      <vt:lpstr>맑은 고딕</vt:lpstr>
      <vt:lpstr>함초롬돋움</vt:lpstr>
      <vt:lpstr>Arial</vt:lpstr>
      <vt:lpstr>Calibri</vt:lpstr>
      <vt:lpstr>Office Theme</vt:lpstr>
      <vt:lpstr>겹친 문자 이미지 분류를 위한 합성곱 신경망 모델의 정확도 분석  Accuracy analysis of convolutional neural network models for overlapped character image classification.</vt:lpstr>
      <vt:lpstr>What is the problem?</vt:lpstr>
      <vt:lpstr>What is the problem?</vt:lpstr>
      <vt:lpstr>What is the problem?</vt:lpstr>
      <vt:lpstr>What is the problem?</vt:lpstr>
      <vt:lpstr>Why is that a problem?</vt:lpstr>
      <vt:lpstr>Why is that a problem?</vt:lpstr>
      <vt:lpstr>How to solve the problem?</vt:lpstr>
      <vt:lpstr>How to solve the problem?</vt:lpstr>
      <vt:lpstr>How to solve the problem?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cp:lastModifiedBy>이상민</cp:lastModifiedBy>
  <cp:revision>81</cp:revision>
  <dcterms:created xsi:type="dcterms:W3CDTF">2021-10-14T17:41:36Z</dcterms:created>
  <dcterms:modified xsi:type="dcterms:W3CDTF">2021-10-22T12:45:26Z</dcterms:modified>
  <cp:version>1000.0000.01</cp:version>
</cp:coreProperties>
</file>