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9"/>
  </p:notesMasterIdLst>
  <p:sldIdLst>
    <p:sldId id="256" r:id="rId2"/>
    <p:sldId id="258" r:id="rId3"/>
    <p:sldId id="311" r:id="rId4"/>
    <p:sldId id="312" r:id="rId5"/>
    <p:sldId id="313" r:id="rId6"/>
    <p:sldId id="314" r:id="rId7"/>
    <p:sldId id="292" r:id="rId8"/>
    <p:sldId id="315" r:id="rId9"/>
    <p:sldId id="310" r:id="rId10"/>
    <p:sldId id="298" r:id="rId11"/>
    <p:sldId id="316" r:id="rId12"/>
    <p:sldId id="303" r:id="rId13"/>
    <p:sldId id="317" r:id="rId14"/>
    <p:sldId id="309" r:id="rId15"/>
    <p:sldId id="289" r:id="rId16"/>
    <p:sldId id="306" r:id="rId17"/>
    <p:sldId id="274" r:id="rId18"/>
  </p:sldIdLst>
  <p:sldSz cx="20104100" cy="1130935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6168" autoAdjust="0"/>
  </p:normalViewPr>
  <p:slideViewPr>
    <p:cSldViewPr>
      <p:cViewPr varScale="1">
        <p:scale>
          <a:sx n="98" d="100"/>
          <a:sy n="98" d="100"/>
        </p:scale>
        <p:origin x="812" y="8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13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4"/>
          </a:xfrm>
          <a:prstGeom prst="rect">
            <a:avLst/>
          </a:prstGeom>
        </p:spPr>
        <p:txBody>
          <a:bodyPr vert="horz" lIns="48911" tIns="24456" rIns="48911" bIns="24456"/>
          <a:lstStyle>
            <a:lvl1pPr algn="r">
              <a:defRPr sz="6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8911" tIns="24456" rIns="48911" bIns="244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1" cy="4475559"/>
          </a:xfrm>
          <a:prstGeom prst="rect">
            <a:avLst/>
          </a:prstGeom>
        </p:spPr>
        <p:txBody>
          <a:bodyPr vert="horz" lIns="48911" tIns="24456" rIns="48911" bIns="24456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l">
              <a:defRPr sz="6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4"/>
          </a:xfrm>
          <a:prstGeom prst="rect">
            <a:avLst/>
          </a:prstGeom>
        </p:spPr>
        <p:txBody>
          <a:bodyPr vert="horz" lIns="48911" tIns="24456" rIns="48911" bIns="24456" anchor="b"/>
          <a:lstStyle>
            <a:lvl1pPr algn="r">
              <a:defRPr sz="6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2713" y="744538"/>
            <a:ext cx="6632575" cy="37306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안녕하세요 저는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눈문</a:t>
            </a:r>
            <a:r>
              <a:rPr lang="ko-KR" altLang="en-US" dirty="0" smtClean="0"/>
              <a:t> 리뷰 </a:t>
            </a:r>
            <a:r>
              <a:rPr lang="ko-KR" altLang="en-US" dirty="0"/>
              <a:t>발표를 맡은 스마트 </a:t>
            </a:r>
            <a:r>
              <a:rPr lang="ko-KR" altLang="en-US" dirty="0" err="1"/>
              <a:t>아이오티</a:t>
            </a:r>
            <a:r>
              <a:rPr lang="ko-KR" altLang="en-US" dirty="0"/>
              <a:t> 소속 학부연구생 이상민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과정에 대한 결과 이미지이며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두개의 이미지를 각각 구조와 질감으로 분리하여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 다른 두 가지의 </a:t>
            </a:r>
            <a:r>
              <a:rPr lang="ko-KR" altLang="en-US" baseline="0" dirty="0" err="1" smtClean="0"/>
              <a:t>하이브리드</a:t>
            </a:r>
            <a:r>
              <a:rPr lang="ko-KR" altLang="en-US" baseline="0" dirty="0" smtClean="0"/>
              <a:t> 이미지를 생성한 결과를 나타냅니다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aseline="0" dirty="0" smtClean="0"/>
                  <a:t>데이터 증강에 대한 설명을 드리겠습니다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코로나 결과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err="1" smtClean="0"/>
                  <a:t>학습데이터</a:t>
                </a:r>
                <a:r>
                  <a:rPr lang="ko-KR" altLang="en-US" baseline="0" dirty="0" smtClean="0"/>
                  <a:t> 보강을 위해서 </a:t>
                </a:r>
                <a:r>
                  <a:rPr lang="ko-KR" altLang="en-US" baseline="0" dirty="0" err="1" smtClean="0"/>
                  <a:t>하이브리드</a:t>
                </a:r>
                <a:r>
                  <a:rPr lang="ko-KR" altLang="en-US" baseline="0" dirty="0" smtClean="0"/>
                  <a:t> 이미지를 생성합니다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600" dirty="0"/>
                  <a:t>의</a:t>
                </a:r>
                <a:r>
                  <a:rPr lang="en-US" altLang="ko-KR" sz="600" dirty="0"/>
                  <a:t> </a:t>
                </a:r>
                <a:r>
                  <a:rPr lang="en-US" altLang="ko-KR" sz="600" dirty="0"/>
                  <a:t>texture</a:t>
                </a:r>
                <a:r>
                  <a:rPr lang="ko-KR" altLang="en-US" sz="6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  <m:r>
                      <a:rPr lang="ko-KR" altLang="en-US" sz="6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600" dirty="0"/>
                  <a:t> </a:t>
                </a:r>
                <a:r>
                  <a:rPr lang="ko-KR" altLang="en-US" sz="600" dirty="0"/>
                  <a:t>전송할 수 있다면</a:t>
                </a:r>
                <a:r>
                  <a:rPr lang="en-US" altLang="ko-KR" sz="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600" dirty="0"/>
                  <a:t>의 레이블도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</m:oMath>
                </a14:m>
                <a:r>
                  <a:rPr lang="ko-KR" altLang="en-US" sz="600" dirty="0"/>
                  <a:t>로</a:t>
                </a:r>
                <a:r>
                  <a:rPr lang="en-US" altLang="ko-KR" sz="600" dirty="0"/>
                  <a:t> </a:t>
                </a:r>
                <a:r>
                  <a:rPr lang="ko-KR" altLang="en-US" sz="600" dirty="0"/>
                  <a:t>전송되었다고 가정하고</a:t>
                </a:r>
                <a:endParaRPr lang="en-US" altLang="ko-KR" sz="600" dirty="0"/>
              </a:p>
              <a:p>
                <a:endParaRPr lang="en-US" altLang="ko-KR" sz="600" dirty="0"/>
              </a:p>
              <a:p>
                <a:r>
                  <a:rPr lang="ko-KR" altLang="en-US" sz="600" dirty="0"/>
                  <a:t>이러한 가정을 기반으로 </a:t>
                </a:r>
                <a14:m>
                  <m:oMath xmlns:m="http://schemas.openxmlformats.org/officeDocument/2006/math">
                    <m:r>
                      <a:rPr lang="en-US" altLang="ko-KR" sz="600" i="1">
                        <a:latin typeface="Cambria Math" panose="02040503050406030204" pitchFamily="18" charset="0"/>
                      </a:rPr>
                      <m:t>𝑡𝑒𝑥𝑡𝑢𝑟𝑒</m:t>
                    </m:r>
                  </m:oMath>
                </a14:m>
                <a:r>
                  <a:rPr lang="ko-KR" altLang="en-US" sz="600" dirty="0"/>
                  <a:t>가 주어진다면 </a:t>
                </a:r>
                <a14:m>
                  <m:oMath xmlns:m="http://schemas.openxmlformats.org/officeDocument/2006/math">
                    <m:r>
                      <a:rPr lang="en-US" altLang="ko-KR" sz="600" i="1">
                        <a:latin typeface="Cambria Math" panose="02040503050406030204" pitchFamily="18" charset="0"/>
                      </a:rPr>
                      <m:t>𝑠𝑡𝑟𝑢𝑐𝑡𝑢𝑟</m:t>
                    </m:r>
                    <m:r>
                      <m:rPr>
                        <m:sty m:val="p"/>
                      </m:rPr>
                      <a:rPr lang="en-US" altLang="ko-KR" sz="60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ko-KR" altLang="en-US" sz="600" dirty="0"/>
                  <a:t>를</a:t>
                </a:r>
                <a:r>
                  <a:rPr lang="en-US" altLang="ko-KR" sz="600" dirty="0"/>
                  <a:t> </a:t>
                </a:r>
                <a:r>
                  <a:rPr lang="ko-KR" altLang="en-US" sz="600" dirty="0"/>
                  <a:t>사용하여 </a:t>
                </a:r>
                <a:r>
                  <a:rPr lang="en-US" altLang="ko-KR" sz="600" dirty="0"/>
                  <a:t>K</a:t>
                </a:r>
                <a:r>
                  <a:rPr lang="ko-KR" altLang="en-US" sz="600" dirty="0"/>
                  <a:t>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  <m:r>
                      <a:rPr lang="en-US" altLang="ko-KR" sz="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600" dirty="0"/>
                  <a:t>미지 생성할 수 있으며</a:t>
                </a:r>
                <a:r>
                  <a:rPr lang="en-US" altLang="ko-KR" sz="600" dirty="0"/>
                  <a:t>,</a:t>
                </a:r>
              </a:p>
              <a:p>
                <a:endParaRPr lang="en-US" altLang="ko-KR" sz="600" dirty="0"/>
              </a:p>
              <a:p>
                <a:r>
                  <a:rPr lang="ko-KR" altLang="en-US" sz="600" dirty="0"/>
                  <a:t>여기에서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ko-KR" altLang="en-US" sz="600" dirty="0"/>
                  <a:t>는 코로나 결과</a:t>
                </a:r>
                <a:r>
                  <a:rPr lang="en-US" altLang="ko-KR" sz="600" dirty="0"/>
                  <a:t> </a:t>
                </a:r>
                <a:r>
                  <a:rPr lang="ko-KR" altLang="en-US" sz="600" dirty="0" err="1"/>
                  <a:t>데이터셋을</a:t>
                </a:r>
                <a:r>
                  <a:rPr lang="ko-KR" altLang="en-US" sz="600" dirty="0"/>
                  <a:t> 사용하였으며</a:t>
                </a:r>
                <a:r>
                  <a:rPr lang="en-US" altLang="ko-KR" sz="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600" i="1"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</m:oMath>
                </a14:m>
                <a:r>
                  <a:rPr lang="ko-KR" altLang="en-US" sz="600" dirty="0"/>
                  <a:t>는 </a:t>
                </a:r>
                <a:r>
                  <a:rPr lang="en-US" altLang="ko-KR" sz="600" dirty="0"/>
                  <a:t>ChestX-ray14</a:t>
                </a:r>
                <a:r>
                  <a:rPr lang="ko-KR" altLang="en-US" sz="600" dirty="0"/>
                  <a:t>를 사용하였습니다</a:t>
                </a:r>
                <a:r>
                  <a:rPr lang="en-US" altLang="ko-KR" sz="600" dirty="0"/>
                  <a:t>.</a:t>
                </a:r>
              </a:p>
              <a:p>
                <a:endParaRPr lang="en-US" altLang="ko-KR" sz="600" dirty="0"/>
              </a:p>
              <a:p>
                <a:r>
                  <a:rPr lang="ko-KR" altLang="en-US" sz="600" dirty="0"/>
                  <a:t>이러한 증강 기법을 사용하여서 훈련 셋을 </a:t>
                </a:r>
                <a:r>
                  <a:rPr lang="en-US" altLang="ko-KR" sz="600" dirty="0"/>
                  <a:t>K</a:t>
                </a:r>
                <a:r>
                  <a:rPr lang="ko-KR" altLang="en-US" sz="600" dirty="0"/>
                  <a:t>배로 확장이 가능하며</a:t>
                </a:r>
                <a:endParaRPr lang="en-US" altLang="ko-KR" sz="600" dirty="0"/>
              </a:p>
              <a:p>
                <a:endParaRPr lang="en-US" altLang="ko-KR" sz="600" dirty="0"/>
              </a:p>
              <a:p>
                <a:r>
                  <a:rPr lang="ko-KR" altLang="en-US" sz="600" dirty="0"/>
                  <a:t>해당 증강의 실험 결과는 </a:t>
                </a:r>
                <a:r>
                  <a:rPr lang="en-US" altLang="ko-KR" sz="600" dirty="0"/>
                  <a:t>Table 2</a:t>
                </a:r>
                <a:r>
                  <a:rPr lang="ko-KR" altLang="en-US" sz="600" dirty="0"/>
                  <a:t>에서</a:t>
                </a:r>
                <a:r>
                  <a:rPr lang="en-US" altLang="ko-KR" sz="600" dirty="0"/>
                  <a:t> </a:t>
                </a:r>
                <a:r>
                  <a:rPr lang="ko-KR" altLang="en-US" sz="600" dirty="0"/>
                  <a:t>확인 가능하며</a:t>
                </a:r>
                <a:r>
                  <a:rPr lang="en-US" altLang="ko-KR" sz="600" dirty="0"/>
                  <a:t>, </a:t>
                </a:r>
                <a:r>
                  <a:rPr lang="ko-KR" altLang="en-US" sz="600" dirty="0"/>
                  <a:t>이러한 증강 기법을 통해서</a:t>
                </a:r>
                <a:endParaRPr lang="en-US" altLang="ko-KR" sz="600" dirty="0"/>
              </a:p>
              <a:p>
                <a:endParaRPr lang="en-US" altLang="ko-KR" sz="600" dirty="0"/>
              </a:p>
              <a:p>
                <a:r>
                  <a:rPr lang="ko-KR" altLang="en-US" sz="600" dirty="0"/>
                  <a:t>예측의 정확도를 더욱 향상 시킬 수 있음을 보여주었다고 주장하였습니다</a:t>
                </a:r>
                <a:r>
                  <a:rPr lang="en-US" altLang="ko-KR" sz="600" dirty="0"/>
                  <a:t>.</a:t>
                </a:r>
                <a:endParaRPr lang="en-US" altLang="ko-KR" sz="6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aseline="0" dirty="0" smtClean="0"/>
                  <a:t>데이터 증강에 대한 설명을 드리겠습니다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baseline="0" dirty="0" smtClean="0"/>
                  <a:t>코로나 결과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err="1" smtClean="0"/>
                  <a:t>학습데이터</a:t>
                </a:r>
                <a:r>
                  <a:rPr lang="ko-KR" altLang="en-US" baseline="0" dirty="0" smtClean="0"/>
                  <a:t> 보강을 위해서 </a:t>
                </a:r>
                <a:r>
                  <a:rPr lang="ko-KR" altLang="en-US" baseline="0" dirty="0" err="1" smtClean="0"/>
                  <a:t>하이브리드</a:t>
                </a:r>
                <a:r>
                  <a:rPr lang="ko-KR" altLang="en-US" baseline="0" dirty="0" smtClean="0"/>
                  <a:t> 이미지를 생성합니다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𝐼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1200" dirty="0" smtClean="0"/>
                  <a:t>의</a:t>
                </a:r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texture</a:t>
                </a:r>
                <a:r>
                  <a:rPr lang="ko-KR" altLang="en-US" sz="1200" dirty="0" smtClean="0"/>
                  <a:t>를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b="0" i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전송할 수 있다면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𝐼_2</a:t>
                </a:r>
                <a:r>
                  <a:rPr lang="ko-KR" altLang="en-US" sz="1200" dirty="0" smtClean="0"/>
                  <a:t>의 레이블도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</a:t>
                </a:r>
                <a:r>
                  <a:rPr lang="ko-KR" altLang="en-US" sz="1200" dirty="0" smtClean="0"/>
                  <a:t>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전송되었다고 </a:t>
                </a:r>
                <a:r>
                  <a:rPr lang="ko-KR" altLang="en-US" sz="1200" dirty="0" smtClean="0"/>
                  <a:t>가정하고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가정을 기반으로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𝑡𝑒𝑥𝑡𝑢𝑟𝑒</a:t>
                </a:r>
                <a:r>
                  <a:rPr lang="ko-KR" altLang="en-US" sz="1200" dirty="0" smtClean="0"/>
                  <a:t>가 주어진다면 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𝑠𝑡𝑟𝑢𝑐𝑡𝑢𝑟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e</a:t>
                </a:r>
                <a:r>
                  <a:rPr lang="ko-KR" altLang="en-US" sz="1200" dirty="0" smtClean="0"/>
                  <a:t>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사용하여</a:t>
                </a:r>
                <a:r>
                  <a:rPr lang="ko-KR" altLang="en-US" sz="1200" baseline="0" dirty="0" smtClean="0"/>
                  <a:t>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개의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ℎ𝑦𝑏𝑟𝑖𝑑  </a:t>
                </a:r>
                <a:r>
                  <a:rPr lang="ko-KR" altLang="en-US" sz="1200" i="0" smtClean="0">
                    <a:latin typeface="Cambria Math" panose="02040503050406030204" pitchFamily="18" charset="0"/>
                  </a:rPr>
                  <a:t>이</a:t>
                </a:r>
                <a:r>
                  <a:rPr lang="ko-KR" altLang="en-US" sz="1200" dirty="0" smtClean="0"/>
                  <a:t>미지</a:t>
                </a:r>
                <a:r>
                  <a:rPr lang="ko-KR" altLang="en-US" sz="1200" dirty="0" smtClean="0"/>
                  <a:t> 생성할</a:t>
                </a:r>
                <a:r>
                  <a:rPr lang="ko-KR" altLang="en-US" sz="1200" baseline="0" dirty="0" smtClean="0"/>
                  <a:t> 수 있으며</a:t>
                </a:r>
                <a:r>
                  <a:rPr lang="en-US" altLang="ko-KR" sz="1200" baseline="0" dirty="0" smtClean="0"/>
                  <a:t>,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여기에서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𝐼_𝑑𝑠𝑡</a:t>
                </a:r>
                <a:r>
                  <a:rPr lang="ko-KR" altLang="en-US" sz="1200" dirty="0" smtClean="0"/>
                  <a:t>는 </a:t>
                </a:r>
                <a:r>
                  <a:rPr lang="ko-KR" altLang="en-US" sz="1200" dirty="0" smtClean="0"/>
                  <a:t>코로나 결과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데이터셋을</a:t>
                </a:r>
                <a:r>
                  <a:rPr lang="ko-KR" altLang="en-US" sz="1200" dirty="0" smtClean="0"/>
                  <a:t> 사용하였으며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i="0">
                    <a:latin typeface="Cambria Math" panose="02040503050406030204" pitchFamily="18" charset="0"/>
                  </a:rPr>
                  <a:t>𝐼_</a:t>
                </a:r>
                <a:r>
                  <a:rPr lang="en-US" altLang="ko-KR" sz="1200" b="0" i="0" smtClean="0">
                    <a:latin typeface="Cambria Math" panose="02040503050406030204" pitchFamily="18" charset="0"/>
                  </a:rPr>
                  <a:t>𝑠𝑟𝑐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ChestX-ray14</a:t>
                </a:r>
                <a:r>
                  <a:rPr lang="ko-KR" altLang="en-US" sz="1200" dirty="0" smtClean="0"/>
                  <a:t>를 사용하였습니다</a:t>
                </a:r>
                <a:r>
                  <a:rPr lang="en-US" altLang="ko-KR" sz="1200" dirty="0" smtClean="0"/>
                  <a:t>.</a:t>
                </a:r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이러한 증강 기법을 사용하여서 훈련 셋을 </a:t>
                </a:r>
                <a:r>
                  <a:rPr lang="en-US" altLang="ko-KR" sz="1200" dirty="0" smtClean="0"/>
                  <a:t>K</a:t>
                </a:r>
                <a:r>
                  <a:rPr lang="ko-KR" altLang="en-US" sz="1200" dirty="0" smtClean="0"/>
                  <a:t>배로 확장이 </a:t>
                </a:r>
                <a:r>
                  <a:rPr lang="ko-KR" altLang="en-US" sz="1200" dirty="0" smtClean="0"/>
                  <a:t>가능하며</a:t>
                </a:r>
                <a:endParaRPr lang="en-US" altLang="ko-KR" sz="1200" dirty="0" smtClean="0"/>
              </a:p>
              <a:p>
                <a:endParaRPr lang="en-US" altLang="ko-KR" sz="1200" dirty="0"/>
              </a:p>
              <a:p>
                <a:r>
                  <a:rPr lang="ko-KR" altLang="en-US" sz="1200" dirty="0" smtClean="0"/>
                  <a:t>해당 증강의 실험 결과는 </a:t>
                </a:r>
                <a:r>
                  <a:rPr lang="en-US" altLang="ko-KR" sz="1200" dirty="0" smtClean="0"/>
                  <a:t>Table 2</a:t>
                </a:r>
                <a:r>
                  <a:rPr lang="ko-KR" altLang="en-US" sz="1200" dirty="0" smtClean="0"/>
                  <a:t>에서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확인 가능하며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이러한 증강 기법을 </a:t>
                </a:r>
                <a:r>
                  <a:rPr lang="ko-KR" altLang="en-US" sz="1200" dirty="0" smtClean="0"/>
                  <a:t>통해서</a:t>
                </a:r>
                <a:endParaRPr lang="en-US" altLang="ko-KR" sz="1200" dirty="0" smtClean="0"/>
              </a:p>
              <a:p>
                <a:endParaRPr lang="en-US" altLang="ko-KR" sz="1200" dirty="0" smtClean="0"/>
              </a:p>
              <a:p>
                <a:r>
                  <a:rPr lang="ko-KR" altLang="en-US" sz="1200" dirty="0" smtClean="0"/>
                  <a:t>예측의 정확도를 더욱 향상 시킬 수 있음을 </a:t>
                </a:r>
                <a:r>
                  <a:rPr lang="ko-KR" altLang="en-US" sz="1200" dirty="0" smtClean="0"/>
                  <a:t>보여주었다고 주장하였습니다</a:t>
                </a:r>
                <a:r>
                  <a:rPr lang="en-US" altLang="ko-KR" sz="1200" dirty="0" smtClean="0"/>
                  <a:t>.</a:t>
                </a:r>
                <a:endParaRPr lang="en-US" altLang="ko-KR" sz="1200" dirty="0"/>
              </a:p>
              <a:p>
                <a:endParaRPr lang="en-US" altLang="ko-KR" baseline="0" dirty="0" smtClean="0"/>
              </a:p>
              <a:p>
                <a:endParaRPr lang="en-US" altLang="ko-KR" baseline="0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1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구현의 세부적인 사항에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먼저 기본적으로 </a:t>
            </a:r>
            <a:r>
              <a:rPr lang="ko-KR" altLang="en-US" dirty="0" err="1" smtClean="0"/>
              <a:t>스타일갠</a:t>
            </a:r>
            <a:r>
              <a:rPr lang="en-US" altLang="ko-KR" dirty="0" smtClean="0"/>
              <a:t>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모델의 </a:t>
            </a:r>
            <a:r>
              <a:rPr lang="ko-KR" altLang="en-US" baseline="0" dirty="0" err="1" smtClean="0"/>
              <a:t>아키텍쳐를</a:t>
            </a:r>
            <a:r>
              <a:rPr lang="ko-KR" altLang="en-US" baseline="0" dirty="0" smtClean="0"/>
              <a:t> 기본적으로 사용하였으며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이미지 사이즈는 </a:t>
            </a:r>
            <a:r>
              <a:rPr lang="en-US" altLang="ko-KR" baseline="0" dirty="0" smtClean="0"/>
              <a:t>256 </a:t>
            </a:r>
            <a:r>
              <a:rPr lang="ko-KR" altLang="en-US" baseline="0" dirty="0" smtClean="0"/>
              <a:t>사이즈로 고정하여서 학습을 진행하였고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샘플링 패치 사이즈는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바이</a:t>
            </a:r>
            <a:r>
              <a:rPr lang="en-US" altLang="ko-KR" baseline="0" dirty="0" smtClean="0"/>
              <a:t>16 </a:t>
            </a:r>
            <a:r>
              <a:rPr lang="ko-KR" altLang="en-US" baseline="0" dirty="0" smtClean="0"/>
              <a:t>부터</a:t>
            </a:r>
            <a:r>
              <a:rPr lang="en-US" altLang="ko-KR" baseline="0" dirty="0" smtClean="0"/>
              <a:t> 64</a:t>
            </a:r>
            <a:r>
              <a:rPr lang="ko-KR" altLang="en-US" baseline="0" dirty="0" smtClean="0"/>
              <a:t>바이</a:t>
            </a:r>
            <a:r>
              <a:rPr lang="en-US" altLang="ko-KR" baseline="0" dirty="0" smtClean="0"/>
              <a:t>64 </a:t>
            </a:r>
            <a:r>
              <a:rPr lang="ko-KR" altLang="en-US" baseline="0" dirty="0" smtClean="0"/>
              <a:t>사이즈의 여러 이미지사이즈를 사용하였고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손실 함수에 람다 값을 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사용하여서 각각 손실 함수의 </a:t>
            </a:r>
            <a:r>
              <a:rPr lang="ko-KR" altLang="en-US" dirty="0" err="1" smtClean="0"/>
              <a:t>영향도를</a:t>
            </a:r>
            <a:r>
              <a:rPr lang="ko-KR" altLang="en-US" dirty="0" smtClean="0"/>
              <a:t> 조절하였습니다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최적 함수로는 아담을 사용하였고 러닝 </a:t>
            </a:r>
            <a:r>
              <a:rPr lang="ko-KR" altLang="en-US" baseline="0" dirty="0" err="1" smtClean="0"/>
              <a:t>레이트는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0.001</a:t>
            </a:r>
            <a:r>
              <a:rPr lang="ko-KR" altLang="en-US" baseline="0" dirty="0" smtClean="0"/>
              <a:t>을 주었으며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데이터 </a:t>
            </a:r>
            <a:r>
              <a:rPr lang="ko-KR" altLang="en-US" baseline="0" dirty="0" err="1" smtClean="0"/>
              <a:t>전처리로</a:t>
            </a:r>
            <a:r>
              <a:rPr lang="ko-KR" altLang="en-US" baseline="0" dirty="0" smtClean="0"/>
              <a:t> 히스토그램 평준화를 진행하여 학습에 사용하였습니다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사용한 데이터 셋은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가지를 사용하였는데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하나는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가지의 폐 질환 정보를 가지고 있는 체스트엑스레이</a:t>
            </a:r>
            <a:r>
              <a:rPr lang="en-US" altLang="ko-KR" baseline="0" dirty="0" smtClean="0"/>
              <a:t>14 </a:t>
            </a:r>
            <a:r>
              <a:rPr lang="ko-KR" altLang="en-US" baseline="0" dirty="0" err="1" smtClean="0"/>
              <a:t>데이터셋을</a:t>
            </a:r>
            <a:r>
              <a:rPr lang="ko-KR" altLang="en-US" baseline="0" dirty="0" smtClean="0"/>
              <a:t> 사용하였으며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만명의 환자의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만개의 이미지로 구성되어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이를 학습에 </a:t>
            </a:r>
            <a:r>
              <a:rPr lang="en-US" altLang="ko-KR" baseline="0" dirty="0" smtClean="0"/>
              <a:t>70% </a:t>
            </a:r>
            <a:r>
              <a:rPr lang="ko-KR" altLang="en-US" baseline="0" dirty="0" smtClean="0"/>
              <a:t>검증에 </a:t>
            </a:r>
            <a:r>
              <a:rPr lang="en-US" altLang="ko-KR" baseline="0" dirty="0" smtClean="0"/>
              <a:t>10% </a:t>
            </a:r>
            <a:r>
              <a:rPr lang="ko-KR" altLang="en-US" baseline="0" dirty="0" smtClean="0"/>
              <a:t>테스트에 </a:t>
            </a:r>
            <a:r>
              <a:rPr lang="en-US" altLang="ko-KR" baseline="0" dirty="0" smtClean="0"/>
              <a:t>20%</a:t>
            </a:r>
            <a:r>
              <a:rPr lang="ko-KR" altLang="en-US" baseline="0" dirty="0" smtClean="0"/>
              <a:t>로 나누어서 사용되었습니다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코로나 결과 </a:t>
            </a:r>
            <a:r>
              <a:rPr lang="ko-KR" altLang="en-US" baseline="0" dirty="0" err="1" smtClean="0"/>
              <a:t>데이터셋은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327</a:t>
            </a:r>
            <a:r>
              <a:rPr lang="ko-KR" altLang="en-US" baseline="0" dirty="0" smtClean="0"/>
              <a:t>명 환자의 </a:t>
            </a:r>
            <a:r>
              <a:rPr lang="en-US" altLang="ko-KR" baseline="0" dirty="0" smtClean="0"/>
              <a:t>340</a:t>
            </a:r>
            <a:r>
              <a:rPr lang="ko-KR" altLang="en-US" baseline="0" dirty="0" smtClean="0"/>
              <a:t>장으로 구성되어 있으며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</a:t>
            </a:r>
            <a:r>
              <a:rPr lang="ko-KR" altLang="en-US" baseline="0" dirty="0" err="1" smtClean="0"/>
              <a:t>데이터셋을</a:t>
            </a:r>
            <a:r>
              <a:rPr lang="ko-KR" altLang="en-US" baseline="0" dirty="0" smtClean="0"/>
              <a:t> 학습</a:t>
            </a:r>
            <a:r>
              <a:rPr lang="en-US" altLang="ko-KR" baseline="0" dirty="0" smtClean="0"/>
              <a:t>250</a:t>
            </a:r>
            <a:r>
              <a:rPr lang="ko-KR" altLang="en-US" baseline="0" dirty="0" smtClean="0"/>
              <a:t>장 검증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장 테스트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장으로 나누어서 사용하였습니다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47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평가 방식에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sz="600" dirty="0"/>
              <a:t>생성된 이미지와 기존 이미지의 질병 수준을 파악하기 위해서 </a:t>
            </a:r>
            <a:r>
              <a:rPr lang="en-US" altLang="ko-KR" sz="600" dirty="0"/>
              <a:t>Masked SIFID</a:t>
            </a:r>
            <a:r>
              <a:rPr lang="ko-KR" altLang="en-US" sz="600" dirty="0"/>
              <a:t>를 제안하였으며</a:t>
            </a:r>
            <a:r>
              <a:rPr lang="en-US" altLang="ko-KR" sz="600" dirty="0"/>
              <a:t>, </a:t>
            </a:r>
          </a:p>
          <a:p>
            <a:endParaRPr lang="en-US" altLang="ko-KR" sz="600" dirty="0"/>
          </a:p>
          <a:p>
            <a:r>
              <a:rPr lang="en-US" altLang="ko-KR" sz="600" dirty="0"/>
              <a:t>Masked SIFID</a:t>
            </a:r>
            <a:r>
              <a:rPr lang="ko-KR" altLang="en-US" sz="600" dirty="0"/>
              <a:t>는</a:t>
            </a:r>
            <a:r>
              <a:rPr lang="en-US" altLang="ko-KR" sz="600" dirty="0"/>
              <a:t> </a:t>
            </a:r>
            <a:r>
              <a:rPr lang="ko-KR" altLang="en-US" sz="600" dirty="0"/>
              <a:t>기존의 </a:t>
            </a:r>
            <a:r>
              <a:rPr lang="en-US" altLang="ko-KR" sz="600" dirty="0"/>
              <a:t>Inception V3</a:t>
            </a:r>
            <a:r>
              <a:rPr lang="ko-KR" altLang="en-US" sz="600" dirty="0"/>
              <a:t>를 기반으로 한 </a:t>
            </a:r>
            <a:r>
              <a:rPr lang="en-US" altLang="ko-KR" sz="600" dirty="0"/>
              <a:t>SIFID</a:t>
            </a:r>
            <a:r>
              <a:rPr lang="ko-KR" altLang="en-US" sz="600" dirty="0"/>
              <a:t>를 기반으로 하며</a:t>
            </a:r>
            <a:r>
              <a:rPr lang="en-US" altLang="ko-KR" sz="600" dirty="0"/>
              <a:t>, </a:t>
            </a:r>
            <a:r>
              <a:rPr lang="ko-KR" altLang="en-US" sz="600" dirty="0"/>
              <a:t>폐 내부 영역의 특징만을 비교합니다</a:t>
            </a:r>
            <a:r>
              <a:rPr lang="en-US" altLang="ko-KR" sz="600" dirty="0"/>
              <a:t>.</a:t>
            </a:r>
          </a:p>
          <a:p>
            <a:endParaRPr lang="en-US" altLang="ko-KR" sz="600" dirty="0"/>
          </a:p>
          <a:p>
            <a:r>
              <a:rPr lang="ko-KR" altLang="en-US" sz="600" dirty="0"/>
              <a:t>추가적으로 </a:t>
            </a:r>
            <a:r>
              <a:rPr lang="en-US" altLang="ko-KR" sz="600" dirty="0"/>
              <a:t>5</a:t>
            </a:r>
            <a:r>
              <a:rPr lang="ko-KR" altLang="en-US" sz="600" dirty="0"/>
              <a:t>명의 흉부 방사선 전문의에게 설문조사를 통해 피드백을 요청하였으며</a:t>
            </a:r>
            <a:r>
              <a:rPr lang="en-US" altLang="ko-KR" sz="600" dirty="0"/>
              <a:t>, </a:t>
            </a:r>
          </a:p>
          <a:p>
            <a:endParaRPr lang="en-US" altLang="ko-KR" sz="600" dirty="0"/>
          </a:p>
          <a:p>
            <a:r>
              <a:rPr lang="en-US" altLang="ko-KR" sz="600" dirty="0"/>
              <a:t>4</a:t>
            </a:r>
            <a:r>
              <a:rPr lang="ko-KR" altLang="en-US" sz="600" dirty="0"/>
              <a:t>개의 질문을 통해 생성된 이미지의 평가를 한 결과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ko-KR" altLang="en-US" sz="600" dirty="0"/>
              <a:t>생성된 이미지의 </a:t>
            </a:r>
            <a:r>
              <a:rPr lang="en-US" altLang="ko-KR" sz="600" dirty="0"/>
              <a:t>56%</a:t>
            </a:r>
            <a:r>
              <a:rPr lang="ko-KR" altLang="en-US" sz="600" dirty="0"/>
              <a:t>를 실제의 이미지로 평가하였고</a:t>
            </a:r>
            <a:endParaRPr lang="en-US" altLang="ko-KR" sz="600" dirty="0"/>
          </a:p>
          <a:p>
            <a:endParaRPr lang="en-US" altLang="ko-KR" sz="600" dirty="0"/>
          </a:p>
          <a:p>
            <a:r>
              <a:rPr lang="ko-KR" altLang="en-US" sz="600" dirty="0" err="1"/>
              <a:t>하이브리드</a:t>
            </a:r>
            <a:r>
              <a:rPr lang="ko-KR" altLang="en-US" sz="600" dirty="0"/>
              <a:t> 이미지 패치의 </a:t>
            </a:r>
            <a:r>
              <a:rPr lang="en-US" altLang="ko-KR" sz="600" dirty="0"/>
              <a:t>76%</a:t>
            </a:r>
            <a:r>
              <a:rPr lang="ko-KR" altLang="en-US" sz="600" dirty="0"/>
              <a:t>를 실제 이미지로 평가하였습니다</a:t>
            </a:r>
            <a:r>
              <a:rPr lang="en-US" altLang="ko-KR" sz="600" dirty="0"/>
              <a:t>.</a:t>
            </a:r>
          </a:p>
          <a:p>
            <a:endParaRPr lang="en-US" altLang="ko-KR" sz="600" dirty="0"/>
          </a:p>
          <a:p>
            <a:r>
              <a:rPr lang="ko-KR" altLang="en-US" sz="600" dirty="0"/>
              <a:t>또한 </a:t>
            </a:r>
            <a:r>
              <a:rPr lang="en-US" altLang="ko-KR" sz="600" dirty="0"/>
              <a:t>Masked SIFID </a:t>
            </a:r>
            <a:r>
              <a:rPr lang="ko-KR" altLang="en-US" sz="600" dirty="0"/>
              <a:t>방식의 질문을 한 결과 </a:t>
            </a:r>
            <a:r>
              <a:rPr lang="en-US" altLang="ko-KR" sz="600" dirty="0"/>
              <a:t>78.67%</a:t>
            </a:r>
            <a:r>
              <a:rPr lang="ko-KR" altLang="en-US" sz="600" dirty="0"/>
              <a:t>가 같은 답변을 하였으며</a:t>
            </a:r>
            <a:r>
              <a:rPr lang="en-US" altLang="ko-KR" sz="600" dirty="0"/>
              <a:t>,</a:t>
            </a:r>
          </a:p>
          <a:p>
            <a:endParaRPr lang="en-US" altLang="ko-KR" sz="600" dirty="0"/>
          </a:p>
          <a:p>
            <a:r>
              <a:rPr lang="ko-KR" altLang="en-US" sz="600" dirty="0"/>
              <a:t>마지막 질문으로 동일한 질감을 가진 원본 이미지와 생성된 이미지를 보여주었을 때</a:t>
            </a:r>
            <a:r>
              <a:rPr lang="en-US" altLang="ko-KR" sz="600" dirty="0"/>
              <a:t> 60%</a:t>
            </a:r>
            <a:r>
              <a:rPr lang="ko-KR" altLang="en-US" sz="600" dirty="0"/>
              <a:t>가 테스트를 통과하였다고 주장합니다</a:t>
            </a:r>
            <a:r>
              <a:rPr lang="en-US" altLang="ko-KR" sz="6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실험 결과에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왼쪽의 표를 보면 앞서 설명한 </a:t>
            </a:r>
            <a:r>
              <a:rPr lang="en-US" altLang="ko-KR" dirty="0" smtClean="0"/>
              <a:t>Masked</a:t>
            </a:r>
            <a:r>
              <a:rPr lang="en-US" altLang="ko-KR" baseline="0" dirty="0" smtClean="0"/>
              <a:t> SIFID</a:t>
            </a:r>
            <a:r>
              <a:rPr lang="ko-KR" altLang="en-US" baseline="0" dirty="0" smtClean="0"/>
              <a:t>점수가 가장 낮을 것을 볼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점수가 낮을 수록 더욱 유사한 이미지라고 판단되었다는 의미를 가지며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다른 지표 또한 가장 높은 점수를 가지는 것을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같은 결과를 보았을 때 폐 내부 질감의 전송이 잘 이루어짐을 알 수 있으며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LSAE</a:t>
            </a:r>
            <a:r>
              <a:rPr lang="ko-KR" altLang="en-US" baseline="0" dirty="0" smtClean="0"/>
              <a:t>가 기존의 </a:t>
            </a:r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를 크게 능가하고 모든 분할 </a:t>
            </a:r>
            <a:r>
              <a:rPr lang="ko-KR" altLang="en-US" baseline="0" dirty="0" err="1" smtClean="0"/>
              <a:t>메트릭에서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90% </a:t>
            </a:r>
            <a:r>
              <a:rPr lang="ko-KR" altLang="en-US" baseline="0" dirty="0" smtClean="0"/>
              <a:t>이상을 달성하여 제안한 방식이 구조적 왜곡을 효과적으로 억제할 수 있음을 증명하였다고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폐 질환이 흉부 방사선 사진의 조직과 밀접하게 관련이 있다는 가설을 증명하기 위해서 인코더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를 폐 질환 분류와 코로나 예측 작업 모두에서 평가하였으며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 표는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가지의 폐 질환 분류 작업에서 다른 모델들과 비교하였을 때 더 적은 양의 모델의 크기로 경쟁력 있는 결과를 달성하였다는 것을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43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코로나 결과에 대한 예측 표 입니다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BER</a:t>
            </a:r>
            <a:r>
              <a:rPr lang="ko-KR" altLang="en-US" baseline="0" dirty="0" smtClean="0"/>
              <a:t>과 평균</a:t>
            </a:r>
            <a:r>
              <a:rPr lang="en-US" altLang="ko-KR" baseline="0" dirty="0" smtClean="0"/>
              <a:t>AUC</a:t>
            </a:r>
            <a:r>
              <a:rPr lang="ko-KR" altLang="en-US" baseline="0" dirty="0" smtClean="0"/>
              <a:t>를 사용하여서 모델을 평가하였으며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텍스쳐</a:t>
            </a:r>
            <a:r>
              <a:rPr lang="ko-KR" altLang="en-US" baseline="0" dirty="0" smtClean="0"/>
              <a:t> 인코더는 </a:t>
            </a:r>
            <a:r>
              <a:rPr lang="ko-KR" altLang="en-US" baseline="0" dirty="0" err="1" smtClean="0"/>
              <a:t>인셉션</a:t>
            </a:r>
            <a:r>
              <a:rPr lang="ko-KR" altLang="en-US" baseline="0" dirty="0" smtClean="0"/>
              <a:t> 모델을 능가함을 알 수 있으며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에서 사용하였던 인코더 보다 성능이 더 뛰어남을 알 수 있었으며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코로나 결과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훈련 </a:t>
            </a:r>
            <a:r>
              <a:rPr lang="ko-KR" altLang="en-US" baseline="0" dirty="0" err="1" smtClean="0"/>
              <a:t>데이터셋을</a:t>
            </a:r>
            <a:r>
              <a:rPr lang="ko-KR" altLang="en-US" baseline="0" dirty="0" smtClean="0"/>
              <a:t> 기존의 제안하였던 증강 기법으로 증강 후 같은 실험을 진행한 결과 더욱 우수한 결과를 내었고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증강에는 </a:t>
            </a:r>
            <a:r>
              <a:rPr lang="en-US" altLang="ko-KR" baseline="0" dirty="0" smtClean="0"/>
              <a:t>ChestX-ray14 </a:t>
            </a:r>
            <a:r>
              <a:rPr lang="ko-KR" altLang="en-US" baseline="0" dirty="0" smtClean="0"/>
              <a:t>이미지가 사용되었는데 다른 관련 없는 질병의 간섭을 피하기 위해 건강한 폐의 구조 이미지만 사용하였습니다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4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최종적인 결과에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sz="600" dirty="0"/>
              <a:t>해당 저자는 </a:t>
            </a:r>
            <a:r>
              <a:rPr lang="en-US" altLang="ko-KR" sz="600" dirty="0"/>
              <a:t>LSAE</a:t>
            </a:r>
            <a:r>
              <a:rPr lang="ko-KR" altLang="en-US" sz="600" dirty="0"/>
              <a:t>를 통해서 구조와 질감을 분리하여</a:t>
            </a:r>
            <a:r>
              <a:rPr lang="en-US" altLang="ko-KR" sz="600" dirty="0"/>
              <a:t>, </a:t>
            </a:r>
            <a:r>
              <a:rPr lang="ko-KR" altLang="en-US" sz="600" dirty="0"/>
              <a:t>코로나</a:t>
            </a:r>
            <a:r>
              <a:rPr lang="en-US" altLang="ko-KR" sz="600" dirty="0"/>
              <a:t> </a:t>
            </a:r>
            <a:r>
              <a:rPr lang="ko-KR" altLang="en-US" sz="600" dirty="0"/>
              <a:t>및 기타 질병 관련 조직 변화를 분석할 수 있으며</a:t>
            </a:r>
            <a:r>
              <a:rPr lang="en-US" altLang="ko-KR" sz="600" dirty="0"/>
              <a:t>,</a:t>
            </a:r>
          </a:p>
          <a:p>
            <a:endParaRPr lang="en-US" altLang="ko-KR" sz="600" dirty="0"/>
          </a:p>
          <a:p>
            <a:r>
              <a:rPr lang="ko-KR" altLang="en-US" sz="600" dirty="0"/>
              <a:t>이렇게 분리된 구조와 질감을 통해서 효과적인 흉부 방사선 데이터 증강을 할 수 있으며</a:t>
            </a:r>
            <a:r>
              <a:rPr lang="en-US" altLang="ko-KR" sz="600" dirty="0"/>
              <a:t>, </a:t>
            </a:r>
          </a:p>
          <a:p>
            <a:endParaRPr lang="en-US" altLang="ko-KR" sz="600" dirty="0"/>
          </a:p>
          <a:p>
            <a:r>
              <a:rPr lang="ko-KR" altLang="en-US" sz="600" dirty="0"/>
              <a:t>이러한 방법을 통해서 기존의 코로나</a:t>
            </a:r>
            <a:r>
              <a:rPr lang="en-US" altLang="ko-KR" sz="600" dirty="0"/>
              <a:t> </a:t>
            </a:r>
            <a:r>
              <a:rPr lang="ko-KR" altLang="en-US" sz="600" dirty="0"/>
              <a:t>예측 모델의 성능을 능가하며</a:t>
            </a:r>
            <a:r>
              <a:rPr lang="en-US" altLang="ko-KR" sz="600" dirty="0"/>
              <a:t>, </a:t>
            </a:r>
            <a:r>
              <a:rPr lang="ko-KR" altLang="en-US" sz="600" dirty="0"/>
              <a:t>개선된 의사 결정을 가능케하였다</a:t>
            </a:r>
            <a:r>
              <a:rPr lang="en-US" altLang="ko-KR" sz="600" dirty="0"/>
              <a:t>.</a:t>
            </a:r>
          </a:p>
          <a:p>
            <a:endParaRPr lang="en-US" altLang="ko-KR" sz="600" dirty="0"/>
          </a:p>
          <a:p>
            <a:r>
              <a:rPr lang="ko-KR" altLang="en-US" sz="600" dirty="0"/>
              <a:t>추후에는 코로나 외 다른 질병에 적용할 예정이라고 합니다</a:t>
            </a:r>
            <a:r>
              <a:rPr lang="en-US" altLang="ko-KR" sz="600" dirty="0"/>
              <a:t>.</a:t>
            </a:r>
          </a:p>
          <a:p>
            <a:endParaRPr lang="en-US" altLang="ko-KR" sz="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4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마치겠습니다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목차로 발표를 준비하였습니다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흉부 방사선 사진은 </a:t>
            </a:r>
            <a:r>
              <a:rPr lang="ko-KR" altLang="en-US" dirty="0" err="1" smtClean="0"/>
              <a:t>씨티에</a:t>
            </a:r>
            <a:r>
              <a:rPr lang="ko-KR" altLang="en-US" dirty="0" smtClean="0"/>
              <a:t> 비해 많은 정보를 가지진 못하지만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교차감염위험이 낮고 널리 사용이 가능하기에 코로나 진단에 있어서 주요한 도구입니다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해당 논문에서는 코로나에 감염된 경우 흉부 방사선 사진에서 폐 조직의 질감이 급격하게 변하기 때문에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폐 영역 내의 혼탁을 통해 코로나를 진단하고 범위와 위치를 통해서 질병의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알아낼 수 있다고 주장하였습니다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3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현재까지 </a:t>
            </a:r>
            <a:r>
              <a:rPr lang="en-US" altLang="ko-KR" dirty="0" smtClean="0"/>
              <a:t>CT</a:t>
            </a:r>
            <a:r>
              <a:rPr lang="ko-KR" altLang="en-US" dirty="0" smtClean="0"/>
              <a:t>를 기반으로 한 모델들이 흉부방사선을 기반으로 한 모델을 앞서는 이유를 다음과 같이 설명합니다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코로나 관련 방사선 데이터의 부족과 </a:t>
            </a:r>
            <a:r>
              <a:rPr lang="en-US" altLang="ko-KR" baseline="0" dirty="0" smtClean="0"/>
              <a:t>CT</a:t>
            </a:r>
            <a:r>
              <a:rPr lang="ko-KR" altLang="en-US" baseline="0" dirty="0" smtClean="0"/>
              <a:t>에 비해 담긴 정보가 적기 때문이며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CT</a:t>
            </a:r>
            <a:r>
              <a:rPr lang="ko-KR" altLang="en-US" baseline="0" dirty="0" smtClean="0"/>
              <a:t>기반의 데이터 증강 연구는 많이 진행되었으나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흉부 방사선 사진은 증강이 아닌 공개 데이터 셋에 의존하는 경향이 있으며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이마저도 라벨이 부족한 경우가 있기 때문이라고 설명하며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데이터 증강을 위해서는 </a:t>
            </a:r>
            <a:r>
              <a:rPr lang="en-US" altLang="ko-KR" baseline="0" dirty="0" smtClean="0"/>
              <a:t>GAN</a:t>
            </a:r>
            <a:r>
              <a:rPr lang="ko-KR" altLang="en-US" baseline="0" dirty="0" smtClean="0"/>
              <a:t>과 오토인코더가 의료 데이터 증강에 많이 사용되지만 </a:t>
            </a:r>
            <a:r>
              <a:rPr lang="en-US" altLang="ko-KR" baseline="0" dirty="0" smtClean="0"/>
              <a:t>GAN</a:t>
            </a:r>
            <a:r>
              <a:rPr lang="ko-KR" altLang="en-US" baseline="0" dirty="0" smtClean="0"/>
              <a:t>은 아무래도 실존하지 않은 이미지이고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왜곡이 발생할 가능성이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크기 때문에 방사선 사진 증강에는 적합하지 않다고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해당 논문에서는 실제로 존재하는 이미지의 특징을 이용하여 증강을</a:t>
            </a:r>
            <a:r>
              <a:rPr lang="ko-KR" altLang="en-US" baseline="0" dirty="0" smtClean="0"/>
              <a:t> 진행하기 위해 오토 인코더 기법을 사용하였습니다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3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데이터 부족 문제를 해결하기 위해서 </a:t>
            </a:r>
            <a:r>
              <a:rPr lang="en-US" altLang="ko-KR" dirty="0" smtClean="0"/>
              <a:t>LSAE</a:t>
            </a:r>
            <a:r>
              <a:rPr lang="ko-KR" altLang="en-US" dirty="0" smtClean="0"/>
              <a:t>를 제안하였으며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간단하게 말하자면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흉부 방사선 사진에서 구조와 질감을 분리 한 후 다른 흉부 구조에 질감을 전송하여 새로운 이미지를 만들어내는 방식이라고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LSAE</a:t>
            </a:r>
            <a:r>
              <a:rPr lang="ko-KR" altLang="en-US" baseline="0" dirty="0" smtClean="0"/>
              <a:t>는 핵심 아이디어를 공유하지만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오른쪽 상단의 나와있는 </a:t>
            </a:r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전체 이미지를 기반으로 패치를 </a:t>
            </a:r>
            <a:r>
              <a:rPr lang="ko-KR" altLang="en-US" baseline="0" dirty="0" err="1" smtClean="0"/>
              <a:t>샘플링하여</a:t>
            </a:r>
            <a:r>
              <a:rPr lang="ko-KR" altLang="en-US" baseline="0" dirty="0" smtClean="0"/>
              <a:t> 텍스처를 합성하기 때문에 흉부 방사선 사진에는 적합하지 않다고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이유는 전체 이미지에서 텍스처 패치를 샘플링하여서 사용할 경우 폐 외부의 질감이 폐 내부의 영향을 끼쳐 폐 내부의 질감 전송의 효과를 감소시키며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원치 않는 폐 구조의 왜곡을 발생시켜 분리와 합성 두가지 영역에서 안좋은 영향을 끼치기 때문입니다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2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문제를 극복하기 위해서 전체 이미지에서 패치를 샘플링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아니라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폐 영역</a:t>
            </a:r>
            <a:r>
              <a:rPr lang="ko-KR" altLang="en-US" baseline="0" dirty="0" smtClean="0"/>
              <a:t> 내부에서 패치 샘플링을 진행하였으며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또한 구조적 형태가 왜곡되는</a:t>
            </a:r>
            <a:r>
              <a:rPr lang="ko-KR" altLang="en-US" baseline="0" dirty="0" smtClean="0"/>
              <a:t> 것을 방지 하기 위해서 구조적 패치 손실을 추가하였으며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체스트엑스레이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 데이터 셋을 활용하여서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한 환자의 폐 구조와 다른 환자의 텍스처를 합성하여 현실적인 </a:t>
            </a:r>
            <a:r>
              <a:rPr lang="ko-KR" altLang="en-US" baseline="0" dirty="0" err="1" smtClean="0"/>
              <a:t>하이브리드</a:t>
            </a:r>
            <a:r>
              <a:rPr lang="ko-KR" altLang="en-US" baseline="0" dirty="0" smtClean="0"/>
              <a:t> 흉부 방사선 사진을 생성하였으며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과정을 통해 흉부 방사선 이미지를 통해서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가지의 질병을 분류하는 문제에서도 </a:t>
            </a:r>
            <a:r>
              <a:rPr lang="ko-KR" altLang="en-US" baseline="0" dirty="0" err="1" smtClean="0"/>
              <a:t>효과적이였으며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기존의 다른 모델들 보다 코로나를 더 잘 예측 해낼 수 있었다고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뒤로가면서</a:t>
            </a:r>
            <a:r>
              <a:rPr lang="ko-KR" altLang="en-US" baseline="0" dirty="0" smtClean="0"/>
              <a:t> 더 구체적인 설명을 진행하겠습니다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SAE</a:t>
            </a:r>
            <a:r>
              <a:rPr lang="ko-KR" altLang="en-US" dirty="0" smtClean="0"/>
              <a:t>에 대한 구체적인 차이점에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SAE</a:t>
            </a:r>
            <a:r>
              <a:rPr lang="ko-KR" altLang="en-US" baseline="0" dirty="0" smtClean="0"/>
              <a:t>는 </a:t>
            </a:r>
            <a:r>
              <a:rPr lang="ko-KR" altLang="en-US" dirty="0" smtClean="0"/>
              <a:t>다음과 같은 구조를 가지고 있으며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전체 이미지에서 </a:t>
            </a:r>
            <a:r>
              <a:rPr lang="ko-KR" altLang="en-US" baseline="0" dirty="0" err="1" smtClean="0"/>
              <a:t>패치된</a:t>
            </a:r>
            <a:r>
              <a:rPr lang="ko-KR" altLang="en-US" baseline="0" dirty="0" smtClean="0"/>
              <a:t> 이미지들의 질감을 모방하여서 생성된 이미지를 </a:t>
            </a:r>
            <a:r>
              <a:rPr lang="ko-KR" altLang="en-US" baseline="0" dirty="0" err="1" smtClean="0"/>
              <a:t>판별자에게</a:t>
            </a:r>
            <a:r>
              <a:rPr lang="ko-KR" altLang="en-US" baseline="0" dirty="0" smtClean="0"/>
              <a:t> 전달합니다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SAE</a:t>
            </a:r>
            <a:r>
              <a:rPr lang="ko-KR" altLang="en-US" baseline="0" dirty="0" smtClean="0"/>
              <a:t>는 구조의 왜곡을 방지할 만한 </a:t>
            </a:r>
            <a:r>
              <a:rPr lang="en-US" altLang="ko-KR" baseline="0" dirty="0" smtClean="0"/>
              <a:t>supervision</a:t>
            </a:r>
            <a:r>
              <a:rPr lang="ko-KR" altLang="en-US" baseline="0" dirty="0" smtClean="0"/>
              <a:t>이 없기 때문에 구조의 왜곡이 발생할 수 있고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전송된 질병의 수준이 기존의 수준보다 감소되어서 전송되기 때문에 폐 외부의 질감이 폐 내부의 질감에 영향을 끼친다는 것을 알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결론적으로 </a:t>
            </a:r>
            <a:r>
              <a:rPr lang="en-US" altLang="ko-KR" dirty="0" smtClean="0"/>
              <a:t>SAE</a:t>
            </a:r>
            <a:r>
              <a:rPr lang="ko-KR" altLang="en-US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구조가 왜곡되며 질감 전송이 올바르게 되지 않는 이미지를 생성하기 때문에 흉부 방사선 이미지에 사용할 수 없다고 저자는 주장하였습니다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7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설명 드린 두</a:t>
            </a:r>
            <a:r>
              <a:rPr lang="ko-KR" altLang="en-US" baseline="0" dirty="0" smtClean="0"/>
              <a:t> 가지의 문제점들을 극복하기 위해서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LSAE</a:t>
            </a:r>
            <a:r>
              <a:rPr lang="ko-KR" altLang="en-US" dirty="0" smtClean="0"/>
              <a:t>는 폐 내</a:t>
            </a:r>
            <a:r>
              <a:rPr lang="ko-KR" altLang="en-US" baseline="0" dirty="0" smtClean="0"/>
              <a:t> 질감의 올바른 전송을 위한 </a:t>
            </a:r>
            <a:r>
              <a:rPr lang="en-US" altLang="ko-KR" baseline="0" dirty="0" smtClean="0"/>
              <a:t>supervision</a:t>
            </a:r>
            <a:r>
              <a:rPr lang="ko-KR" altLang="en-US" baseline="0" dirty="0" smtClean="0"/>
              <a:t>과 폐 외 구조의 왜곡 억제를 설계하였으며 이 다음 페이지에서 자세한 설명을 드리도록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 전체적인 과정에 대한 설명을 먼저 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I1, I2</a:t>
            </a:r>
            <a:r>
              <a:rPr lang="ko-KR" altLang="en-US" baseline="0" dirty="0" smtClean="0"/>
              <a:t>는 사용된 두개의 이미지를 의미하며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이미지를 인코더에 넣게 되면 구조를 나타내는 </a:t>
            </a:r>
            <a:r>
              <a:rPr lang="en-US" altLang="ko-KR" baseline="0" dirty="0" err="1" smtClean="0"/>
              <a:t>Zs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질감을 나타내는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Zt</a:t>
            </a:r>
            <a:r>
              <a:rPr lang="ko-KR" altLang="en-US" baseline="0" dirty="0" smtClean="0"/>
              <a:t>로 각각 </a:t>
            </a:r>
            <a:r>
              <a:rPr lang="ko-KR" altLang="en-US" baseline="0" dirty="0" err="1" smtClean="0"/>
              <a:t>인코딩되며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인코딩된</a:t>
            </a:r>
            <a:r>
              <a:rPr lang="ko-KR" altLang="en-US" baseline="0" dirty="0" smtClean="0"/>
              <a:t> 결과를 통해서 한 이미지에서는 구조 </a:t>
            </a:r>
            <a:r>
              <a:rPr lang="ko-KR" altLang="en-US" baseline="0" dirty="0" err="1" smtClean="0"/>
              <a:t>인코딩</a:t>
            </a:r>
            <a:r>
              <a:rPr lang="ko-KR" altLang="en-US" baseline="0" dirty="0" smtClean="0"/>
              <a:t> 결과를 한 이미지에서는 질감을 인코딩한 결과를 사용하여서 </a:t>
            </a:r>
            <a:r>
              <a:rPr lang="ko-KR" altLang="en-US" baseline="0" dirty="0" err="1" smtClean="0"/>
              <a:t>디코더에</a:t>
            </a:r>
            <a:r>
              <a:rPr lang="ko-KR" altLang="en-US" baseline="0" dirty="0" smtClean="0"/>
              <a:t> 넣어 </a:t>
            </a:r>
            <a:r>
              <a:rPr lang="ko-KR" altLang="en-US" baseline="0" dirty="0" err="1" smtClean="0"/>
              <a:t>하이브리드</a:t>
            </a:r>
            <a:r>
              <a:rPr lang="ko-KR" altLang="en-US" baseline="0" dirty="0" smtClean="0"/>
              <a:t> 이미지를 생성하게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defTabSz="489113">
              <a:defRPr/>
            </a:pPr>
            <a:r>
              <a:rPr lang="ko-KR" altLang="en-US" baseline="0" dirty="0" smtClean="0"/>
              <a:t>이러한 과정을 함수로 나타내기 위해 위에서 보이는 함수 </a:t>
            </a:r>
            <a:r>
              <a:rPr lang="en-US" altLang="ko-KR" baseline="0" dirty="0" smtClean="0"/>
              <a:t>G</a:t>
            </a:r>
            <a:r>
              <a:rPr lang="ko-KR" altLang="en-US" baseline="0" dirty="0" smtClean="0"/>
              <a:t>로 도식화 하였으며 이는 </a:t>
            </a:r>
            <a:r>
              <a:rPr lang="ko-KR" altLang="en-US" baseline="0" dirty="0" err="1" smtClean="0"/>
              <a:t>하이브리드</a:t>
            </a:r>
            <a:r>
              <a:rPr lang="ko-KR" altLang="en-US" baseline="0" dirty="0" smtClean="0"/>
              <a:t> 이미지 생성을 위한 함수를 의미합니다</a:t>
            </a:r>
            <a:endParaRPr lang="en-US" altLang="ko-KR" baseline="0" dirty="0" smtClean="0"/>
          </a:p>
          <a:p>
            <a:pPr defTabSz="489113">
              <a:defRPr/>
            </a:pPr>
            <a:endParaRPr lang="en-US" altLang="ko-KR" baseline="0" dirty="0" smtClean="0"/>
          </a:p>
          <a:p>
            <a:pPr defTabSz="489113">
              <a:defRPr/>
            </a:pP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744538"/>
            <a:ext cx="6632575" cy="3730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하이브리드의 올바른 이미지 생성을 위한 사용된 손실 함수들에 대해서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재구성 손실은 제일 위에 나와있는 </a:t>
            </a:r>
            <a:r>
              <a:rPr lang="en-US" altLang="ko-KR" dirty="0" err="1" smtClean="0"/>
              <a:t>Lrecon</a:t>
            </a:r>
            <a:r>
              <a:rPr lang="ko-KR" altLang="en-US" dirty="0" smtClean="0"/>
              <a:t>을 의미하며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 나와있는 </a:t>
            </a:r>
            <a:r>
              <a:rPr lang="en-US" altLang="ko-KR" baseline="0" dirty="0" smtClean="0"/>
              <a:t>LG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GAN</a:t>
            </a:r>
            <a:r>
              <a:rPr lang="ko-KR" altLang="en-US" baseline="0" dirty="0" smtClean="0"/>
              <a:t>손실을 나타냅니다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는 이미지 훈련 세트이고</a:t>
            </a:r>
            <a:r>
              <a:rPr lang="en-US" altLang="ko-KR" baseline="0" dirty="0" smtClean="0"/>
              <a:t>, 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판별자를</a:t>
            </a:r>
            <a:r>
              <a:rPr lang="ko-KR" altLang="en-US" baseline="0" dirty="0" smtClean="0"/>
              <a:t>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논문에서는 간결하게 표현하기 위해 </a:t>
            </a:r>
            <a:r>
              <a:rPr lang="ko-KR" altLang="en-US" baseline="0" dirty="0" err="1" smtClean="0"/>
              <a:t>제네레이터</a:t>
            </a:r>
            <a:r>
              <a:rPr lang="ko-KR" altLang="en-US" baseline="0" dirty="0" smtClean="0"/>
              <a:t> 부분만 나타내었습니다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다음으로 설명드릴것은 세번째에 나와있는 텍스처 왜곡 손실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LungMask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다중 스케일 랜덤 분포를 의미하며</a:t>
            </a:r>
            <a:r>
              <a:rPr lang="en-US" altLang="ko-KR" baseline="0" dirty="0" smtClean="0"/>
              <a:t>, T1, T2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샘플링된</a:t>
            </a:r>
            <a:r>
              <a:rPr lang="ko-KR" altLang="en-US" baseline="0" dirty="0" smtClean="0"/>
              <a:t> 두개의 </a:t>
            </a:r>
            <a:r>
              <a:rPr lang="en-US" altLang="ko-KR" baseline="0" dirty="0" smtClean="0"/>
              <a:t>operation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생성기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</a:t>
            </a:r>
            <a:r>
              <a:rPr lang="ko-KR" altLang="en-US" baseline="0" dirty="0" smtClean="0"/>
              <a:t>를 훈련하기 위해서 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 영역의 패치만 샘플링 한다는 것을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구조 왜곡 손실은 구조적 왜곡을 억제하기 위해 </a:t>
            </a:r>
            <a:r>
              <a:rPr lang="en-US" altLang="ko-KR" baseline="0" dirty="0" smtClean="0"/>
              <a:t>LSAE</a:t>
            </a:r>
            <a:r>
              <a:rPr lang="ko-KR" altLang="en-US" baseline="0" dirty="0" smtClean="0"/>
              <a:t>에 패치 대조 손실을 도입하였으며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t out </a:t>
            </a:r>
            <a:r>
              <a:rPr lang="en-US" altLang="ko-KR" baseline="0" dirty="0" err="1" smtClean="0"/>
              <a:t>lungmask</a:t>
            </a:r>
            <a:r>
              <a:rPr lang="ko-KR" altLang="en-US" baseline="0" dirty="0" smtClean="0"/>
              <a:t>는 폐 영역 외부의 위치 샘플링 분포이고 </a:t>
            </a:r>
            <a:r>
              <a:rPr lang="en-US" altLang="ko-KR" baseline="0" dirty="0" smtClean="0"/>
              <a:t>H</a:t>
            </a:r>
            <a:r>
              <a:rPr lang="ko-KR" altLang="en-US" baseline="0" dirty="0" smtClean="0"/>
              <a:t>는 손실을 적용하는 레이어 수입니다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 제일 상단을 보시면 </a:t>
            </a:r>
            <a:r>
              <a:rPr lang="en-US" altLang="ko-KR" baseline="0" dirty="0" smtClean="0"/>
              <a:t>LNCE</a:t>
            </a:r>
            <a:r>
              <a:rPr lang="ko-KR" altLang="en-US" baseline="0" dirty="0" smtClean="0"/>
              <a:t>를 보시면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개로 구분되는 문제를 대상으로 한 교차 엔트로피 함수를 나타내고 있으며</a:t>
            </a:r>
            <a:r>
              <a:rPr lang="en-US" altLang="ko-KR" baseline="0" dirty="0" smtClean="0"/>
              <a:t>,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동작 과정은 먼저 생성된 이미지를 구조 인코더를 통해 </a:t>
            </a:r>
            <a:r>
              <a:rPr lang="ko-KR" altLang="en-US" baseline="0" dirty="0" err="1" smtClean="0"/>
              <a:t>인코딩을</a:t>
            </a:r>
            <a:r>
              <a:rPr lang="ko-KR" altLang="en-US" baseline="0" dirty="0" smtClean="0"/>
              <a:t> 거친 후 </a:t>
            </a:r>
            <a:r>
              <a:rPr lang="en-US" altLang="ko-KR" baseline="0" dirty="0" smtClean="0"/>
              <a:t>h</a:t>
            </a:r>
            <a:r>
              <a:rPr lang="ko-KR" altLang="en-US" baseline="0" dirty="0" smtClean="0"/>
              <a:t>번째 레이어에서 특징 벡터 </a:t>
            </a:r>
            <a:r>
              <a:rPr lang="en-US" altLang="ko-KR" baseline="0" dirty="0" smtClean="0"/>
              <a:t>qi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무작위로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샘플링하고</a:t>
            </a:r>
            <a:r>
              <a:rPr lang="ko-KR" altLang="en-US" baseline="0" dirty="0" smtClean="0"/>
              <a:t> 원본 대상 이미지에서는 인코더를 통해서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특징 벡터의 백을 생성합니다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p+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qi</a:t>
            </a:r>
            <a:r>
              <a:rPr lang="ko-KR" altLang="en-US" baseline="0" dirty="0" smtClean="0"/>
              <a:t>에 해당하는 위치에서 가져오며 </a:t>
            </a:r>
            <a:r>
              <a:rPr lang="en-US" altLang="ko-KR" baseline="0" dirty="0" smtClean="0"/>
              <a:t>p-</a:t>
            </a:r>
            <a:r>
              <a:rPr lang="ko-KR" altLang="en-US" baseline="0" dirty="0" smtClean="0"/>
              <a:t>들은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다른 위치에서 가져옵니다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손실 함수의 목표는 </a:t>
            </a:r>
            <a:r>
              <a:rPr lang="en-US" altLang="ko-KR" baseline="0" dirty="0" smtClean="0"/>
              <a:t>qi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p+</a:t>
            </a:r>
            <a:r>
              <a:rPr lang="ko-KR" altLang="en-US" baseline="0" dirty="0" smtClean="0"/>
              <a:t>와 맞추고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나머지의 </a:t>
            </a:r>
            <a:r>
              <a:rPr lang="en-US" altLang="ko-KR" baseline="0" dirty="0" smtClean="0"/>
              <a:t>p-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값들에게서는</a:t>
            </a:r>
            <a:r>
              <a:rPr lang="ko-KR" altLang="en-US" baseline="0" dirty="0" smtClean="0"/>
              <a:t> 멀어지기 위함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 구조 왜곡 손실은 이러한 과정을 도식화한 결과입니다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여러 손실 함수들에 </a:t>
            </a:r>
            <a:r>
              <a:rPr lang="ko-KR" altLang="en-US" baseline="0" dirty="0" err="1" smtClean="0"/>
              <a:t>하이퍼</a:t>
            </a:r>
            <a:r>
              <a:rPr lang="ko-KR" altLang="en-US" baseline="0" dirty="0" smtClean="0"/>
              <a:t> 매개변수를 곱하여 모두 더한 값을 최종 손실 값으로 사용하였습니다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7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sz="3600" b="1" spc="10" dirty="0">
                <a:latin typeface="Arial"/>
                <a:ea typeface="+mj-ea"/>
                <a:cs typeface="Arial"/>
              </a:rPr>
              <a:t>2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sz="3600" b="1" spc="-5" dirty="0" smtClean="0">
                <a:latin typeface="나눔고딕OTF ExtraBold"/>
                <a:cs typeface="나눔고딕OTF ExtraBold"/>
              </a:rPr>
              <a:t>01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474" y="3291528"/>
            <a:ext cx="18633584" cy="3557384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en-US" altLang="ko-KR" sz="5400" dirty="0"/>
              <a:t>Chest Radiograph Disentanglement for COVID-19 Outcome Prediction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Medical Deep-Learning </a:t>
            </a:r>
            <a:r>
              <a:rPr lang="en-US" sz="5400" dirty="0" smtClean="0"/>
              <a:t>3rd </a:t>
            </a:r>
            <a:r>
              <a:rPr lang="en-US" sz="5400" dirty="0"/>
              <a:t>Paper review</a:t>
            </a:r>
            <a:endParaRPr sz="5400" dirty="0"/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66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400" b="1" dirty="0" smtClean="0"/>
              <a:t>LSAE Result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3216275"/>
            <a:ext cx="11765819" cy="61292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08449" y="3978275"/>
            <a:ext cx="2514755" cy="2514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023851" y="3978274"/>
            <a:ext cx="2514599" cy="25145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7411" y="4412645"/>
            <a:ext cx="192656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I1 structure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7411" y="5396902"/>
            <a:ext cx="192656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I1 texture</a:t>
            </a:r>
            <a:endParaRPr lang="ko-KR" altLang="en-US" sz="2800" dirty="0"/>
          </a:p>
        </p:txBody>
      </p:sp>
      <p:cxnSp>
        <p:nvCxnSpPr>
          <p:cNvPr id="12" name="직선 화살표 연결선 11"/>
          <p:cNvCxnSpPr>
            <a:stCxn id="3" idx="1"/>
            <a:endCxn id="4" idx="3"/>
          </p:cNvCxnSpPr>
          <p:nvPr/>
        </p:nvCxnSpPr>
        <p:spPr>
          <a:xfrm flipH="1" flipV="1">
            <a:off x="3263977" y="4674255"/>
            <a:ext cx="844472" cy="561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1"/>
            <a:endCxn id="11" idx="3"/>
          </p:cNvCxnSpPr>
          <p:nvPr/>
        </p:nvCxnSpPr>
        <p:spPr>
          <a:xfrm flipH="1">
            <a:off x="3263977" y="5235574"/>
            <a:ext cx="844472" cy="422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413942" y="5396902"/>
            <a:ext cx="192656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I2 texture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13942" y="4412645"/>
            <a:ext cx="1926566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I2 structure</a:t>
            </a:r>
            <a:endParaRPr lang="ko-KR" altLang="en-US" sz="2800" dirty="0"/>
          </a:p>
        </p:txBody>
      </p:sp>
      <p:cxnSp>
        <p:nvCxnSpPr>
          <p:cNvPr id="27" name="직선 화살표 연결선 26"/>
          <p:cNvCxnSpPr>
            <a:stCxn id="10" idx="3"/>
            <a:endCxn id="26" idx="1"/>
          </p:cNvCxnSpPr>
          <p:nvPr/>
        </p:nvCxnSpPr>
        <p:spPr>
          <a:xfrm flipV="1">
            <a:off x="15538450" y="4674255"/>
            <a:ext cx="875492" cy="561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3"/>
            <a:endCxn id="25" idx="1"/>
          </p:cNvCxnSpPr>
          <p:nvPr/>
        </p:nvCxnSpPr>
        <p:spPr>
          <a:xfrm>
            <a:off x="15538450" y="5235574"/>
            <a:ext cx="875492" cy="422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" idx="0"/>
            <a:endCxn id="51" idx="0"/>
          </p:cNvCxnSpPr>
          <p:nvPr/>
        </p:nvCxnSpPr>
        <p:spPr>
          <a:xfrm rot="5400000" flipH="1" flipV="1">
            <a:off x="5217844" y="1061125"/>
            <a:ext cx="434370" cy="6268670"/>
          </a:xfrm>
          <a:prstGeom prst="bentConnector3">
            <a:avLst>
              <a:gd name="adj1" fmla="val 32805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315278" y="3978275"/>
            <a:ext cx="2508172" cy="251459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25" idx="3"/>
            <a:endCxn id="51" idx="0"/>
          </p:cNvCxnSpPr>
          <p:nvPr/>
        </p:nvCxnSpPr>
        <p:spPr>
          <a:xfrm flipH="1" flipV="1">
            <a:off x="8569364" y="3978275"/>
            <a:ext cx="9771144" cy="1680237"/>
          </a:xfrm>
          <a:prstGeom prst="bentConnector4">
            <a:avLst>
              <a:gd name="adj1" fmla="val -2340"/>
              <a:gd name="adj2" fmla="val 15895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6" idx="0"/>
            <a:endCxn id="61" idx="0"/>
          </p:cNvCxnSpPr>
          <p:nvPr/>
        </p:nvCxnSpPr>
        <p:spPr>
          <a:xfrm rot="16200000" flipV="1">
            <a:off x="14052447" y="1087866"/>
            <a:ext cx="446416" cy="6203141"/>
          </a:xfrm>
          <a:prstGeom prst="bentConnector3">
            <a:avLst>
              <a:gd name="adj1" fmla="val 22801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9933918" y="3966229"/>
            <a:ext cx="2480332" cy="252664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>
            <a:stCxn id="11" idx="1"/>
            <a:endCxn id="61" idx="0"/>
          </p:cNvCxnSpPr>
          <p:nvPr/>
        </p:nvCxnSpPr>
        <p:spPr>
          <a:xfrm rot="10800000" flipH="1">
            <a:off x="1337410" y="3966230"/>
            <a:ext cx="9836673" cy="1692283"/>
          </a:xfrm>
          <a:prstGeom prst="bentConnector4">
            <a:avLst>
              <a:gd name="adj1" fmla="val -2324"/>
              <a:gd name="adj2" fmla="val 13377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Data </a:t>
            </a:r>
            <a:r>
              <a:rPr lang="en-US" altLang="ko-KR" sz="4350" b="1" spc="-325" dirty="0" err="1" smtClean="0">
                <a:latin typeface="나눔고딕OTF ExtraBold"/>
              </a:rPr>
              <a:t>Argmentation</a:t>
            </a:r>
            <a:r>
              <a:rPr lang="en-US" altLang="ko-KR" sz="4350" b="1" spc="-325" dirty="0" smtClean="0">
                <a:latin typeface="나눔고딕OTF ExtraBold"/>
              </a:rPr>
              <a:t> with Hybrid images</a:t>
            </a:r>
            <a:endParaRPr lang="ko-KR" altLang="en-US" sz="4350" b="1" spc="-325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9729" y="3292475"/>
                <a:ext cx="17328846" cy="5115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의</a:t>
                </a:r>
                <a:r>
                  <a:rPr lang="en-US" altLang="ko-KR" sz="3200" dirty="0"/>
                  <a:t> </a:t>
                </a:r>
                <a:r>
                  <a:rPr lang="en-US" altLang="ko-KR" sz="3200" dirty="0" smtClean="0"/>
                  <a:t>texture</a:t>
                </a:r>
                <a:r>
                  <a:rPr lang="ko-KR" altLang="en-US" sz="3200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3200" dirty="0" smtClean="0"/>
                  <a:t> </a:t>
                </a:r>
                <a:r>
                  <a:rPr lang="ko-KR" altLang="en-US" sz="3200" dirty="0" smtClean="0"/>
                  <a:t>전송할 수 있다면</a:t>
                </a:r>
                <a:r>
                  <a:rPr lang="en-US" altLang="ko-KR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의 레이블도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로</a:t>
                </a:r>
                <a:r>
                  <a:rPr lang="en-US" altLang="ko-KR" sz="3200" dirty="0" smtClean="0"/>
                  <a:t> </a:t>
                </a:r>
                <a:r>
                  <a:rPr lang="ko-KR" altLang="en-US" sz="3200" dirty="0" smtClean="0"/>
                  <a:t>전송되었다고 가정</a:t>
                </a:r>
                <a:r>
                  <a:rPr lang="en-US" altLang="ko-KR" sz="3200" dirty="0" smtClean="0"/>
                  <a:t>.</a:t>
                </a:r>
              </a:p>
              <a:p>
                <a:endParaRPr lang="en-US" altLang="ko-KR" sz="3200" dirty="0"/>
              </a:p>
              <a:p>
                <a:r>
                  <a:rPr lang="ko-KR" altLang="en-US" sz="3200" dirty="0" smtClean="0"/>
                  <a:t>이러한 가정을 기반으로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𝑑𝑠𝑡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𝑡𝑒𝑥𝑡𝑢𝑟𝑒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 smtClean="0"/>
                  <a:t>가 주어진다면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𝑠𝑡𝑟𝑢𝑐𝑡𝑢𝑟𝑒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 smtClean="0"/>
                  <a:t>로</a:t>
                </a:r>
                <a:r>
                  <a:rPr lang="en-US" altLang="ko-KR" sz="3200" dirty="0"/>
                  <a:t> </a:t>
                </a:r>
                <a:r>
                  <a:rPr lang="en-US" altLang="ko-KR" sz="3200" dirty="0" smtClean="0"/>
                  <a:t>K</a:t>
                </a:r>
                <a:r>
                  <a:rPr lang="ko-KR" altLang="en-US" sz="3200" dirty="0" smtClean="0"/>
                  <a:t>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3200" dirty="0" smtClean="0"/>
                  <a:t>미지 생성</a:t>
                </a:r>
                <a:endParaRPr lang="en-US" altLang="ko-KR" sz="3200" dirty="0" smtClean="0"/>
              </a:p>
              <a:p>
                <a:endParaRPr lang="en-US" altLang="ko-KR" sz="3200" dirty="0"/>
              </a:p>
              <a:p>
                <a:r>
                  <a:rPr lang="ko-KR" altLang="en-US" sz="3200" dirty="0" smtClean="0"/>
                  <a:t>여기에서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𝑑𝑠𝑡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는 </a:t>
                </a:r>
                <a:r>
                  <a:rPr lang="en-US" altLang="ko-KR" sz="3200" dirty="0" smtClean="0"/>
                  <a:t>COVOC </a:t>
                </a:r>
                <a:r>
                  <a:rPr lang="ko-KR" altLang="en-US" sz="3200" dirty="0" err="1" smtClean="0"/>
                  <a:t>데이터셋을</a:t>
                </a:r>
                <a:r>
                  <a:rPr lang="ko-KR" altLang="en-US" sz="3200" dirty="0" smtClean="0"/>
                  <a:t> 사용하였으며</a:t>
                </a:r>
                <a:r>
                  <a:rPr lang="en-US" altLang="ko-KR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</m:oMath>
                </a14:m>
                <a:r>
                  <a:rPr lang="ko-KR" altLang="en-US" sz="3200" dirty="0" smtClean="0"/>
                  <a:t>는 </a:t>
                </a:r>
                <a:r>
                  <a:rPr lang="en-US" altLang="ko-KR" sz="3200" dirty="0" smtClean="0"/>
                  <a:t>ChestX-ray14</a:t>
                </a:r>
                <a:r>
                  <a:rPr lang="ko-KR" altLang="en-US" sz="3200" dirty="0" smtClean="0"/>
                  <a:t>를 사용하였습니다</a:t>
                </a:r>
                <a:r>
                  <a:rPr lang="en-US" altLang="ko-KR" sz="3200" dirty="0" smtClean="0"/>
                  <a:t>.</a:t>
                </a:r>
              </a:p>
              <a:p>
                <a:endParaRPr lang="en-US" altLang="ko-KR" sz="3200" dirty="0"/>
              </a:p>
              <a:p>
                <a:r>
                  <a:rPr lang="ko-KR" altLang="en-US" sz="3200" dirty="0" smtClean="0"/>
                  <a:t>이러한 증강 기법을 사용하여서 훈련 셋을 </a:t>
                </a:r>
                <a:r>
                  <a:rPr lang="en-US" altLang="ko-KR" sz="3200" dirty="0" smtClean="0"/>
                  <a:t>K</a:t>
                </a:r>
                <a:r>
                  <a:rPr lang="ko-KR" altLang="en-US" sz="3200" dirty="0" smtClean="0"/>
                  <a:t>배로 확장이 가능</a:t>
                </a:r>
                <a:endParaRPr lang="en-US" altLang="ko-KR" sz="3200" dirty="0" smtClean="0"/>
              </a:p>
              <a:p>
                <a:endParaRPr lang="en-US" altLang="ko-KR" sz="3200" dirty="0"/>
              </a:p>
              <a:p>
                <a:r>
                  <a:rPr lang="ko-KR" altLang="en-US" sz="3200" dirty="0" smtClean="0"/>
                  <a:t>해당 증강의 실험 결과는 </a:t>
                </a:r>
                <a:r>
                  <a:rPr lang="en-US" altLang="ko-KR" sz="3200" dirty="0" smtClean="0"/>
                  <a:t>Table 2</a:t>
                </a:r>
                <a:r>
                  <a:rPr lang="ko-KR" altLang="en-US" sz="3200" dirty="0" smtClean="0"/>
                  <a:t>에서</a:t>
                </a:r>
                <a:r>
                  <a:rPr lang="en-US" altLang="ko-KR" sz="3200" dirty="0" smtClean="0"/>
                  <a:t> </a:t>
                </a:r>
                <a:r>
                  <a:rPr lang="ko-KR" altLang="en-US" sz="3200" dirty="0" smtClean="0"/>
                  <a:t>확인 가능하며</a:t>
                </a:r>
                <a:r>
                  <a:rPr lang="en-US" altLang="ko-KR" sz="3200" dirty="0" smtClean="0"/>
                  <a:t>, </a:t>
                </a:r>
                <a:r>
                  <a:rPr lang="ko-KR" altLang="en-US" sz="3200" dirty="0" smtClean="0"/>
                  <a:t>이러한 증강 기법을 통해서</a:t>
                </a:r>
                <a:endParaRPr lang="en-US" altLang="ko-KR" sz="3200" dirty="0" smtClean="0"/>
              </a:p>
              <a:p>
                <a:r>
                  <a:rPr lang="ko-KR" altLang="en-US" sz="3200" dirty="0" smtClean="0"/>
                  <a:t>예측의 정확도를 더욱 향상 시킬 수 있음을 보여줌</a:t>
                </a:r>
                <a:r>
                  <a:rPr lang="en-US" altLang="ko-KR" sz="3200" dirty="0" smtClean="0"/>
                  <a:t>.</a:t>
                </a:r>
                <a:r>
                  <a:rPr lang="ko-KR" altLang="en-US" sz="3200" dirty="0" smtClean="0"/>
                  <a:t> </a:t>
                </a:r>
                <a:endParaRPr lang="en-US" altLang="ko-KR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29" y="3292475"/>
                <a:ext cx="17328846" cy="5115183"/>
              </a:xfrm>
              <a:prstGeom prst="rect">
                <a:avLst/>
              </a:prstGeom>
              <a:blipFill>
                <a:blip r:embed="rId5"/>
                <a:stretch>
                  <a:fillRect l="-879" t="-1788" b="-3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03. </a:t>
            </a:r>
            <a:r>
              <a:rPr lang="en-US" altLang="ko-KR" sz="7200" spc="-325" dirty="0">
                <a:latin typeface="나눔고딕OTF ExtraBold"/>
              </a:rPr>
              <a:t>Experiments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Implementation, Dataset</a:t>
            </a:r>
            <a:endParaRPr lang="ko-KR" altLang="en-US" sz="4350" b="1" spc="-325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94D14117-1C84-4F7B-999C-1F408005E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579218"/>
                  </p:ext>
                </p:extLst>
              </p:nvPr>
            </p:nvGraphicFramePr>
            <p:xfrm>
              <a:off x="1289050" y="2987675"/>
              <a:ext cx="8507730" cy="6519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26130">
                      <a:extLst>
                        <a:ext uri="{9D8B030D-6E8A-4147-A177-3AD203B41FA5}">
                          <a16:colId xmlns:a16="http://schemas.microsoft.com/office/drawing/2014/main" val="4041607458"/>
                        </a:ext>
                      </a:extLst>
                    </a:gridCol>
                    <a:gridCol w="5181600">
                      <a:extLst>
                        <a:ext uri="{9D8B030D-6E8A-4147-A177-3AD203B41FA5}">
                          <a16:colId xmlns:a16="http://schemas.microsoft.com/office/drawing/2014/main" val="2983498914"/>
                        </a:ext>
                      </a:extLst>
                    </a:gridCol>
                  </a:tblGrid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i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Library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err="1" smtClean="0"/>
                            <a:t>Pytorch</a:t>
                          </a:r>
                          <a:r>
                            <a:rPr lang="en-US" altLang="ko-KR" sz="2400" b="0" dirty="0" smtClean="0"/>
                            <a:t> 1.7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46662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Base architectures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smtClean="0"/>
                            <a:t>StyleGAN2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752294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Input image size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256x256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3624758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Sampling</a:t>
                          </a:r>
                          <a:r>
                            <a:rPr lang="en-US" altLang="ko-KR" sz="2400" b="1" baseline="0" dirty="0" smtClean="0"/>
                            <a:t> patch size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16x16 ~ 64x64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7535408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Loss</a:t>
                          </a:r>
                          <a:r>
                            <a:rPr lang="en-US" altLang="ko-KR" sz="2400" b="1" baseline="0" dirty="0" smtClean="0"/>
                            <a:t> function parameter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2400" b="0" dirty="0" smtClean="0"/>
                            <a:t>1 = 0.5</a:t>
                          </a:r>
                          <a:r>
                            <a:rPr lang="en-US" altLang="ko-KR" sz="2400" b="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2400" b="0" dirty="0" smtClean="0"/>
                            <a:t>2</a:t>
                          </a:r>
                          <a:r>
                            <a:rPr lang="en-US" altLang="ko-KR" sz="2400" b="0" baseline="0" dirty="0" smtClean="0"/>
                            <a:t> = 1, 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2400" b="0" dirty="0" smtClean="0"/>
                            <a:t>3 = 1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1236195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l-GR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ko-KR" altLang="en-US" sz="2400" b="1" i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0.07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6096722"/>
                      </a:ext>
                    </a:extLst>
                  </a:tr>
                  <a:tr h="96401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/>
                            <a:t>Optimizer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/>
                            <a:t>Adam, initial learning rate </a:t>
                          </a:r>
                          <a:r>
                            <a:rPr lang="en-US" altLang="ko-KR" sz="2400" b="0" dirty="0" smtClean="0"/>
                            <a:t>= 1e-3(0.001)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7331080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marL="0" marR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</a:t>
                          </a:r>
                          <a:r>
                            <a:rPr lang="en-US" altLang="ko-KR" sz="2400" b="1" i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Preprocessing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histogram equalization</a:t>
                          </a:r>
                          <a:endParaRPr lang="ko-KR" altLang="en-US" sz="2400" b="0" i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150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94D14117-1C84-4F7B-999C-1F408005E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579218"/>
                  </p:ext>
                </p:extLst>
              </p:nvPr>
            </p:nvGraphicFramePr>
            <p:xfrm>
              <a:off x="1289050" y="2987675"/>
              <a:ext cx="8507730" cy="6519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26130">
                      <a:extLst>
                        <a:ext uri="{9D8B030D-6E8A-4147-A177-3AD203B41FA5}">
                          <a16:colId xmlns:a16="http://schemas.microsoft.com/office/drawing/2014/main" val="4041607458"/>
                        </a:ext>
                      </a:extLst>
                    </a:gridCol>
                    <a:gridCol w="5181600">
                      <a:extLst>
                        <a:ext uri="{9D8B030D-6E8A-4147-A177-3AD203B41FA5}">
                          <a16:colId xmlns:a16="http://schemas.microsoft.com/office/drawing/2014/main" val="2983498914"/>
                        </a:ext>
                      </a:extLst>
                    </a:gridCol>
                  </a:tblGrid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i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Library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err="1" smtClean="0"/>
                            <a:t>Pytorch</a:t>
                          </a:r>
                          <a:r>
                            <a:rPr lang="en-US" altLang="ko-KR" sz="2400" b="0" dirty="0" smtClean="0"/>
                            <a:t> 1.7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46662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Base architectures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dirty="0" smtClean="0"/>
                            <a:t>StyleGAN2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5752294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Input image size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256x256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3624758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Sampling</a:t>
                          </a:r>
                          <a:r>
                            <a:rPr lang="en-US" altLang="ko-KR" sz="2400" b="1" baseline="0" dirty="0" smtClean="0"/>
                            <a:t> patch size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16x16 ~ 64x64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7535408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Loss</a:t>
                          </a:r>
                          <a:r>
                            <a:rPr lang="en-US" altLang="ko-KR" sz="2400" b="1" baseline="0" dirty="0" smtClean="0"/>
                            <a:t> function parameter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277" t="-401538" r="-235" b="-32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1236195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l-GR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ko-KR" altLang="en-US" sz="2400" b="1" i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0.07</a:t>
                          </a:r>
                          <a:endParaRPr lang="ko-KR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6096722"/>
                      </a:ext>
                    </a:extLst>
                  </a:tr>
                  <a:tr h="96401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/>
                            <a:t>Optimizer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/>
                            <a:t>Adam, initial learning rate </a:t>
                          </a:r>
                          <a:r>
                            <a:rPr lang="en-US" altLang="ko-KR" sz="2400" b="0" dirty="0" smtClean="0"/>
                            <a:t>= </a:t>
                          </a:r>
                          <a:r>
                            <a:rPr lang="en-US" altLang="ko-KR" sz="2400" b="0" dirty="0" smtClean="0"/>
                            <a:t>1e-3(0.001)</a:t>
                          </a:r>
                          <a:endParaRPr lang="en-US" altLang="ko-KR" sz="2400" b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7331080"/>
                      </a:ext>
                    </a:extLst>
                  </a:tr>
                  <a:tr h="793575">
                    <a:tc>
                      <a:txBody>
                        <a:bodyPr/>
                        <a:lstStyle/>
                        <a:p>
                          <a:pPr marL="0" marR="0" indent="0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Image</a:t>
                          </a:r>
                          <a:r>
                            <a:rPr lang="en-US" altLang="ko-KR" sz="2400" b="1" i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2400" b="1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Preprocessing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histogram equalization</a:t>
                          </a:r>
                          <a:endParaRPr lang="ko-KR" altLang="en-US" sz="2400" b="0" i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15002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4117-1C84-4F7B-999C-1F408005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28185"/>
              </p:ext>
            </p:extLst>
          </p:nvPr>
        </p:nvGraphicFramePr>
        <p:xfrm>
          <a:off x="10099205" y="2992664"/>
          <a:ext cx="8409305" cy="3174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4041607458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983498914"/>
                    </a:ext>
                  </a:extLst>
                </a:gridCol>
              </a:tblGrid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Name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ChestXray</a:t>
                      </a:r>
                      <a:r>
                        <a:rPr lang="en-US" altLang="ko-KR" sz="2400" b="0" baseline="0" dirty="0" smtClean="0"/>
                        <a:t>14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6662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amount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32,717</a:t>
                      </a:r>
                      <a:r>
                        <a:rPr lang="en-US" altLang="ko-KR" sz="2400" b="0" baseline="0" dirty="0" smtClean="0"/>
                        <a:t> patients, 112,120 images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624758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Use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Train(70%),</a:t>
                      </a:r>
                      <a:r>
                        <a:rPr lang="en-US" altLang="ko-KR" sz="2400" b="0" baseline="0" dirty="0" smtClean="0"/>
                        <a:t> validation(10%), test(20%)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236195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ETC.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/>
                        <a:t>동일한 환자의 이미지는 세트</a:t>
                      </a:r>
                      <a:r>
                        <a:rPr lang="ko-KR" altLang="en-US" sz="2400" b="0" baseline="0" dirty="0" smtClean="0"/>
                        <a:t> 중 하나에만 나타냄</a:t>
                      </a:r>
                      <a:r>
                        <a:rPr lang="en-US" altLang="ko-KR" sz="2400" b="0" baseline="0" dirty="0" smtClean="0"/>
                        <a:t>.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09672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95051"/>
              </p:ext>
            </p:extLst>
          </p:nvPr>
        </p:nvGraphicFramePr>
        <p:xfrm>
          <a:off x="10083784" y="6946864"/>
          <a:ext cx="8424726" cy="2380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666">
                  <a:extLst>
                    <a:ext uri="{9D8B030D-6E8A-4147-A177-3AD203B41FA5}">
                      <a16:colId xmlns:a16="http://schemas.microsoft.com/office/drawing/2014/main" val="2981693235"/>
                    </a:ext>
                  </a:extLst>
                </a:gridCol>
                <a:gridCol w="7161060">
                  <a:extLst>
                    <a:ext uri="{9D8B030D-6E8A-4147-A177-3AD203B41FA5}">
                      <a16:colId xmlns:a16="http://schemas.microsoft.com/office/drawing/2014/main" val="3451325636"/>
                    </a:ext>
                  </a:extLst>
                </a:gridCol>
              </a:tblGrid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Name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COVID-19 outcome (COVOC)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997811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Amount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327</a:t>
                      </a:r>
                      <a:r>
                        <a:rPr lang="en-US" altLang="ko-KR" sz="2400" b="0" baseline="0" dirty="0" smtClean="0"/>
                        <a:t> patients, 340 images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46946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Use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/>
                        <a:t>Train</a:t>
                      </a:r>
                      <a:r>
                        <a:rPr lang="en-US" altLang="ko-KR" sz="2400" b="0" baseline="0" dirty="0" smtClean="0"/>
                        <a:t>(250), validation(30), test(60)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9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03. </a:t>
            </a:r>
            <a:r>
              <a:rPr lang="en-US" altLang="ko-KR" sz="7200" spc="-325" dirty="0">
                <a:latin typeface="나눔고딕OTF ExtraBold"/>
              </a:rPr>
              <a:t>Experiments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400" b="1" dirty="0"/>
              <a:t>Evaluation Protocol</a:t>
            </a:r>
            <a:endParaRPr lang="ko-KR" altLang="en-US" sz="4350" b="1" spc="-325" dirty="0">
              <a:latin typeface="나눔고딕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729" y="3292475"/>
            <a:ext cx="1506694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생성된 이미지와 기존 이미지의 질병 수준을 파악하기 위해서 </a:t>
            </a:r>
            <a:r>
              <a:rPr lang="en-US" altLang="ko-KR" sz="3200" dirty="0" smtClean="0"/>
              <a:t>Masked SIFID</a:t>
            </a:r>
            <a:r>
              <a:rPr lang="ko-KR" altLang="en-US" sz="3200" dirty="0" smtClean="0"/>
              <a:t>를 제안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Masked SIFID</a:t>
            </a:r>
            <a:r>
              <a:rPr lang="ko-KR" altLang="en-US" sz="3200" dirty="0" smtClean="0"/>
              <a:t>는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기존의 </a:t>
            </a:r>
            <a:r>
              <a:rPr lang="en-US" altLang="ko-KR" sz="3200" dirty="0" smtClean="0"/>
              <a:t>Inception V3</a:t>
            </a:r>
            <a:r>
              <a:rPr lang="ko-KR" altLang="en-US" sz="3200" dirty="0" smtClean="0"/>
              <a:t>를 기반으로 한 </a:t>
            </a:r>
            <a:r>
              <a:rPr lang="en-US" altLang="ko-KR" sz="3200" dirty="0" smtClean="0"/>
              <a:t>SIFID</a:t>
            </a:r>
            <a:r>
              <a:rPr lang="ko-KR" altLang="en-US" sz="3200" dirty="0" smtClean="0"/>
              <a:t>를 기반으로 하며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폐 내부 영역의 특징만을 비교합니다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추가적으로 </a:t>
            </a:r>
            <a:r>
              <a:rPr lang="en-US" altLang="ko-KR" sz="3200" dirty="0" smtClean="0"/>
              <a:t>5</a:t>
            </a:r>
            <a:r>
              <a:rPr lang="ko-KR" altLang="en-US" sz="3200" dirty="0" smtClean="0"/>
              <a:t>명의 흉부 방사선 전문의에게 설문조사를 통해 피드백을 요청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4</a:t>
            </a:r>
            <a:r>
              <a:rPr lang="ko-KR" altLang="en-US" sz="3200" dirty="0" smtClean="0"/>
              <a:t>개의 질문을 통해 생성된 이미지의 평가를 한 결과</a:t>
            </a:r>
            <a:endParaRPr lang="en-US" altLang="ko-KR" sz="3200" dirty="0" smtClean="0"/>
          </a:p>
          <a:p>
            <a:r>
              <a:rPr lang="ko-KR" altLang="en-US" sz="3200" dirty="0" smtClean="0"/>
              <a:t>생성된 이미지의 </a:t>
            </a:r>
            <a:r>
              <a:rPr lang="en-US" altLang="ko-KR" sz="3200" dirty="0" smtClean="0"/>
              <a:t>56%</a:t>
            </a:r>
            <a:r>
              <a:rPr lang="ko-KR" altLang="en-US" sz="3200" dirty="0" smtClean="0"/>
              <a:t>를 실제의 이미지로 평가하였고</a:t>
            </a:r>
            <a:endParaRPr lang="en-US" altLang="ko-KR" sz="3200" dirty="0" smtClean="0"/>
          </a:p>
          <a:p>
            <a:r>
              <a:rPr lang="ko-KR" altLang="en-US" sz="3200" dirty="0" err="1" smtClean="0"/>
              <a:t>하이브리드</a:t>
            </a:r>
            <a:r>
              <a:rPr lang="ko-KR" altLang="en-US" sz="3200" dirty="0" smtClean="0"/>
              <a:t> 이미지 패치의 </a:t>
            </a:r>
            <a:r>
              <a:rPr lang="en-US" altLang="ko-KR" sz="3200" dirty="0" smtClean="0"/>
              <a:t>76%</a:t>
            </a:r>
            <a:r>
              <a:rPr lang="ko-KR" altLang="en-US" sz="3200" dirty="0" smtClean="0"/>
              <a:t>를 실제 이미지로 평가하였다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또한 </a:t>
            </a:r>
            <a:r>
              <a:rPr lang="en-US" altLang="ko-KR" sz="3200" dirty="0" smtClean="0"/>
              <a:t>Masked SIFID </a:t>
            </a:r>
            <a:r>
              <a:rPr lang="ko-KR" altLang="en-US" sz="3200" dirty="0" smtClean="0"/>
              <a:t>방식의 질문을 한 결과 </a:t>
            </a:r>
            <a:r>
              <a:rPr lang="en-US" altLang="ko-KR" sz="3200" dirty="0" smtClean="0"/>
              <a:t>78.67%</a:t>
            </a:r>
            <a:r>
              <a:rPr lang="ko-KR" altLang="en-US" sz="3200" dirty="0" smtClean="0"/>
              <a:t>가 같은 답변을 하였으며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마지막 질문으로 동일한 질감을 가진 원본 이미지와 생성된 이미지를 보여주었을 때</a:t>
            </a:r>
            <a:endParaRPr lang="en-US" altLang="ko-KR" sz="3200" dirty="0" smtClean="0"/>
          </a:p>
          <a:p>
            <a:r>
              <a:rPr lang="en-US" altLang="ko-KR" sz="3200" dirty="0" smtClean="0"/>
              <a:t>60%</a:t>
            </a:r>
            <a:r>
              <a:rPr lang="ko-KR" altLang="en-US" sz="3200" dirty="0" smtClean="0"/>
              <a:t>가 테스트를 통과하였습니다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124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8252521" cy="135165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Table 1. </a:t>
            </a:r>
            <a:r>
              <a:rPr lang="en-US" altLang="ko-KR" sz="4350" b="1" spc="-325" dirty="0" smtClean="0">
                <a:latin typeface="나눔고딕OTF ExtraBold"/>
              </a:rPr>
              <a:t>Left. </a:t>
            </a:r>
            <a:r>
              <a:rPr lang="en-US" altLang="ko-KR" sz="4350" b="1" spc="-325" dirty="0">
                <a:latin typeface="나눔고딕OTF ExtraBold"/>
              </a:rPr>
              <a:t>On the hybrid image generation task</a:t>
            </a:r>
            <a:br>
              <a:rPr lang="en-US" altLang="ko-KR" sz="4350" b="1" spc="-325" dirty="0">
                <a:latin typeface="나눔고딕OTF ExtraBold"/>
              </a:rPr>
            </a:br>
            <a:r>
              <a:rPr lang="en-US" altLang="ko-KR" sz="4350" b="1" spc="-325" dirty="0" smtClean="0">
                <a:latin typeface="나눔고딕OTF ExtraBold"/>
              </a:rPr>
              <a:t>		Right. </a:t>
            </a:r>
            <a:r>
              <a:rPr lang="en-US" altLang="ko-KR" sz="4350" b="1" spc="-325" dirty="0">
                <a:latin typeface="나눔고딕OTF ExtraBold"/>
              </a:rPr>
              <a:t>For the 14 pulmonary diseases classification task on ChestXray14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3718944"/>
            <a:ext cx="15386827" cy="4148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84450" y="6035675"/>
            <a:ext cx="74676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74905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Table 2. COVOC Outcome Prediction </a:t>
            </a:r>
            <a:endParaRPr lang="ko-KR" altLang="en-US" sz="4350" b="1" spc="-325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5157423"/>
                  </p:ext>
                </p:extLst>
              </p:nvPr>
            </p:nvGraphicFramePr>
            <p:xfrm>
              <a:off x="1019729" y="3082605"/>
              <a:ext cx="9641920" cy="2800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8384">
                      <a:extLst>
                        <a:ext uri="{9D8B030D-6E8A-4147-A177-3AD203B41FA5}">
                          <a16:colId xmlns:a16="http://schemas.microsoft.com/office/drawing/2014/main" val="1962759826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927999453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2166332088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179771220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1236659803"/>
                        </a:ext>
                      </a:extLst>
                    </a:gridCol>
                  </a:tblGrid>
                  <a:tr h="8691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BER(%)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Inception</a:t>
                          </a:r>
                          <a:r>
                            <a:rPr lang="en-US" altLang="ko-KR" sz="2400" b="1" baseline="0" dirty="0" smtClean="0"/>
                            <a:t> V3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SAE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LSAE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LSAE + Data</a:t>
                          </a:r>
                          <a:r>
                            <a:rPr lang="en-US" altLang="ko-KR" sz="2400" b="1" baseline="0" dirty="0" smtClean="0"/>
                            <a:t> </a:t>
                          </a:r>
                          <a:r>
                            <a:rPr lang="en-US" altLang="ko-KR" sz="2400" b="1" baseline="0" dirty="0" err="1" smtClean="0"/>
                            <a:t>aug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0076285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1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20.25 ± 1.46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20.25 ± 1.63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19.00 ±1.84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0775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19.25 ± 3.67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20.50 ± 1.12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17.75 ± 1.66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406200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17.75 ± 3.48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14.00 ± 1.85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12.75 ± 2.15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04838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Avg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19.08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18.25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16.50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15.67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41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5157423"/>
                  </p:ext>
                </p:extLst>
              </p:nvPr>
            </p:nvGraphicFramePr>
            <p:xfrm>
              <a:off x="1019729" y="3082605"/>
              <a:ext cx="9641920" cy="2800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8384">
                      <a:extLst>
                        <a:ext uri="{9D8B030D-6E8A-4147-A177-3AD203B41FA5}">
                          <a16:colId xmlns:a16="http://schemas.microsoft.com/office/drawing/2014/main" val="1962759826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927999453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2166332088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179771220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1236659803"/>
                        </a:ext>
                      </a:extLst>
                    </a:gridCol>
                  </a:tblGrid>
                  <a:tr h="8691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BER(%)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Inception</a:t>
                          </a:r>
                          <a:r>
                            <a:rPr lang="en-US" altLang="ko-KR" sz="2400" b="1" baseline="0" dirty="0" smtClean="0"/>
                            <a:t> V3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633" t="-2797" r="-201266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9685" t="-2797" r="-100631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949" t="-2797" r="-949" b="-2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076285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1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20.25 ± 1.46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20.25 </a:t>
                          </a:r>
                          <a:r>
                            <a:rPr lang="en-US" altLang="ko-KR" sz="2400" b="0" dirty="0" smtClean="0"/>
                            <a:t>± 1.63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19.00 </a:t>
                          </a:r>
                          <a:r>
                            <a:rPr lang="en-US" altLang="ko-KR" sz="2400" b="0" dirty="0" smtClean="0"/>
                            <a:t>±1.84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0775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19.25 </a:t>
                          </a:r>
                          <a:r>
                            <a:rPr lang="en-US" altLang="ko-KR" sz="2400" b="0" dirty="0" smtClean="0"/>
                            <a:t>± 3.67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20.50 </a:t>
                          </a:r>
                          <a:r>
                            <a:rPr lang="en-US" altLang="ko-KR" sz="2400" b="0" dirty="0" smtClean="0"/>
                            <a:t>± 1.12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17.75 </a:t>
                          </a:r>
                          <a:r>
                            <a:rPr lang="en-US" altLang="ko-KR" sz="2400" b="0" dirty="0" smtClean="0"/>
                            <a:t>± 1.66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406200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17.75 </a:t>
                          </a:r>
                          <a:r>
                            <a:rPr lang="en-US" altLang="ko-KR" sz="2400" b="0" dirty="0" smtClean="0"/>
                            <a:t>± 3.48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14.00 </a:t>
                          </a:r>
                          <a:r>
                            <a:rPr lang="en-US" altLang="ko-KR" sz="2400" b="0" dirty="0" smtClean="0"/>
                            <a:t>± 1.85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12.75 </a:t>
                          </a:r>
                          <a:r>
                            <a:rPr lang="en-US" altLang="ko-KR" sz="2400" b="0" dirty="0" smtClean="0"/>
                            <a:t>± 2.15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04838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Avg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19.08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18.25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16.50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15.67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419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899144"/>
                  </p:ext>
                </p:extLst>
              </p:nvPr>
            </p:nvGraphicFramePr>
            <p:xfrm>
              <a:off x="1019729" y="6327454"/>
              <a:ext cx="9641920" cy="2800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8384">
                      <a:extLst>
                        <a:ext uri="{9D8B030D-6E8A-4147-A177-3AD203B41FA5}">
                          <a16:colId xmlns:a16="http://schemas.microsoft.com/office/drawing/2014/main" val="1962759826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927999453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2166332088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179771220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1236659803"/>
                        </a:ext>
                      </a:extLst>
                    </a:gridCol>
                  </a:tblGrid>
                  <a:tr h="8691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mAUC</a:t>
                          </a:r>
                          <a:r>
                            <a:rPr lang="en-US" altLang="ko-KR" sz="2400" b="1" dirty="0" smtClean="0"/>
                            <a:t>(%)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Inception</a:t>
                          </a:r>
                          <a:r>
                            <a:rPr lang="en-US" altLang="ko-KR" sz="2400" b="1" baseline="0" dirty="0" smtClean="0"/>
                            <a:t> V3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SAE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LSAE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𝑬𝒏𝒄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b="1" dirty="0" smtClean="0"/>
                            <a:t> </a:t>
                          </a:r>
                          <a:r>
                            <a:rPr lang="en-US" altLang="ko-KR" sz="2400" b="1" dirty="0" smtClean="0"/>
                            <a:t>in LSAE + Data</a:t>
                          </a:r>
                          <a:r>
                            <a:rPr lang="en-US" altLang="ko-KR" sz="2400" b="1" baseline="0" dirty="0" smtClean="0"/>
                            <a:t> </a:t>
                          </a:r>
                          <a:r>
                            <a:rPr lang="en-US" altLang="ko-KR" sz="2400" b="1" baseline="0" dirty="0" err="1" smtClean="0"/>
                            <a:t>aug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0076285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1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85.45 ± 1.89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89.03 ± 2.16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89.17 ± 0.68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0775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86.02 ± 1.27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85.63 ±</a:t>
                          </a:r>
                          <a:r>
                            <a:rPr lang="en-US" altLang="ko-KR" sz="2400" b="0" baseline="0" dirty="0" smtClean="0"/>
                            <a:t> 1.77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87.07</a:t>
                          </a:r>
                          <a:r>
                            <a:rPr lang="en-US" altLang="ko-KR" sz="2400" b="0" baseline="0" dirty="0" smtClean="0"/>
                            <a:t> </a:t>
                          </a:r>
                          <a:r>
                            <a:rPr lang="en-US" altLang="ko-KR" sz="2400" b="0" dirty="0" smtClean="0"/>
                            <a:t>± 1.91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406200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89.12 ± 1.38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92.60 ± 1.25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95.00 ± 0.29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04838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Avg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86.86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89.09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90.41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92.04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41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899144"/>
                  </p:ext>
                </p:extLst>
              </p:nvPr>
            </p:nvGraphicFramePr>
            <p:xfrm>
              <a:off x="1019729" y="6327454"/>
              <a:ext cx="9641920" cy="2800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8384">
                      <a:extLst>
                        <a:ext uri="{9D8B030D-6E8A-4147-A177-3AD203B41FA5}">
                          <a16:colId xmlns:a16="http://schemas.microsoft.com/office/drawing/2014/main" val="1962759826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927999453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2166332088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3179771220"/>
                        </a:ext>
                      </a:extLst>
                    </a:gridCol>
                    <a:gridCol w="1928384">
                      <a:extLst>
                        <a:ext uri="{9D8B030D-6E8A-4147-A177-3AD203B41FA5}">
                          <a16:colId xmlns:a16="http://schemas.microsoft.com/office/drawing/2014/main" val="1236659803"/>
                        </a:ext>
                      </a:extLst>
                    </a:gridCol>
                  </a:tblGrid>
                  <a:tr h="8691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mAUC</a:t>
                          </a:r>
                          <a:r>
                            <a:rPr lang="en-US" altLang="ko-KR" sz="2400" b="1" dirty="0" smtClean="0"/>
                            <a:t>(%)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Inception</a:t>
                          </a:r>
                          <a:r>
                            <a:rPr lang="en-US" altLang="ko-KR" sz="2400" b="1" baseline="0" dirty="0" smtClean="0"/>
                            <a:t> V3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633" t="-2098" r="-201266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9685" t="-2098" r="-100631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0949" t="-2098" r="-949" b="-2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0076285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1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85.45 </a:t>
                          </a:r>
                          <a:r>
                            <a:rPr lang="en-US" altLang="ko-KR" sz="2400" b="0" dirty="0" smtClean="0"/>
                            <a:t>± 1.89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89.03 </a:t>
                          </a:r>
                          <a:r>
                            <a:rPr lang="en-US" altLang="ko-KR" sz="2400" b="0" dirty="0" smtClean="0"/>
                            <a:t>± 2.16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89.17 </a:t>
                          </a:r>
                          <a:r>
                            <a:rPr lang="en-US" altLang="ko-KR" sz="2400" b="0" dirty="0" smtClean="0"/>
                            <a:t>± 0.68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0775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2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86.02 </a:t>
                          </a:r>
                          <a:r>
                            <a:rPr lang="en-US" altLang="ko-KR" sz="2400" b="0" dirty="0" smtClean="0"/>
                            <a:t>± 1.27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85.63 </a:t>
                          </a:r>
                          <a:r>
                            <a:rPr lang="en-US" altLang="ko-KR" sz="2400" b="0" dirty="0" smtClean="0"/>
                            <a:t>±</a:t>
                          </a:r>
                          <a:r>
                            <a:rPr lang="en-US" altLang="ko-KR" sz="2400" b="0" baseline="0" dirty="0" smtClean="0"/>
                            <a:t> 1.77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87.07</a:t>
                          </a:r>
                          <a:r>
                            <a:rPr lang="en-US" altLang="ko-KR" sz="2400" b="0" baseline="0" dirty="0" smtClean="0"/>
                            <a:t> </a:t>
                          </a:r>
                          <a:r>
                            <a:rPr lang="en-US" altLang="ko-KR" sz="2400" b="0" dirty="0" smtClean="0"/>
                            <a:t>± 1.91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4406200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smtClean="0"/>
                            <a:t>Split</a:t>
                          </a:r>
                          <a:r>
                            <a:rPr lang="en-US" altLang="ko-KR" sz="2400" b="1" baseline="0" dirty="0" smtClean="0"/>
                            <a:t> 3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89.12 </a:t>
                          </a:r>
                          <a:r>
                            <a:rPr lang="en-US" altLang="ko-KR" sz="2400" b="0" dirty="0" smtClean="0"/>
                            <a:t>± 1.38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92.60 </a:t>
                          </a:r>
                          <a:r>
                            <a:rPr lang="en-US" altLang="ko-KR" sz="2400" b="0" dirty="0" smtClean="0"/>
                            <a:t>± 1.25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95.00 </a:t>
                          </a:r>
                          <a:r>
                            <a:rPr lang="en-US" altLang="ko-KR" sz="2400" b="0" dirty="0" smtClean="0"/>
                            <a:t>± 0.29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048386"/>
                      </a:ext>
                    </a:extLst>
                  </a:tr>
                  <a:tr h="4828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 err="1" smtClean="0"/>
                            <a:t>Avg</a:t>
                          </a:r>
                          <a:endParaRPr lang="ko-KR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86.86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89.09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90.41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dirty="0" smtClean="0"/>
                            <a:t>92.04</a:t>
                          </a:r>
                          <a:endParaRPr lang="ko-KR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419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06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127511-04A7-41C6-A0F3-F4148F5551E2}"/>
              </a:ext>
            </a:extLst>
          </p:cNvPr>
          <p:cNvSpPr txBox="1"/>
          <p:nvPr/>
        </p:nvSpPr>
        <p:spPr>
          <a:xfrm>
            <a:off x="1023917" y="2407632"/>
            <a:ext cx="186234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LSAE</a:t>
            </a:r>
            <a:r>
              <a:rPr lang="ko-KR" altLang="en-US" sz="3200" dirty="0" smtClean="0"/>
              <a:t>를 통해서 구조와 질감을 분리하여</a:t>
            </a:r>
            <a:r>
              <a:rPr lang="en-US" altLang="ko-KR" sz="3200" dirty="0" smtClean="0"/>
              <a:t>, COVID-19 </a:t>
            </a:r>
            <a:r>
              <a:rPr lang="ko-KR" altLang="en-US" sz="3200" dirty="0" smtClean="0"/>
              <a:t>및 기타 질병 관련 조직 변화를 분석할 수 있으며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이렇게 분리된 구조와 질감을 통해서 효과적인 데이터 증강을 할 수 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이러한 방법을 통해서 기존의 </a:t>
            </a:r>
            <a:r>
              <a:rPr lang="en-US" altLang="ko-KR" sz="3200" dirty="0" smtClean="0"/>
              <a:t>COVID-19 </a:t>
            </a:r>
            <a:r>
              <a:rPr lang="ko-KR" altLang="en-US" sz="3200" dirty="0" smtClean="0"/>
              <a:t>예측 모델의 성능을 능가하며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개선된 의사 결정을 가능케하였다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추후에는 </a:t>
            </a:r>
            <a:r>
              <a:rPr lang="en-US" altLang="ko-KR" sz="3200" dirty="0" smtClean="0"/>
              <a:t>COVID-19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외 다른 질병에 적용할 예정이다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51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latin typeface="+mn-ea"/>
              </a:rPr>
              <a:t>감사합니다</a:t>
            </a:r>
            <a:r>
              <a:rPr lang="en-US" altLang="ko-KR" sz="11500" b="1" dirty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b="0" spc="-190" dirty="0"/>
              <a:t>목차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7994650" y="3140075"/>
            <a:ext cx="4142200" cy="5406608"/>
          </a:xfrm>
          <a:prstGeom prst="rect">
            <a:avLst/>
          </a:prstGeom>
        </p:spPr>
        <p:txBody>
          <a:bodyPr vert="horz" wrap="square" lIns="0" tIns="12700" rIns="0" bIns="0" anchor="ctr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01. Introduction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02. Method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03. Experiments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04. Conclusion</a:t>
            </a:r>
            <a:endParaRPr lang="ko-KR" altLang="en-US" sz="4350" b="1" spc="-325" dirty="0">
              <a:latin typeface="나눔고딕OTF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Chest radiographs</a:t>
            </a:r>
            <a:endParaRPr lang="ko-KR" altLang="en-US" sz="4350" b="1" spc="-325" dirty="0">
              <a:latin typeface="나눔고딕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050" y="3216275"/>
            <a:ext cx="1740732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흉부 방사선 사진은 </a:t>
            </a:r>
            <a:r>
              <a:rPr lang="en-US" altLang="ko-KR" sz="3200" dirty="0"/>
              <a:t>CT</a:t>
            </a:r>
            <a:r>
              <a:rPr lang="ko-KR" altLang="en-US" sz="3200" dirty="0"/>
              <a:t>에 비해 많은 정보를 가지진 못하지만</a:t>
            </a:r>
            <a:r>
              <a:rPr lang="en-US" altLang="ko-KR" sz="3200" dirty="0"/>
              <a:t>, </a:t>
            </a:r>
            <a:r>
              <a:rPr lang="ko-KR" altLang="en-US" sz="3200" dirty="0"/>
              <a:t> 교차감염위험이 낮고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널리 </a:t>
            </a:r>
            <a:r>
              <a:rPr lang="ko-KR" altLang="en-US" sz="3200" dirty="0"/>
              <a:t>사용이 가능하기에 </a:t>
            </a:r>
            <a:r>
              <a:rPr lang="en-US" altLang="ko-KR" sz="3200" dirty="0"/>
              <a:t>COVID-19</a:t>
            </a:r>
            <a:r>
              <a:rPr lang="ko-KR" altLang="en-US" sz="3200" dirty="0"/>
              <a:t>의 주요 진단 도구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b="1" dirty="0" smtClean="0"/>
              <a:t>COVID-19</a:t>
            </a:r>
            <a:r>
              <a:rPr lang="ko-KR" altLang="en-US" sz="3200" b="1" dirty="0"/>
              <a:t>에 감염된 경우 </a:t>
            </a:r>
            <a:r>
              <a:rPr lang="ko-KR" altLang="en-US" sz="3200" dirty="0"/>
              <a:t>흉부 방사선 사진에서 흉부의 구조적인 변화는 없지만</a:t>
            </a:r>
            <a:r>
              <a:rPr lang="en-US" altLang="ko-KR" sz="3200" dirty="0"/>
              <a:t>, </a:t>
            </a:r>
            <a:endParaRPr lang="en-US" altLang="ko-KR" sz="3200" dirty="0" smtClean="0"/>
          </a:p>
          <a:p>
            <a:r>
              <a:rPr lang="ko-KR" altLang="en-US" sz="3200" b="1" dirty="0" smtClean="0"/>
              <a:t>폐 </a:t>
            </a:r>
            <a:r>
              <a:rPr lang="ko-KR" altLang="en-US" sz="3200" b="1" dirty="0"/>
              <a:t>조직 질감이 급격히 변경되었음을 관찰</a:t>
            </a:r>
            <a:endParaRPr lang="en-US" altLang="ko-KR" sz="3200" b="1" dirty="0"/>
          </a:p>
          <a:p>
            <a:endParaRPr lang="en-US" altLang="ko-KR" sz="3200" dirty="0"/>
          </a:p>
          <a:p>
            <a:r>
              <a:rPr lang="ko-KR" altLang="en-US" sz="3200" dirty="0"/>
              <a:t>따라서</a:t>
            </a:r>
            <a:r>
              <a:rPr lang="en-US" altLang="ko-KR" sz="3200" dirty="0"/>
              <a:t>, </a:t>
            </a:r>
            <a:r>
              <a:rPr lang="ko-KR" altLang="en-US" sz="3200" dirty="0"/>
              <a:t>질병에 대한 진단에는 흉부의 구조적인 형태보다 질감의 변화가 더 유효하다는 것을 </a:t>
            </a:r>
            <a:r>
              <a:rPr lang="ko-KR" altLang="en-US" sz="3200" dirty="0" smtClean="0"/>
              <a:t>가정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이러한 가설은 흉부 방사선 사진에서 </a:t>
            </a:r>
            <a:r>
              <a:rPr lang="en-US" altLang="ko-KR" sz="3200" dirty="0" smtClean="0"/>
              <a:t>COVID-19</a:t>
            </a:r>
            <a:r>
              <a:rPr lang="ko-KR" altLang="en-US" sz="3200" dirty="0" smtClean="0"/>
              <a:t>가 폐 영역 내의 혼탁으로 관찰되고</a:t>
            </a:r>
            <a:endParaRPr lang="en-US" altLang="ko-KR" sz="3200" dirty="0" smtClean="0"/>
          </a:p>
          <a:p>
            <a:r>
              <a:rPr lang="ko-KR" altLang="en-US" sz="3200" dirty="0" smtClean="0"/>
              <a:t>범위와 위치가 질병의 중증도 및 진행과 관련이 있다는 최근 연구에 의해 증빙되었다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03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Chest radiographs</a:t>
            </a:r>
            <a:endParaRPr lang="ko-KR" altLang="en-US" sz="4350" b="1" spc="-325" dirty="0">
              <a:latin typeface="나눔고딕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050" y="3216275"/>
            <a:ext cx="175802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CT</a:t>
            </a:r>
            <a:r>
              <a:rPr lang="ko-KR" altLang="en-US" sz="3200" dirty="0" smtClean="0"/>
              <a:t>를 기반으로 한 모델들이 방사선 사진을 기반으로 한 모델들 보다 </a:t>
            </a:r>
            <a:r>
              <a:rPr lang="en-US" altLang="ko-KR" sz="3200" dirty="0" smtClean="0"/>
              <a:t>COVID-19</a:t>
            </a:r>
            <a:r>
              <a:rPr lang="ko-KR" altLang="en-US" sz="3200" dirty="0" smtClean="0"/>
              <a:t> 예측을 더 잘 해낸다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이유는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COVID-19</a:t>
            </a:r>
            <a:r>
              <a:rPr lang="ko-KR" altLang="en-US" sz="3200" dirty="0" smtClean="0"/>
              <a:t>관련 </a:t>
            </a:r>
            <a:r>
              <a:rPr lang="ko-KR" altLang="en-US" sz="3200" b="1" dirty="0" smtClean="0"/>
              <a:t>방사선 사진의 부족</a:t>
            </a:r>
            <a:r>
              <a:rPr lang="ko-KR" altLang="en-US" sz="3200" dirty="0" smtClean="0"/>
              <a:t>과 </a:t>
            </a:r>
            <a:r>
              <a:rPr lang="en-US" altLang="ko-KR" sz="3200" dirty="0" smtClean="0"/>
              <a:t>CT</a:t>
            </a:r>
            <a:r>
              <a:rPr lang="ko-KR" altLang="en-US" sz="3200" dirty="0" smtClean="0"/>
              <a:t>에 비해 방사선 사진은 포함하는 정보가 적기 때문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또한 </a:t>
            </a:r>
            <a:r>
              <a:rPr lang="en-US" altLang="ko-KR" sz="3200" dirty="0" smtClean="0"/>
              <a:t>CT</a:t>
            </a:r>
            <a:r>
              <a:rPr lang="ko-KR" altLang="en-US" sz="3200" dirty="0" smtClean="0"/>
              <a:t>관련 데이터 증강 연구는 많이 진행되었지만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방사선 사진에 대해서는</a:t>
            </a:r>
            <a:endParaRPr lang="en-US" altLang="ko-KR" sz="3200" dirty="0" smtClean="0"/>
          </a:p>
          <a:p>
            <a:r>
              <a:rPr lang="ko-KR" altLang="en-US" sz="3200" b="1" dirty="0" smtClean="0"/>
              <a:t>공개 데이터 셋에 의존하는 경향</a:t>
            </a:r>
            <a:r>
              <a:rPr lang="ko-KR" altLang="en-US" sz="3200" dirty="0" smtClean="0"/>
              <a:t>과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종종 질병의 정보가 부족한 경우가 있기 때문</a:t>
            </a:r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GAN, </a:t>
            </a:r>
            <a:r>
              <a:rPr lang="en-US" altLang="ko-KR" sz="3200" dirty="0" err="1" smtClean="0"/>
              <a:t>AutoEncoder</a:t>
            </a:r>
            <a:r>
              <a:rPr lang="ko-KR" altLang="en-US" sz="3200" dirty="0" smtClean="0"/>
              <a:t>를 통한 의료 데이터 증강에 많이 사용되었지만</a:t>
            </a:r>
            <a:r>
              <a:rPr lang="en-US" altLang="ko-KR" sz="3200" dirty="0" smtClean="0"/>
              <a:t>,</a:t>
            </a:r>
          </a:p>
          <a:p>
            <a:r>
              <a:rPr lang="en-US" altLang="ko-KR" sz="3200" b="1" dirty="0" smtClean="0"/>
              <a:t>GAN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기반의 증강</a:t>
            </a:r>
            <a:r>
              <a:rPr lang="ko-KR" altLang="en-US" sz="3200" dirty="0" smtClean="0"/>
              <a:t>의 경우 왜곡이 발생할 수 있기 때문에 </a:t>
            </a:r>
            <a:r>
              <a:rPr lang="ko-KR" altLang="en-US" sz="3200" b="1" dirty="0" smtClean="0"/>
              <a:t>방사선 사진 생성에 적합하지 않다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177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ithub.com/taesungp/swapping-autoencoder-pytorch/raw/main/imgs/over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425" y="1604029"/>
            <a:ext cx="6180299" cy="39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9050" y="3216275"/>
            <a:ext cx="1749068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데이터 부족 문제를 해결하기 위해서 </a:t>
            </a:r>
            <a:r>
              <a:rPr lang="en-US" altLang="ko-KR" sz="3200" dirty="0" smtClean="0"/>
              <a:t>Lung Swapping Auto Encoder</a:t>
            </a:r>
            <a:r>
              <a:rPr lang="ko-KR" altLang="en-US" sz="3200" dirty="0" smtClean="0"/>
              <a:t>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제안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흉부 방사선 사진에서 </a:t>
            </a:r>
            <a:r>
              <a:rPr lang="ko-KR" altLang="en-US" sz="3200" b="1" dirty="0" smtClean="0"/>
              <a:t>구조와 질감을 분리 후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다른 흉부 구조에 질감을 부여하여</a:t>
            </a:r>
            <a:r>
              <a:rPr lang="en-US" altLang="ko-KR" sz="3200" dirty="0"/>
              <a:t> </a:t>
            </a:r>
            <a:r>
              <a:rPr lang="ko-KR" altLang="en-US" sz="3200" b="1" dirty="0" smtClean="0"/>
              <a:t>새로운 이미지를 만들어내는 방식</a:t>
            </a:r>
            <a:endParaRPr lang="en-US" altLang="ko-KR" sz="3200" b="1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해당 아이디어는 </a:t>
            </a:r>
            <a:r>
              <a:rPr lang="en-US" altLang="ko-KR" sz="3200" dirty="0" smtClean="0"/>
              <a:t>SAE (Swapping </a:t>
            </a:r>
            <a:r>
              <a:rPr lang="en-US" altLang="ko-KR" sz="3200" dirty="0" err="1" smtClean="0"/>
              <a:t>AutoEncoder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와 핵심 아이디어를 공유하지만</a:t>
            </a:r>
            <a:r>
              <a:rPr lang="en-US" altLang="ko-KR" sz="3200" dirty="0" smtClean="0"/>
              <a:t>,</a:t>
            </a:r>
          </a:p>
          <a:p>
            <a:r>
              <a:rPr lang="en-US" altLang="ko-KR" sz="3200" b="1" dirty="0" smtClean="0"/>
              <a:t>SAE</a:t>
            </a:r>
            <a:r>
              <a:rPr lang="ko-KR" altLang="en-US" sz="3200" b="1" dirty="0" smtClean="0"/>
              <a:t>는</a:t>
            </a:r>
            <a:r>
              <a:rPr lang="ko-KR" altLang="en-US" sz="3200" dirty="0" smtClean="0"/>
              <a:t> 전체 이미지를 대상으로 </a:t>
            </a:r>
            <a:r>
              <a:rPr lang="ko-KR" altLang="en-US" sz="3200" dirty="0" err="1" smtClean="0"/>
              <a:t>샘플링된</a:t>
            </a:r>
            <a:r>
              <a:rPr lang="ko-KR" altLang="en-US" sz="3200" dirty="0" smtClean="0"/>
              <a:t> 패치를 활용하여서 </a:t>
            </a:r>
            <a:endParaRPr lang="en-US" altLang="ko-KR" sz="3200" dirty="0" smtClean="0"/>
          </a:p>
          <a:p>
            <a:r>
              <a:rPr lang="ko-KR" altLang="en-US" sz="3200" dirty="0" smtClean="0"/>
              <a:t>텍스처를 합성하기 때문에</a:t>
            </a:r>
            <a:r>
              <a:rPr lang="en-US" altLang="ko-KR" sz="3200" dirty="0"/>
              <a:t> </a:t>
            </a:r>
            <a:r>
              <a:rPr lang="ko-KR" altLang="en-US" sz="3200" b="1" dirty="0" smtClean="0"/>
              <a:t>흉부 방사선 사진에서는 잘 동작하지 않는다</a:t>
            </a:r>
            <a:r>
              <a:rPr lang="en-US" altLang="ko-KR" sz="3200" b="1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그 이유는 전체 이미지에서 텍스처 패치를 </a:t>
            </a:r>
            <a:r>
              <a:rPr lang="ko-KR" altLang="en-US" sz="3200" dirty="0" err="1" smtClean="0"/>
              <a:t>샘플링할</a:t>
            </a:r>
            <a:r>
              <a:rPr lang="ko-KR" altLang="en-US" sz="3200" dirty="0" smtClean="0"/>
              <a:t> 경우 폐 외부의 텍스처가 폐 내부의 텍스처에 </a:t>
            </a:r>
            <a:endParaRPr lang="en-US" altLang="ko-KR" sz="3200" dirty="0" smtClean="0"/>
          </a:p>
          <a:p>
            <a:r>
              <a:rPr lang="ko-KR" altLang="en-US" sz="3200" dirty="0" smtClean="0"/>
              <a:t>영향을 끼쳐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폐 내부의 </a:t>
            </a:r>
            <a:r>
              <a:rPr lang="ko-KR" altLang="en-US" sz="3200" b="1" dirty="0" smtClean="0"/>
              <a:t>텍스처 전송의 효과를 감소</a:t>
            </a:r>
            <a:r>
              <a:rPr lang="ko-KR" altLang="en-US" sz="3200" dirty="0" smtClean="0"/>
              <a:t>시키기 때문이며</a:t>
            </a:r>
            <a:r>
              <a:rPr lang="en-US" altLang="ko-KR" sz="3200" dirty="0" smtClean="0"/>
              <a:t>, </a:t>
            </a:r>
          </a:p>
          <a:p>
            <a:r>
              <a:rPr lang="ko-KR" altLang="en-US" sz="3200" dirty="0" smtClean="0"/>
              <a:t>이러한 과정에서 원치 않는 </a:t>
            </a:r>
            <a:r>
              <a:rPr lang="ko-KR" altLang="en-US" sz="3200" b="1" dirty="0" smtClean="0"/>
              <a:t>폐 모양의 왜곡이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발생</a:t>
            </a:r>
            <a:r>
              <a:rPr lang="ko-KR" altLang="en-US" sz="3200" dirty="0" smtClean="0"/>
              <a:t>하여서 </a:t>
            </a:r>
            <a:endParaRPr lang="en-US" altLang="ko-KR" sz="3200" dirty="0" smtClean="0"/>
          </a:p>
          <a:p>
            <a:r>
              <a:rPr lang="ko-KR" altLang="en-US" sz="3200" dirty="0" smtClean="0"/>
              <a:t>흉부 방사선 사진의 구조와 질감의 분리 과정에 안 좋은 영향을 끼치기 때문</a:t>
            </a:r>
            <a:endParaRPr lang="en-US" altLang="ko-KR" sz="32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Chest radiographs</a:t>
            </a:r>
            <a:endParaRPr lang="ko-KR" altLang="en-US" sz="4350" b="1" spc="-325" dirty="0">
              <a:latin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4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9050" y="3216275"/>
            <a:ext cx="157508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효과적인 데이터 증강을 위해서 전체 이미지에서 텍스처 패치를 생성하는 것이 아닌</a:t>
            </a:r>
            <a:r>
              <a:rPr lang="en-US" altLang="ko-KR" sz="3200" dirty="0" smtClean="0"/>
              <a:t>,</a:t>
            </a:r>
          </a:p>
          <a:p>
            <a:r>
              <a:rPr lang="ko-KR" altLang="en-US" sz="3200" dirty="0" smtClean="0"/>
              <a:t>폐 영역 내부에서 패치 샘플링을 진행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또한 구조 정보가 변경되는 것을 방지하기 위해서 패치 대비 손실을 추가</a:t>
            </a:r>
            <a:endParaRPr lang="en-US" altLang="ko-KR" sz="3200" dirty="0" smtClean="0"/>
          </a:p>
          <a:p>
            <a:r>
              <a:rPr lang="ko-KR" altLang="en-US" sz="3200" dirty="0" smtClean="0"/>
              <a:t>대규모 공개 흉부 방사선 사진 데이터 셋인 </a:t>
            </a:r>
            <a:r>
              <a:rPr lang="en-US" altLang="ko-KR" sz="3200" dirty="0" smtClean="0"/>
              <a:t>ChestX-ray14</a:t>
            </a:r>
            <a:r>
              <a:rPr lang="ko-KR" altLang="en-US" sz="3200" dirty="0" smtClean="0"/>
              <a:t>를 사용하여서</a:t>
            </a:r>
            <a:endParaRPr lang="en-US" altLang="ko-KR" sz="3200" dirty="0" smtClean="0"/>
          </a:p>
          <a:p>
            <a:r>
              <a:rPr lang="ko-KR" altLang="en-US" sz="3200" b="1" dirty="0" smtClean="0"/>
              <a:t>한 환자의 폐 구조와 다른 환자의 질병 질감</a:t>
            </a:r>
            <a:r>
              <a:rPr lang="ko-KR" altLang="en-US" sz="3200" dirty="0" smtClean="0"/>
              <a:t>을 사용하여 현실적인 </a:t>
            </a:r>
            <a:endParaRPr lang="en-US" altLang="ko-KR" sz="3200" dirty="0" smtClean="0"/>
          </a:p>
          <a:p>
            <a:r>
              <a:rPr lang="ko-KR" altLang="en-US" sz="3200" dirty="0" err="1" smtClean="0"/>
              <a:t>하이브리드</a:t>
            </a:r>
            <a:r>
              <a:rPr lang="ko-KR" altLang="en-US" sz="3200" dirty="0" smtClean="0"/>
              <a:t> </a:t>
            </a:r>
            <a:r>
              <a:rPr lang="ko-KR" altLang="en-US" sz="3200" b="1" dirty="0" smtClean="0"/>
              <a:t>흉부 방사선 사진을 생성</a:t>
            </a:r>
            <a:r>
              <a:rPr lang="en-US" altLang="ko-KR" sz="3200" b="1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이러한 데이터 증강을 통해 흉부 방사선 사진을 통한 질병 분류에 문제에서 </a:t>
            </a:r>
            <a:endParaRPr lang="en-US" altLang="ko-KR" sz="3200" dirty="0" smtClean="0"/>
          </a:p>
          <a:p>
            <a:r>
              <a:rPr lang="ko-KR" altLang="en-US" sz="3200" dirty="0" smtClean="0"/>
              <a:t>기존의 모델들 보다 효과적이며</a:t>
            </a:r>
            <a:r>
              <a:rPr lang="en-US" altLang="ko-KR" sz="3200" dirty="0" smtClean="0"/>
              <a:t>, COVID-19 </a:t>
            </a:r>
            <a:r>
              <a:rPr lang="ko-KR" altLang="en-US" sz="3200" dirty="0" smtClean="0"/>
              <a:t>예측 문제에서도 더욱 향상된 결과를 보임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Chest radiographs</a:t>
            </a:r>
            <a:endParaRPr lang="ko-KR" altLang="en-US" sz="4350" b="1" spc="-325" dirty="0">
              <a:latin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269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400" b="1" dirty="0" smtClean="0"/>
              <a:t>Swapping Auto Encoder (SAE)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2050" name="Picture 2" descr="https://github.com/taesungp/swapping-autoencoder-pytorch/raw/main/imgs/over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074327"/>
            <a:ext cx="10472090" cy="703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8993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400" b="1" dirty="0" smtClean="0"/>
              <a:t>Lung Swapping Auto Encoder (LSAE)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99" y="3726638"/>
            <a:ext cx="9086700" cy="4856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8050" y="4139313"/>
                <a:ext cx="9489933" cy="1758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𝑛𝑐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ko-K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ko-KR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𝑒𝑐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h𝑦𝑏𝑟𝑖𝑑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4139313"/>
                <a:ext cx="9489933" cy="17586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52841" y="7140315"/>
                <a:ext cx="8800350" cy="929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𝑒𝑓</m:t>
                          </m:r>
                        </m:e>
                      </m:groupCh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𝐷𝑒𝑐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41" y="7140315"/>
                <a:ext cx="8800350" cy="929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3" idx="2"/>
            <a:endCxn id="9" idx="0"/>
          </p:cNvCxnSpPr>
          <p:nvPr/>
        </p:nvCxnSpPr>
        <p:spPr>
          <a:xfrm flipH="1">
            <a:off x="5653016" y="5897936"/>
            <a:ext cx="1" cy="12423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6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LSAE Loss function</a:t>
            </a:r>
            <a:endParaRPr lang="ko-KR" altLang="en-US" sz="4350" b="1" spc="-325" dirty="0">
              <a:latin typeface="나눔고딕OTF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19728" y="2983891"/>
                <a:ext cx="8176588" cy="555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3200" dirty="0" smtClean="0"/>
                  <a:t>재</a:t>
                </a:r>
                <a14:m>
                  <m:oMath xmlns:m="http://schemas.openxmlformats.org/officeDocument/2006/math">
                    <m:r>
                      <a:rPr lang="ko-KR" altLang="en-US" sz="3200" i="1" dirty="0" smtClean="0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sz="3200" i="1" dirty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손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𝑟𝑒𝑐𝑜𝑛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28" y="2983891"/>
                <a:ext cx="8176588" cy="555473"/>
              </a:xfrm>
              <a:prstGeom prst="rect">
                <a:avLst/>
              </a:prstGeom>
              <a:blipFill>
                <a:blip r:embed="rId5"/>
                <a:stretch>
                  <a:fillRect l="-2981" t="-20652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0449" y="3934714"/>
                <a:ext cx="11658599" cy="736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3200" b="0" dirty="0" smtClean="0"/>
                  <a:t>생</a:t>
                </a:r>
                <a14:m>
                  <m:oMath xmlns:m="http://schemas.openxmlformats.org/officeDocument/2006/math">
                    <m:r>
                      <a:rPr lang="ko-KR" altLang="en-US" sz="3200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손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49" y="3934714"/>
                <a:ext cx="11658599" cy="736997"/>
              </a:xfrm>
              <a:prstGeom prst="rect">
                <a:avLst/>
              </a:prstGeom>
              <a:blipFill>
                <a:blip r:embed="rId6"/>
                <a:stretch>
                  <a:fillRect l="-2144" t="-1653" b="-14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12966" y="4949961"/>
                <a:ext cx="17878284" cy="1185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 smtClean="0"/>
                  <a:t>Texture </a:t>
                </a:r>
                <a:r>
                  <a:rPr lang="ko-KR" altLang="en-US" sz="3200" dirty="0" smtClean="0"/>
                  <a:t>왜곡 손실</a:t>
                </a:r>
                <a:r>
                  <a:rPr lang="en-US" altLang="ko-KR" sz="3200" dirty="0" smtClean="0"/>
                  <a:t>(</a:t>
                </a:r>
                <a:r>
                  <a:rPr lang="ko-KR" altLang="en-US" sz="3200" dirty="0" smtClean="0"/>
                  <a:t>폐 영역 내부</a:t>
                </a:r>
                <a:r>
                  <a:rPr lang="en-US" altLang="ko-KR" sz="3200" dirty="0" smtClean="0"/>
                  <a:t>)</a:t>
                </a:r>
                <a:r>
                  <a:rPr lang="en-US" altLang="ko-KR" sz="3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𝑖𝑛𝑇𝑒𝑥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f>
                          <m:fPr>
                            <m:type m:val="noBar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Sup>
                              <m:sSubSup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𝐿𝑢𝑛𝑔𝑀𝑎𝑠𝑘</m:t>
                                </m:r>
                              </m:sub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𝑝𝑎𝑡𝑐h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66" y="4949961"/>
                <a:ext cx="17878284" cy="1185581"/>
              </a:xfrm>
              <a:prstGeom prst="rect">
                <a:avLst/>
              </a:prstGeom>
              <a:blipFill>
                <a:blip r:embed="rId7"/>
                <a:stretch>
                  <a:fillRect l="-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271250" y="1929115"/>
                <a:ext cx="8141677" cy="17534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𝑁𝐶𝐸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2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ko-K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altLang="ko-K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ko-KR" alt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2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ko-KR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250" y="1929115"/>
                <a:ext cx="8141677" cy="1753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9728" y="6367442"/>
                <a:ext cx="18252521" cy="1095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dirty="0" smtClean="0"/>
                  <a:t>structure </a:t>
                </a:r>
                <a:r>
                  <a:rPr lang="ko-KR" altLang="en-US" sz="3200" dirty="0"/>
                  <a:t>왜곡 손실</a:t>
                </a:r>
                <a:r>
                  <a:rPr lang="en-US" altLang="ko-KR" sz="3200" dirty="0"/>
                  <a:t>(</a:t>
                </a:r>
                <a:r>
                  <a:rPr lang="ko-KR" altLang="en-US" sz="3200" dirty="0" smtClean="0"/>
                  <a:t>폐 영역 외부</a:t>
                </a:r>
                <a:r>
                  <a:rPr lang="en-US" altLang="ko-KR" sz="32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f>
                          <m:fPr>
                            <m:type m:val="noBar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Sup>
                              <m:sSubSup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𝐿𝑢𝑛𝑔𝑀𝑎𝑠𝑘</m:t>
                                </m:r>
                              </m:sub>
                              <m:sup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𝑜𝑢𝑡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  <m:nary>
                      <m:naryPr>
                        <m:chr m:val="∑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𝑁𝐶𝐸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𝐸𝑛𝑐</m:t>
                                    </m:r>
                                  </m:e>
                                  <m:sub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h𝑦𝑏𝑟𝑖𝑑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{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𝐸𝑛𝑐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28" y="6367442"/>
                <a:ext cx="18252521" cy="1095813"/>
              </a:xfrm>
              <a:prstGeom prst="rect">
                <a:avLst/>
              </a:prstGeom>
              <a:blipFill>
                <a:blip r:embed="rId9"/>
                <a:stretch>
                  <a:fillRect l="-1336" t="-1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11804650" y="6444245"/>
            <a:ext cx="7274479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16" idx="3"/>
            <a:endCxn id="19" idx="0"/>
          </p:cNvCxnSpPr>
          <p:nvPr/>
        </p:nvCxnSpPr>
        <p:spPr>
          <a:xfrm flipH="1">
            <a:off x="15441890" y="2805830"/>
            <a:ext cx="3971037" cy="3638415"/>
          </a:xfrm>
          <a:prstGeom prst="bentConnector4">
            <a:avLst>
              <a:gd name="adj1" fmla="val -5757"/>
              <a:gd name="adj2" fmla="val 9142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84650" y="8169275"/>
                <a:ext cx="12169054" cy="773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4400" dirty="0" smtClean="0">
                    <a:latin typeface="+mn-ea"/>
                  </a:rPr>
                  <a:t>총</a:t>
                </a:r>
                <a14:m>
                  <m:oMath xmlns:m="http://schemas.openxmlformats.org/officeDocument/2006/math">
                    <m:r>
                      <a:rPr lang="ko-KR" altLang="en-US" sz="4400" b="0" i="1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4400" b="0" i="1">
                        <a:latin typeface="Cambria Math" panose="02040503050406030204" pitchFamily="18" charset="0"/>
                      </a:rPr>
                      <m:t>손</m:t>
                    </m:r>
                    <m:r>
                      <a:rPr lang="ko-KR" altLang="en-US" sz="4400" b="0" i="1" smtClean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400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ko-KR" sz="4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𝒓𝒆𝒄𝒐𝒏</m:t>
                        </m:r>
                      </m:sub>
                    </m:sSub>
                    <m:r>
                      <a:rPr lang="en-US" altLang="ko-KR" sz="4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4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ko-KR" sz="4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4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𝒊𝒏𝑻𝒆𝒙</m:t>
                        </m:r>
                      </m:sub>
                    </m:sSub>
                    <m:r>
                      <a:rPr lang="en-US" altLang="ko-KR" sz="4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4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  <m:t>𝒔𝒖𝒑</m:t>
                        </m:r>
                      </m:sub>
                    </m:sSub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0" y="8169275"/>
                <a:ext cx="12169054" cy="773610"/>
              </a:xfrm>
              <a:prstGeom prst="rect">
                <a:avLst/>
              </a:prstGeom>
              <a:blipFill>
                <a:blip r:embed="rId10"/>
                <a:stretch>
                  <a:fillRect l="-2754" t="-19685" b="-33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423650" y="1616075"/>
            <a:ext cx="469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Cross-entropy loss N-way classification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0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2052</Words>
  <Application>Microsoft Office PowerPoint</Application>
  <PresentationFormat>사용자 지정</PresentationFormat>
  <Paragraphs>399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나눔고딕OTF ExtraBold</vt:lpstr>
      <vt:lpstr>맑은 고딕</vt:lpstr>
      <vt:lpstr>함초롬돋움</vt:lpstr>
      <vt:lpstr>Arial</vt:lpstr>
      <vt:lpstr>Calibri</vt:lpstr>
      <vt:lpstr>Cambria Math</vt:lpstr>
      <vt:lpstr>Times New Roman</vt:lpstr>
      <vt:lpstr>Office Theme</vt:lpstr>
      <vt:lpstr>Chest Radiograph Disentanglement for COVID-19 Outcome Prediction  Medical Deep-Learning 3rd Paper review</vt:lpstr>
      <vt:lpstr>목차</vt:lpstr>
      <vt:lpstr>01. Introduction</vt:lpstr>
      <vt:lpstr>01. Introduction</vt:lpstr>
      <vt:lpstr>01. Introduction</vt:lpstr>
      <vt:lpstr>01. Introduction</vt:lpstr>
      <vt:lpstr>02. Method</vt:lpstr>
      <vt:lpstr>02. Method</vt:lpstr>
      <vt:lpstr>02. Method</vt:lpstr>
      <vt:lpstr>02. Method</vt:lpstr>
      <vt:lpstr>02. Method</vt:lpstr>
      <vt:lpstr>03. Experiments</vt:lpstr>
      <vt:lpstr>03. Experiments</vt:lpstr>
      <vt:lpstr>04. Conclusion</vt:lpstr>
      <vt:lpstr>04. Conclusion</vt:lpstr>
      <vt:lpstr>04. Conclusion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386</cp:revision>
  <cp:lastPrinted>2021-12-01T00:32:27Z</cp:lastPrinted>
  <dcterms:created xsi:type="dcterms:W3CDTF">2021-10-14T17:41:36Z</dcterms:created>
  <dcterms:modified xsi:type="dcterms:W3CDTF">2021-12-01T01:33:55Z</dcterms:modified>
  <cp:version>1000.0000.01</cp:version>
</cp:coreProperties>
</file>