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C36FC-72DE-491B-915A-19873696514F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D6FEF-63E6-4C41-BE5C-ABE0ADE2B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9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D6FEF-63E6-4C41-BE5C-ABE0ADE2B5A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29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94845-D5FE-469F-AC03-631BA91EB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F9F7FE-4FB1-4798-9F99-6E42F9409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D2BC8-A051-43A6-B1AB-791D877D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18FBE-61D2-470B-878B-47529074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D46CA-8E69-4699-90F5-1E93E3B4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3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0AB9D-1BE3-4DFA-B4AC-AF37F947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767E20-5CA0-44D3-97FA-5EFBEC020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912B3-CF40-4CC9-9B50-FE3E8483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BD47C-A353-4409-A992-F115034E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19F14-55ED-4220-A738-1370F05B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45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A5FE05-122A-41E9-9952-E961DD194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2290DA-128D-4F10-826B-AB5D5C1A9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977F7-AEEA-4CA0-88A6-1CB331AB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06074-5953-4295-A156-1E6395F0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7B830-DFDC-4D77-803A-EDF12D4D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38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A93F-8F19-4E29-BBA1-2C9665F3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57111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584F5-4E31-4485-81E4-59E2BCA20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957"/>
            <a:ext cx="10515600" cy="4793006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37D1B-11D2-4C98-8F7B-91EB72A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A39DC-5A30-48DA-AAD0-929FFF34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B325B-5383-4EC7-9147-D2E3E5D4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37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E15F8-47E1-47E7-A113-1892692C9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71E55-80D1-4236-90F1-4344AC7B7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063CC-79B3-4FC2-8D1E-F49CAEEB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9876F-0A94-437D-BE5D-FAAC6798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8E3EC-04C7-4647-AFBC-28DAE5D0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94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68628-882E-4390-B572-22A3BB0B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5B3DA-7664-45DA-BDA0-482E9AB80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3CD75D-9228-4D7D-9C8F-99973213E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D934A-6B2C-4209-86CA-D5DCD0D8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28FD94-FC26-40F2-AC14-E23B5C60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EB182-1950-4736-AFA0-676B4524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5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13AB5-60B4-4796-BBB9-8DDDF888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3D53D-A980-43FD-A2A4-AE541E328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D9EAAD-4C91-45DA-910E-354DB2B14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B5FB6C-3FA6-4673-B475-A806806BF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551BAF-0E70-40C6-8D94-187674A00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D126DA-52B0-47B9-87F1-08D1C22B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8B5DB3-A16F-49FC-9804-26AB6ED9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4E6F1B-CDC4-462C-90AC-5F5EF2C1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4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D021D-D69E-44CA-929D-0A592296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741"/>
            <a:ext cx="10515600" cy="6178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E47F86-2210-4A07-9CAD-BD4007D6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7F766A-FEE3-4081-AEE7-E77FC743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E419D-B4E8-4918-AF8B-F6BFC746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9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6D7391-CA07-4185-80F4-BD06044C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EB21F9-0406-42B0-A256-35082E98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7E0ABE-D779-4A36-8B66-5583F644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3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CE66E-DDCD-4B27-AEDD-FDFE2821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EE430-24E3-451B-9E34-887B62E5A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CE280D-2436-456A-BD23-89C08DD83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23A63B-7262-448E-BFBE-4B26B1BE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CDAC01-78AC-4694-8472-09587D46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2FC971-A1D7-4D64-AED9-BE5A66B8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34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F6B5F-88A3-4A0D-9B89-E37BFF84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0E07EB-896C-4128-88E2-F6C53A6F9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0A0A1-0B1E-495C-A093-A6545CC1F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93E0F8-9DDE-498E-BC92-96744F03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B7869-6E4D-47F2-A01B-AD8FA95F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BA5C47-CCB2-4DE8-9CFE-7FBADBDD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55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75722F-0843-473E-8D14-7C6B4C09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0EA913-C5B9-444A-8C36-E8B1A6193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C383E-3D47-4B55-8BE1-E8256D4E7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5823-6D3E-43B9-AFE4-78648C97BF5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60833-7EE6-4214-9AE6-A5DF1D871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61D68-96C4-41D9-A8E9-C2E7B3F03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DD5F47-1595-4027-972F-3B720DBC817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877" y="230188"/>
            <a:ext cx="1811905" cy="44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8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OTF ExtraBold" panose="020B0600000101010101" pitchFamily="34" charset="-127"/>
          <a:ea typeface="나눔스퀘어OTF ExtraBold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23EBB-54EC-4AE7-8D2B-68C885B79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756" y="2053389"/>
            <a:ext cx="10202487" cy="16457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r>
              <a:rPr lang="ko-KR" altLang="en-US" dirty="0"/>
              <a:t> </a:t>
            </a:r>
            <a:r>
              <a:rPr lang="en-US" altLang="ko-KR" dirty="0"/>
              <a:t>programming </a:t>
            </a:r>
            <a:br>
              <a:rPr lang="en-US" altLang="ko-KR" dirty="0"/>
            </a:br>
            <a:r>
              <a:rPr lang="en-US" altLang="ko-KR" dirty="0"/>
              <a:t>paper review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48274D-A46C-4204-BF94-C6DE953F5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0253"/>
            <a:ext cx="9144000" cy="735676"/>
          </a:xfrm>
        </p:spPr>
        <p:txBody>
          <a:bodyPr>
            <a:normAutofit lnSpcReduction="10000"/>
          </a:bodyPr>
          <a:lstStyle/>
          <a:p>
            <a:r>
              <a:rPr lang="en-US" altLang="ko-KR" b="1" i="0" dirty="0" err="1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DeepGBM</a:t>
            </a:r>
            <a:r>
              <a:rPr lang="en-US" altLang="ko-KR" b="1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: A Deep Learning Framework Distilled by GBDT for Online Prediction Tasks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F97F9-E5E6-450B-9715-3D42FCD23E8C}"/>
              </a:ext>
            </a:extLst>
          </p:cNvPr>
          <p:cNvSpPr txBox="1"/>
          <p:nvPr/>
        </p:nvSpPr>
        <p:spPr>
          <a:xfrm>
            <a:off x="7550728" y="5237018"/>
            <a:ext cx="4064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소속 </a:t>
            </a:r>
            <a:r>
              <a:rPr lang="en-US" altLang="ko-KR" dirty="0"/>
              <a:t>: Smart</a:t>
            </a:r>
            <a:r>
              <a:rPr lang="ko-KR" altLang="en-US" dirty="0"/>
              <a:t> </a:t>
            </a:r>
            <a:r>
              <a:rPr lang="en-US" altLang="ko-KR" dirty="0"/>
              <a:t>I.O.T</a:t>
            </a:r>
            <a:r>
              <a:rPr lang="ko-KR" altLang="en-US" dirty="0"/>
              <a:t> </a:t>
            </a:r>
            <a:r>
              <a:rPr lang="en-US" altLang="ko-KR" dirty="0"/>
              <a:t>Lab</a:t>
            </a:r>
          </a:p>
          <a:p>
            <a:pPr algn="r"/>
            <a:r>
              <a:rPr lang="ko-KR" altLang="en-US" dirty="0"/>
              <a:t>학번 </a:t>
            </a:r>
            <a:r>
              <a:rPr lang="en-US" altLang="ko-KR" dirty="0"/>
              <a:t>: 201511837</a:t>
            </a:r>
          </a:p>
          <a:p>
            <a:pPr algn="r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이상민</a:t>
            </a:r>
            <a:endParaRPr lang="en-US" altLang="ko-KR" dirty="0"/>
          </a:p>
          <a:p>
            <a:pPr algn="r"/>
            <a:r>
              <a:rPr lang="ko-KR" altLang="en-US" b="0" i="0" dirty="0" err="1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학석사연계과정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50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213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C7BE1-DA0C-4127-8EE4-C309A7B6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74761-5E23-4E75-ACC2-CDE438C2B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i="0" dirty="0">
                <a:effectLst/>
                <a:latin typeface="-apple-system"/>
              </a:rPr>
              <a:t>ABSTRACT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i="0" dirty="0">
                <a:effectLst/>
                <a:latin typeface="-apple-system"/>
              </a:rPr>
              <a:t>INTRODUCTION</a:t>
            </a:r>
          </a:p>
          <a:p>
            <a:pPr marL="0" indent="0">
              <a:buNone/>
            </a:pPr>
            <a:r>
              <a:rPr lang="en-US" altLang="ko-KR" dirty="0">
                <a:latin typeface="-apple-system"/>
              </a:rPr>
              <a:t>3. </a:t>
            </a:r>
            <a:r>
              <a:rPr lang="en-US" altLang="ko-KR" i="0" dirty="0">
                <a:effectLst/>
                <a:latin typeface="-apple-system"/>
              </a:rPr>
              <a:t>RELATED WORK</a:t>
            </a:r>
          </a:p>
          <a:p>
            <a:pPr marL="0" indent="0">
              <a:buNone/>
            </a:pPr>
            <a:r>
              <a:rPr lang="en-US" altLang="ko-KR" dirty="0">
                <a:latin typeface="-apple-system"/>
              </a:rPr>
              <a:t>4. </a:t>
            </a:r>
            <a:r>
              <a:rPr lang="en-US" altLang="ko-KR" i="0" dirty="0">
                <a:effectLst/>
                <a:latin typeface="-apple-system"/>
              </a:rPr>
              <a:t>DEEPGBM</a:t>
            </a:r>
          </a:p>
          <a:p>
            <a:pPr marL="0" indent="0">
              <a:buNone/>
            </a:pPr>
            <a:r>
              <a:rPr lang="en-US" altLang="ko-KR" dirty="0">
                <a:latin typeface="-apple-system"/>
              </a:rPr>
              <a:t>5. </a:t>
            </a:r>
            <a:r>
              <a:rPr lang="en-US" altLang="ko-KR" i="0" dirty="0">
                <a:effectLst/>
                <a:latin typeface="-apple-system"/>
              </a:rPr>
              <a:t>EXPERIMENT</a:t>
            </a:r>
          </a:p>
          <a:p>
            <a:pPr marL="0" indent="0">
              <a:buNone/>
            </a:pPr>
            <a:r>
              <a:rPr lang="en-US" altLang="ko-KR" dirty="0">
                <a:latin typeface="-apple-system"/>
              </a:rPr>
              <a:t>6. </a:t>
            </a:r>
            <a:r>
              <a:rPr lang="en-US" altLang="ko-KR" i="0" dirty="0">
                <a:effectLst/>
                <a:latin typeface="-apple-system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3403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0" i="0" dirty="0">
                <a:effectLst/>
                <a:latin typeface="-apple-system"/>
              </a:rPr>
              <a:t>온라인 예측은 많은 실제 애플리케이션에서 가장 필수적인 작업 중 하나</a:t>
            </a:r>
            <a:endParaRPr lang="en-US" altLang="ko-KR" b="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ko-KR" altLang="en-US" b="0" i="0" dirty="0">
                <a:effectLst/>
                <a:latin typeface="-apple-system"/>
              </a:rPr>
              <a:t>표 입력 공간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몇 개의 범주로 나누어진 특징</a:t>
            </a:r>
            <a:r>
              <a:rPr lang="en-US" altLang="ko-KR" b="0" i="0" dirty="0">
                <a:effectLst/>
                <a:latin typeface="-apple-system"/>
              </a:rPr>
              <a:t>. (</a:t>
            </a:r>
            <a:r>
              <a:rPr lang="ko-KR" altLang="en-US" b="0" i="0" dirty="0">
                <a:effectLst/>
                <a:latin typeface="-apple-system"/>
              </a:rPr>
              <a:t>시간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제목</a:t>
            </a:r>
            <a:r>
              <a:rPr lang="en-US" altLang="ko-KR" b="0" i="0" dirty="0">
                <a:effectLst/>
                <a:latin typeface="-apple-system"/>
              </a:rPr>
              <a:t>,,)</a:t>
            </a:r>
          </a:p>
          <a:p>
            <a:pPr marL="0" indent="0">
              <a:buNone/>
            </a:pPr>
            <a:r>
              <a:rPr lang="ko-KR" altLang="en-US" b="0" i="0" dirty="0">
                <a:effectLst/>
                <a:latin typeface="-apple-system"/>
              </a:rPr>
              <a:t>온라인 데이터 생성 </a:t>
            </a:r>
            <a:r>
              <a:rPr lang="en-US" altLang="ko-KR" b="0" i="0" dirty="0">
                <a:effectLst/>
                <a:latin typeface="-apple-system"/>
              </a:rPr>
              <a:t>:</a:t>
            </a:r>
            <a:r>
              <a:rPr lang="ko-KR" altLang="en-US" b="0" i="0" dirty="0">
                <a:effectLst/>
                <a:latin typeface="-apple-system"/>
              </a:rPr>
              <a:t> 동적 분포로 이어진 연속 데이터</a:t>
            </a:r>
            <a:r>
              <a:rPr lang="en-US" altLang="ko-KR" b="0" i="0" dirty="0">
                <a:effectLst/>
                <a:latin typeface="-apple-system"/>
              </a:rPr>
              <a:t>. (</a:t>
            </a:r>
            <a:r>
              <a:rPr lang="ko-KR" altLang="en-US" b="0" i="0" dirty="0">
                <a:effectLst/>
                <a:latin typeface="-apple-system"/>
              </a:rPr>
              <a:t>댓글작성시간</a:t>
            </a:r>
            <a:r>
              <a:rPr lang="en-US" altLang="ko-KR" b="0" i="0" dirty="0">
                <a:effectLst/>
                <a:latin typeface="-apple-system"/>
              </a:rPr>
              <a:t>)</a:t>
            </a:r>
          </a:p>
          <a:p>
            <a:pPr marL="0" indent="0">
              <a:buNone/>
            </a:pPr>
            <a:r>
              <a:rPr lang="ko-KR" altLang="en-US" b="0" i="0" dirty="0">
                <a:effectLst/>
                <a:latin typeface="-apple-system"/>
              </a:rPr>
              <a:t>표 형식 입력 공간을 이용한 효과적인 학습과 </a:t>
            </a:r>
            <a:br>
              <a:rPr lang="en-US" altLang="ko-KR" b="0" i="0" dirty="0">
                <a:effectLst/>
                <a:latin typeface="-apple-system"/>
              </a:rPr>
            </a:br>
            <a:r>
              <a:rPr lang="ko-KR" altLang="en-US" b="0" i="0" dirty="0">
                <a:effectLst/>
                <a:latin typeface="-apple-system"/>
              </a:rPr>
              <a:t>온라인 데이터 생성에 대한 빠른 적응은 </a:t>
            </a:r>
            <a:br>
              <a:rPr lang="en-US" altLang="ko-KR" b="0" i="0" dirty="0">
                <a:effectLst/>
                <a:latin typeface="-apple-system"/>
              </a:rPr>
            </a:br>
            <a:r>
              <a:rPr lang="ko-KR" altLang="en-US" b="0" i="0" dirty="0">
                <a:effectLst/>
                <a:latin typeface="-apple-system"/>
              </a:rPr>
              <a:t>온라인 예측  모델을 얻는 데 있어 중요한 과제</a:t>
            </a:r>
            <a:r>
              <a:rPr lang="ko-KR" altLang="en-US" dirty="0">
                <a:latin typeface="-apple-system"/>
              </a:rPr>
              <a:t>이다</a:t>
            </a:r>
            <a:r>
              <a:rPr lang="en-US" altLang="ko-KR" dirty="0">
                <a:latin typeface="-apple-system"/>
              </a:rPr>
              <a:t>.</a:t>
            </a:r>
            <a:br>
              <a:rPr lang="en-US" altLang="ko-KR" dirty="0">
                <a:latin typeface="-apple-system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06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와 </a:t>
            </a:r>
            <a:r>
              <a:rPr lang="en-US" altLang="ko-KR" dirty="0"/>
              <a:t>NN</a:t>
            </a:r>
            <a:r>
              <a:rPr lang="ko-KR" altLang="en-US" dirty="0"/>
              <a:t>이 실제로 널리 사용되지만</a:t>
            </a:r>
            <a:r>
              <a:rPr lang="en-US" altLang="ko-KR" dirty="0"/>
              <a:t>, </a:t>
            </a:r>
            <a:r>
              <a:rPr lang="ko-KR" altLang="en-US" dirty="0"/>
              <a:t>취약한 부분이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는 동적 온라인 데이터 생성에 거의 적응할 수 없으며 </a:t>
            </a:r>
            <a:br>
              <a:rPr lang="en-US" altLang="ko-KR" dirty="0"/>
            </a:br>
            <a:r>
              <a:rPr lang="ko-KR" altLang="en-US" dirty="0"/>
              <a:t>희박한 범주형 특징에 직면할 경우 비효율적인 경향이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NN</a:t>
            </a:r>
            <a:r>
              <a:rPr lang="ko-KR" altLang="en-US" dirty="0"/>
              <a:t>은 밀도가 높은 수치 특징에 직면할 경우 만족스러운 성능을 달성하기가 매우 어렵다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문제점들을 보안하기 위해 </a:t>
            </a:r>
            <a:r>
              <a:rPr lang="en-US" altLang="ko-KR" dirty="0"/>
              <a:t>NN</a:t>
            </a:r>
            <a:r>
              <a:rPr lang="ko-KR" altLang="en-US" dirty="0"/>
              <a:t>의 구성 요소를 사용하여 </a:t>
            </a:r>
            <a:r>
              <a:rPr lang="en-US" altLang="ko-KR" dirty="0"/>
              <a:t>NN</a:t>
            </a:r>
            <a:r>
              <a:rPr lang="ko-KR" altLang="en-US" dirty="0"/>
              <a:t>과</a:t>
            </a:r>
            <a:r>
              <a:rPr lang="en-US" altLang="ko-KR" dirty="0"/>
              <a:t> GBDT</a:t>
            </a:r>
            <a:r>
              <a:rPr lang="ko-KR" altLang="en-US" dirty="0"/>
              <a:t>의 장점을 통합하는 새로운 학습 프레임 워크인 </a:t>
            </a:r>
            <a:r>
              <a:rPr lang="en-US" altLang="ko-KR" dirty="0" err="1"/>
              <a:t>DeepGBM</a:t>
            </a:r>
            <a:r>
              <a:rPr lang="ko-KR" altLang="en-US" dirty="0"/>
              <a:t>을 제안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374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GBDT(</a:t>
            </a:r>
            <a:r>
              <a:rPr lang="en-US" altLang="ko-KR" sz="4000" b="1" i="0" dirty="0"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Gradient Boosting Decision Tree)</a:t>
            </a:r>
            <a:r>
              <a:rPr lang="ko-KR" altLang="en-US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란</a:t>
            </a:r>
            <a:r>
              <a:rPr lang="en-US" altLang="ko-KR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?</a:t>
            </a:r>
            <a:endParaRPr lang="ko-KR" altLang="en-US" sz="4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Gradient Boosting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은 컴퓨터공학의 알고리즘에서 자주 등장하는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greedy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전략을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decision tree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에 적용한 것이라고 볼 수 있다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Boosting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은 기존 모델이 잘 맞추지 못한 데이터에 대해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additional model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을 이용해서 모델의 표현력을 계속해서 높이는 방법</a:t>
            </a:r>
            <a:endParaRPr lang="en-US" altLang="ko-KR" dirty="0">
              <a:solidFill>
                <a:srgbClr val="555555"/>
              </a:solidFill>
              <a:latin typeface="AppleSDGothicNe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기존 모델이 잘 못 맞춘 데이터에 대한 정보를 전달하는 방법이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weight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에 기반하면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Adaboost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가 되고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error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를 미분한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gradient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에 기반하면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gradient boost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가 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Gradient Boosting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알고리즘의 경우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MLP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를 예로 들면 그 학습 원리를 바로 이해할 수 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만약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GB_MLP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을 만든다면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경우 먼저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1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개의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히든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뉴런만 있는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3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층짜리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MLP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로 데이터를 학습한다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그다음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error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가 더이상 줄어들지 않으면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새로운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히든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노드를 하나 추가하고 그 새로 추가된 노드의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weight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를 같은 데이터로 다시 학습한다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이를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error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가 충분히 줄어들 때까지 계속 반복한다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이 과정은 결국 하나의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히든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뉴런을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additional model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로써 계속 추가하면서 표현력을 점진적으로 증가시키는 과정에 해당한다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marL="0" indent="0">
              <a:buNone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그런데 만약에 이걸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MLP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가아니라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Decision tree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를 사용하게 되면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Gradient Boosting Tree(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GBTree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가 되는 것이다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34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dirty="0" err="1"/>
              <a:t>CatNN</a:t>
            </a:r>
            <a:r>
              <a:rPr lang="en-US" altLang="ko-KR" dirty="0"/>
              <a:t> : </a:t>
            </a:r>
            <a:r>
              <a:rPr lang="ko-KR" altLang="en-US" dirty="0"/>
              <a:t>희박한 범주형 특징 처리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GBDT2NN : GBDT</a:t>
            </a:r>
            <a:r>
              <a:rPr lang="ko-KR" altLang="en-US" dirty="0"/>
              <a:t>로 증류된 데이터를 가진 고밀도 수치 특징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두가지의 </a:t>
            </a:r>
            <a:r>
              <a:rPr lang="en-US" altLang="ko-KR" dirty="0"/>
              <a:t>Component</a:t>
            </a:r>
            <a:r>
              <a:rPr lang="ko-KR" altLang="en-US" dirty="0"/>
              <a:t>를 사용하여서 </a:t>
            </a:r>
            <a:r>
              <a:rPr lang="en-US" altLang="ko-KR" dirty="0" err="1"/>
              <a:t>DeepGBM</a:t>
            </a:r>
            <a:r>
              <a:rPr lang="ko-KR" altLang="en-US" dirty="0"/>
              <a:t>은</a:t>
            </a:r>
            <a:br>
              <a:rPr lang="en-US" altLang="ko-KR" dirty="0"/>
            </a:br>
            <a:r>
              <a:rPr lang="ko-KR" altLang="en-US" dirty="0"/>
              <a:t>효율적인 온라인 업데이트 기능을 유지하며</a:t>
            </a:r>
            <a:r>
              <a:rPr lang="en-US" altLang="ko-KR" dirty="0"/>
              <a:t>, </a:t>
            </a:r>
            <a:r>
              <a:rPr lang="ko-KR" altLang="en-US" dirty="0"/>
              <a:t>희박한 범주형 특징 처리</a:t>
            </a:r>
            <a:r>
              <a:rPr lang="en-US" altLang="ko-KR" dirty="0"/>
              <a:t>, </a:t>
            </a:r>
            <a:r>
              <a:rPr lang="ko-KR" altLang="en-US" dirty="0"/>
              <a:t>고밀도 수치 모두를 활용할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공개데이터 학습 결과</a:t>
            </a:r>
            <a:r>
              <a:rPr lang="en-US" altLang="ko-KR" dirty="0"/>
              <a:t>, </a:t>
            </a:r>
            <a:r>
              <a:rPr lang="en-US" altLang="ko-KR" dirty="0" err="1"/>
              <a:t>DeepGBM</a:t>
            </a:r>
            <a:r>
              <a:rPr lang="ko-KR" altLang="en-US" dirty="0"/>
              <a:t>은 다양한 온라인 예측 작업에 대한 성능이 기존의 다른 프레임워크의 성능보다 앞서는 것을 볼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304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온라인 예측은</a:t>
            </a:r>
            <a:r>
              <a:rPr lang="en-US" altLang="ko-KR" dirty="0"/>
              <a:t> </a:t>
            </a:r>
            <a:r>
              <a:rPr lang="ko-KR" altLang="en-US" dirty="0"/>
              <a:t>클릭 예측</a:t>
            </a:r>
            <a:r>
              <a:rPr lang="en-US" altLang="ko-KR" dirty="0"/>
              <a:t>, </a:t>
            </a:r>
            <a:r>
              <a:rPr lang="ko-KR" altLang="en-US" dirty="0"/>
              <a:t>웹 검색의 콘텐츠 순위</a:t>
            </a:r>
            <a:r>
              <a:rPr lang="en-US" altLang="ko-KR" dirty="0"/>
              <a:t>, </a:t>
            </a:r>
            <a:r>
              <a:rPr lang="ko-KR" altLang="en-US" dirty="0"/>
              <a:t>추천 시스템의 콘텐츠 최적화</a:t>
            </a:r>
            <a:r>
              <a:rPr lang="en-US" altLang="ko-KR" dirty="0"/>
              <a:t>, </a:t>
            </a:r>
            <a:r>
              <a:rPr lang="ko-KR" altLang="en-US" dirty="0"/>
              <a:t>이동 시간 추정과 같은 실제 산업 애플리케이션에서 필수적인 역할을 하는 특정 유형의 작업을 의미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일반적인 온라인 예측 작업은 표 입력 공간과 온라인 데이터 생성 측면 두가지를 산출하는데</a:t>
            </a:r>
            <a:r>
              <a:rPr lang="en-US" altLang="ko-KR" dirty="0"/>
              <a:t>, </a:t>
            </a:r>
            <a:r>
              <a:rPr lang="ko-KR" altLang="en-US" dirty="0"/>
              <a:t>표 입력 공간은 후원 검색에서 클릭 예측 작업의 특징 공간은 일반적으로 쿼리와 광고 사이의 텍스트 유사성과 같은 숫자 범주 뿐만 아니라 광고 범주와 같은 범주형도 포함한다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온라인 데이터 생성은 이러한 작업의 실제 데이터가 온라인에서 생성되고 데이터 배포가 실시간 동적이다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뉴스 </a:t>
            </a:r>
            <a:r>
              <a:rPr lang="ko-KR" altLang="en-US" dirty="0" err="1"/>
              <a:t>추천자</a:t>
            </a:r>
            <a:r>
              <a:rPr lang="ko-KR" altLang="en-US" dirty="0"/>
              <a:t> 시스템은 엄청난 양의 데이터를 실시간으로 생성하고</a:t>
            </a:r>
            <a:r>
              <a:rPr lang="en-US" altLang="ko-KR" dirty="0"/>
              <a:t>, </a:t>
            </a:r>
            <a:r>
              <a:rPr lang="ko-KR" altLang="en-US" dirty="0"/>
              <a:t>끊임없이 등장하는 뉴스는 다른 시간에 동적 기능 배포를 발생시킨다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51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온라인 예측 과제에 대한 효과적인 학습 기반 모델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표 형식 입력 공간을 사용하여 효과적인 모델을 학습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온라인 데이터 생성에 맞게 모델을 조정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현재 온라인 예측 작업을 해결하는데 널리 사용되는 기계 학습 모델 </a:t>
            </a:r>
            <a:r>
              <a:rPr lang="en-US" altLang="ko-KR" dirty="0"/>
              <a:t>: GBDT, NN</a:t>
            </a:r>
            <a:r>
              <a:rPr lang="ko-KR" altLang="en-US" dirty="0"/>
              <a:t>이 있지만</a:t>
            </a:r>
            <a:r>
              <a:rPr lang="en-US" altLang="ko-KR" dirty="0"/>
              <a:t>, </a:t>
            </a:r>
            <a:r>
              <a:rPr lang="ko-KR" altLang="en-US" dirty="0"/>
              <a:t>이는 두 가지 주요 과제를 동시에 해결 할 수 없다</a:t>
            </a:r>
            <a:r>
              <a:rPr lang="en-US" altLang="ko-KR" dirty="0"/>
              <a:t>. </a:t>
            </a:r>
            <a:r>
              <a:rPr lang="ko-KR" altLang="en-US" dirty="0"/>
              <a:t>각자의 장단점이 존재하기 때문이다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의 주요 장점은 고밀도 수치 특징을 효과적으로 처리할 수 있다</a:t>
            </a:r>
            <a:r>
              <a:rPr lang="en-US" altLang="ko-KR" dirty="0"/>
              <a:t>. </a:t>
            </a:r>
            <a:r>
              <a:rPr lang="ko-KR" altLang="en-US" dirty="0"/>
              <a:t>트리를 구축하기 위해 통계 정보가 가장 큰 특징을 반복적으로 선택할 수 있기 때문에</a:t>
            </a:r>
            <a:r>
              <a:rPr lang="en-US" altLang="ko-KR" dirty="0"/>
              <a:t>, GBDT</a:t>
            </a:r>
            <a:r>
              <a:rPr lang="ko-KR" altLang="en-US" dirty="0"/>
              <a:t>는 훈련 목표에 잘 맞도록 유용한 수치 특징을 자동으로 선택하고 결합한다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561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는 클릭 예측</a:t>
            </a:r>
            <a:r>
              <a:rPr lang="en-US" altLang="ko-KR" dirty="0"/>
              <a:t>, </a:t>
            </a:r>
            <a:r>
              <a:rPr lang="ko-KR" altLang="en-US" dirty="0"/>
              <a:t>웹 검색 순위 및 기타 잘 알려진 예측 작업에서 효과를 입증했으나</a:t>
            </a:r>
            <a:r>
              <a:rPr lang="en-US" altLang="ko-KR" dirty="0"/>
              <a:t>, </a:t>
            </a:r>
            <a:r>
              <a:rPr lang="ko-KR" altLang="en-US" dirty="0"/>
              <a:t>두 가지 주요 단점이 있다</a:t>
            </a:r>
            <a:r>
              <a:rPr lang="en-US" altLang="ko-KR" dirty="0"/>
              <a:t>. 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학습된 트리를 변경할 수 없으므로 온라인 모드에서 업데이트하기가 어렵다</a:t>
            </a:r>
            <a:r>
              <a:rPr lang="en-US" altLang="ko-KR" dirty="0"/>
              <a:t>. </a:t>
            </a:r>
            <a:r>
              <a:rPr lang="ko-KR" altLang="en-US" dirty="0"/>
              <a:t>이를 위해서는 재학습을 거쳐야하기때문에 비효율적이다</a:t>
            </a:r>
            <a:r>
              <a:rPr lang="en-US" altLang="ko-KR" dirty="0"/>
              <a:t>.</a:t>
            </a:r>
            <a:r>
              <a:rPr lang="ko-KR" altLang="en-US" dirty="0"/>
              <a:t> 이는 대규모 데이터를 학습하는 것을 방해한다</a:t>
            </a:r>
            <a:r>
              <a:rPr lang="en-US" altLang="ko-KR" dirty="0"/>
              <a:t>. </a:t>
            </a:r>
            <a:r>
              <a:rPr lang="ko-KR" altLang="en-US" dirty="0"/>
              <a:t>학습을 위해 메모리에 엄청난 양의 데이터를 불러와야 하기 때문이다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희소 범주적 특징에 대한 학습의 비효율적이다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340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728</Words>
  <Application>Microsoft Office PowerPoint</Application>
  <PresentationFormat>와이드스크린</PresentationFormat>
  <Paragraphs>51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AppleSDGothicNeo</vt:lpstr>
      <vt:lpstr>-apple-system</vt:lpstr>
      <vt:lpstr>NanumGothic</vt:lpstr>
      <vt:lpstr>나눔바른고딕</vt:lpstr>
      <vt:lpstr>나눔스퀘어OTF ExtraBold</vt:lpstr>
      <vt:lpstr>맑은 고딕</vt:lpstr>
      <vt:lpstr>한컴 고딕</vt:lpstr>
      <vt:lpstr>Arial</vt:lpstr>
      <vt:lpstr>Office 테마</vt:lpstr>
      <vt:lpstr>Data Analysis programming  paper review</vt:lpstr>
      <vt:lpstr>목차</vt:lpstr>
      <vt:lpstr>1. Abstract</vt:lpstr>
      <vt:lpstr>1. Abstract</vt:lpstr>
      <vt:lpstr>GBDT(Gradient Boosting Decision Tree)란?</vt:lpstr>
      <vt:lpstr>1. Abstract</vt:lpstr>
      <vt:lpstr>2. Introduction.</vt:lpstr>
      <vt:lpstr>2. Introduction.</vt:lpstr>
      <vt:lpstr>2. Introduction.</vt:lpstr>
      <vt:lpstr>2. Introduction.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programming paper review</dc:title>
  <dc:creator>이상민</dc:creator>
  <cp:lastModifiedBy>이상민</cp:lastModifiedBy>
  <cp:revision>23</cp:revision>
  <dcterms:created xsi:type="dcterms:W3CDTF">2021-10-06T01:44:36Z</dcterms:created>
  <dcterms:modified xsi:type="dcterms:W3CDTF">2021-10-11T18:54:45Z</dcterms:modified>
</cp:coreProperties>
</file>