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9"/>
  </p:notesMasterIdLst>
  <p:sldIdLst>
    <p:sldId id="256" r:id="rId2"/>
    <p:sldId id="258" r:id="rId3"/>
    <p:sldId id="257" r:id="rId4"/>
    <p:sldId id="284" r:id="rId5"/>
    <p:sldId id="275" r:id="rId6"/>
    <p:sldId id="279" r:id="rId7"/>
    <p:sldId id="278" r:id="rId8"/>
    <p:sldId id="280" r:id="rId9"/>
    <p:sldId id="281" r:id="rId10"/>
    <p:sldId id="263" r:id="rId11"/>
    <p:sldId id="262" r:id="rId12"/>
    <p:sldId id="277" r:id="rId13"/>
    <p:sldId id="265" r:id="rId14"/>
    <p:sldId id="276" r:id="rId15"/>
    <p:sldId id="267" r:id="rId16"/>
    <p:sldId id="273" r:id="rId17"/>
    <p:sldId id="274" r:id="rId18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4660"/>
  </p:normalViewPr>
  <p:slideViewPr>
    <p:cSldViewPr>
      <p:cViewPr varScale="1">
        <p:scale>
          <a:sx n="53" d="100"/>
          <a:sy n="53" d="100"/>
        </p:scale>
        <p:origin x="88" y="1568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ingjunChen/GradingKneeO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nuh.org/health/nMedInfo/nView.do?category=DIS&amp;medid=AA00019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altLang="ko-KR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altLang="ko-KR" sz="3600" b="1" spc="-5" dirty="0" smtClean="0">
                <a:latin typeface="나눔고딕OTF ExtraBold"/>
                <a:cs typeface="나눔고딕OTF ExtraBold"/>
              </a:rPr>
              <a:t>10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158" y="3362048"/>
            <a:ext cx="18633584" cy="4542269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sz="9600" dirty="0"/>
              <a:t>무릎 </a:t>
            </a:r>
            <a:r>
              <a:rPr lang="en-US" altLang="ko-KR" sz="9600" dirty="0"/>
              <a:t>X-ray </a:t>
            </a:r>
            <a:r>
              <a:rPr lang="ko-KR" altLang="en-US" sz="9600" dirty="0"/>
              <a:t>영상을 이용한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KL </a:t>
            </a:r>
            <a:r>
              <a:rPr lang="en-US" altLang="ko-KR" sz="9600" dirty="0"/>
              <a:t>grade Classifier</a:t>
            </a:r>
            <a:br>
              <a:rPr lang="en-US" altLang="ko-KR" sz="9600" dirty="0"/>
            </a:br>
            <a:r>
              <a:rPr lang="en-US" sz="4400" dirty="0">
                <a:ea typeface="맑은 고딕"/>
                <a:cs typeface="나눔고딕OTF ExtraBold"/>
              </a:rPr>
              <a:t/>
            </a:r>
            <a:br>
              <a:rPr lang="en-US" sz="4400" dirty="0">
                <a:ea typeface="맑은 고딕"/>
                <a:cs typeface="나눔고딕OTF ExtraBold"/>
              </a:rPr>
            </a:br>
            <a:r>
              <a:rPr lang="en-US" sz="44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4400" dirty="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04" dirty="0"/>
              <a:t>What data did you use?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836639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사용한 데이터는 무엇인가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?</a:t>
            </a: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X-ray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이미지를 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YoloV2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로 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Detection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 결과 이미지를 학습 데이터셋으로 사용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spc="-325" dirty="0" smtClean="0">
                <a:latin typeface="나눔고딕OTF ExtraBold"/>
                <a:cs typeface="나눔고딕OTF ExtraBold"/>
                <a:hlinkClick r:id="rId2"/>
              </a:rPr>
              <a:t>출처 </a:t>
            </a:r>
            <a:r>
              <a:rPr lang="en-US" altLang="ko-KR" sz="2800" spc="-325" dirty="0" smtClean="0">
                <a:latin typeface="나눔고딕OTF ExtraBold"/>
                <a:cs typeface="나눔고딕OTF ExtraBold"/>
                <a:hlinkClick r:id="rId2"/>
              </a:rPr>
              <a:t>: https</a:t>
            </a:r>
            <a:r>
              <a:rPr lang="en-US" altLang="ko-KR" sz="2800" spc="-325" dirty="0">
                <a:latin typeface="나눔고딕OTF ExtraBold"/>
                <a:cs typeface="나눔고딕OTF ExtraBold"/>
                <a:hlinkClick r:id="rId2"/>
              </a:rPr>
              <a:t>://github.com/PingjunChen/GradingKneeOA</a:t>
            </a:r>
            <a:endParaRPr lang="en-US" altLang="ko-KR" sz="280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spc="-325" dirty="0" err="1" smtClean="0">
                <a:latin typeface="나눔고딕OTF ExtraBold"/>
                <a:cs typeface="나눔고딕OTF ExtraBold"/>
              </a:rPr>
              <a:t>Dphi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에서 제공하는 학습데이터셋을 검증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,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테스트 데이터셋으로 나누어 사용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spc="-325" dirty="0" smtClean="0">
                <a:latin typeface="나눔고딕OTF ExtraBold"/>
                <a:cs typeface="나눔고딕OTF ExtraBold"/>
              </a:rPr>
              <a:t>출처 </a:t>
            </a:r>
            <a:r>
              <a:rPr lang="en-US" altLang="ko-KR" sz="2800" spc="-325" dirty="0" smtClean="0">
                <a:latin typeface="나눔고딕OTF ExtraBold"/>
                <a:cs typeface="나눔고딕OTF ExtraBold"/>
              </a:rPr>
              <a:t>: https</a:t>
            </a:r>
            <a:r>
              <a:rPr lang="en-US" altLang="ko-KR" sz="2800" spc="-325" dirty="0">
                <a:latin typeface="나눔고딕OTF ExtraBold"/>
                <a:cs typeface="나눔고딕OTF ExtraBold"/>
              </a:rPr>
              <a:t>://drive.google.com/file/d/1NdDqPK4NLn2aV8ZdF5ilux1sfG6IyebC/view</a:t>
            </a:r>
            <a:endParaRPr lang="en-US" altLang="ko-KR" sz="280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추후 검증 </a:t>
            </a:r>
            <a:r>
              <a:rPr lang="ko-KR" altLang="en-US" sz="4350" spc="-325" dirty="0" err="1" smtClean="0">
                <a:latin typeface="나눔고딕OTF ExtraBold"/>
                <a:cs typeface="나눔고딕OTF ExtraBold"/>
              </a:rPr>
              <a:t>데이터셋을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 추가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학습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학습에 참고한 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Code Ref </a:t>
            </a:r>
            <a:br>
              <a:rPr lang="en-US" altLang="ko-KR" sz="4350" spc="-325" dirty="0" smtClean="0">
                <a:latin typeface="나눔고딕OTF ExtraBold"/>
                <a:cs typeface="나눔고딕OTF ExtraBold"/>
              </a:rPr>
            </a:b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: </a:t>
            </a:r>
            <a:r>
              <a:rPr lang="en-US" altLang="ko-KR" sz="4350" spc="-325" dirty="0">
                <a:latin typeface="나눔고딕OTF ExtraBold"/>
                <a:cs typeface="나눔고딕OTF ExtraBold"/>
              </a:rPr>
              <a:t>https://dphi.tech/notebooks/1680/akashkewar/xception-architecture-with-imagenet-finetuned-on-kaggle-dataset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0" y="3521075"/>
            <a:ext cx="7573968" cy="4985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42930" y="4182138"/>
            <a:ext cx="63626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+mn-ea"/>
              </a:rPr>
              <a:t>ClsKLData</a:t>
            </a:r>
            <a:r>
              <a:rPr lang="en-US" altLang="ko-KR" sz="2400" dirty="0" smtClean="0">
                <a:latin typeface="+mn-ea"/>
              </a:rPr>
              <a:t> KneeKL224 9786</a:t>
            </a:r>
            <a:r>
              <a:rPr lang="ko-KR" altLang="en-US" sz="2400" dirty="0" smtClean="0">
                <a:latin typeface="+mn-ea"/>
              </a:rPr>
              <a:t>개의 이미지 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0 : 3857 </a:t>
            </a:r>
          </a:p>
          <a:p>
            <a:r>
              <a:rPr lang="en-US" altLang="ko-KR" sz="2400" dirty="0" smtClean="0">
                <a:latin typeface="+mn-ea"/>
              </a:rPr>
              <a:t>1 : 1770</a:t>
            </a:r>
          </a:p>
          <a:p>
            <a:r>
              <a:rPr lang="en-US" altLang="ko-KR" sz="2400" dirty="0" smtClean="0">
                <a:latin typeface="+mn-ea"/>
              </a:rPr>
              <a:t>2 : 2578</a:t>
            </a:r>
          </a:p>
          <a:p>
            <a:r>
              <a:rPr lang="en-US" altLang="ko-KR" sz="2400" dirty="0" smtClean="0">
                <a:latin typeface="+mn-ea"/>
              </a:rPr>
              <a:t>3 : 1286</a:t>
            </a:r>
          </a:p>
          <a:p>
            <a:r>
              <a:rPr lang="en-US" altLang="ko-KR" sz="2400" dirty="0" smtClean="0">
                <a:latin typeface="+mn-ea"/>
              </a:rPr>
              <a:t>4 : 295</a:t>
            </a: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분포가 고르지않아 수에 따라 가중치 부여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  <p:sp>
        <p:nvSpPr>
          <p:cNvPr id="10" name="TextBox 9"/>
          <p:cNvSpPr txBox="1"/>
          <p:nvPr/>
        </p:nvSpPr>
        <p:spPr>
          <a:xfrm>
            <a:off x="9404512" y="2427811"/>
            <a:ext cx="301353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└─</a:t>
            </a:r>
            <a:r>
              <a:rPr lang="en-US" altLang="ko-KR" dirty="0" err="1" smtClean="0">
                <a:latin typeface="+mn-ea"/>
              </a:rPr>
              <a:t>ClsKLData</a:t>
            </a:r>
            <a:r>
              <a:rPr lang="en-US" altLang="ko-KR" dirty="0" smtClean="0">
                <a:latin typeface="+mn-ea"/>
              </a:rPr>
              <a:t> label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└─kneeKL224 (9786)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 err="1">
                <a:latin typeface="+mn-ea"/>
              </a:rPr>
              <a:t>auto_test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0 (604)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1 (275)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2 (403)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3 (200)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│  └─4 (44)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test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0 (639)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1 (296)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2 (447)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3 (223)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└─4 (51)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train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0 (2286)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1 (1046)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2 (1516)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3 (757)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└─4 (173)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└─</a:t>
            </a:r>
            <a:r>
              <a:rPr lang="en-US" altLang="ko-KR" dirty="0" err="1">
                <a:latin typeface="+mn-ea"/>
              </a:rPr>
              <a:t>val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 ├─0 (328)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 ├─1 (153)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 ├─2 (212)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 ├─3 (106)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     └─4 (27)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0" y="3442269"/>
            <a:ext cx="7686486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9670" y="6645275"/>
            <a:ext cx="75143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+mn-ea"/>
              </a:rPr>
              <a:t>KneeXray</a:t>
            </a:r>
            <a:r>
              <a:rPr lang="en-US" altLang="ko-KR" sz="2400" dirty="0" smtClean="0">
                <a:latin typeface="+mn-ea"/>
              </a:rPr>
              <a:t> train data</a:t>
            </a:r>
            <a:r>
              <a:rPr lang="ko-KR" altLang="en-US" sz="2400" dirty="0" smtClean="0">
                <a:latin typeface="+mn-ea"/>
              </a:rPr>
              <a:t>를 </a:t>
            </a:r>
            <a:r>
              <a:rPr lang="en-US" altLang="ko-KR" sz="2400" dirty="0">
                <a:latin typeface="+mn-ea"/>
              </a:rPr>
              <a:t>Validation </a:t>
            </a:r>
            <a:r>
              <a:rPr lang="en-US" altLang="ko-KR" sz="2400" dirty="0" smtClean="0">
                <a:latin typeface="+mn-ea"/>
              </a:rPr>
              <a:t>data(7828)</a:t>
            </a:r>
            <a:r>
              <a:rPr lang="ko-KR" altLang="en-US" sz="2400" dirty="0" smtClean="0">
                <a:latin typeface="+mn-ea"/>
              </a:rPr>
              <a:t>로 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validation dataset</a:t>
            </a:r>
            <a:r>
              <a:rPr lang="ko-KR" altLang="en-US" sz="2400" dirty="0" smtClean="0">
                <a:latin typeface="+mn-ea"/>
              </a:rPr>
              <a:t>을 </a:t>
            </a:r>
            <a:r>
              <a:rPr lang="en-US" altLang="ko-KR" sz="2400" dirty="0" smtClean="0">
                <a:latin typeface="+mn-ea"/>
              </a:rPr>
              <a:t>7045(train), 783(validation)</a:t>
            </a:r>
            <a:r>
              <a:rPr lang="ko-KR" altLang="en-US" sz="2400" dirty="0" smtClean="0">
                <a:latin typeface="+mn-ea"/>
              </a:rPr>
              <a:t>개로 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나누어서 추가 학습을 진행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  <p:sp>
        <p:nvSpPr>
          <p:cNvPr id="10" name="TextBox 9"/>
          <p:cNvSpPr txBox="1"/>
          <p:nvPr/>
        </p:nvSpPr>
        <p:spPr>
          <a:xfrm>
            <a:off x="10289670" y="3229226"/>
            <a:ext cx="5521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└─</a:t>
            </a:r>
            <a:r>
              <a:rPr lang="en-US" altLang="ko-KR" sz="2400" dirty="0" err="1">
                <a:latin typeface="+mn-ea"/>
              </a:rPr>
              <a:t>KneeXray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├─test (1958) Non-label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└─train (7828) label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 </a:t>
            </a:r>
            <a:r>
              <a:rPr lang="en-US" altLang="ko-KR" sz="2400" dirty="0" smtClean="0">
                <a:latin typeface="+mn-ea"/>
              </a:rPr>
              <a:t> ├─</a:t>
            </a:r>
            <a:r>
              <a:rPr lang="en-US" altLang="ko-KR" sz="2400" dirty="0">
                <a:latin typeface="+mn-ea"/>
              </a:rPr>
              <a:t>0 </a:t>
            </a:r>
            <a:r>
              <a:rPr lang="en-US" altLang="ko-KR" sz="2400" dirty="0" smtClean="0">
                <a:latin typeface="+mn-ea"/>
              </a:rPr>
              <a:t>(3085)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  </a:t>
            </a:r>
            <a:r>
              <a:rPr lang="en-US" altLang="ko-KR" sz="2400" dirty="0" smtClean="0">
                <a:latin typeface="+mn-ea"/>
              </a:rPr>
              <a:t>├─</a:t>
            </a:r>
            <a:r>
              <a:rPr lang="en-US" altLang="ko-KR" sz="2400" dirty="0">
                <a:latin typeface="+mn-ea"/>
              </a:rPr>
              <a:t>1 </a:t>
            </a:r>
            <a:r>
              <a:rPr lang="en-US" altLang="ko-KR" sz="2400" dirty="0" smtClean="0">
                <a:latin typeface="+mn-ea"/>
              </a:rPr>
              <a:t>(1416)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</a:t>
            </a:r>
            <a:r>
              <a:rPr lang="en-US" altLang="ko-KR" sz="2400" dirty="0" smtClean="0">
                <a:latin typeface="+mn-ea"/>
              </a:rPr>
              <a:t>   </a:t>
            </a:r>
            <a:r>
              <a:rPr lang="en-US" altLang="ko-KR" sz="2400" dirty="0">
                <a:latin typeface="+mn-ea"/>
              </a:rPr>
              <a:t>├─2 </a:t>
            </a:r>
            <a:r>
              <a:rPr lang="en-US" altLang="ko-KR" sz="2400" dirty="0" smtClean="0">
                <a:latin typeface="+mn-ea"/>
              </a:rPr>
              <a:t>(2062)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     </a:t>
            </a:r>
            <a:r>
              <a:rPr lang="en-US" altLang="ko-KR" sz="2400" dirty="0">
                <a:latin typeface="+mn-ea"/>
              </a:rPr>
              <a:t>├─3 </a:t>
            </a:r>
            <a:r>
              <a:rPr lang="en-US" altLang="ko-KR" sz="2400" dirty="0" smtClean="0">
                <a:latin typeface="+mn-ea"/>
              </a:rPr>
              <a:t>(1029)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     └─4 (236)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2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270" dirty="0" err="1" smtClean="0">
                <a:latin typeface="Arial"/>
                <a:ea typeface="+mj-ea"/>
                <a:cs typeface="Arial"/>
              </a:rPr>
              <a:t>Hyperparameter</a:t>
            </a:r>
            <a:r>
              <a:rPr lang="en-US" altLang="ko-KR" sz="4350" b="1" spc="-27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-270" dirty="0" smtClean="0">
                <a:latin typeface="Arial"/>
                <a:ea typeface="+mj-ea"/>
                <a:cs typeface="Arial"/>
              </a:rPr>
              <a:t>최적화 결과</a:t>
            </a:r>
            <a:r>
              <a:rPr sz="4350" b="1" spc="-270" dirty="0" smtClean="0">
                <a:latin typeface="Arial"/>
                <a:ea typeface="+mj-ea"/>
                <a:cs typeface="Arial"/>
              </a:rPr>
              <a:t>.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9960"/>
              </p:ext>
            </p:extLst>
          </p:nvPr>
        </p:nvGraphicFramePr>
        <p:xfrm>
          <a:off x="9594850" y="3216276"/>
          <a:ext cx="9525000" cy="4667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5318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Model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Xception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925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 (</a:t>
                      </a:r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lr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0.00001, </a:t>
                      </a:r>
                      <a:b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</a:b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decay = 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Train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121 (Early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Plus Train 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23 (Early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9736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224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x224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89723"/>
              </p:ext>
            </p:extLst>
          </p:nvPr>
        </p:nvGraphicFramePr>
        <p:xfrm>
          <a:off x="1019728" y="3216275"/>
          <a:ext cx="778555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779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892779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6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Experiment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Windows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10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GeForce RTX 3090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CUDA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11.2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470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cuDNN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8.1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308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5817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Tensorflow-gpu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Numpy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1.19.5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Keras_preprocessing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1.1.2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  <a:cs typeface="Arial"/>
              </a:rPr>
              <a:t>Modeling - Feature </a:t>
            </a:r>
            <a:r>
              <a:rPr lang="en-US" sz="4350" b="1" spc="-325" dirty="0" smtClean="0">
                <a:latin typeface="나눔고딕OTF ExtraBold"/>
                <a:cs typeface="Arial"/>
              </a:rPr>
              <a:t>Layer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추가를</a:t>
            </a:r>
            <a:r>
              <a:rPr lang="en-US" altLang="ko-KR" sz="4350" b="1" spc="-325" dirty="0" smtClean="0">
                <a:latin typeface="나눔고딕OTF ExtraBold"/>
                <a:cs typeface="Arial"/>
              </a:rPr>
              <a:t>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통한 특징 응집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2682" y="3119913"/>
            <a:ext cx="2021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Xception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39891"/>
              </p:ext>
            </p:extLst>
          </p:nvPr>
        </p:nvGraphicFramePr>
        <p:xfrm>
          <a:off x="1831340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="0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4844"/>
              </p:ext>
            </p:extLst>
          </p:nvPr>
        </p:nvGraphicFramePr>
        <p:xfrm>
          <a:off x="1822450" y="541428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43125"/>
              </p:ext>
            </p:extLst>
          </p:nvPr>
        </p:nvGraphicFramePr>
        <p:xfrm>
          <a:off x="1822450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9903"/>
              </p:ext>
            </p:extLst>
          </p:nvPr>
        </p:nvGraphicFramePr>
        <p:xfrm>
          <a:off x="1822450" y="842254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512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2841"/>
              </p:ext>
            </p:extLst>
          </p:nvPr>
        </p:nvGraphicFramePr>
        <p:xfrm>
          <a:off x="7714656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384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48975"/>
              </p:ext>
            </p:extLst>
          </p:nvPr>
        </p:nvGraphicFramePr>
        <p:xfrm>
          <a:off x="7714656" y="54037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256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77107"/>
              </p:ext>
            </p:extLst>
          </p:nvPr>
        </p:nvGraphicFramePr>
        <p:xfrm>
          <a:off x="7714656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128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90111"/>
              </p:ext>
            </p:extLst>
          </p:nvPr>
        </p:nvGraphicFramePr>
        <p:xfrm>
          <a:off x="7714656" y="842835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64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95096"/>
              </p:ext>
            </p:extLst>
          </p:nvPr>
        </p:nvGraphicFramePr>
        <p:xfrm>
          <a:off x="13597972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6935"/>
              </p:ext>
            </p:extLst>
          </p:nvPr>
        </p:nvGraphicFramePr>
        <p:xfrm>
          <a:off x="13592615" y="54037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05935"/>
              </p:ext>
            </p:extLst>
          </p:nvPr>
        </p:nvGraphicFramePr>
        <p:xfrm>
          <a:off x="13592615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21761"/>
              </p:ext>
            </p:extLst>
          </p:nvPr>
        </p:nvGraphicFramePr>
        <p:xfrm>
          <a:off x="13578334" y="845311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GlobalAveragePooling2D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14575"/>
              </p:ext>
            </p:extLst>
          </p:nvPr>
        </p:nvGraphicFramePr>
        <p:xfrm>
          <a:off x="13560783" y="913300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softmax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4263643" y="3489245"/>
            <a:ext cx="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2"/>
            <a:endCxn id="10" idx="0"/>
          </p:cNvCxnSpPr>
          <p:nvPr/>
        </p:nvCxnSpPr>
        <p:spPr>
          <a:xfrm flipH="1">
            <a:off x="4254753" y="5008025"/>
            <a:ext cx="889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1" idx="0"/>
          </p:cNvCxnSpPr>
          <p:nvPr/>
        </p:nvCxnSpPr>
        <p:spPr>
          <a:xfrm>
            <a:off x="4254753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2"/>
            <a:endCxn id="12" idx="0"/>
          </p:cNvCxnSpPr>
          <p:nvPr/>
        </p:nvCxnSpPr>
        <p:spPr>
          <a:xfrm>
            <a:off x="4254753" y="8030936"/>
            <a:ext cx="0" cy="3916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3"/>
            <a:endCxn id="13" idx="0"/>
          </p:cNvCxnSpPr>
          <p:nvPr/>
        </p:nvCxnSpPr>
        <p:spPr>
          <a:xfrm flipV="1">
            <a:off x="6687056" y="3895505"/>
            <a:ext cx="3459903" cy="5083302"/>
          </a:xfrm>
          <a:prstGeom prst="bentConnector4">
            <a:avLst>
              <a:gd name="adj1" fmla="val 14850"/>
              <a:gd name="adj2" fmla="val 10449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10146959" y="5001666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2"/>
            <a:endCxn id="15" idx="0"/>
          </p:cNvCxnSpPr>
          <p:nvPr/>
        </p:nvCxnSpPr>
        <p:spPr>
          <a:xfrm>
            <a:off x="10146959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16" idx="0"/>
          </p:cNvCxnSpPr>
          <p:nvPr/>
        </p:nvCxnSpPr>
        <p:spPr>
          <a:xfrm>
            <a:off x="10146959" y="8030936"/>
            <a:ext cx="0" cy="3974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3"/>
            <a:endCxn id="17" idx="0"/>
          </p:cNvCxnSpPr>
          <p:nvPr/>
        </p:nvCxnSpPr>
        <p:spPr>
          <a:xfrm flipV="1">
            <a:off x="12579262" y="3895505"/>
            <a:ext cx="3451013" cy="5089110"/>
          </a:xfrm>
          <a:prstGeom prst="bentConnector4">
            <a:avLst>
              <a:gd name="adj1" fmla="val 14760"/>
              <a:gd name="adj2" fmla="val 10449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2"/>
            <a:endCxn id="18" idx="0"/>
          </p:cNvCxnSpPr>
          <p:nvPr/>
        </p:nvCxnSpPr>
        <p:spPr>
          <a:xfrm flipH="1">
            <a:off x="16024918" y="5008025"/>
            <a:ext cx="5357" cy="395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8" idx="2"/>
            <a:endCxn id="20" idx="0"/>
          </p:cNvCxnSpPr>
          <p:nvPr/>
        </p:nvCxnSpPr>
        <p:spPr>
          <a:xfrm>
            <a:off x="16024918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2"/>
            <a:endCxn id="21" idx="0"/>
          </p:cNvCxnSpPr>
          <p:nvPr/>
        </p:nvCxnSpPr>
        <p:spPr>
          <a:xfrm>
            <a:off x="16024918" y="8030936"/>
            <a:ext cx="1635" cy="4221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1" idx="2"/>
            <a:endCxn id="22" idx="0"/>
          </p:cNvCxnSpPr>
          <p:nvPr/>
        </p:nvCxnSpPr>
        <p:spPr>
          <a:xfrm flipH="1">
            <a:off x="16009002" y="8823953"/>
            <a:ext cx="17551" cy="3090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20" dirty="0"/>
              <a:t>What are the results of model learning?</a:t>
            </a:r>
            <a:endParaRPr b="0" spc="-120" dirty="0"/>
          </a:p>
        </p:txBody>
      </p:sp>
      <p:pic>
        <p:nvPicPr>
          <p:cNvPr id="102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90450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dirty="0">
                <a:latin typeface="Arial"/>
                <a:ea typeface="+mj-ea"/>
                <a:cs typeface="Arial"/>
              </a:rPr>
              <a:t>모델 학습의 결과는 무엇입니까</a:t>
            </a:r>
            <a:r>
              <a:rPr lang="en-US" altLang="ko-KR" sz="4350" b="1" dirty="0">
                <a:latin typeface="Arial"/>
                <a:ea typeface="+mj-ea"/>
                <a:cs typeface="Arial"/>
              </a:rPr>
              <a:t>?</a:t>
            </a:r>
            <a:endParaRPr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" y="3246282"/>
            <a:ext cx="6455155" cy="5420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3333"/>
          <a:stretch/>
        </p:blipFill>
        <p:spPr>
          <a:xfrm>
            <a:off x="8223250" y="3215800"/>
            <a:ext cx="11156367" cy="548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878" y="8852783"/>
            <a:ext cx="504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Validation(7828)</a:t>
            </a:r>
            <a:r>
              <a:rPr lang="ko-KR" altLang="en-US" sz="2400" b="1" dirty="0" smtClean="0">
                <a:latin typeface="+mn-ea"/>
              </a:rPr>
              <a:t>에서 나누어진 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test dataset(783)</a:t>
            </a:r>
            <a:r>
              <a:rPr lang="ko-KR" altLang="en-US" sz="2400" b="1" dirty="0" smtClean="0">
                <a:latin typeface="+mn-ea"/>
              </a:rPr>
              <a:t>에 대한 매트릭스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686726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en-US" altLang="ko-KR" sz="4350" b="1" dirty="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4350" b="1" dirty="0">
                <a:latin typeface="Arial"/>
                <a:ea typeface="+mj-ea"/>
                <a:cs typeface="Arial"/>
              </a:rPr>
              <a:t>을</a:t>
            </a:r>
            <a:r>
              <a:rPr lang="en-US" altLang="ko-KR" sz="4350" b="1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dirty="0">
                <a:latin typeface="Arial"/>
                <a:ea typeface="+mj-ea"/>
                <a:cs typeface="Arial"/>
              </a:rPr>
              <a:t>활용한 주요 특징 부각</a:t>
            </a:r>
            <a:endParaRPr lang="en-US" altLang="ko-KR"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7" y="2911475"/>
            <a:ext cx="4419600" cy="7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4009791"/>
            <a:ext cx="4800600" cy="48006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8332618" y="6199577"/>
            <a:ext cx="2438400" cy="762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42650" y="5426075"/>
            <a:ext cx="4800600" cy="2819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 flipH="1">
            <a:off x="3298487" y="1024968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Ref : https://jeonsworld.github.io/vision/vit/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 smtClean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 smtClean="0">
                <a:latin typeface="+mn-ea"/>
              </a:rPr>
              <a:t>감사합니다</a:t>
            </a:r>
            <a:r>
              <a:rPr lang="en-US" altLang="ko-KR" sz="11500" b="1" dirty="0" smtClean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1026" name="Picture 2" descr="장년 노인층의 무릎통증. 소리 없이 다가오는 퇴행성 관절염 : 네이버 포스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3140075"/>
            <a:ext cx="11696700" cy="67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68653" y="10107490"/>
            <a:ext cx="366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 Ref : http</a:t>
            </a:r>
            <a:r>
              <a:rPr lang="en-US" altLang="ko-KR" dirty="0"/>
              <a:t>://naver.me/Gslf7Pth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2965450" y="2835275"/>
            <a:ext cx="14086061" cy="4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0492" y="7985760"/>
            <a:ext cx="143359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단순 방사선 사진이 가장 유용하다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초기에는 정상 소견을 보일 수 있으나 점진적으로 관절 간격의 감소가 나타나며 연골 </a:t>
            </a:r>
            <a:r>
              <a:rPr lang="ko-KR" altLang="en-US" b="1" dirty="0">
                <a:latin typeface="+mn-ea"/>
              </a:rPr>
              <a:t>아래 뼈의 음영이 짙어지는 경화</a:t>
            </a:r>
            <a:r>
              <a:rPr lang="ko-KR" altLang="en-US" dirty="0">
                <a:latin typeface="+mn-ea"/>
              </a:rPr>
              <a:t> 소견을 볼 수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더욱 진행되면 </a:t>
            </a:r>
            <a:r>
              <a:rPr lang="ko-KR" altLang="en-US" dirty="0" err="1">
                <a:latin typeface="+mn-ea"/>
              </a:rPr>
              <a:t>관절면의</a:t>
            </a:r>
            <a:r>
              <a:rPr lang="ko-KR" altLang="en-US" dirty="0">
                <a:latin typeface="+mn-ea"/>
              </a:rPr>
              <a:t> 가장 자리에 뼈가 웃자란 듯한 </a:t>
            </a:r>
            <a:r>
              <a:rPr lang="ko-KR" altLang="en-US" b="1" dirty="0" err="1">
                <a:latin typeface="+mn-ea"/>
              </a:rPr>
              <a:t>골극이</a:t>
            </a:r>
            <a:r>
              <a:rPr lang="ko-KR" altLang="en-US" b="1" dirty="0">
                <a:latin typeface="+mn-ea"/>
              </a:rPr>
              <a:t> 형성되고 </a:t>
            </a:r>
            <a:r>
              <a:rPr lang="ko-KR" altLang="en-US" b="1" dirty="0" err="1">
                <a:latin typeface="+mn-ea"/>
              </a:rPr>
              <a:t>관절면이</a:t>
            </a:r>
            <a:r>
              <a:rPr lang="ko-KR" altLang="en-US" b="1" dirty="0">
                <a:latin typeface="+mn-ea"/>
              </a:rPr>
              <a:t> 불규칙해진다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dirty="0" err="1">
                <a:latin typeface="+mn-ea"/>
              </a:rPr>
              <a:t>이차성</a:t>
            </a:r>
            <a:r>
              <a:rPr lang="ko-KR" altLang="en-US" dirty="0">
                <a:latin typeface="+mn-ea"/>
              </a:rPr>
              <a:t> 관절염의 경우 원인이 되는 과거 외상이나 질환의 흔적 혹은 변형 등이 관찰되기도 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다만 방사선학적 변화가 증상 및 활동력의 심한 정도를 그대로 반영하는 것은 아니어서 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40</a:t>
            </a:r>
            <a:r>
              <a:rPr lang="ko-KR" altLang="en-US" b="1" dirty="0">
                <a:latin typeface="+mn-ea"/>
              </a:rPr>
              <a:t>세 이상에서 </a:t>
            </a:r>
            <a:r>
              <a:rPr lang="en-US" altLang="ko-KR" b="1" dirty="0">
                <a:latin typeface="+mn-ea"/>
              </a:rPr>
              <a:t>90% </a:t>
            </a:r>
            <a:r>
              <a:rPr lang="ko-KR" altLang="en-US" b="1" dirty="0">
                <a:latin typeface="+mn-ea"/>
              </a:rPr>
              <a:t>정도는 방사선학적으로 퇴행성 변화를 보이지만 이 중 </a:t>
            </a:r>
            <a:r>
              <a:rPr lang="en-US" altLang="ko-KR" b="1" dirty="0">
                <a:latin typeface="+mn-ea"/>
              </a:rPr>
              <a:t>30% </a:t>
            </a:r>
            <a:r>
              <a:rPr lang="ko-KR" altLang="en-US" b="1" dirty="0">
                <a:latin typeface="+mn-ea"/>
              </a:rPr>
              <a:t>정도만이 증상을 보이게 된다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  <a:hlinkClick r:id="rId5"/>
              </a:rPr>
              <a:t>Ref</a:t>
            </a:r>
            <a:r>
              <a:rPr lang="ko-KR" altLang="en-US" dirty="0" smtClean="0">
                <a:latin typeface="+mn-ea"/>
                <a:hlinkClick r:id="rId5"/>
              </a:rPr>
              <a:t> </a:t>
            </a:r>
            <a:r>
              <a:rPr lang="en-US" altLang="ko-KR" dirty="0" smtClean="0">
                <a:latin typeface="+mn-ea"/>
                <a:hlinkClick r:id="rId5"/>
              </a:rPr>
              <a:t>: </a:t>
            </a:r>
            <a:r>
              <a:rPr lang="en-US" altLang="ko-KR" dirty="0" smtClean="0">
                <a:latin typeface="+mn-ea"/>
                <a:hlinkClick r:id="rId5"/>
              </a:rPr>
              <a:t>http</a:t>
            </a:r>
            <a:r>
              <a:rPr lang="en-US" altLang="ko-KR" dirty="0">
                <a:latin typeface="+mn-ea"/>
                <a:hlinkClick r:id="rId5"/>
              </a:rPr>
              <a:t>://</a:t>
            </a:r>
            <a:r>
              <a:rPr lang="en-US" altLang="ko-KR" dirty="0" smtClean="0">
                <a:latin typeface="+mn-ea"/>
                <a:hlinkClick r:id="rId5"/>
              </a:rPr>
              <a:t>www.snuh.org/health/nMedInfo/nView.do?category=DIS&amp;medid=AA000196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Image Ref : https://m.blog.naver.com/anzyme/221149697273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200054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</a:p>
          <a:p>
            <a:pPr marL="12700">
              <a:spcBef>
                <a:spcPts val="100"/>
              </a:spcBef>
              <a:defRPr/>
            </a:pPr>
            <a:r>
              <a:rPr lang="en-US" altLang="ko-KR" sz="2800" spc="-325" dirty="0" err="1" smtClean="0">
                <a:latin typeface="나눔고딕OTF ExtraBold"/>
              </a:rPr>
              <a:t>CheXNet</a:t>
            </a:r>
            <a:r>
              <a:rPr lang="en-US" altLang="ko-KR" sz="2800" spc="-325" dirty="0" smtClean="0">
                <a:latin typeface="나눔고딕OTF ExtraBold"/>
              </a:rPr>
              <a:t> : Radiologist-Level Pneumonia Detection on Chest X-Rays with </a:t>
            </a:r>
            <a:r>
              <a:rPr lang="en-US" altLang="ko-KR" sz="2800" spc="-325" dirty="0" smtClean="0">
                <a:latin typeface="나눔고딕OTF ExtraBold"/>
              </a:rPr>
              <a:t>Deep</a:t>
            </a:r>
          </a:p>
          <a:p>
            <a:pPr marL="12700"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Paper Ref</a:t>
            </a:r>
            <a:r>
              <a:rPr lang="ko-KR" altLang="en-US" sz="2800" spc="-325" dirty="0" smtClean="0">
                <a:latin typeface="나눔고딕OTF ExtraBold"/>
              </a:rPr>
              <a:t> </a:t>
            </a:r>
            <a:r>
              <a:rPr lang="en-US" altLang="ko-KR" sz="2800" spc="-325" dirty="0">
                <a:latin typeface="나눔고딕OTF ExtraBold"/>
              </a:rPr>
              <a:t>: https://arxiv.org/abs/1711.05225</a:t>
            </a:r>
            <a:r>
              <a:rPr lang="en-US" altLang="ko-KR" sz="2800" spc="-325" dirty="0" smtClean="0">
                <a:latin typeface="나눔고딕OTF ExtraBold"/>
              </a:rPr>
              <a:t> </a:t>
            </a:r>
            <a:r>
              <a:rPr lang="en-US" altLang="ko-KR" sz="2800" spc="-325" dirty="0" smtClean="0">
                <a:latin typeface="나눔고딕OTF ExtraBold"/>
              </a:rPr>
              <a:t/>
            </a:r>
            <a:br>
              <a:rPr lang="en-US" altLang="ko-KR" sz="2800" spc="-325" dirty="0" smtClean="0">
                <a:latin typeface="나눔고딕OTF ExtraBold"/>
              </a:rPr>
            </a:br>
            <a:r>
              <a:rPr lang="en-US" altLang="ko-KR" sz="2800" spc="-325" dirty="0" smtClean="0">
                <a:latin typeface="나눔고딕OTF ExtraBold"/>
              </a:rPr>
              <a:t>-&gt; DenseNet121 + Sigmoid(train)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050" y="4041164"/>
            <a:ext cx="4724400" cy="48243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450" y="5807075"/>
            <a:ext cx="2815157" cy="13428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1850" y="4041164"/>
            <a:ext cx="4800600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4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571" y="4054475"/>
            <a:ext cx="12508071" cy="6268325"/>
          </a:xfrm>
          <a:prstGeom prst="rect">
            <a:avLst/>
          </a:prstGeom>
        </p:spPr>
      </p:pic>
      <p:sp>
        <p:nvSpPr>
          <p:cNvPr id="8" name="object 3"/>
          <p:cNvSpPr txBox="1"/>
          <p:nvPr/>
        </p:nvSpPr>
        <p:spPr>
          <a:xfrm>
            <a:off x="1007029" y="1962721"/>
            <a:ext cx="18073156" cy="200054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</a:p>
          <a:p>
            <a:pPr marL="12700">
              <a:spcBef>
                <a:spcPts val="100"/>
              </a:spcBef>
              <a:defRPr/>
            </a:pPr>
            <a:r>
              <a:rPr lang="en-US" altLang="ko-KR" sz="2800" spc="-325" dirty="0" err="1" smtClean="0">
                <a:latin typeface="나눔고딕OTF ExtraBold"/>
              </a:rPr>
              <a:t>CheXNet</a:t>
            </a:r>
            <a:r>
              <a:rPr lang="en-US" altLang="ko-KR" sz="2800" spc="-325" dirty="0" smtClean="0">
                <a:latin typeface="나눔고딕OTF ExtraBold"/>
              </a:rPr>
              <a:t> : Radiologist-Level Pneumonia Detection on Chest X-Rays with </a:t>
            </a:r>
            <a:r>
              <a:rPr lang="en-US" altLang="ko-KR" sz="2800" spc="-325" dirty="0" smtClean="0">
                <a:latin typeface="나눔고딕OTF ExtraBold"/>
              </a:rPr>
              <a:t>Deep</a:t>
            </a:r>
          </a:p>
          <a:p>
            <a:pPr marL="12700"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Paper Ref</a:t>
            </a:r>
            <a:r>
              <a:rPr lang="ko-KR" altLang="en-US" sz="2800" spc="-325" dirty="0" smtClean="0">
                <a:latin typeface="나눔고딕OTF ExtraBold"/>
              </a:rPr>
              <a:t> </a:t>
            </a:r>
            <a:r>
              <a:rPr lang="en-US" altLang="ko-KR" sz="2800" spc="-325" dirty="0">
                <a:latin typeface="나눔고딕OTF ExtraBold"/>
              </a:rPr>
              <a:t>: https://arxiv.org/abs/1711.05225</a:t>
            </a:r>
            <a:r>
              <a:rPr lang="en-US" altLang="ko-KR" sz="2800" spc="-325" dirty="0" smtClean="0">
                <a:latin typeface="나눔고딕OTF ExtraBold"/>
              </a:rPr>
              <a:t> </a:t>
            </a:r>
            <a:r>
              <a:rPr lang="en-US" altLang="ko-KR" sz="2800" spc="-325" dirty="0" smtClean="0">
                <a:latin typeface="나눔고딕OTF ExtraBold"/>
              </a:rPr>
              <a:t/>
            </a:r>
            <a:br>
              <a:rPr lang="en-US" altLang="ko-KR" sz="2800" spc="-325" dirty="0" smtClean="0">
                <a:latin typeface="나눔고딕OTF ExtraBold"/>
              </a:rPr>
            </a:br>
            <a:r>
              <a:rPr lang="en-US" altLang="ko-KR" sz="2800" spc="-325" dirty="0" smtClean="0">
                <a:latin typeface="나눔고딕OTF ExtraBold"/>
              </a:rPr>
              <a:t>-&gt; DenseNet121 + Sigmoid(train)</a:t>
            </a:r>
          </a:p>
        </p:txBody>
      </p:sp>
    </p:spTree>
    <p:extLst>
      <p:ext uri="{BB962C8B-B14F-4D97-AF65-F5344CB8AC3E}">
        <p14:creationId xmlns:p14="http://schemas.microsoft.com/office/powerpoint/2010/main" val="20566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201337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 smtClean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Fully automatic knee osteoarthritis severity grading using deep neural networks with a novel ordinal </a:t>
            </a:r>
            <a:r>
              <a:rPr lang="en-US" altLang="ko-KR" sz="2800" spc="-325" dirty="0" smtClean="0">
                <a:latin typeface="나눔고딕OTF ExtraBold"/>
              </a:rPr>
              <a:t>loss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Paper Ref</a:t>
            </a:r>
            <a:r>
              <a:rPr lang="ko-KR" altLang="en-US" sz="2800" spc="-325" dirty="0" smtClean="0">
                <a:latin typeface="나눔고딕OTF ExtraBold"/>
              </a:rPr>
              <a:t> </a:t>
            </a:r>
            <a:r>
              <a:rPr lang="en-US" altLang="ko-KR" sz="2800" spc="-325" dirty="0">
                <a:latin typeface="나눔고딕OTF ExtraBold"/>
              </a:rPr>
              <a:t>: https://www.sciencedirect.com/science/article/abs/pii/S0895611118304956</a:t>
            </a:r>
            <a:endParaRPr lang="en-US" altLang="ko-KR" sz="2800" spc="-325" dirty="0" smtClean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-&gt; YoloV2(detection) + VGG19(train)</a:t>
            </a:r>
            <a:endParaRPr lang="ko-KR" altLang="en-US" sz="2800" b="1" spc="-325" dirty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75" y="4606366"/>
            <a:ext cx="14400064" cy="44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5696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Automatic Detection of Knee Joints and Quantiﬁcation of Knee Osteoarthritis </a:t>
            </a:r>
            <a:r>
              <a:rPr lang="en-US" altLang="ko-KR" sz="2800" spc="-325" dirty="0" smtClean="0">
                <a:latin typeface="나눔고딕OTF ExtraBold"/>
              </a:rPr>
              <a:t>Severity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Paper Ref </a:t>
            </a:r>
            <a:r>
              <a:rPr lang="en-US" altLang="ko-KR" sz="2800" spc="-325" dirty="0">
                <a:latin typeface="나눔고딕OTF ExtraBold"/>
              </a:rPr>
              <a:t>: https://link.springer.com/chapter/10.1007/978-3-319-62416-7_27</a:t>
            </a:r>
            <a:endParaRPr lang="en-US" altLang="ko-KR" sz="2800" spc="-325" dirty="0" smtClean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68" y="4162655"/>
            <a:ext cx="950727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5696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Automated Classification of Radiographic Knee Osteoarthritis Severity Using Deep Neural </a:t>
            </a:r>
            <a:r>
              <a:rPr lang="en-US" altLang="ko-KR" sz="2800" spc="-325" dirty="0" smtClean="0">
                <a:latin typeface="나눔고딕OTF ExtraBold"/>
              </a:rPr>
              <a:t>Networks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Paper Ref </a:t>
            </a:r>
            <a:r>
              <a:rPr lang="en-US" altLang="ko-KR" sz="2800" spc="-325" dirty="0">
                <a:latin typeface="나눔고딕OTF ExtraBold"/>
              </a:rPr>
              <a:t>: https://pubmed.ncbi.nlm.nih.gov/32280948/</a:t>
            </a:r>
            <a:endParaRPr lang="en-US" altLang="ko-KR" sz="2800" spc="-325" dirty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29" y="4162655"/>
            <a:ext cx="18303845" cy="50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3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5696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Automated Classification of Radiographic Knee Osteoarthritis Severity Using Deep Neural </a:t>
            </a:r>
            <a:r>
              <a:rPr lang="en-US" altLang="ko-KR" sz="2800" spc="-325" dirty="0" smtClean="0">
                <a:latin typeface="나눔고딕OTF ExtraBold"/>
              </a:rPr>
              <a:t>Networks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Paper Ref </a:t>
            </a:r>
            <a:r>
              <a:rPr lang="en-US" altLang="ko-KR" sz="2800" spc="-325" dirty="0">
                <a:latin typeface="나눔고딕OTF ExtraBold"/>
              </a:rPr>
              <a:t>: https://pubmed.ncbi.nlm.nih.gov/32280948/</a:t>
            </a:r>
            <a:endParaRPr lang="en-US" altLang="ko-KR" sz="2800" spc="-325" dirty="0" smtClean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187" y="3892515"/>
            <a:ext cx="13336861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1136</Words>
  <Application>Microsoft Office PowerPoint</Application>
  <PresentationFormat>사용자 지정</PresentationFormat>
  <Paragraphs>221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 KL grade Classifier  KL grade classifier using knee X-ray images.</vt:lpstr>
      <vt:lpstr>What is the problem?</vt:lpstr>
      <vt:lpstr>What is the problem?</vt:lpstr>
      <vt:lpstr>What are some related studies?</vt:lpstr>
      <vt:lpstr>What are some related studies?</vt:lpstr>
      <vt:lpstr>What are some related studies?</vt:lpstr>
      <vt:lpstr>What are some related studies?</vt:lpstr>
      <vt:lpstr>What are some related studies?</vt:lpstr>
      <vt:lpstr>What are some related studies?</vt:lpstr>
      <vt:lpstr>What data did you use?</vt:lpstr>
      <vt:lpstr>PowerPoint 프레젠테이션</vt:lpstr>
      <vt:lpstr>PowerPoint 프레젠테이션</vt:lpstr>
      <vt:lpstr>How to solve the problem?</vt:lpstr>
      <vt:lpstr>How to solve the problem?</vt:lpstr>
      <vt:lpstr>What are the results of model learning?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139</cp:revision>
  <dcterms:created xsi:type="dcterms:W3CDTF">2021-10-14T17:41:36Z</dcterms:created>
  <dcterms:modified xsi:type="dcterms:W3CDTF">2021-11-17T02:53:41Z</dcterms:modified>
  <cp:version>1000.0000.01</cp:version>
</cp:coreProperties>
</file>