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60" r:id="rId4"/>
    <p:sldId id="258" r:id="rId5"/>
    <p:sldId id="259" r:id="rId6"/>
    <p:sldId id="265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1" r:id="rId15"/>
    <p:sldId id="275" r:id="rId16"/>
    <p:sldId id="270" r:id="rId17"/>
    <p:sldId id="276" r:id="rId18"/>
    <p:sldId id="277" r:id="rId19"/>
    <p:sldId id="272" r:id="rId20"/>
    <p:sldId id="278" r:id="rId21"/>
    <p:sldId id="280" r:id="rId22"/>
    <p:sldId id="281" r:id="rId23"/>
    <p:sldId id="282" r:id="rId24"/>
    <p:sldId id="292" r:id="rId25"/>
    <p:sldId id="283" r:id="rId26"/>
    <p:sldId id="284" r:id="rId27"/>
    <p:sldId id="285" r:id="rId28"/>
    <p:sldId id="286" r:id="rId29"/>
    <p:sldId id="279" r:id="rId30"/>
    <p:sldId id="287" r:id="rId31"/>
    <p:sldId id="273" r:id="rId32"/>
    <p:sldId id="288" r:id="rId33"/>
    <p:sldId id="293" r:id="rId34"/>
    <p:sldId id="289" r:id="rId35"/>
    <p:sldId id="290" r:id="rId36"/>
    <p:sldId id="294" r:id="rId37"/>
    <p:sldId id="291" r:id="rId38"/>
    <p:sldId id="295" r:id="rId39"/>
    <p:sldId id="274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C36FC-72DE-491B-915A-19873696514F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D6FEF-63E6-4C41-BE5C-ABE0ADE2B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296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D6FEF-63E6-4C41-BE5C-ABE0ADE2B5A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297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94845-D5FE-469F-AC03-631BA91EB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F9F7FE-4FB1-4798-9F99-6E42F9409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7D2BC8-A051-43A6-B1AB-791D877D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E18FBE-61D2-470B-878B-47529074E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4D46CA-8E69-4699-90F5-1E93E3B4E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132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0AB9D-1BE3-4DFA-B4AC-AF37F9470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767E20-5CA0-44D3-97FA-5EFBEC020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3912B3-CF40-4CC9-9B50-FE3E8483B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2BD47C-A353-4409-A992-F115034E6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19F14-55ED-4220-A738-1370F05BA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45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A5FE05-122A-41E9-9952-E961DD194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2290DA-128D-4F10-826B-AB5D5C1A9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E977F7-AEEA-4CA0-88A6-1CB331AB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06074-5953-4295-A156-1E6395F0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7B830-DFDC-4D77-803A-EDF12D4D7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38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CA93F-8F19-4E29-BBA1-2C9665F32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57111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584F5-4E31-4485-81E4-59E2BCA20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957"/>
            <a:ext cx="10515600" cy="4793006"/>
          </a:xfrm>
        </p:spPr>
        <p:txBody>
          <a:bodyPr>
            <a:normAutofit/>
          </a:bodyPr>
          <a:lstStyle>
            <a:lvl1pPr>
              <a:defRPr sz="2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B37D1B-11D2-4C98-8F7B-91EB72A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A39DC-5A30-48DA-AAD0-929FFF34F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9B325B-5383-4EC7-9147-D2E3E5D41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377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E15F8-47E1-47E7-A113-1892692C9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B71E55-80D1-4236-90F1-4344AC7B7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8063CC-79B3-4FC2-8D1E-F49CAEEB2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9876F-0A94-437D-BE5D-FAAC6798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B8E3EC-04C7-4647-AFBC-28DAE5D04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94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68628-882E-4390-B572-22A3BB0BF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05B3DA-7664-45DA-BDA0-482E9AB80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3CD75D-9228-4D7D-9C8F-99973213E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D934A-6B2C-4209-86CA-D5DCD0D8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28FD94-FC26-40F2-AC14-E23B5C606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AEB182-1950-4736-AFA0-676B4524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45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13AB5-60B4-4796-BBB9-8DDDF888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73D53D-A980-43FD-A2A4-AE541E328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D9EAAD-4C91-45DA-910E-354DB2B14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B5FB6C-3FA6-4673-B475-A806806BF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551BAF-0E70-40C6-8D94-187674A00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D126DA-52B0-47B9-87F1-08D1C22B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8B5DB3-A16F-49FC-9804-26AB6ED9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4E6F1B-CDC4-462C-90AC-5F5EF2C1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348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D021D-D69E-44CA-929D-0A5922969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741"/>
            <a:ext cx="10515600" cy="6178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E47F86-2210-4A07-9CAD-BD4007D64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7F766A-FEE3-4081-AEE7-E77FC743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AE419D-B4E8-4918-AF8B-F6BFC746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19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6D7391-CA07-4185-80F4-BD06044C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EB21F9-0406-42B0-A256-35082E98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7E0ABE-D779-4A36-8B66-5583F644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31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CE66E-DDCD-4B27-AEDD-FDFE28219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3EE430-24E3-451B-9E34-887B62E5A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 sz="2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 sz="2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CE280D-2436-456A-BD23-89C08DD83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23A63B-7262-448E-BFBE-4B26B1BEC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CDAC01-78AC-4694-8472-09587D46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2FC971-A1D7-4D64-AED9-BE5A66B8D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34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F6B5F-88A3-4A0D-9B89-E37BFF84E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0E07EB-896C-4128-88E2-F6C53A6F9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F0A0A1-0B1E-495C-A093-A6545CC1F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93E0F8-9DDE-498E-BC92-96744F036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4B7869-6E4D-47F2-A01B-AD8FA95F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BA5C47-CCB2-4DE8-9CFE-7FBADBDD8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55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75722F-0843-473E-8D14-7C6B4C093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0EA913-C5B9-444A-8C36-E8B1A6193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CC383E-3D47-4B55-8BE1-E8256D4E7A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25823-6D3E-43B9-AFE4-78648C97BF5D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460833-7EE6-4214-9AE6-A5DF1D871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361D68-96C4-41D9-A8E9-C2E7B3F03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0DD5F47-1595-4027-972F-3B720DBC817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877" y="230188"/>
            <a:ext cx="1811905" cy="44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88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OTF ExtraBold" panose="020B0600000101010101" pitchFamily="34" charset="-127"/>
          <a:ea typeface="나눔스퀘어OTF ExtraBold" panose="020B0600000101010101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23EBB-54EC-4AE7-8D2B-68C885B79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756" y="2053389"/>
            <a:ext cx="10202487" cy="16457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r>
              <a:rPr lang="ko-KR" altLang="en-US" dirty="0"/>
              <a:t> </a:t>
            </a:r>
            <a:r>
              <a:rPr lang="en-US" altLang="ko-KR" dirty="0"/>
              <a:t>programming </a:t>
            </a:r>
            <a:br>
              <a:rPr lang="en-US" altLang="ko-KR" dirty="0"/>
            </a:br>
            <a:r>
              <a:rPr lang="en-US" altLang="ko-KR" dirty="0"/>
              <a:t>paper review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48274D-A46C-4204-BF94-C6DE953F5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0253"/>
            <a:ext cx="9144000" cy="735676"/>
          </a:xfrm>
        </p:spPr>
        <p:txBody>
          <a:bodyPr>
            <a:normAutofit lnSpcReduction="10000"/>
          </a:bodyPr>
          <a:lstStyle/>
          <a:p>
            <a:r>
              <a:rPr lang="en-US" altLang="ko-KR" b="1" i="0" dirty="0" err="1"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DeepGBM</a:t>
            </a:r>
            <a:r>
              <a:rPr lang="en-US" altLang="ko-KR" b="1" i="0" dirty="0"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: A Deep Learning Framework Distilled by GBDT for Online Prediction Tasks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CF97F9-E5E6-450B-9715-3D42FCD23E8C}"/>
              </a:ext>
            </a:extLst>
          </p:cNvPr>
          <p:cNvSpPr txBox="1"/>
          <p:nvPr/>
        </p:nvSpPr>
        <p:spPr>
          <a:xfrm>
            <a:off x="7550728" y="5237018"/>
            <a:ext cx="4064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Smart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I.O.T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Lab</a:t>
            </a:r>
          </a:p>
          <a:p>
            <a:pPr algn="r"/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201511837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이상민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학석사연계과정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2500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Introduction.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NN</a:t>
            </a:r>
            <a:r>
              <a:rPr lang="ko-KR" altLang="en-US" dirty="0">
                <a:solidFill>
                  <a:srgbClr val="0070C0"/>
                </a:solidFill>
              </a:rPr>
              <a:t>은 </a:t>
            </a:r>
            <a:r>
              <a:rPr lang="ko-KR" altLang="en-US" dirty="0"/>
              <a:t>희소 범주적 특징을 효과적으로 처리하고 온라인 데이터 생성에 효율적으로 적응할 수 있기 때문에</a:t>
            </a:r>
            <a:r>
              <a:rPr lang="en-US" altLang="ko-KR" dirty="0"/>
              <a:t> NN</a:t>
            </a:r>
            <a:r>
              <a:rPr lang="ko-KR" altLang="en-US" dirty="0"/>
              <a:t>을 사용하여 클릭예측</a:t>
            </a:r>
            <a:r>
              <a:rPr lang="en-US" altLang="ko-KR" dirty="0"/>
              <a:t>, </a:t>
            </a:r>
            <a:r>
              <a:rPr lang="ko-KR" altLang="en-US" dirty="0"/>
              <a:t>추천 시스템을 포함한 온라인 예측 작업에서 </a:t>
            </a:r>
            <a:r>
              <a:rPr lang="en-US" altLang="ko-KR" dirty="0"/>
              <a:t>NN</a:t>
            </a:r>
            <a:r>
              <a:rPr lang="ko-KR" altLang="en-US" dirty="0"/>
              <a:t>을 채택하지만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0070C0"/>
                </a:solidFill>
              </a:rPr>
              <a:t>밀도가 높은 수치 표 형상에 대해 학습하여 효과적인 모델을 도출하기는 여전히 어렵다</a:t>
            </a:r>
            <a:r>
              <a:rPr lang="en-US" altLang="ko-KR" dirty="0"/>
              <a:t>.</a:t>
            </a:r>
          </a:p>
        </p:txBody>
      </p:sp>
      <p:pic>
        <p:nvPicPr>
          <p:cNvPr id="1026" name="Picture 2" descr="image-20211003084741816">
            <a:extLst>
              <a:ext uri="{FF2B5EF4-FFF2-40B4-BE49-F238E27FC236}">
                <a16:creationId xmlns:a16="http://schemas.microsoft.com/office/drawing/2014/main" id="{60EF370B-5143-4763-970C-2C947A9DB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097" y="3935132"/>
            <a:ext cx="7477805" cy="1538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133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Introduction.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611124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표 입력 공간과 온라인 데이터 생성의 두 가지 주요 과제를 동시에 해결하기 위해 </a:t>
            </a:r>
            <a:r>
              <a:rPr lang="en-US" altLang="ko-KR" dirty="0"/>
              <a:t>NN</a:t>
            </a:r>
            <a:r>
              <a:rPr lang="ko-KR" altLang="en-US" dirty="0"/>
              <a:t>과 </a:t>
            </a:r>
            <a:r>
              <a:rPr lang="en-US" altLang="ko-KR" dirty="0"/>
              <a:t>GBDT</a:t>
            </a:r>
            <a:r>
              <a:rPr lang="ko-KR" altLang="en-US" dirty="0"/>
              <a:t>의 장점을 통합하는 </a:t>
            </a:r>
            <a:r>
              <a:rPr lang="en-US" altLang="ko-KR" dirty="0" err="1"/>
              <a:t>DeepGBM</a:t>
            </a:r>
            <a:r>
              <a:rPr lang="ko-KR" altLang="en-US" dirty="0"/>
              <a:t>을 제안하였다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0070C0"/>
                </a:solidFill>
              </a:rPr>
              <a:t>CatNN</a:t>
            </a:r>
            <a:r>
              <a:rPr lang="ko-KR" altLang="en-US" dirty="0"/>
              <a:t>은 </a:t>
            </a:r>
            <a:r>
              <a:rPr lang="ko-KR" altLang="en-US" dirty="0">
                <a:solidFill>
                  <a:srgbClr val="0070C0"/>
                </a:solidFill>
              </a:rPr>
              <a:t>범주형 형상의 입력이 있는 </a:t>
            </a:r>
            <a:r>
              <a:rPr lang="en-US" altLang="ko-KR" dirty="0">
                <a:solidFill>
                  <a:srgbClr val="0070C0"/>
                </a:solidFill>
              </a:rPr>
              <a:t>NN </a:t>
            </a:r>
            <a:r>
              <a:rPr lang="ko-KR" altLang="en-US" dirty="0">
                <a:solidFill>
                  <a:srgbClr val="0070C0"/>
                </a:solidFill>
              </a:rPr>
              <a:t>구조</a:t>
            </a:r>
            <a:r>
              <a:rPr lang="ko-KR" altLang="en-US" dirty="0"/>
              <a:t>이고 </a:t>
            </a:r>
            <a:r>
              <a:rPr lang="en-US" altLang="ko-KR" dirty="0"/>
              <a:t>GBDT2NN</a:t>
            </a:r>
            <a:r>
              <a:rPr lang="ko-KR" altLang="en-US" dirty="0"/>
              <a:t>은 수치 형상의 입력이 있는 또 다른 </a:t>
            </a:r>
            <a:r>
              <a:rPr lang="en-US" altLang="ko-KR" dirty="0"/>
              <a:t>NN </a:t>
            </a:r>
            <a:r>
              <a:rPr lang="ko-KR" altLang="en-US" dirty="0"/>
              <a:t>구조이다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수치적 특징을 학습하는 </a:t>
            </a:r>
            <a:r>
              <a:rPr lang="en-US" altLang="ko-KR" dirty="0"/>
              <a:t>GBDT</a:t>
            </a:r>
            <a:r>
              <a:rPr lang="ko-KR" altLang="en-US" dirty="0"/>
              <a:t>의 강점을 이용하기 위해 </a:t>
            </a:r>
            <a:r>
              <a:rPr lang="en-US" altLang="ko-KR" dirty="0">
                <a:solidFill>
                  <a:srgbClr val="0070C0"/>
                </a:solidFill>
              </a:rPr>
              <a:t>GBDT2NN</a:t>
            </a:r>
            <a:r>
              <a:rPr lang="ko-KR" altLang="en-US" dirty="0"/>
              <a:t>은 </a:t>
            </a:r>
            <a:r>
              <a:rPr lang="en-US" altLang="ko-KR" dirty="0"/>
              <a:t>GBDT</a:t>
            </a:r>
            <a:r>
              <a:rPr lang="ko-KR" altLang="en-US" dirty="0"/>
              <a:t>가 학습한 지식을 사용하는 </a:t>
            </a:r>
            <a:r>
              <a:rPr lang="ko-KR" altLang="en-US" dirty="0">
                <a:solidFill>
                  <a:srgbClr val="0070C0"/>
                </a:solidFill>
              </a:rPr>
              <a:t>밀도가 높은 수치 형상의 입력이 있는 다른 </a:t>
            </a:r>
            <a:r>
              <a:rPr lang="en-US" altLang="ko-KR" dirty="0">
                <a:solidFill>
                  <a:srgbClr val="0070C0"/>
                </a:solidFill>
              </a:rPr>
              <a:t>NN </a:t>
            </a:r>
            <a:r>
              <a:rPr lang="ko-KR" altLang="en-US" dirty="0">
                <a:solidFill>
                  <a:srgbClr val="0070C0"/>
                </a:solidFill>
              </a:rPr>
              <a:t>구조</a:t>
            </a: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2050" name="Picture 2" descr="Fig1">
            <a:extLst>
              <a:ext uri="{FF2B5EF4-FFF2-40B4-BE49-F238E27FC236}">
                <a16:creationId xmlns:a16="http://schemas.microsoft.com/office/drawing/2014/main" id="{3C4BF3AA-D09C-4604-A808-DE50505D0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025" y="2248290"/>
            <a:ext cx="4269775" cy="236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91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Introduction.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GBDT2NN</a:t>
            </a:r>
            <a:r>
              <a:rPr lang="ko-KR" altLang="en-US" dirty="0"/>
              <a:t>은 데이터 증류의 효과를 높이기 위해 </a:t>
            </a:r>
            <a:r>
              <a:rPr lang="ko-KR" altLang="en-US" dirty="0">
                <a:solidFill>
                  <a:srgbClr val="0070C0"/>
                </a:solidFill>
              </a:rPr>
              <a:t>사전 훈련된 </a:t>
            </a:r>
            <a:r>
              <a:rPr lang="en-US" altLang="ko-KR" dirty="0">
                <a:solidFill>
                  <a:srgbClr val="0070C0"/>
                </a:solidFill>
              </a:rPr>
              <a:t>GBDT</a:t>
            </a:r>
            <a:r>
              <a:rPr lang="ko-KR" altLang="en-US" dirty="0">
                <a:solidFill>
                  <a:srgbClr val="0070C0"/>
                </a:solidFill>
              </a:rPr>
              <a:t>의 출력 지식을 전달</a:t>
            </a:r>
            <a:r>
              <a:rPr lang="ko-KR" altLang="en-US" dirty="0"/>
              <a:t>할 뿐만 아니라 획득한 트리의 트리 구조에 의해 암시되는 기능 중요성과 </a:t>
            </a:r>
            <a:r>
              <a:rPr lang="ko-KR" altLang="en-US" dirty="0">
                <a:solidFill>
                  <a:srgbClr val="0070C0"/>
                </a:solidFill>
              </a:rPr>
              <a:t>데이터 파티션에 대한 지식을 통합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이러한 방식으로 </a:t>
            </a:r>
            <a:r>
              <a:rPr lang="en-US" altLang="ko-KR" dirty="0">
                <a:solidFill>
                  <a:srgbClr val="0070C0"/>
                </a:solidFill>
              </a:rPr>
              <a:t>GBDT</a:t>
            </a:r>
            <a:r>
              <a:rPr lang="ko-KR" altLang="en-US" dirty="0">
                <a:solidFill>
                  <a:srgbClr val="0070C0"/>
                </a:solidFill>
              </a:rPr>
              <a:t>와 유사한 성능을 달성</a:t>
            </a:r>
            <a:r>
              <a:rPr lang="ko-KR" altLang="en-US" dirty="0"/>
              <a:t>하는 한편</a:t>
            </a:r>
            <a:r>
              <a:rPr lang="en-US" altLang="ko-KR" dirty="0"/>
              <a:t>, NN </a:t>
            </a:r>
            <a:r>
              <a:rPr lang="ko-KR" altLang="en-US" dirty="0"/>
              <a:t>구조를 가진 </a:t>
            </a:r>
            <a:r>
              <a:rPr lang="en-US" altLang="ko-KR" dirty="0"/>
              <a:t>GBDT2NN</a:t>
            </a:r>
            <a:r>
              <a:rPr lang="ko-KR" altLang="en-US" dirty="0"/>
              <a:t>은 온라인 데이터 생성에 직면할 때 </a:t>
            </a:r>
            <a:r>
              <a:rPr lang="ko-KR" altLang="en-US" dirty="0">
                <a:solidFill>
                  <a:srgbClr val="0070C0"/>
                </a:solidFill>
              </a:rPr>
              <a:t>지속적으로 등장하는 데이터를 통해 쉽게 업데이트할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이러한 부분을 통해서 </a:t>
            </a:r>
            <a:r>
              <a:rPr lang="en-US" altLang="ko-KR" dirty="0" err="1"/>
              <a:t>DeepGBM</a:t>
            </a:r>
            <a:r>
              <a:rPr lang="ko-KR" altLang="en-US" dirty="0"/>
              <a:t>은 표 형식의 데이터를 사용하여 구성되어진 다양한 데이터 세트에 대해 기존의 예측 작업의 모델들을 능가하는 성능을 보인다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387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 Related</a:t>
            </a:r>
            <a:r>
              <a:rPr lang="ko-KR" altLang="en-US" dirty="0"/>
              <a:t> </a:t>
            </a:r>
            <a:r>
              <a:rPr lang="en-US" altLang="ko-KR" dirty="0"/>
              <a:t>work.</a:t>
            </a:r>
            <a:br>
              <a:rPr lang="en-US" altLang="ko-KR" dirty="0"/>
            </a:br>
            <a:r>
              <a:rPr lang="en-US" altLang="ko-KR" sz="2900" dirty="0"/>
              <a:t>3.1 Applying GBDT for Online Prediction Tacks.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3.1.1 Online Update in Trees.</a:t>
            </a:r>
          </a:p>
          <a:p>
            <a:pPr marL="0" indent="0">
              <a:buNone/>
            </a:pPr>
            <a:r>
              <a:rPr lang="en-US" altLang="ko-KR" dirty="0"/>
              <a:t>GBDT</a:t>
            </a:r>
            <a:r>
              <a:rPr lang="ko-KR" altLang="en-US" dirty="0"/>
              <a:t>의 온라인 업데이트 문제를 해결하기 위한 관련 연구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>
                <a:solidFill>
                  <a:srgbClr val="0070C0"/>
                </a:solidFill>
              </a:rPr>
              <a:t>스트리밍 데이터에서 트리 기반 모델을 훈련 </a:t>
            </a:r>
            <a:r>
              <a:rPr lang="ko-KR" altLang="en-US" dirty="0"/>
              <a:t>시키려고 하였지만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단일 트리 모델 또는 종속성이 없는 다중 병렬 트리를 위한 설계이므로</a:t>
            </a:r>
            <a:br>
              <a:rPr lang="en-US" altLang="ko-KR" dirty="0"/>
            </a:br>
            <a:r>
              <a:rPr lang="en-US" altLang="ko-KR" dirty="0"/>
              <a:t>GBDT</a:t>
            </a:r>
            <a:r>
              <a:rPr lang="ko-KR" altLang="en-US" dirty="0"/>
              <a:t>에 적용하기 어려우며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0070C0"/>
                </a:solidFill>
              </a:rPr>
              <a:t>한 번에 모든 데이터를 학습하는 것보다 성능이 떨어진다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트리 구조를 고정시키고 새로운 데이터로 리프 출력을 업데이트하는 </a:t>
            </a:r>
            <a:r>
              <a:rPr lang="en-US" altLang="ko-KR" dirty="0" err="1"/>
              <a:t>XGBoost</a:t>
            </a:r>
            <a:r>
              <a:rPr lang="en-US" altLang="ko-KR" dirty="0"/>
              <a:t>, </a:t>
            </a:r>
            <a:r>
              <a:rPr lang="en-US" altLang="ko-KR" dirty="0" err="1"/>
              <a:t>LightGBM</a:t>
            </a:r>
            <a:r>
              <a:rPr lang="ko-KR" altLang="en-US" dirty="0"/>
              <a:t>은 만족할 만한 성능을 내지 못하며</a:t>
            </a:r>
            <a:r>
              <a:rPr lang="en-US" altLang="ko-KR" dirty="0"/>
              <a:t>, </a:t>
            </a:r>
            <a:r>
              <a:rPr lang="ko-KR" altLang="en-US" dirty="0"/>
              <a:t>추가되는 데이터만으로 분할점을 시도하는 방법은 과거 데이터에 대한 통계 정보를 </a:t>
            </a:r>
            <a:r>
              <a:rPr lang="ko-KR" altLang="en-US" dirty="0" err="1"/>
              <a:t>포함하지않고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70C0"/>
                </a:solidFill>
              </a:rPr>
              <a:t>새로운 데이터에 의해 분할되기 때문에 정보의 편향이 발생하여 성능이 불안정</a:t>
            </a:r>
            <a:r>
              <a:rPr lang="ko-KR" altLang="en-US" dirty="0"/>
              <a:t>하였다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0937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 Related</a:t>
            </a:r>
            <a:r>
              <a:rPr lang="ko-KR" altLang="en-US" dirty="0"/>
              <a:t> </a:t>
            </a:r>
            <a:r>
              <a:rPr lang="en-US" altLang="ko-KR" dirty="0"/>
              <a:t>work.</a:t>
            </a:r>
            <a:br>
              <a:rPr lang="en-US" altLang="ko-KR" dirty="0"/>
            </a:br>
            <a:r>
              <a:rPr lang="en-US" altLang="ko-KR" sz="2900" dirty="0"/>
              <a:t>3.1 Applying GBDT for Online Prediction Tacks.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3.1.2 Categorical Features in Trees</a:t>
            </a:r>
          </a:p>
          <a:p>
            <a:pPr marL="0" indent="0">
              <a:buNone/>
            </a:pPr>
            <a:r>
              <a:rPr lang="ko-KR" altLang="en-US" dirty="0"/>
              <a:t>일부 </a:t>
            </a:r>
            <a:r>
              <a:rPr lang="ko-KR" altLang="en-US" dirty="0">
                <a:solidFill>
                  <a:srgbClr val="0070C0"/>
                </a:solidFill>
              </a:rPr>
              <a:t>다른 인코딩 방법</a:t>
            </a:r>
            <a:r>
              <a:rPr lang="ko-KR" altLang="en-US" dirty="0"/>
              <a:t>을 통해 의사결정 트리가 잘 처리할 수 있도록 </a:t>
            </a:r>
            <a:r>
              <a:rPr lang="ko-KR" altLang="en-US" dirty="0">
                <a:solidFill>
                  <a:srgbClr val="0070C0"/>
                </a:solidFill>
              </a:rPr>
              <a:t>범주형 값을 고밀도 숫자 값으로 변환</a:t>
            </a:r>
            <a:r>
              <a:rPr lang="ko-KR" altLang="en-US" dirty="0"/>
              <a:t>하려고 시도했다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 err="1"/>
              <a:t>CatBoost</a:t>
            </a:r>
            <a:r>
              <a:rPr lang="ko-KR" altLang="en-US" dirty="0"/>
              <a:t>도 범주형 특징에 유사한 숫자 인코딩 솔루션을 사용하였지만</a:t>
            </a:r>
            <a:r>
              <a:rPr lang="en-US" altLang="ko-KR" dirty="0"/>
              <a:t>, </a:t>
            </a:r>
            <a:r>
              <a:rPr lang="ko-KR" altLang="en-US" dirty="0"/>
              <a:t>극도로 희박하고 고차원적인 특징은 불균형 파티션에서 매우 작은 통계 정보 이득을 야기할 수 있기 때문에 </a:t>
            </a:r>
            <a:r>
              <a:rPr lang="en-US" altLang="ko-KR" dirty="0">
                <a:solidFill>
                  <a:srgbClr val="0070C0"/>
                </a:solidFill>
              </a:rPr>
              <a:t>GBDT</a:t>
            </a:r>
            <a:r>
              <a:rPr lang="ko-KR" altLang="en-US" dirty="0">
                <a:solidFill>
                  <a:srgbClr val="0070C0"/>
                </a:solidFill>
              </a:rPr>
              <a:t>는 희소 특징을 효과적으로 사용하여 트리를 성장시킬 수 없다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범주형 특성은 가능한 이진 파티션을 열거하여 트리 학습에도 직접 사용될 수 있지만</a:t>
            </a:r>
            <a:r>
              <a:rPr lang="en-US" altLang="ko-KR" dirty="0"/>
              <a:t>, </a:t>
            </a:r>
            <a:r>
              <a:rPr lang="ko-KR" altLang="en-US" dirty="0"/>
              <a:t>이 방법은 범주에 데이터가 너무 적어서 통계 정보가 편향되기 때문에 </a:t>
            </a:r>
            <a:r>
              <a:rPr lang="ko-KR" altLang="en-US" dirty="0">
                <a:solidFill>
                  <a:srgbClr val="0070C0"/>
                </a:solidFill>
              </a:rPr>
              <a:t>범주적 특성이 희박한 경우 훈련 데이터에 </a:t>
            </a:r>
            <a:r>
              <a:rPr lang="ko-KR" altLang="en-US" dirty="0" err="1">
                <a:solidFill>
                  <a:srgbClr val="0070C0"/>
                </a:solidFill>
              </a:rPr>
              <a:t>과적합</a:t>
            </a:r>
            <a:r>
              <a:rPr lang="ko-KR" altLang="en-US" dirty="0" err="1"/>
              <a:t>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한마디로</a:t>
            </a:r>
            <a:r>
              <a:rPr lang="en-US" altLang="ko-KR" dirty="0"/>
              <a:t>, </a:t>
            </a:r>
            <a:r>
              <a:rPr lang="ko-KR" altLang="en-US" dirty="0"/>
              <a:t>온라인 예측 작업에 </a:t>
            </a:r>
            <a:r>
              <a:rPr lang="en-US" altLang="ko-KR" dirty="0"/>
              <a:t>GBDT</a:t>
            </a:r>
            <a:r>
              <a:rPr lang="ko-KR" altLang="en-US" dirty="0"/>
              <a:t>를 적용하는 지속적인 노력이 있었지만</a:t>
            </a:r>
            <a:r>
              <a:rPr lang="en-US" altLang="ko-KR" dirty="0"/>
              <a:t>, </a:t>
            </a:r>
            <a:r>
              <a:rPr lang="ko-KR" altLang="en-US" dirty="0"/>
              <a:t>대부분은 온라인 데이터 생성 처리 방법과 범주형 특징에 대한 학습 방법 측면에서 중요한 과제를 </a:t>
            </a:r>
            <a:r>
              <a:rPr lang="ko-KR" altLang="en-US" dirty="0">
                <a:solidFill>
                  <a:srgbClr val="0070C0"/>
                </a:solidFill>
              </a:rPr>
              <a:t>효과적으로 해결할 수 없다</a:t>
            </a: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1428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 Related</a:t>
            </a:r>
            <a:r>
              <a:rPr lang="ko-KR" altLang="en-US" dirty="0"/>
              <a:t> </a:t>
            </a:r>
            <a:r>
              <a:rPr lang="en-US" altLang="ko-KR" dirty="0"/>
              <a:t>work.</a:t>
            </a:r>
            <a:br>
              <a:rPr lang="en-US" altLang="ko-KR" dirty="0"/>
            </a:br>
            <a:r>
              <a:rPr lang="en-US" altLang="ko-KR" sz="2900" dirty="0"/>
              <a:t>3.2 Applying NN for Online Prediction Tacks.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3.2.1Prediction Tacks.</a:t>
            </a:r>
          </a:p>
          <a:p>
            <a:pPr marL="0" indent="0">
              <a:buNone/>
            </a:pPr>
            <a:r>
              <a:rPr lang="ko-KR" altLang="en-US" dirty="0"/>
              <a:t>온라인 예측 작업에 </a:t>
            </a:r>
            <a:r>
              <a:rPr lang="en-US" altLang="ko-KR" dirty="0">
                <a:solidFill>
                  <a:srgbClr val="0070C0"/>
                </a:solidFill>
              </a:rPr>
              <a:t>NN</a:t>
            </a:r>
            <a:r>
              <a:rPr lang="ko-KR" altLang="en-US" dirty="0">
                <a:solidFill>
                  <a:srgbClr val="0070C0"/>
                </a:solidFill>
              </a:rPr>
              <a:t>은 밀도가 높은 수치 특징을 효과적으로 학습할 수 없다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dirty="0"/>
              <a:t>그동안의 </a:t>
            </a:r>
            <a:r>
              <a:rPr lang="en-US" altLang="ko-KR" dirty="0"/>
              <a:t>NN</a:t>
            </a:r>
            <a:r>
              <a:rPr lang="ko-KR" altLang="en-US" dirty="0"/>
              <a:t>을 채택한 많은 연구들은 희박한 범주적 특징에 초점을 맞추었기 때문에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고밀도 수치 특징에 대한 </a:t>
            </a:r>
            <a:r>
              <a:rPr lang="ko-KR" altLang="en-US" dirty="0">
                <a:solidFill>
                  <a:srgbClr val="0070C0"/>
                </a:solidFill>
              </a:rPr>
              <a:t>연구가 부족하다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전통적으로 </a:t>
            </a:r>
            <a:r>
              <a:rPr lang="en-US" altLang="ko-KR" dirty="0"/>
              <a:t>FCNN</a:t>
            </a:r>
            <a:r>
              <a:rPr lang="ko-KR" altLang="en-US" dirty="0"/>
              <a:t>은 종종 고밀도 수치 형상에 사용되지만</a:t>
            </a:r>
            <a:r>
              <a:rPr lang="en-US" altLang="ko-KR" dirty="0"/>
              <a:t>, local </a:t>
            </a:r>
            <a:r>
              <a:rPr lang="en-US" altLang="ko-KR" dirty="0" err="1"/>
              <a:t>optimmums</a:t>
            </a:r>
            <a:r>
              <a:rPr lang="ko-KR" altLang="en-US" dirty="0"/>
              <a:t>에 빠질 가능성이 크기 때문에 대부분 만족스러운 성능에 도달하지 못한다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0079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 Related work.</a:t>
            </a:r>
            <a:br>
              <a:rPr lang="en-US" altLang="ko-KR" dirty="0"/>
            </a:br>
            <a:r>
              <a:rPr lang="en-US" altLang="ko-KR" sz="2900" dirty="0"/>
              <a:t>3.3 Combining NN and GBDT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3.3.1. Tree-like NN.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Tree-like NN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en-US" altLang="ko-KR" dirty="0" err="1"/>
              <a:t>GoogLeNet</a:t>
            </a:r>
            <a:r>
              <a:rPr lang="en-US" altLang="ko-KR" dirty="0"/>
              <a:t>)</a:t>
            </a:r>
            <a:r>
              <a:rPr lang="ko-KR" altLang="en-US" dirty="0"/>
              <a:t>은 어느 정도 나무와 같은 의사 결정 능력을 가지고 있다</a:t>
            </a:r>
            <a:r>
              <a:rPr lang="en-US" altLang="ko-KR" dirty="0"/>
              <a:t>. </a:t>
            </a:r>
            <a:r>
              <a:rPr lang="ko-KR" altLang="en-US" dirty="0"/>
              <a:t>의사 결정 능력을 </a:t>
            </a:r>
            <a:r>
              <a:rPr lang="en-US" altLang="ko-KR" dirty="0"/>
              <a:t>NN</a:t>
            </a:r>
            <a:r>
              <a:rPr lang="ko-KR" altLang="en-US" dirty="0"/>
              <a:t>에 도입하는 다른 연구도 있었지만</a:t>
            </a:r>
            <a:r>
              <a:rPr lang="en-US" altLang="ko-KR" dirty="0"/>
              <a:t>, </a:t>
            </a:r>
            <a:r>
              <a:rPr lang="ko-KR" altLang="en-US" dirty="0"/>
              <a:t>이러한 작업은 표 입력 공간이 있는 온라인 예측 작업에 주의를 기울이지 않고 주로 </a:t>
            </a:r>
            <a:r>
              <a:rPr lang="ko-KR" altLang="en-US" dirty="0">
                <a:solidFill>
                  <a:srgbClr val="0070C0"/>
                </a:solidFill>
              </a:rPr>
              <a:t>컴퓨터 비전 작업에 초점</a:t>
            </a:r>
            <a:r>
              <a:rPr lang="ko-KR" altLang="en-US" dirty="0"/>
              <a:t>이 </a:t>
            </a:r>
            <a:r>
              <a:rPr lang="ko-KR" altLang="en-US" dirty="0" err="1"/>
              <a:t>맞추어져</a:t>
            </a:r>
            <a:r>
              <a:rPr lang="ko-KR" altLang="en-US" dirty="0"/>
              <a:t> 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이 부분을 해결하기 위해서 </a:t>
            </a:r>
            <a:r>
              <a:rPr lang="en-US" altLang="ko-KR" dirty="0">
                <a:solidFill>
                  <a:srgbClr val="0070C0"/>
                </a:solidFill>
              </a:rPr>
              <a:t>soft binning function</a:t>
            </a:r>
            <a:r>
              <a:rPr lang="ko-KR" altLang="en-US" dirty="0"/>
              <a:t>을 제안하였지만</a:t>
            </a:r>
            <a:r>
              <a:rPr lang="en-US" altLang="ko-KR" dirty="0"/>
              <a:t>, </a:t>
            </a:r>
            <a:r>
              <a:rPr lang="ko-KR" altLang="en-US" dirty="0"/>
              <a:t>가능한 모든 의사 결정을 열거하기 때문에 </a:t>
            </a:r>
            <a:r>
              <a:rPr lang="ko-KR" altLang="en-US" dirty="0">
                <a:solidFill>
                  <a:srgbClr val="0070C0"/>
                </a:solidFill>
              </a:rPr>
              <a:t>매우 비효율적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표 형식 데이터에서 학습을 개선하기 위해 </a:t>
            </a:r>
            <a:r>
              <a:rPr lang="en-US" altLang="ko-KR" dirty="0">
                <a:solidFill>
                  <a:srgbClr val="0070C0"/>
                </a:solidFill>
              </a:rPr>
              <a:t>NNRF</a:t>
            </a:r>
            <a:r>
              <a:rPr lang="ko-KR" altLang="en-US" dirty="0"/>
              <a:t>를 제안하였지만</a:t>
            </a:r>
            <a:r>
              <a:rPr lang="en-US" altLang="ko-KR" dirty="0"/>
              <a:t>, GBDT</a:t>
            </a:r>
            <a:r>
              <a:rPr lang="ko-KR" altLang="en-US" dirty="0"/>
              <a:t>와 같은 훈련 데이터에 대한 </a:t>
            </a:r>
            <a:r>
              <a:rPr lang="ko-KR" altLang="en-US" dirty="0">
                <a:solidFill>
                  <a:srgbClr val="0070C0"/>
                </a:solidFill>
              </a:rPr>
              <a:t>통계 정보를 활용하지 않고 무작위의 기능 조합을 사용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7651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 Related work.</a:t>
            </a:r>
            <a:br>
              <a:rPr lang="en-US" altLang="ko-KR" dirty="0"/>
            </a:br>
            <a:r>
              <a:rPr lang="en-US" altLang="ko-KR" sz="2900" dirty="0"/>
              <a:t>3.3 Combining NN and GBDT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3.3.2. Convert Trees to NN.</a:t>
            </a:r>
          </a:p>
          <a:p>
            <a:pPr marL="0" indent="0">
              <a:buNone/>
            </a:pPr>
            <a:r>
              <a:rPr lang="ko-KR" altLang="en-US" dirty="0"/>
              <a:t>훈련된 의사 결정 트리를 </a:t>
            </a:r>
            <a:r>
              <a:rPr lang="en-US" altLang="ko-KR" dirty="0"/>
              <a:t>NN</a:t>
            </a:r>
            <a:r>
              <a:rPr lang="ko-KR" altLang="en-US" dirty="0"/>
              <a:t>으로 </a:t>
            </a:r>
            <a:r>
              <a:rPr lang="ko-KR" altLang="en-US" dirty="0" err="1"/>
              <a:t>변환하여고</a:t>
            </a:r>
            <a:r>
              <a:rPr lang="ko-KR" altLang="en-US" dirty="0"/>
              <a:t> 시도하였지만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작업이 중복되고 매우 희박한 </a:t>
            </a:r>
            <a:r>
              <a:rPr lang="en-US" altLang="ko-KR" dirty="0"/>
              <a:t>NN</a:t>
            </a:r>
            <a:r>
              <a:rPr lang="ko-KR" altLang="en-US" dirty="0"/>
              <a:t>을 사용하여 단순한 의사 결정 트리를 나타내기 때문에 비효율적이다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70C0"/>
                </a:solidFill>
              </a:rPr>
              <a:t>트리가 매우 클 경우</a:t>
            </a:r>
            <a:r>
              <a:rPr lang="ko-KR" altLang="en-US" dirty="0"/>
              <a:t>에는 변환 솔루션의 </a:t>
            </a:r>
            <a:r>
              <a:rPr lang="en-US" altLang="ko-KR" dirty="0">
                <a:solidFill>
                  <a:srgbClr val="0070C0"/>
                </a:solidFill>
              </a:rPr>
              <a:t>NN</a:t>
            </a:r>
            <a:r>
              <a:rPr lang="ko-KR" altLang="en-US" dirty="0">
                <a:solidFill>
                  <a:srgbClr val="0070C0"/>
                </a:solidFill>
              </a:rPr>
              <a:t>을 매우 넓게 </a:t>
            </a:r>
            <a:r>
              <a:rPr lang="ko-KR" altLang="en-US" dirty="0" err="1">
                <a:solidFill>
                  <a:srgbClr val="0070C0"/>
                </a:solidFill>
              </a:rPr>
              <a:t>구성</a:t>
            </a:r>
            <a:r>
              <a:rPr lang="ko-KR" altLang="en-US" dirty="0" err="1"/>
              <a:t>해야하기</a:t>
            </a:r>
            <a:r>
              <a:rPr lang="ko-KR" altLang="en-US" dirty="0"/>
              <a:t> 때문에 이는 현실적으로 </a:t>
            </a:r>
            <a:r>
              <a:rPr lang="ko-KR" altLang="en-US" dirty="0">
                <a:solidFill>
                  <a:srgbClr val="0070C0"/>
                </a:solidFill>
              </a:rPr>
              <a:t>사용이 불가능</a:t>
            </a:r>
            <a:r>
              <a:rPr lang="ko-KR" altLang="en-US" dirty="0"/>
              <a:t>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또한 하나의 트리를 변환하기 위해서 </a:t>
            </a:r>
            <a:r>
              <a:rPr lang="ko-KR" altLang="en-US" dirty="0">
                <a:solidFill>
                  <a:srgbClr val="0070C0"/>
                </a:solidFill>
              </a:rPr>
              <a:t>복잡한 규칙을 사용</a:t>
            </a:r>
            <a:r>
              <a:rPr lang="ko-KR" altLang="en-US" dirty="0"/>
              <a:t>하므로 실제로 쉽게 사용할 수 없다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7814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 Related work.</a:t>
            </a:r>
            <a:br>
              <a:rPr lang="en-US" altLang="ko-KR" dirty="0"/>
            </a:br>
            <a:r>
              <a:rPr lang="en-US" altLang="ko-KR" sz="2900" dirty="0"/>
              <a:t>3.3 Combining NN and GBDT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3.3.3. Combining NN and GBDT.</a:t>
            </a:r>
          </a:p>
          <a:p>
            <a:pPr marL="0" indent="0">
              <a:buNone/>
            </a:pPr>
            <a:r>
              <a:rPr lang="en-US" altLang="ko-KR" dirty="0"/>
              <a:t>NN</a:t>
            </a:r>
            <a:r>
              <a:rPr lang="ko-KR" altLang="en-US" dirty="0"/>
              <a:t>과 </a:t>
            </a:r>
            <a:r>
              <a:rPr lang="en-US" altLang="ko-KR" dirty="0"/>
              <a:t>GBDT</a:t>
            </a:r>
            <a:r>
              <a:rPr lang="ko-KR" altLang="en-US" dirty="0"/>
              <a:t>를 결합하려는 시도는 여럿 존재하였다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Facebook, Microsoft</a:t>
            </a:r>
            <a:r>
              <a:rPr lang="ko-KR" altLang="en-US" dirty="0"/>
              <a:t>등에서 문제 해결을 위해서 사용하였지만</a:t>
            </a:r>
            <a:r>
              <a:rPr lang="en-US" altLang="ko-KR" dirty="0"/>
              <a:t>, GBDT</a:t>
            </a:r>
            <a:r>
              <a:rPr lang="ko-KR" altLang="en-US" dirty="0"/>
              <a:t>의 온라인 업데이트 문제가 해결되지 않아 온라인에서 효율적으로 사용할 수 없다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Facebook</a:t>
            </a:r>
            <a:r>
              <a:rPr lang="ko-KR" altLang="en-US" dirty="0"/>
              <a:t>에서 </a:t>
            </a:r>
            <a:r>
              <a:rPr lang="en-US" altLang="ko-KR" dirty="0"/>
              <a:t>GBDT </a:t>
            </a:r>
            <a:r>
              <a:rPr lang="ko-KR" altLang="en-US" dirty="0"/>
              <a:t>모델은 좋은 온라인 성능을 얻기 위해서 </a:t>
            </a:r>
            <a:r>
              <a:rPr lang="ko-KR" altLang="en-US" dirty="0">
                <a:solidFill>
                  <a:srgbClr val="0070C0"/>
                </a:solidFill>
              </a:rPr>
              <a:t>매일 재교육을 </a:t>
            </a:r>
            <a:r>
              <a:rPr lang="ko-KR" altLang="en-US" dirty="0" err="1">
                <a:solidFill>
                  <a:srgbClr val="0070C0"/>
                </a:solidFill>
              </a:rPr>
              <a:t>진행해야한다는</a:t>
            </a:r>
            <a:r>
              <a:rPr lang="ko-KR" altLang="en-US" dirty="0">
                <a:solidFill>
                  <a:srgbClr val="0070C0"/>
                </a:solidFill>
              </a:rPr>
              <a:t> 문제점을 지적</a:t>
            </a:r>
            <a:r>
              <a:rPr lang="ko-KR" altLang="en-US" dirty="0"/>
              <a:t>하였다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이러한 문제점들을 극복하기 위해서 </a:t>
            </a:r>
            <a:r>
              <a:rPr lang="en-US" altLang="ko-KR" dirty="0"/>
              <a:t>NN</a:t>
            </a:r>
            <a:r>
              <a:rPr lang="ko-KR" altLang="en-US" dirty="0"/>
              <a:t>과 </a:t>
            </a:r>
            <a:r>
              <a:rPr lang="en-US" altLang="ko-KR" dirty="0"/>
              <a:t>GBDT</a:t>
            </a:r>
            <a:r>
              <a:rPr lang="ko-KR" altLang="en-US" dirty="0"/>
              <a:t>를 더 잘 통합하기 위한 </a:t>
            </a:r>
            <a:r>
              <a:rPr lang="en-US" altLang="ko-KR" dirty="0" err="1"/>
              <a:t>DeepGBM</a:t>
            </a:r>
            <a:r>
              <a:rPr lang="ko-KR" altLang="en-US" dirty="0"/>
              <a:t>을 제안한다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0757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DeepGBM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61548"/>
            <a:ext cx="10515600" cy="915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/>
              <a:t>CatNN</a:t>
            </a:r>
            <a:r>
              <a:rPr lang="ko-KR" altLang="en-US" dirty="0"/>
              <a:t>은 범주형 특징을 입력하는 </a:t>
            </a:r>
            <a:r>
              <a:rPr lang="en-US" altLang="ko-KR" dirty="0"/>
              <a:t>NN </a:t>
            </a:r>
            <a:r>
              <a:rPr lang="ko-KR" altLang="en-US" dirty="0"/>
              <a:t>구조이고</a:t>
            </a:r>
            <a:r>
              <a:rPr lang="en-US" altLang="ko-KR" dirty="0"/>
              <a:t>, GBDT2NN</a:t>
            </a:r>
            <a:r>
              <a:rPr lang="ko-KR" altLang="en-US" dirty="0"/>
              <a:t>은 고밀도 수치 특징을 학습하는 데 초점을 맞춘 </a:t>
            </a:r>
            <a:r>
              <a:rPr lang="en-US" altLang="ko-KR" dirty="0"/>
              <a:t>GBDT</a:t>
            </a:r>
            <a:r>
              <a:rPr lang="ko-KR" altLang="en-US" dirty="0"/>
              <a:t>에서 증류된 또 다른 </a:t>
            </a:r>
            <a:r>
              <a:rPr lang="en-US" altLang="ko-KR" dirty="0"/>
              <a:t>NN </a:t>
            </a:r>
            <a:r>
              <a:rPr lang="ko-KR" altLang="en-US" dirty="0"/>
              <a:t>구조이다</a:t>
            </a:r>
            <a:r>
              <a:rPr lang="en-US" altLang="ko-KR" dirty="0"/>
              <a:t>.</a:t>
            </a:r>
          </a:p>
        </p:txBody>
      </p:sp>
      <p:pic>
        <p:nvPicPr>
          <p:cNvPr id="4" name="Picture 2" descr="Fig1">
            <a:extLst>
              <a:ext uri="{FF2B5EF4-FFF2-40B4-BE49-F238E27FC236}">
                <a16:creationId xmlns:a16="http://schemas.microsoft.com/office/drawing/2014/main" id="{FC81E135-01C2-4D05-8F2A-D92A3CDFF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457" y="1501707"/>
            <a:ext cx="6347085" cy="351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795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C7BE1-DA0C-4127-8EE4-C309A7B6E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074761-5E23-4E75-ACC2-CDE438C2B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What’s GBDT?</a:t>
            </a:r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en-US" altLang="ko-KR" i="0" dirty="0">
                <a:effectLst/>
              </a:rPr>
              <a:t>ABSTRACT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en-US" altLang="ko-KR" i="0" dirty="0">
                <a:effectLst/>
              </a:rPr>
              <a:t>INTRODUCTION</a:t>
            </a:r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en-US" altLang="ko-KR" i="0" dirty="0">
                <a:effectLst/>
              </a:rPr>
              <a:t>RELATED WORK</a:t>
            </a:r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en-US" altLang="ko-KR" i="0" dirty="0">
                <a:effectLst/>
              </a:rPr>
              <a:t>DEEPGBM</a:t>
            </a:r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en-US" altLang="ko-KR" i="0" dirty="0">
                <a:effectLst/>
              </a:rPr>
              <a:t>EXPERIMENT</a:t>
            </a:r>
          </a:p>
          <a:p>
            <a:pPr marL="0" indent="0">
              <a:buNone/>
            </a:pPr>
            <a:r>
              <a:rPr lang="en-US" altLang="ko-KR" dirty="0"/>
              <a:t>6. </a:t>
            </a:r>
            <a:r>
              <a:rPr lang="en-US" altLang="ko-KR" i="0" dirty="0">
                <a:effectLst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234037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DeepGBM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sz="2900" dirty="0"/>
              <a:t>4.1 </a:t>
            </a:r>
            <a:r>
              <a:rPr lang="en-US" altLang="ko-KR" sz="2900" dirty="0" err="1"/>
              <a:t>CatNN</a:t>
            </a:r>
            <a:r>
              <a:rPr lang="en-US" altLang="ko-KR" sz="2900" dirty="0"/>
              <a:t> for Sparse Categorical Features.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3638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NN</a:t>
            </a:r>
            <a:r>
              <a:rPr lang="ko-KR" altLang="en-US" dirty="0"/>
              <a:t>은 </a:t>
            </a:r>
            <a:r>
              <a:rPr lang="en-US" altLang="ko-KR" dirty="0" err="1"/>
              <a:t>Wide&amp;Deep</a:t>
            </a:r>
            <a:r>
              <a:rPr lang="en-US" altLang="ko-KR" dirty="0"/>
              <a:t>, PNN, </a:t>
            </a:r>
            <a:r>
              <a:rPr lang="en-US" altLang="ko-KR" dirty="0" err="1"/>
              <a:t>DeepFM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 err="1"/>
              <a:t>xDeepFM</a:t>
            </a:r>
            <a:r>
              <a:rPr lang="ko-KR" altLang="en-US" dirty="0"/>
              <a:t>과 같은 범주적 기능에 대한 예측 모델을 학습하기 위해 널리 사용되었으며</a:t>
            </a:r>
            <a:r>
              <a:rPr lang="en-US" altLang="ko-KR" dirty="0"/>
              <a:t>, </a:t>
            </a:r>
            <a:r>
              <a:rPr lang="en-US" altLang="ko-KR" dirty="0" err="1"/>
              <a:t>CatNN</a:t>
            </a:r>
            <a:r>
              <a:rPr lang="ko-KR" altLang="en-US" dirty="0"/>
              <a:t>의 학습 데이터가 이러한 작업과 동일하기 때문에 기존의 성능이 검증된 </a:t>
            </a:r>
            <a:r>
              <a:rPr lang="en-US" altLang="ko-KR" dirty="0"/>
              <a:t>NN</a:t>
            </a:r>
            <a:r>
              <a:rPr lang="ko-KR" altLang="en-US" dirty="0"/>
              <a:t>구조를 활용하여 </a:t>
            </a:r>
            <a:r>
              <a:rPr lang="en-US" altLang="ko-KR" dirty="0" err="1"/>
              <a:t>CatNN</a:t>
            </a:r>
            <a:r>
              <a:rPr lang="ko-KR" altLang="en-US" dirty="0"/>
              <a:t>에 활용하였다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0070C0"/>
                </a:solidFill>
              </a:rPr>
              <a:t>CatNN</a:t>
            </a:r>
            <a:r>
              <a:rPr lang="ko-KR" altLang="en-US" dirty="0"/>
              <a:t>은 고차원 희소 벡터를 고밀도 벡터로 효과적으로 변환할 수 있는 </a:t>
            </a:r>
            <a:r>
              <a:rPr lang="ko-KR" altLang="en-US" dirty="0" err="1">
                <a:solidFill>
                  <a:srgbClr val="0070C0"/>
                </a:solidFill>
              </a:rPr>
              <a:t>임베딩</a:t>
            </a:r>
            <a:r>
              <a:rPr lang="ko-KR" altLang="en-US" dirty="0">
                <a:solidFill>
                  <a:srgbClr val="0070C0"/>
                </a:solidFill>
              </a:rPr>
              <a:t> 기술에 주로 의존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CatNN</a:t>
            </a:r>
            <a:r>
              <a:rPr lang="ko-KR" altLang="en-US" dirty="0"/>
              <a:t>은 </a:t>
            </a:r>
            <a:r>
              <a:rPr lang="en-US" altLang="ko-KR" dirty="0"/>
              <a:t>FM, Deep</a:t>
            </a:r>
            <a:r>
              <a:rPr lang="ko-KR" altLang="en-US" dirty="0"/>
              <a:t>구성 요소를 활용하여 특징에 대한 상호 작용을 학습하기 때문에 유사한 기능을 가진 다른 </a:t>
            </a:r>
            <a:r>
              <a:rPr lang="en-US" altLang="ko-KR" dirty="0"/>
              <a:t>NN </a:t>
            </a:r>
            <a:r>
              <a:rPr lang="ko-KR" altLang="en-US" dirty="0"/>
              <a:t>구성 요소를 사용할 수 있기에 구성 요소에 의해 제한되지 않습니다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다음과 같은 최종 출력 구조를 갖는다</a:t>
            </a:r>
            <a:r>
              <a:rPr lang="en-US" altLang="ko-KR" dirty="0"/>
              <a:t>.</a:t>
            </a:r>
          </a:p>
        </p:txBody>
      </p:sp>
      <p:pic>
        <p:nvPicPr>
          <p:cNvPr id="5122" name="Picture 2" descr="image-20211003072415607">
            <a:extLst>
              <a:ext uri="{FF2B5EF4-FFF2-40B4-BE49-F238E27FC236}">
                <a16:creationId xmlns:a16="http://schemas.microsoft.com/office/drawing/2014/main" id="{81185079-3715-4948-B126-4C8972E49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466" y="5084659"/>
            <a:ext cx="8379068" cy="95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39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DeepGBM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sz="2900" dirty="0"/>
              <a:t>4.2 GBDT2NN for Dense Numerical Features.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4.2.1.1 Single Tree Distillation.</a:t>
            </a:r>
          </a:p>
          <a:p>
            <a:pPr marL="0" indent="0">
              <a:buNone/>
            </a:pPr>
            <a:r>
              <a:rPr lang="en-US" altLang="ko-KR" dirty="0"/>
              <a:t>GBDT</a:t>
            </a:r>
            <a:r>
              <a:rPr lang="ko-KR" altLang="en-US" dirty="0"/>
              <a:t>에서 학습된 트리를 </a:t>
            </a:r>
            <a:r>
              <a:rPr lang="en-US" altLang="ko-KR" dirty="0"/>
              <a:t>NN </a:t>
            </a:r>
            <a:r>
              <a:rPr lang="ko-KR" altLang="en-US" dirty="0"/>
              <a:t>모델로 증류하는 방법에 대한 세부 정보 설명이다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대부분의 이전 증류는 학습된 함수 측면에서 모델 지식만 전송하여 새 모델이 전송된 모델과 유사한 출력을 생성하도록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그러나 </a:t>
            </a:r>
            <a:r>
              <a:rPr lang="en-US" altLang="ko-KR" dirty="0"/>
              <a:t>Tree</a:t>
            </a:r>
            <a:r>
              <a:rPr lang="ko-KR" altLang="en-US" dirty="0"/>
              <a:t>와 </a:t>
            </a:r>
            <a:r>
              <a:rPr lang="en-US" altLang="ko-KR" dirty="0"/>
              <a:t>NN</a:t>
            </a:r>
            <a:r>
              <a:rPr lang="ko-KR" altLang="en-US" dirty="0"/>
              <a:t>은 기존 모델 증류가 자연적으로 다르기 때문에 </a:t>
            </a:r>
            <a:r>
              <a:rPr lang="ko-KR" altLang="en-US" dirty="0">
                <a:solidFill>
                  <a:srgbClr val="0070C0"/>
                </a:solidFill>
              </a:rPr>
              <a:t>트리 모델에 더 많은 지식이 증류되어 </a:t>
            </a:r>
            <a:r>
              <a:rPr lang="en-US" altLang="ko-KR" dirty="0">
                <a:solidFill>
                  <a:srgbClr val="0070C0"/>
                </a:solidFill>
              </a:rPr>
              <a:t>NN</a:t>
            </a:r>
            <a:r>
              <a:rPr lang="ko-KR" altLang="en-US" dirty="0">
                <a:solidFill>
                  <a:srgbClr val="0070C0"/>
                </a:solidFill>
              </a:rPr>
              <a:t>으로 전달</a:t>
            </a:r>
            <a:r>
              <a:rPr lang="ko-KR" altLang="en-US" dirty="0"/>
              <a:t>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특히 학습된 나무 구조에 의해 암시되는 데이터 </a:t>
            </a:r>
            <a:r>
              <a:rPr lang="ko-KR" altLang="en-US" dirty="0" err="1"/>
              <a:t>파티션뿐만</a:t>
            </a:r>
            <a:r>
              <a:rPr lang="ko-KR" altLang="en-US" dirty="0"/>
              <a:t> 아니라 학습된 나무의 특징 선택과 중요성은 실제로 나무의 다른 유형의 중요한 지식이다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70C0"/>
                </a:solidFill>
              </a:rPr>
              <a:t>더 많은 정보가 잘 정제되어 다음 모델로 전송된다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7199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DeepGBM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sz="2900" dirty="0"/>
              <a:t>4.2 GBDT2NN for Dense Numerical Features.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4.2.1.2 Tree-Selected Features.</a:t>
            </a:r>
          </a:p>
          <a:p>
            <a:pPr marL="0" indent="0">
              <a:buNone/>
            </a:pPr>
            <a:r>
              <a:rPr lang="en-US" altLang="ko-KR" dirty="0"/>
              <a:t>NN</a:t>
            </a:r>
            <a:r>
              <a:rPr lang="ko-KR" altLang="en-US" dirty="0"/>
              <a:t>과 비교하여 트리 기반 모델의 특별한 특징은 학습이 통계 정보를 기반으로 훈련 목표에 맞는 유용한 특징을 탐욕스럽게 선택하기 때문에 </a:t>
            </a:r>
            <a:r>
              <a:rPr lang="ko-KR" altLang="en-US" dirty="0">
                <a:solidFill>
                  <a:srgbClr val="0070C0"/>
                </a:solidFill>
              </a:rPr>
              <a:t>모든 입력 기능을 사용하지 않을 수 있다</a:t>
            </a:r>
            <a:r>
              <a:rPr lang="ko-KR" altLang="en-US" dirty="0"/>
              <a:t>는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따라서 모든 입력 기능을 사용하는 대신 </a:t>
            </a:r>
            <a:r>
              <a:rPr lang="en-US" altLang="ko-KR" dirty="0"/>
              <a:t>NN </a:t>
            </a:r>
            <a:r>
              <a:rPr lang="ko-KR" altLang="en-US" dirty="0"/>
              <a:t>모델의 </a:t>
            </a:r>
            <a:r>
              <a:rPr lang="ko-KR" altLang="en-US" dirty="0">
                <a:solidFill>
                  <a:srgbClr val="0070C0"/>
                </a:solidFill>
              </a:rPr>
              <a:t>학습 효율성을 개선하기 위해 </a:t>
            </a:r>
            <a:br>
              <a:rPr lang="en-US" altLang="ko-KR" dirty="0">
                <a:solidFill>
                  <a:srgbClr val="0070C0"/>
                </a:solidFill>
              </a:rPr>
            </a:br>
            <a:r>
              <a:rPr lang="ko-KR" altLang="en-US" dirty="0">
                <a:solidFill>
                  <a:srgbClr val="0070C0"/>
                </a:solidFill>
              </a:rPr>
              <a:t>트리 선택 기능을 활용할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특히 트리 선택 기능을 </a:t>
            </a:r>
            <a:r>
              <a:rPr lang="en-US" altLang="ko-KR" dirty="0"/>
              <a:t>NN</a:t>
            </a:r>
            <a:r>
              <a:rPr lang="ko-KR" altLang="en-US" dirty="0"/>
              <a:t>의 입력으로 사용할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3620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DeepGBM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sz="2900" dirty="0"/>
              <a:t>4.2 GBDT2NN for Dense Numerical Features.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4.2.1.3 Tree Structure.</a:t>
            </a:r>
          </a:p>
        </p:txBody>
      </p:sp>
      <p:pic>
        <p:nvPicPr>
          <p:cNvPr id="7170" name="Picture 2" descr="image-20211003082114527">
            <a:extLst>
              <a:ext uri="{FF2B5EF4-FFF2-40B4-BE49-F238E27FC236}">
                <a16:creationId xmlns:a16="http://schemas.microsoft.com/office/drawing/2014/main" id="{A7B60383-23AE-47CB-A1C3-3242F78FC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921" y="2001461"/>
            <a:ext cx="7046158" cy="417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356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DeepGBM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sz="2900" dirty="0"/>
              <a:t>4.2 GBDT2NN for Dense Numerical Features.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4.2.1.3 Tree Structure.</a:t>
            </a:r>
          </a:p>
          <a:p>
            <a:pPr marL="0" indent="0">
              <a:buNone/>
            </a:pPr>
            <a:r>
              <a:rPr lang="ko-KR" altLang="en-US" dirty="0"/>
              <a:t>기본적으로 의사 결정 트리의 트리 구조에 대한 지식은 </a:t>
            </a:r>
            <a:r>
              <a:rPr lang="ko-KR" altLang="en-US" dirty="0">
                <a:solidFill>
                  <a:srgbClr val="0070C0"/>
                </a:solidFill>
              </a:rPr>
              <a:t>데이터를 중복되지 않는 많은 영역으로 분할</a:t>
            </a:r>
            <a:r>
              <a:rPr lang="ko-KR" altLang="en-US" dirty="0"/>
              <a:t>하는 방법을 나타냅니다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이러한 트리 구조를 </a:t>
            </a:r>
            <a:r>
              <a:rPr lang="en-US" altLang="ko-KR" dirty="0"/>
              <a:t>NN</a:t>
            </a:r>
            <a:r>
              <a:rPr lang="ko-KR" altLang="en-US" dirty="0"/>
              <a:t>으로 직접 전송하는 것은 본질적으로 다르기 때문에 어렵다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NN </a:t>
            </a:r>
            <a:r>
              <a:rPr lang="ko-KR" altLang="en-US" dirty="0"/>
              <a:t>모델을 사용하여 트리 구조의 기능을 근사화하고 구조 지식 증류를 달성하였고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그림 </a:t>
            </a:r>
            <a:r>
              <a:rPr lang="en-US" altLang="ko-KR" dirty="0"/>
              <a:t>2</a:t>
            </a:r>
            <a:r>
              <a:rPr lang="ko-KR" altLang="en-US" dirty="0"/>
              <a:t>에서 설명한 것처럼 </a:t>
            </a:r>
            <a:r>
              <a:rPr lang="en-US" altLang="ko-KR" dirty="0"/>
              <a:t>NN</a:t>
            </a:r>
            <a:r>
              <a:rPr lang="ko-KR" altLang="en-US" dirty="0"/>
              <a:t>을 사용하여 트리에서 생성된 클러스터 결과를 </a:t>
            </a:r>
            <a:r>
              <a:rPr lang="ko-KR" altLang="en-US" dirty="0" err="1"/>
              <a:t>적합시켜</a:t>
            </a:r>
            <a:r>
              <a:rPr lang="ko-KR" altLang="en-US" dirty="0"/>
              <a:t> </a:t>
            </a:r>
            <a:r>
              <a:rPr lang="en-US" altLang="ko-KR" dirty="0"/>
              <a:t>NN</a:t>
            </a:r>
            <a:r>
              <a:rPr lang="ko-KR" altLang="en-US" dirty="0"/>
              <a:t>이 의사 결정 트리의 구조 기능을 근사하게 만들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NN</a:t>
            </a:r>
            <a:r>
              <a:rPr lang="ko-KR" altLang="en-US" dirty="0">
                <a:solidFill>
                  <a:srgbClr val="0070C0"/>
                </a:solidFill>
              </a:rPr>
              <a:t>의 강력한 표현 능력 때문에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학습된 </a:t>
            </a:r>
            <a:r>
              <a:rPr lang="en-US" altLang="ko-KR" dirty="0">
                <a:solidFill>
                  <a:srgbClr val="0070C0"/>
                </a:solidFill>
              </a:rPr>
              <a:t>NN </a:t>
            </a:r>
            <a:r>
              <a:rPr lang="ko-KR" altLang="en-US" dirty="0">
                <a:solidFill>
                  <a:srgbClr val="0070C0"/>
                </a:solidFill>
              </a:rPr>
              <a:t>모델은 의사결정 트리의 구조 기능과 완벽하게 유사해야 한다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30288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DeepGBM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sz="2900" dirty="0"/>
              <a:t>4.2 GBDT2NN for Dense Numerical Features.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5961322" cy="49543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4.2.1.4 Tree Outputs.</a:t>
            </a:r>
          </a:p>
          <a:p>
            <a:pPr marL="0" indent="0">
              <a:buNone/>
            </a:pPr>
            <a:r>
              <a:rPr lang="en-US" altLang="ko-KR" dirty="0"/>
              <a:t>Tree</a:t>
            </a:r>
            <a:r>
              <a:rPr lang="ko-KR" altLang="en-US" dirty="0"/>
              <a:t> 입력에서 </a:t>
            </a:r>
            <a:r>
              <a:rPr lang="en-US" altLang="ko-KR" dirty="0"/>
              <a:t>Tree</a:t>
            </a:r>
            <a:r>
              <a:rPr lang="ko-KR" altLang="en-US" dirty="0"/>
              <a:t> 구조로의 매핑은 이전 단계에서 학습되었으므로 트리 출력을 증류하려면 </a:t>
            </a:r>
            <a:r>
              <a:rPr lang="en-US" altLang="ko-KR" dirty="0"/>
              <a:t>Tree</a:t>
            </a:r>
            <a:r>
              <a:rPr lang="ko-KR" altLang="en-US" dirty="0"/>
              <a:t> 구조에서 </a:t>
            </a:r>
            <a:r>
              <a:rPr lang="en-US" altLang="ko-KR" dirty="0"/>
              <a:t>Tree</a:t>
            </a:r>
            <a:r>
              <a:rPr lang="ko-KR" altLang="en-US" dirty="0"/>
              <a:t> 출력으로의 매핑만 알면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리프 인덱스에 해당하는 리프 값이 있으므로 </a:t>
            </a:r>
            <a:br>
              <a:rPr lang="en-US" altLang="ko-KR" dirty="0"/>
            </a:br>
            <a:r>
              <a:rPr lang="ko-KR" altLang="en-US" dirty="0"/>
              <a:t>이 매핑은 실제로 학습에 필요하지 않습니다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1"/>
                </a:solidFill>
              </a:rPr>
              <a:t>Leaf</a:t>
            </a:r>
            <a:r>
              <a:rPr lang="ko-KR" altLang="en-US" dirty="0">
                <a:solidFill>
                  <a:schemeClr val="accent1"/>
                </a:solidFill>
              </a:rPr>
              <a:t>을 내장하여 </a:t>
            </a:r>
            <a:r>
              <a:rPr lang="en-US" altLang="ko-KR" dirty="0">
                <a:solidFill>
                  <a:schemeClr val="accent1"/>
                </a:solidFill>
              </a:rPr>
              <a:t>Tree</a:t>
            </a:r>
            <a:r>
              <a:rPr lang="ko-KR" altLang="en-US" dirty="0">
                <a:solidFill>
                  <a:schemeClr val="accent1"/>
                </a:solidFill>
              </a:rPr>
              <a:t> 구조를 증류합니다</a:t>
            </a:r>
            <a:r>
              <a:rPr lang="en-US" altLang="ko-KR" dirty="0">
                <a:solidFill>
                  <a:schemeClr val="accent1"/>
                </a:solidFill>
              </a:rPr>
              <a:t>. </a:t>
            </a:r>
            <a:br>
              <a:rPr lang="en-US" altLang="ko-KR" dirty="0">
                <a:solidFill>
                  <a:schemeClr val="accent1"/>
                </a:solidFill>
              </a:rPr>
            </a:br>
            <a:r>
              <a:rPr lang="en-US" altLang="ko-KR" dirty="0">
                <a:solidFill>
                  <a:schemeClr val="accent1"/>
                </a:solidFill>
              </a:rPr>
              <a:t>Leaf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index</a:t>
            </a:r>
            <a:r>
              <a:rPr lang="ko-KR" altLang="en-US" dirty="0">
                <a:solidFill>
                  <a:schemeClr val="accent1"/>
                </a:solidFill>
              </a:rPr>
              <a:t>는 먼저 </a:t>
            </a:r>
            <a:r>
              <a:rPr lang="en-US" altLang="ko-KR" dirty="0">
                <a:solidFill>
                  <a:schemeClr val="accent1"/>
                </a:solidFill>
              </a:rPr>
              <a:t>Leaf Embedding</a:t>
            </a:r>
            <a:r>
              <a:rPr lang="ko-KR" altLang="en-US" dirty="0">
                <a:solidFill>
                  <a:schemeClr val="accent1"/>
                </a:solidFill>
              </a:rPr>
              <a:t>으로 변환됩니다</a:t>
            </a:r>
            <a:r>
              <a:rPr lang="en-US" altLang="ko-KR" dirty="0">
                <a:solidFill>
                  <a:schemeClr val="accent1"/>
                </a:solidFill>
              </a:rPr>
              <a:t>. </a:t>
            </a:r>
          </a:p>
          <a:p>
            <a:pPr marL="0" indent="0">
              <a:buNone/>
            </a:pPr>
            <a:r>
              <a:rPr lang="ko-KR" altLang="en-US" dirty="0"/>
              <a:t>그런 다음 </a:t>
            </a:r>
            <a:r>
              <a:rPr lang="en-US" altLang="ko-KR" dirty="0"/>
              <a:t>NN</a:t>
            </a:r>
            <a:r>
              <a:rPr lang="ko-KR" altLang="en-US" dirty="0"/>
              <a:t>은 </a:t>
            </a:r>
            <a:r>
              <a:rPr lang="en-US" altLang="ko-KR" dirty="0"/>
              <a:t>Leaf Embedding </a:t>
            </a:r>
            <a:r>
              <a:rPr lang="ko-KR" altLang="en-US" dirty="0"/>
              <a:t>에 적합하여 트리 구조를 </a:t>
            </a:r>
            <a:r>
              <a:rPr lang="ko-KR" altLang="en-US" dirty="0" err="1"/>
              <a:t>근사화한다</a:t>
            </a:r>
            <a:r>
              <a:rPr lang="en-US" altLang="ko-KR" dirty="0"/>
              <a:t>.</a:t>
            </a:r>
          </a:p>
        </p:txBody>
      </p:sp>
      <p:pic>
        <p:nvPicPr>
          <p:cNvPr id="8194" name="Picture 2" descr="image-20211003082127367">
            <a:extLst>
              <a:ext uri="{FF2B5EF4-FFF2-40B4-BE49-F238E27FC236}">
                <a16:creationId xmlns:a16="http://schemas.microsoft.com/office/drawing/2014/main" id="{CC5BF0AD-4C85-48FF-A011-54F0179E9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522" y="2007600"/>
            <a:ext cx="5087678" cy="360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504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DeepGBM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sz="2900" dirty="0"/>
              <a:t>4.2 GBDT2NN for Dense Numerical Features.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4.2.2.1 Multiple Tree Distillation.</a:t>
            </a:r>
          </a:p>
          <a:p>
            <a:pPr marL="0" indent="0">
              <a:buNone/>
            </a:pPr>
            <a:r>
              <a:rPr lang="en-US" altLang="ko-KR" dirty="0"/>
              <a:t>GBDT</a:t>
            </a:r>
            <a:r>
              <a:rPr lang="ko-KR" altLang="en-US" dirty="0"/>
              <a:t>에는 </a:t>
            </a:r>
            <a:r>
              <a:rPr lang="ko-KR" altLang="en-US" dirty="0">
                <a:solidFill>
                  <a:schemeClr val="accent1"/>
                </a:solidFill>
              </a:rPr>
              <a:t>여러 트리</a:t>
            </a:r>
            <a:r>
              <a:rPr lang="ko-KR" altLang="en-US" dirty="0"/>
              <a:t>가 있으므로 여러 트리의 증류액을 일반화해야 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모델은 하나의 트리를 사용한다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그러나</a:t>
            </a:r>
            <a:r>
              <a:rPr lang="en-US" altLang="ko-KR" dirty="0"/>
              <a:t> </a:t>
            </a:r>
            <a:r>
              <a:rPr lang="ko-KR" altLang="en-US" dirty="0"/>
              <a:t>이러한 구조는 </a:t>
            </a:r>
            <a:r>
              <a:rPr lang="ko-KR" altLang="en-US" dirty="0">
                <a:solidFill>
                  <a:schemeClr val="accent1"/>
                </a:solidFill>
              </a:rPr>
              <a:t>높은 차원 때문에 비효율적</a:t>
            </a:r>
            <a:r>
              <a:rPr lang="ko-KR" altLang="en-US" dirty="0"/>
              <a:t>이기 때문에</a:t>
            </a:r>
            <a:br>
              <a:rPr lang="en-US" altLang="ko-KR" dirty="0"/>
            </a:br>
            <a:r>
              <a:rPr lang="en-US" altLang="ko-KR" dirty="0"/>
              <a:t>L</a:t>
            </a:r>
            <a:r>
              <a:rPr lang="ko-KR" altLang="en-US" dirty="0"/>
              <a:t>을 줄여 </a:t>
            </a:r>
            <a:r>
              <a:rPr lang="ko-KR" altLang="en-US" dirty="0">
                <a:solidFill>
                  <a:schemeClr val="accent1"/>
                </a:solidFill>
              </a:rPr>
              <a:t>효율성을 개선</a:t>
            </a:r>
            <a:r>
              <a:rPr lang="ko-KR" altLang="en-US" dirty="0"/>
              <a:t>하기 위해서 </a:t>
            </a:r>
            <a:r>
              <a:rPr lang="en-US" altLang="ko-KR" dirty="0">
                <a:solidFill>
                  <a:schemeClr val="accent1"/>
                </a:solidFill>
              </a:rPr>
              <a:t>Leaf embedding</a:t>
            </a:r>
            <a:r>
              <a:rPr lang="ko-KR" altLang="en-US" dirty="0">
                <a:solidFill>
                  <a:schemeClr val="accent1"/>
                </a:solidFill>
              </a:rPr>
              <a:t>과 </a:t>
            </a:r>
            <a:r>
              <a:rPr lang="en-US" altLang="ko-KR" dirty="0">
                <a:solidFill>
                  <a:schemeClr val="accent1"/>
                </a:solidFill>
              </a:rPr>
              <a:t>tree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group</a:t>
            </a:r>
            <a:r>
              <a:rPr lang="ko-KR" altLang="en-US" dirty="0">
                <a:solidFill>
                  <a:schemeClr val="accent1"/>
                </a:solidFill>
              </a:rPr>
              <a:t>을 제안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038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DeepGBM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sz="2900" dirty="0"/>
              <a:t>4.2 GBDT2NN for Dense Numerical Features.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4.2.2.2 Leaf Embedding Distillation.</a:t>
            </a:r>
          </a:p>
          <a:p>
            <a:pPr marL="0" indent="0">
              <a:buNone/>
            </a:pPr>
            <a:r>
              <a:rPr lang="ko-KR" altLang="en-US" dirty="0"/>
              <a:t>이전 단계의 </a:t>
            </a:r>
            <a:r>
              <a:rPr lang="ko-KR" altLang="en-US" dirty="0">
                <a:solidFill>
                  <a:schemeClr val="accent1"/>
                </a:solidFill>
              </a:rPr>
              <a:t>데이터의 정확도를 높이고 </a:t>
            </a:r>
            <a:r>
              <a:rPr lang="en-US" altLang="ko-KR" dirty="0">
                <a:solidFill>
                  <a:schemeClr val="accent1"/>
                </a:solidFill>
              </a:rPr>
              <a:t>L’’</a:t>
            </a:r>
            <a:r>
              <a:rPr lang="ko-KR" altLang="en-US" dirty="0">
                <a:solidFill>
                  <a:schemeClr val="accent1"/>
                </a:solidFill>
              </a:rPr>
              <a:t>의 치수를 줄이기 위해서 </a:t>
            </a:r>
            <a:r>
              <a:rPr lang="ko-KR" altLang="en-US" dirty="0" err="1">
                <a:solidFill>
                  <a:schemeClr val="accent1"/>
                </a:solidFill>
              </a:rPr>
              <a:t>임베딩</a:t>
            </a:r>
            <a:r>
              <a:rPr lang="ko-KR" altLang="en-US" dirty="0">
                <a:solidFill>
                  <a:schemeClr val="accent1"/>
                </a:solidFill>
              </a:rPr>
              <a:t> 기술을 </a:t>
            </a:r>
            <a:br>
              <a:rPr lang="en-US" altLang="ko-KR" dirty="0">
                <a:solidFill>
                  <a:schemeClr val="accent1"/>
                </a:solidFill>
              </a:rPr>
            </a:br>
            <a:r>
              <a:rPr lang="ko-KR" altLang="en-US" dirty="0">
                <a:solidFill>
                  <a:schemeClr val="accent1"/>
                </a:solidFill>
              </a:rPr>
              <a:t>채택</a:t>
            </a:r>
            <a:r>
              <a:rPr lang="ko-KR" altLang="en-US" dirty="0"/>
              <a:t>하였으며</a:t>
            </a:r>
            <a:r>
              <a:rPr lang="en-US" altLang="ko-KR" dirty="0"/>
              <a:t>, </a:t>
            </a:r>
            <a:r>
              <a:rPr lang="ko-KR" altLang="en-US" dirty="0" err="1"/>
              <a:t>임베딩의</a:t>
            </a:r>
            <a:r>
              <a:rPr lang="ko-KR" altLang="en-US" dirty="0"/>
              <a:t> 학습 과정은 다음과 같다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 후 희박한 고차원 원 핫 표현 대신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chemeClr val="accent1"/>
                </a:solidFill>
              </a:rPr>
              <a:t>고밀도 </a:t>
            </a:r>
            <a:r>
              <a:rPr lang="ko-KR" altLang="en-US" dirty="0" err="1">
                <a:solidFill>
                  <a:schemeClr val="accent1"/>
                </a:solidFill>
              </a:rPr>
              <a:t>임베딩을</a:t>
            </a:r>
            <a:r>
              <a:rPr lang="ko-KR" altLang="en-US" dirty="0">
                <a:solidFill>
                  <a:schemeClr val="accent1"/>
                </a:solidFill>
              </a:rPr>
              <a:t> 대상으로 트리 구조의 기능을 </a:t>
            </a:r>
            <a:br>
              <a:rPr lang="en-US" altLang="ko-KR" dirty="0">
                <a:solidFill>
                  <a:schemeClr val="accent1"/>
                </a:solidFill>
              </a:rPr>
            </a:br>
            <a:r>
              <a:rPr lang="ko-KR" altLang="en-US" dirty="0" err="1">
                <a:solidFill>
                  <a:schemeClr val="accent1"/>
                </a:solidFill>
              </a:rPr>
              <a:t>근사화</a:t>
            </a:r>
            <a:r>
              <a:rPr lang="ko-KR" altLang="en-US" dirty="0" err="1"/>
              <a:t>할</a:t>
            </a:r>
            <a:r>
              <a:rPr lang="ko-KR" altLang="en-US" dirty="0"/>
              <a:t> 수 있으며</a:t>
            </a:r>
            <a:r>
              <a:rPr lang="en-US" altLang="ko-KR" dirty="0"/>
              <a:t>, </a:t>
            </a:r>
            <a:r>
              <a:rPr lang="ko-KR" altLang="en-US" dirty="0"/>
              <a:t>그 과정은 다음과 같다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L</a:t>
            </a:r>
            <a:r>
              <a:rPr lang="ko-KR" altLang="en-US" dirty="0"/>
              <a:t>은 조밀한 </a:t>
            </a:r>
            <a:r>
              <a:rPr lang="ko-KR" altLang="en-US" dirty="0" err="1"/>
              <a:t>임베딩</a:t>
            </a:r>
            <a:r>
              <a:rPr lang="ko-KR" altLang="en-US" dirty="0"/>
              <a:t> 장착을 위한 </a:t>
            </a:r>
            <a:r>
              <a:rPr lang="en-US" altLang="ko-KR" dirty="0"/>
              <a:t>L’’</a:t>
            </a:r>
            <a:r>
              <a:rPr lang="ko-KR" altLang="en-US" dirty="0"/>
              <a:t> 손실과 같은 회귀 손실이다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이는 </a:t>
            </a:r>
            <a:r>
              <a:rPr lang="ko-KR" altLang="en-US" dirty="0">
                <a:solidFill>
                  <a:schemeClr val="accent1"/>
                </a:solidFill>
              </a:rPr>
              <a:t>훨씬 적은 </a:t>
            </a:r>
            <a:r>
              <a:rPr lang="en-US" altLang="ko-KR" dirty="0">
                <a:solidFill>
                  <a:schemeClr val="accent1"/>
                </a:solidFill>
              </a:rPr>
              <a:t>NN </a:t>
            </a:r>
            <a:r>
              <a:rPr lang="ko-KR" altLang="en-US" dirty="0">
                <a:solidFill>
                  <a:schemeClr val="accent1"/>
                </a:solidFill>
              </a:rPr>
              <a:t>매개변수를 사용하기 때문에 더 효율적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</p:txBody>
      </p:sp>
      <p:pic>
        <p:nvPicPr>
          <p:cNvPr id="9218" name="Picture 2" descr="image-20211003082345062">
            <a:extLst>
              <a:ext uri="{FF2B5EF4-FFF2-40B4-BE49-F238E27FC236}">
                <a16:creationId xmlns:a16="http://schemas.microsoft.com/office/drawing/2014/main" id="{020CED50-359E-4150-A78E-BD36230E6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687" y="2634113"/>
            <a:ext cx="5627388" cy="72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image-20211003082358576">
            <a:extLst>
              <a:ext uri="{FF2B5EF4-FFF2-40B4-BE49-F238E27FC236}">
                <a16:creationId xmlns:a16="http://schemas.microsoft.com/office/drawing/2014/main" id="{37247AE1-3467-42F2-BD87-D33717C6E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925" y="4223887"/>
            <a:ext cx="5668150" cy="57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216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DeepGBM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sz="2900" dirty="0"/>
              <a:t>4.2 GBDT2NN for Dense Numerical Features.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4.2.2.3 Tree Grouping.</a:t>
            </a:r>
          </a:p>
          <a:p>
            <a:pPr marL="0" indent="0">
              <a:buNone/>
            </a:pPr>
            <a:r>
              <a:rPr lang="en-US" altLang="ko-KR" dirty="0"/>
              <a:t>NN</a:t>
            </a:r>
            <a:r>
              <a:rPr lang="ko-KR" altLang="en-US" dirty="0"/>
              <a:t>을 줄이기 위해 트리를 그룹화하고</a:t>
            </a:r>
            <a:r>
              <a:rPr lang="en-US" altLang="ko-KR" dirty="0"/>
              <a:t>, NN</a:t>
            </a:r>
            <a:r>
              <a:rPr lang="ko-KR" altLang="en-US" dirty="0"/>
              <a:t> 모델을 사용하여 트리 그룹에서 증류한다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하지만 </a:t>
            </a:r>
            <a:r>
              <a:rPr lang="en-US" altLang="ko-KR" dirty="0"/>
              <a:t>2</a:t>
            </a:r>
            <a:r>
              <a:rPr lang="ko-KR" altLang="en-US" dirty="0"/>
              <a:t>가지의 문제점이 발생한다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>
                <a:solidFill>
                  <a:schemeClr val="accent1"/>
                </a:solidFill>
              </a:rPr>
              <a:t>1. Tree</a:t>
            </a:r>
            <a:r>
              <a:rPr lang="ko-KR" altLang="en-US" dirty="0">
                <a:solidFill>
                  <a:schemeClr val="accent1"/>
                </a:solidFill>
              </a:rPr>
              <a:t>를 그룹화하는 방법</a:t>
            </a:r>
            <a:r>
              <a:rPr lang="en-US" altLang="ko-KR" dirty="0">
                <a:solidFill>
                  <a:schemeClr val="accent1"/>
                </a:solidFill>
              </a:rPr>
              <a:t> 2. Tree Group</a:t>
            </a:r>
            <a:r>
              <a:rPr lang="ko-KR" altLang="en-US" dirty="0">
                <a:solidFill>
                  <a:schemeClr val="accent1"/>
                </a:solidFill>
              </a:rPr>
              <a:t>에서 증류하는 방법</a:t>
            </a:r>
            <a:endParaRPr lang="en-US" altLang="ko-KR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Tree</a:t>
            </a:r>
            <a:r>
              <a:rPr lang="ko-KR" altLang="en-US" dirty="0"/>
              <a:t>를 그룹화하는  방법의 해결책들 중 </a:t>
            </a:r>
            <a:r>
              <a:rPr lang="ko-KR" altLang="en-US" dirty="0">
                <a:solidFill>
                  <a:schemeClr val="accent1"/>
                </a:solidFill>
              </a:rPr>
              <a:t>균등하게 그룹화하는 방법</a:t>
            </a:r>
            <a:r>
              <a:rPr lang="ko-KR" altLang="en-US" dirty="0"/>
              <a:t>을 사용한다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Tree Group</a:t>
            </a:r>
            <a:r>
              <a:rPr lang="ko-KR" altLang="en-US" dirty="0"/>
              <a:t>에서 증류하기 위해서 </a:t>
            </a:r>
            <a:r>
              <a:rPr lang="ko-KR" altLang="en-US" dirty="0">
                <a:solidFill>
                  <a:schemeClr val="accent1"/>
                </a:solidFill>
              </a:rPr>
              <a:t>여러 트리에 대한 </a:t>
            </a:r>
            <a:r>
              <a:rPr lang="en-US" altLang="ko-KR" dirty="0">
                <a:solidFill>
                  <a:schemeClr val="accent1"/>
                </a:solidFill>
              </a:rPr>
              <a:t>Leaf Embedding </a:t>
            </a:r>
            <a:r>
              <a:rPr lang="ko-KR" altLang="en-US" dirty="0">
                <a:solidFill>
                  <a:schemeClr val="accent1"/>
                </a:solidFill>
              </a:rPr>
              <a:t>증류를 확장</a:t>
            </a:r>
            <a:r>
              <a:rPr lang="ko-KR" altLang="en-US" dirty="0"/>
              <a:t>한다</a:t>
            </a:r>
            <a:r>
              <a:rPr lang="en-US" altLang="ko-KR" dirty="0"/>
              <a:t>. Leaf Embedding </a:t>
            </a:r>
            <a:r>
              <a:rPr lang="ko-KR" altLang="en-US" dirty="0"/>
              <a:t>증류된 여러 결과 </a:t>
            </a:r>
            <a:r>
              <a:rPr lang="en-US" altLang="ko-KR" dirty="0"/>
              <a:t>multiple one-hot leaf index vectors</a:t>
            </a:r>
            <a:r>
              <a:rPr lang="ko-KR" altLang="en-US" dirty="0"/>
              <a:t>를</a:t>
            </a:r>
            <a:br>
              <a:rPr lang="en-US" altLang="ko-KR" dirty="0"/>
            </a:br>
            <a:r>
              <a:rPr lang="ko-KR" altLang="en-US" dirty="0"/>
              <a:t>하나의 완전 연결 네트워크로 만든다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결과적으로</a:t>
            </a:r>
            <a:r>
              <a:rPr lang="en-US" altLang="ko-KR" dirty="0"/>
              <a:t>, Leaf</a:t>
            </a:r>
            <a:r>
              <a:rPr lang="ko-KR" altLang="en-US" dirty="0"/>
              <a:t> 내장 증류 및 트리 그룹화로 인해 </a:t>
            </a:r>
            <a:r>
              <a:rPr lang="en-US" altLang="ko-KR" dirty="0">
                <a:solidFill>
                  <a:schemeClr val="accent1"/>
                </a:solidFill>
              </a:rPr>
              <a:t>GBDT2NN</a:t>
            </a:r>
            <a:r>
              <a:rPr lang="ko-KR" altLang="en-US" dirty="0">
                <a:solidFill>
                  <a:schemeClr val="accent1"/>
                </a:solidFill>
              </a:rPr>
              <a:t>은 </a:t>
            </a:r>
            <a:r>
              <a:rPr lang="en-US" altLang="ko-KR" dirty="0">
                <a:solidFill>
                  <a:schemeClr val="accent1"/>
                </a:solidFill>
              </a:rPr>
              <a:t>GBDT</a:t>
            </a:r>
            <a:r>
              <a:rPr lang="ko-KR" altLang="en-US" dirty="0">
                <a:solidFill>
                  <a:schemeClr val="accent1"/>
                </a:solidFill>
              </a:rPr>
              <a:t>의 많은 트리를 소형 </a:t>
            </a:r>
            <a:r>
              <a:rPr lang="en-US" altLang="ko-KR" dirty="0">
                <a:solidFill>
                  <a:schemeClr val="accent1"/>
                </a:solidFill>
              </a:rPr>
              <a:t>NN </a:t>
            </a:r>
            <a:r>
              <a:rPr lang="ko-KR" altLang="en-US" dirty="0">
                <a:solidFill>
                  <a:schemeClr val="accent1"/>
                </a:solidFill>
              </a:rPr>
              <a:t>모델로 효율적으로 증류</a:t>
            </a:r>
            <a:r>
              <a:rPr lang="ko-KR" altLang="en-US" dirty="0"/>
              <a:t>할 수 있으며</a:t>
            </a:r>
            <a:r>
              <a:rPr lang="en-US" altLang="ko-KR" dirty="0"/>
              <a:t>, </a:t>
            </a:r>
            <a:r>
              <a:rPr lang="ko-KR" altLang="en-US" dirty="0"/>
              <a:t>트리 출력 외에도 </a:t>
            </a:r>
            <a:r>
              <a:rPr lang="ko-KR" altLang="en-US" dirty="0">
                <a:solidFill>
                  <a:schemeClr val="accent1"/>
                </a:solidFill>
              </a:rPr>
              <a:t>트리의 특징 선택과 구조 지식도 </a:t>
            </a:r>
            <a:r>
              <a:rPr lang="en-US" altLang="ko-KR" dirty="0">
                <a:solidFill>
                  <a:schemeClr val="accent1"/>
                </a:solidFill>
              </a:rPr>
              <a:t>NN </a:t>
            </a:r>
            <a:r>
              <a:rPr lang="ko-KR" altLang="en-US" dirty="0">
                <a:solidFill>
                  <a:schemeClr val="accent1"/>
                </a:solidFill>
              </a:rPr>
              <a:t>모델로 효과적으로 증류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4360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DeepGBM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sz="2900" dirty="0"/>
              <a:t>4.3 Training for </a:t>
            </a:r>
            <a:r>
              <a:rPr lang="en-US" altLang="ko-KR" sz="2900" dirty="0" err="1"/>
              <a:t>DeepGBM</a:t>
            </a:r>
            <a:r>
              <a:rPr lang="en-US" altLang="ko-KR" sz="2900" dirty="0"/>
              <a:t>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4.3.1.1 End-to-End Offline Training.</a:t>
            </a:r>
          </a:p>
          <a:p>
            <a:pPr marL="0" indent="0">
              <a:buNone/>
            </a:pPr>
            <a:r>
              <a:rPr lang="en-US" altLang="ko-KR" dirty="0" err="1"/>
              <a:t>DeepGBM</a:t>
            </a:r>
            <a:r>
              <a:rPr lang="ko-KR" altLang="en-US" dirty="0"/>
              <a:t>의 학습을 위해서 먼저 </a:t>
            </a:r>
            <a:r>
              <a:rPr lang="ko-KR" altLang="en-US" dirty="0">
                <a:solidFill>
                  <a:schemeClr val="accent1"/>
                </a:solidFill>
              </a:rPr>
              <a:t>오프라인 데이터를 사용하여 </a:t>
            </a:r>
            <a:r>
              <a:rPr lang="en-US" altLang="ko-KR" dirty="0">
                <a:solidFill>
                  <a:schemeClr val="accent1"/>
                </a:solidFill>
              </a:rPr>
              <a:t>GBDT </a:t>
            </a:r>
            <a:r>
              <a:rPr lang="ko-KR" altLang="en-US" dirty="0">
                <a:solidFill>
                  <a:schemeClr val="accent1"/>
                </a:solidFill>
              </a:rPr>
              <a:t>모델을 학습</a:t>
            </a:r>
            <a:r>
              <a:rPr lang="ko-KR" altLang="en-US" dirty="0"/>
              <a:t>한 후 </a:t>
            </a:r>
            <a:r>
              <a:rPr lang="en-US" altLang="ko-KR" dirty="0"/>
              <a:t>GBDT</a:t>
            </a:r>
            <a:r>
              <a:rPr lang="ko-KR" altLang="en-US" dirty="0"/>
              <a:t>의 </a:t>
            </a:r>
            <a:r>
              <a:rPr lang="en-US" altLang="ko-KR" dirty="0"/>
              <a:t>Tree</a:t>
            </a:r>
            <a:r>
              <a:rPr lang="ko-KR" altLang="en-US" dirty="0"/>
              <a:t>에 대한 </a:t>
            </a:r>
            <a:r>
              <a:rPr lang="en-US" altLang="ko-KR" dirty="0"/>
              <a:t>Leaf embedding</a:t>
            </a:r>
            <a:r>
              <a:rPr lang="ko-KR" altLang="en-US" dirty="0"/>
              <a:t>을 받아야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 err="1"/>
              <a:t>그래야지</a:t>
            </a:r>
            <a:r>
              <a:rPr lang="ko-KR" altLang="en-US" dirty="0"/>
              <a:t> </a:t>
            </a:r>
            <a:r>
              <a:rPr lang="en-US" altLang="ko-KR" dirty="0" err="1"/>
              <a:t>DeepGBM</a:t>
            </a:r>
            <a:r>
              <a:rPr lang="ko-KR" altLang="en-US" dirty="0"/>
              <a:t>을 처음부터 끝까지 교육할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실험에 사용된 데이터셋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#Num </a:t>
            </a:r>
            <a:r>
              <a:rPr lang="ko-KR" altLang="en-US" dirty="0"/>
              <a:t>숫자 형상의 수</a:t>
            </a:r>
            <a:br>
              <a:rPr lang="en-US" altLang="ko-KR" dirty="0"/>
            </a:br>
            <a:r>
              <a:rPr lang="en-US" altLang="ko-KR" dirty="0"/>
              <a:t>#Cat </a:t>
            </a:r>
            <a:r>
              <a:rPr lang="ko-KR" altLang="en-US" dirty="0"/>
              <a:t>범주 형상의 수</a:t>
            </a:r>
            <a:br>
              <a:rPr lang="en-US" altLang="ko-KR" dirty="0"/>
            </a:br>
            <a:r>
              <a:rPr lang="en-US" altLang="ko-KR" dirty="0"/>
              <a:t>#Sample : </a:t>
            </a:r>
            <a:r>
              <a:rPr lang="ko-KR" altLang="en-US" dirty="0"/>
              <a:t>데이터 세트의 </a:t>
            </a:r>
            <a:br>
              <a:rPr lang="en-US" altLang="ko-KR" dirty="0"/>
            </a:br>
            <a:r>
              <a:rPr lang="ko-KR" altLang="en-US" dirty="0"/>
              <a:t>세부 정보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026" name="Picture 2" descr="image-20211003083018353">
            <a:extLst>
              <a:ext uri="{FF2B5EF4-FFF2-40B4-BE49-F238E27FC236}">
                <a16:creationId xmlns:a16="http://schemas.microsoft.com/office/drawing/2014/main" id="{E1BFCF3D-44FA-463E-8B4E-862C1BBF2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134" y="3198682"/>
            <a:ext cx="6525666" cy="297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579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What’s GBDT(</a:t>
            </a:r>
            <a:r>
              <a:rPr lang="en-US" altLang="ko-KR" sz="4000" b="1" i="0" dirty="0">
                <a:effectLst/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Gradient Boosting Decision Tree)?</a:t>
            </a:r>
            <a:endParaRPr lang="ko-KR" altLang="en-US" sz="4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0" i="0" dirty="0">
                <a:effectLst/>
              </a:rPr>
              <a:t>Gradient Boosting</a:t>
            </a:r>
            <a:r>
              <a:rPr lang="ko-KR" altLang="en-US" b="0" i="0" dirty="0">
                <a:effectLst/>
              </a:rPr>
              <a:t>은 컴퓨터공학의 알고리즘에서 자주 등장하는 </a:t>
            </a:r>
            <a:r>
              <a:rPr lang="en-US" altLang="ko-KR" b="0" i="0" dirty="0">
                <a:effectLst/>
              </a:rPr>
              <a:t>greedy </a:t>
            </a:r>
            <a:r>
              <a:rPr lang="ko-KR" altLang="en-US" b="0" i="0" dirty="0">
                <a:effectLst/>
              </a:rPr>
              <a:t>전략을 </a:t>
            </a:r>
            <a:r>
              <a:rPr lang="en-US" altLang="ko-KR" b="0" i="0" dirty="0">
                <a:effectLst/>
              </a:rPr>
              <a:t>decision tree</a:t>
            </a:r>
            <a:r>
              <a:rPr lang="ko-KR" altLang="en-US" b="0" i="0" dirty="0">
                <a:effectLst/>
              </a:rPr>
              <a:t>에 적용한 것이라고 볼 수 있다</a:t>
            </a:r>
            <a:endParaRPr lang="en-US" altLang="ko-KR" b="0" i="0" dirty="0">
              <a:effectLst/>
            </a:endParaRPr>
          </a:p>
          <a:p>
            <a:pPr marL="0" indent="0">
              <a:buNone/>
            </a:pPr>
            <a:r>
              <a:rPr lang="en-US" altLang="ko-KR" b="0" i="0" dirty="0">
                <a:effectLst/>
              </a:rPr>
              <a:t>Boosting</a:t>
            </a:r>
            <a:r>
              <a:rPr lang="ko-KR" altLang="en-US" b="0" i="0" dirty="0">
                <a:effectLst/>
              </a:rPr>
              <a:t>은 기존 모델이 잘 맞추지 못한 데이터에 대해 </a:t>
            </a:r>
            <a:r>
              <a:rPr lang="en-US" altLang="ko-KR" b="0" i="0" dirty="0">
                <a:effectLst/>
              </a:rPr>
              <a:t>additional model</a:t>
            </a:r>
            <a:r>
              <a:rPr lang="ko-KR" altLang="en-US" b="0" i="0" dirty="0">
                <a:effectLst/>
              </a:rPr>
              <a:t>을 이용해서 모델의 표현력을 계속해서 높이는 방법이며</a:t>
            </a:r>
            <a:r>
              <a:rPr lang="en-US" altLang="ko-KR" b="0" i="0" dirty="0">
                <a:effectLst/>
              </a:rPr>
              <a:t> </a:t>
            </a:r>
            <a:r>
              <a:rPr lang="ko-KR" altLang="en-US" b="0" i="0" dirty="0">
                <a:effectLst/>
              </a:rPr>
              <a:t>기존 모델이 잘 못 맞춘 데이터에 대한 정보를 전달하는 방법이 </a:t>
            </a:r>
            <a:r>
              <a:rPr lang="en-US" altLang="ko-KR" b="0" i="0" dirty="0">
                <a:solidFill>
                  <a:srgbClr val="0070C0"/>
                </a:solidFill>
                <a:effectLst/>
              </a:rPr>
              <a:t>error</a:t>
            </a:r>
            <a:r>
              <a:rPr lang="ko-KR" altLang="en-US" b="0" i="0" dirty="0">
                <a:solidFill>
                  <a:srgbClr val="0070C0"/>
                </a:solidFill>
                <a:effectLst/>
              </a:rPr>
              <a:t>를 미분한 </a:t>
            </a:r>
            <a:r>
              <a:rPr lang="en-US" altLang="ko-KR" b="0" i="0" dirty="0">
                <a:solidFill>
                  <a:srgbClr val="0070C0"/>
                </a:solidFill>
                <a:effectLst/>
              </a:rPr>
              <a:t>gradient</a:t>
            </a:r>
            <a:r>
              <a:rPr lang="ko-KR" altLang="en-US" b="0" i="0" dirty="0">
                <a:solidFill>
                  <a:srgbClr val="0070C0"/>
                </a:solidFill>
                <a:effectLst/>
              </a:rPr>
              <a:t>에 기반하면 </a:t>
            </a:r>
            <a:r>
              <a:rPr lang="en-US" altLang="ko-KR" b="0" i="0" dirty="0">
                <a:solidFill>
                  <a:srgbClr val="0070C0"/>
                </a:solidFill>
                <a:effectLst/>
              </a:rPr>
              <a:t>gradient boost</a:t>
            </a:r>
            <a:r>
              <a:rPr lang="ko-KR" altLang="en-US" b="0" i="0" dirty="0">
                <a:solidFill>
                  <a:srgbClr val="0070C0"/>
                </a:solidFill>
                <a:effectLst/>
              </a:rPr>
              <a:t>가 된다</a:t>
            </a:r>
            <a:r>
              <a:rPr lang="en-US" altLang="ko-KR" b="0" i="0" dirty="0">
                <a:effectLst/>
              </a:rPr>
              <a:t>.</a:t>
            </a:r>
          </a:p>
          <a:p>
            <a:pPr marL="0" indent="0">
              <a:buNone/>
            </a:pPr>
            <a:r>
              <a:rPr lang="en-US" altLang="ko-KR" b="0" i="0" dirty="0">
                <a:effectLst/>
              </a:rPr>
              <a:t>MLP</a:t>
            </a:r>
            <a:r>
              <a:rPr lang="ko-KR" altLang="en-US" b="0" i="0" dirty="0">
                <a:effectLst/>
              </a:rPr>
              <a:t>를 예로 들면</a:t>
            </a:r>
            <a:r>
              <a:rPr lang="en-US" altLang="ko-KR" dirty="0"/>
              <a:t>, </a:t>
            </a:r>
            <a:r>
              <a:rPr lang="en-US" altLang="ko-KR" b="0" i="0" dirty="0">
                <a:effectLst/>
              </a:rPr>
              <a:t>GB_MLP</a:t>
            </a:r>
            <a:r>
              <a:rPr lang="ko-KR" altLang="en-US" b="0" i="0" dirty="0">
                <a:effectLst/>
              </a:rPr>
              <a:t>을 만든다면</a:t>
            </a:r>
            <a:r>
              <a:rPr lang="en-US" altLang="ko-KR" b="0" i="0" dirty="0">
                <a:effectLst/>
              </a:rPr>
              <a:t>, </a:t>
            </a:r>
            <a:r>
              <a:rPr lang="ko-KR" altLang="en-US" b="0" i="0" dirty="0">
                <a:effectLst/>
              </a:rPr>
              <a:t>경우 먼저 </a:t>
            </a:r>
            <a:r>
              <a:rPr lang="en-US" altLang="ko-KR" b="0" i="0" dirty="0">
                <a:effectLst/>
              </a:rPr>
              <a:t>1</a:t>
            </a:r>
            <a:r>
              <a:rPr lang="ko-KR" altLang="en-US" b="0" i="0" dirty="0">
                <a:effectLst/>
              </a:rPr>
              <a:t>개의 </a:t>
            </a:r>
            <a:r>
              <a:rPr lang="ko-KR" altLang="en-US" b="0" i="0" dirty="0" err="1">
                <a:effectLst/>
              </a:rPr>
              <a:t>히든</a:t>
            </a:r>
            <a:r>
              <a:rPr lang="ko-KR" altLang="en-US" b="0" i="0" dirty="0">
                <a:effectLst/>
              </a:rPr>
              <a:t> 뉴런만 있는 </a:t>
            </a:r>
            <a:r>
              <a:rPr lang="en-US" altLang="ko-KR" b="0" i="0" dirty="0">
                <a:effectLst/>
              </a:rPr>
              <a:t>3</a:t>
            </a:r>
            <a:r>
              <a:rPr lang="ko-KR" altLang="en-US" b="0" i="0" dirty="0" err="1">
                <a:effectLst/>
              </a:rPr>
              <a:t>층짜리</a:t>
            </a:r>
            <a:r>
              <a:rPr lang="ko-KR" altLang="en-US" b="0" i="0" dirty="0">
                <a:effectLst/>
              </a:rPr>
              <a:t> </a:t>
            </a:r>
            <a:r>
              <a:rPr lang="en-US" altLang="ko-KR" b="0" i="0" dirty="0">
                <a:effectLst/>
              </a:rPr>
              <a:t>MLP</a:t>
            </a:r>
            <a:r>
              <a:rPr lang="ko-KR" altLang="en-US" b="0" i="0" dirty="0">
                <a:effectLst/>
              </a:rPr>
              <a:t>로 데이터를 학습한다</a:t>
            </a:r>
            <a:r>
              <a:rPr lang="en-US" altLang="ko-KR" b="0" i="0" dirty="0">
                <a:effectLst/>
              </a:rPr>
              <a:t>. </a:t>
            </a:r>
            <a:r>
              <a:rPr lang="ko-KR" altLang="en-US" b="0" i="0" dirty="0">
                <a:effectLst/>
              </a:rPr>
              <a:t>그 다음 </a:t>
            </a:r>
            <a:r>
              <a:rPr lang="en-US" altLang="ko-KR" b="0" i="0" dirty="0">
                <a:effectLst/>
              </a:rPr>
              <a:t>error</a:t>
            </a:r>
            <a:r>
              <a:rPr lang="ko-KR" altLang="en-US" b="0" i="0" dirty="0">
                <a:effectLst/>
              </a:rPr>
              <a:t>가 더이상 줄어들지 않으면</a:t>
            </a:r>
            <a:r>
              <a:rPr lang="en-US" altLang="ko-KR" b="0" i="0" dirty="0">
                <a:effectLst/>
              </a:rPr>
              <a:t>, </a:t>
            </a:r>
            <a:r>
              <a:rPr lang="ko-KR" altLang="en-US" b="0" i="0" dirty="0">
                <a:effectLst/>
              </a:rPr>
              <a:t>새로운 </a:t>
            </a:r>
            <a:r>
              <a:rPr lang="ko-KR" altLang="en-US" b="0" i="0" dirty="0" err="1">
                <a:effectLst/>
              </a:rPr>
              <a:t>히든</a:t>
            </a:r>
            <a:r>
              <a:rPr lang="ko-KR" altLang="en-US" b="0" i="0" dirty="0">
                <a:effectLst/>
              </a:rPr>
              <a:t> 노드를 하나 추가하고 그 새로 추가된 노드의 </a:t>
            </a:r>
            <a:r>
              <a:rPr lang="en-US" altLang="ko-KR" b="0" i="0" dirty="0">
                <a:effectLst/>
              </a:rPr>
              <a:t>weight</a:t>
            </a:r>
            <a:r>
              <a:rPr lang="ko-KR" altLang="en-US" b="0" i="0" dirty="0">
                <a:effectLst/>
              </a:rPr>
              <a:t>를 같은 데이터로 다시 학습한다</a:t>
            </a:r>
            <a:r>
              <a:rPr lang="en-US" altLang="ko-KR" b="0" i="0" dirty="0">
                <a:effectLst/>
              </a:rPr>
              <a:t>. </a:t>
            </a:r>
            <a:r>
              <a:rPr lang="ko-KR" altLang="en-US" b="0" i="0" dirty="0">
                <a:effectLst/>
              </a:rPr>
              <a:t>이를 </a:t>
            </a:r>
            <a:r>
              <a:rPr lang="en-US" altLang="ko-KR" b="0" i="0" dirty="0">
                <a:effectLst/>
              </a:rPr>
              <a:t>error</a:t>
            </a:r>
            <a:r>
              <a:rPr lang="ko-KR" altLang="en-US" b="0" i="0" dirty="0">
                <a:effectLst/>
              </a:rPr>
              <a:t>가 충분히 줄어들 때까지 계속 반복한다</a:t>
            </a:r>
            <a:r>
              <a:rPr lang="en-US" altLang="ko-KR" b="0" i="0" dirty="0">
                <a:effectLst/>
              </a:rPr>
              <a:t>. </a:t>
            </a:r>
            <a:r>
              <a:rPr lang="ko-KR" altLang="en-US" b="0" i="0" dirty="0">
                <a:effectLst/>
              </a:rPr>
              <a:t>이 과정은 결국 하나의 </a:t>
            </a:r>
            <a:r>
              <a:rPr lang="ko-KR" altLang="en-US" b="0" i="0" dirty="0" err="1">
                <a:solidFill>
                  <a:srgbClr val="0070C0"/>
                </a:solidFill>
                <a:effectLst/>
              </a:rPr>
              <a:t>히든</a:t>
            </a:r>
            <a:r>
              <a:rPr lang="ko-KR" altLang="en-US" b="0" i="0" dirty="0">
                <a:solidFill>
                  <a:srgbClr val="0070C0"/>
                </a:solidFill>
                <a:effectLst/>
              </a:rPr>
              <a:t> 뉴런을 </a:t>
            </a:r>
            <a:r>
              <a:rPr lang="en-US" altLang="ko-KR" b="0" i="0" dirty="0">
                <a:solidFill>
                  <a:srgbClr val="0070C0"/>
                </a:solidFill>
                <a:effectLst/>
              </a:rPr>
              <a:t>additional model</a:t>
            </a:r>
            <a:r>
              <a:rPr lang="ko-KR" altLang="en-US" b="0" i="0" dirty="0">
                <a:solidFill>
                  <a:srgbClr val="0070C0"/>
                </a:solidFill>
                <a:effectLst/>
              </a:rPr>
              <a:t>로써 계속 추가하면서 표현력을 점진적으로 증가시키는 과정</a:t>
            </a:r>
            <a:r>
              <a:rPr lang="ko-KR" altLang="en-US" b="0" i="0" dirty="0">
                <a:effectLst/>
              </a:rPr>
              <a:t>에 해당한다</a:t>
            </a:r>
            <a:r>
              <a:rPr lang="en-US" altLang="ko-KR" b="0" i="0" dirty="0">
                <a:effectLst/>
              </a:rPr>
              <a:t>.</a:t>
            </a:r>
          </a:p>
          <a:p>
            <a:pPr marL="0" indent="0">
              <a:buNone/>
            </a:pPr>
            <a:r>
              <a:rPr lang="ko-KR" altLang="en-US" b="0" i="0" dirty="0">
                <a:effectLst/>
              </a:rPr>
              <a:t>이러한 과정을 </a:t>
            </a:r>
            <a:r>
              <a:rPr lang="en-US" altLang="ko-KR" b="0" i="0" dirty="0">
                <a:effectLst/>
              </a:rPr>
              <a:t>MLP</a:t>
            </a:r>
            <a:r>
              <a:rPr lang="ko-KR" altLang="en-US" b="0" i="0" dirty="0" err="1">
                <a:effectLst/>
              </a:rPr>
              <a:t>가아니라</a:t>
            </a:r>
            <a:r>
              <a:rPr lang="en-US" altLang="ko-KR" b="0" i="0" dirty="0">
                <a:effectLst/>
              </a:rPr>
              <a:t>, </a:t>
            </a:r>
            <a:r>
              <a:rPr lang="en-US" altLang="ko-KR" b="0" i="0" dirty="0">
                <a:solidFill>
                  <a:srgbClr val="0070C0"/>
                </a:solidFill>
                <a:effectLst/>
              </a:rPr>
              <a:t>Decision tree</a:t>
            </a:r>
            <a:r>
              <a:rPr lang="ko-KR" altLang="en-US" b="0" i="0" dirty="0">
                <a:solidFill>
                  <a:srgbClr val="0070C0"/>
                </a:solidFill>
                <a:effectLst/>
              </a:rPr>
              <a:t>를 사용</a:t>
            </a:r>
            <a:r>
              <a:rPr lang="ko-KR" altLang="en-US" b="0" i="0" dirty="0">
                <a:effectLst/>
              </a:rPr>
              <a:t>하게 되면 </a:t>
            </a:r>
            <a:r>
              <a:rPr lang="en-US" altLang="ko-KR" b="0" i="0" dirty="0">
                <a:effectLst/>
              </a:rPr>
              <a:t>Gradient Boosting Tree(</a:t>
            </a:r>
            <a:r>
              <a:rPr lang="en-US" altLang="ko-KR" b="0" i="0" dirty="0" err="1">
                <a:effectLst/>
              </a:rPr>
              <a:t>GBTree</a:t>
            </a:r>
            <a:r>
              <a:rPr lang="en-US" altLang="ko-KR" b="0" i="0" dirty="0">
                <a:effectLst/>
              </a:rPr>
              <a:t>)</a:t>
            </a:r>
            <a:r>
              <a:rPr lang="ko-KR" altLang="en-US" b="0" i="0" dirty="0">
                <a:effectLst/>
              </a:rPr>
              <a:t>가 되는 것이다</a:t>
            </a:r>
            <a:r>
              <a:rPr lang="en-US" altLang="ko-KR" b="0" i="0" dirty="0">
                <a:effectLst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345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DeepGBM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sz="2900" dirty="0"/>
              <a:t>4.3 Training for </a:t>
            </a:r>
            <a:r>
              <a:rPr lang="en-US" altLang="ko-KR" sz="2900" dirty="0" err="1"/>
              <a:t>DeepGBM</a:t>
            </a:r>
            <a:r>
              <a:rPr lang="en-US" altLang="ko-KR" sz="2900" dirty="0"/>
              <a:t>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4.3.1.2 Online Update.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1"/>
                </a:solidFill>
              </a:rPr>
              <a:t>GBDT</a:t>
            </a:r>
            <a:r>
              <a:rPr lang="en-US" altLang="ko-KR" dirty="0"/>
              <a:t> </a:t>
            </a:r>
            <a:r>
              <a:rPr lang="ko-KR" altLang="en-US" dirty="0"/>
              <a:t>모델은 </a:t>
            </a:r>
            <a:r>
              <a:rPr lang="ko-KR" altLang="en-US" dirty="0">
                <a:solidFill>
                  <a:schemeClr val="accent1"/>
                </a:solidFill>
              </a:rPr>
              <a:t>오프라인으로 교육</a:t>
            </a:r>
            <a:r>
              <a:rPr lang="ko-KR" altLang="en-US" dirty="0"/>
              <a:t>되므로 온라인 데이터에 학습을 포함할 경우 </a:t>
            </a:r>
            <a:r>
              <a:rPr lang="ko-KR" altLang="en-US" dirty="0">
                <a:solidFill>
                  <a:schemeClr val="accent1"/>
                </a:solidFill>
              </a:rPr>
              <a:t>온라인 실시간 성능이 저하</a:t>
            </a:r>
            <a:r>
              <a:rPr lang="ko-KR" altLang="en-US" dirty="0"/>
              <a:t>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따라서 온라인 업데이트를 포함하지 않으며</a:t>
            </a:r>
            <a:r>
              <a:rPr lang="en-US" altLang="ko-KR" dirty="0"/>
              <a:t>, end-to-end </a:t>
            </a:r>
            <a:r>
              <a:rPr lang="ko-KR" altLang="en-US" dirty="0"/>
              <a:t>손실만을 사용합니다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 err="1">
                <a:solidFill>
                  <a:schemeClr val="accent1"/>
                </a:solidFill>
              </a:rPr>
              <a:t>DeepGBM</a:t>
            </a:r>
            <a:r>
              <a:rPr lang="ko-KR" altLang="en-US" dirty="0">
                <a:solidFill>
                  <a:schemeClr val="accent1"/>
                </a:solidFill>
              </a:rPr>
              <a:t>을 온라인으로 사용</a:t>
            </a:r>
            <a:r>
              <a:rPr lang="ko-KR" altLang="en-US" dirty="0"/>
              <a:t>할 경우 </a:t>
            </a:r>
            <a:r>
              <a:rPr lang="en-US" altLang="ko-KR" dirty="0"/>
              <a:t>GBDT</a:t>
            </a:r>
            <a:r>
              <a:rPr lang="ko-KR" altLang="en-US" dirty="0"/>
              <a:t>를 포함하고 처음부터 다시 교육하지 않고 </a:t>
            </a:r>
            <a:r>
              <a:rPr lang="en-US" altLang="ko-KR" dirty="0"/>
              <a:t>L-online</a:t>
            </a:r>
            <a:r>
              <a:rPr lang="ko-KR" altLang="en-US" dirty="0"/>
              <a:t>으로 모델을 업데이트하기 위해 </a:t>
            </a:r>
            <a:r>
              <a:rPr lang="ko-KR" altLang="en-US" dirty="0">
                <a:solidFill>
                  <a:schemeClr val="accent1"/>
                </a:solidFill>
              </a:rPr>
              <a:t>새로운 데이터만을 필요</a:t>
            </a:r>
            <a:r>
              <a:rPr lang="ko-KR" altLang="en-US" dirty="0"/>
              <a:t>로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이를 통해서 </a:t>
            </a:r>
            <a:r>
              <a:rPr lang="en-US" altLang="ko-KR" dirty="0" err="1"/>
              <a:t>DeepGBM</a:t>
            </a:r>
            <a:r>
              <a:rPr lang="ko-KR" altLang="en-US" dirty="0"/>
              <a:t>은 </a:t>
            </a:r>
            <a:r>
              <a:rPr lang="ko-KR" altLang="en-US" dirty="0">
                <a:solidFill>
                  <a:schemeClr val="accent1"/>
                </a:solidFill>
              </a:rPr>
              <a:t>온라인 작업에 매우 효율적</a:t>
            </a:r>
            <a:r>
              <a:rPr lang="ko-KR" altLang="en-US" dirty="0"/>
              <a:t>임을 알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또한 </a:t>
            </a:r>
            <a:r>
              <a:rPr lang="ko-KR" altLang="en-US" dirty="0">
                <a:solidFill>
                  <a:schemeClr val="accent1"/>
                </a:solidFill>
              </a:rPr>
              <a:t>밀도가 높은 수치적 특징과 희박한 범주적 특징을 모두 다 처리할 수 있기 때문에 매우 효과적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74666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5. Experiment.</a:t>
            </a:r>
            <a:br>
              <a:rPr lang="en-US" altLang="ko-KR" dirty="0"/>
            </a:br>
            <a:r>
              <a:rPr lang="en-US" altLang="ko-KR" sz="2900" dirty="0"/>
              <a:t>5.1 Experimental Setup.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5.1.1 Datasets</a:t>
            </a:r>
          </a:p>
          <a:p>
            <a:pPr marL="0" indent="0">
              <a:buNone/>
            </a:pPr>
            <a:r>
              <a:rPr lang="ko-KR" altLang="en-US" dirty="0"/>
              <a:t>몇 개의 공개 표 형식 데이터 세트에 대해 </a:t>
            </a:r>
            <a:r>
              <a:rPr lang="en-US" altLang="ko-KR" dirty="0" err="1"/>
              <a:t>DeepGBM</a:t>
            </a:r>
            <a:r>
              <a:rPr lang="ko-KR" altLang="en-US" dirty="0"/>
              <a:t>에 대한 철저한 평가를 수행하고</a:t>
            </a:r>
            <a:br>
              <a:rPr lang="en-US" altLang="ko-KR" dirty="0"/>
            </a:br>
            <a:r>
              <a:rPr lang="ko-KR" altLang="en-US" dirty="0"/>
              <a:t>그 성능을 널리 사용되는 여러 기준선 모델과 비교한다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이후 오프라인 및 온라인 환경에서 </a:t>
            </a:r>
            <a:r>
              <a:rPr lang="en-US" altLang="ko-KR" dirty="0" err="1"/>
              <a:t>DeepGBM</a:t>
            </a:r>
            <a:r>
              <a:rPr lang="ko-KR" altLang="en-US" dirty="0"/>
              <a:t>의 성능을 분석하여 기준선 모델에 대한</a:t>
            </a:r>
            <a:br>
              <a:rPr lang="en-US" altLang="ko-KR" dirty="0"/>
            </a:br>
            <a:r>
              <a:rPr lang="ko-KR" altLang="en-US" dirty="0"/>
              <a:t>효과와 이점을 입증하겠다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Flight</a:t>
            </a:r>
            <a:r>
              <a:rPr lang="ko-KR" altLang="en-US" dirty="0"/>
              <a:t>는 항공사 데이터 집합이며 비행이 지연되거나 지연되지 않는 것을 예측하는 데 사용된다</a:t>
            </a:r>
            <a:r>
              <a:rPr lang="en-US" altLang="ko-KR" dirty="0"/>
              <a:t>. Criteo, Malware </a:t>
            </a:r>
            <a:r>
              <a:rPr lang="ko-KR" altLang="en-US" dirty="0"/>
              <a:t>및 </a:t>
            </a:r>
            <a:r>
              <a:rPr lang="en-US" altLang="ko-KR" dirty="0"/>
              <a:t>Zillow</a:t>
            </a:r>
            <a:r>
              <a:rPr lang="ko-KR" altLang="en-US" dirty="0"/>
              <a:t>은 </a:t>
            </a:r>
            <a:r>
              <a:rPr lang="en-US" altLang="ko-KR" dirty="0"/>
              <a:t>Kaggle </a:t>
            </a:r>
            <a:r>
              <a:rPr lang="ko-KR" altLang="en-US" dirty="0"/>
              <a:t>대회의 데이터 세트이다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AutoML-1, AutoML-2 </a:t>
            </a:r>
            <a:r>
              <a:rPr lang="ko-KR" altLang="en-US" dirty="0"/>
              <a:t>및 </a:t>
            </a:r>
            <a:r>
              <a:rPr lang="en-US" altLang="ko-KR" dirty="0"/>
              <a:t>AutoML-3</a:t>
            </a:r>
            <a:r>
              <a:rPr lang="ko-KR" altLang="en-US" dirty="0"/>
              <a:t>은 </a:t>
            </a:r>
            <a:r>
              <a:rPr lang="en-US" altLang="ko-KR" dirty="0" err="1"/>
              <a:t>NeurIPS</a:t>
            </a:r>
            <a:r>
              <a:rPr lang="en-US" altLang="ko-KR" dirty="0"/>
              <a:t> 201810</a:t>
            </a:r>
            <a:r>
              <a:rPr lang="ko-KR" altLang="en-US" dirty="0"/>
              <a:t>의 </a:t>
            </a:r>
            <a:br>
              <a:rPr lang="en-US" altLang="ko-KR" dirty="0"/>
            </a:br>
            <a:r>
              <a:rPr lang="en-US" altLang="ko-KR" dirty="0"/>
              <a:t>"</a:t>
            </a:r>
            <a:r>
              <a:rPr lang="en-US" altLang="ko-KR" dirty="0" err="1"/>
              <a:t>AutoML</a:t>
            </a:r>
            <a:r>
              <a:rPr lang="en-US" altLang="ko-KR" dirty="0"/>
              <a:t> for Lifelong Machine Learning" </a:t>
            </a:r>
            <a:r>
              <a:rPr lang="ko-KR" altLang="en-US" dirty="0" err="1"/>
              <a:t>챌린지의</a:t>
            </a:r>
            <a:r>
              <a:rPr lang="ko-KR" altLang="en-US" dirty="0"/>
              <a:t> 데이터 세트이다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이러한 데이터셋은 실제 작업에서 가져온 것이므로 범주형 및 숫자형 특징을 </a:t>
            </a:r>
            <a:br>
              <a:rPr lang="en-US" altLang="ko-KR" dirty="0"/>
            </a:br>
            <a:r>
              <a:rPr lang="ko-KR" altLang="en-US" dirty="0"/>
              <a:t>모두 포함하고 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86381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5. Experiment.</a:t>
            </a:r>
            <a:br>
              <a:rPr lang="en-US" altLang="ko-KR" dirty="0"/>
            </a:br>
            <a:r>
              <a:rPr lang="en-US" altLang="ko-KR" sz="2900" dirty="0"/>
              <a:t>5.1 Experimental Setup.</a:t>
            </a:r>
            <a:endParaRPr lang="ko-KR" altLang="en-US" sz="2900" dirty="0"/>
          </a:p>
        </p:txBody>
      </p:sp>
      <p:pic>
        <p:nvPicPr>
          <p:cNvPr id="2052" name="Picture 4" descr="image-20211003083324949">
            <a:extLst>
              <a:ext uri="{FF2B5EF4-FFF2-40B4-BE49-F238E27FC236}">
                <a16:creationId xmlns:a16="http://schemas.microsoft.com/office/drawing/2014/main" id="{8C586ECA-E4C5-4BE0-B32F-7B210FD70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21" y="1740073"/>
            <a:ext cx="10811958" cy="337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7517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5. Experiment.</a:t>
            </a:r>
            <a:br>
              <a:rPr lang="en-US" altLang="ko-KR" dirty="0"/>
            </a:br>
            <a:r>
              <a:rPr lang="en-US" altLang="ko-KR" sz="2900" dirty="0"/>
              <a:t>5.1 Experimental Setup.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5.1.2 Compared Models.</a:t>
            </a:r>
          </a:p>
          <a:p>
            <a:pPr marL="0" indent="0">
              <a:buNone/>
            </a:pPr>
            <a:r>
              <a:rPr lang="en-US" altLang="ko-KR" dirty="0"/>
              <a:t>GBDT(</a:t>
            </a:r>
            <a:r>
              <a:rPr lang="en-US" altLang="ko-KR" dirty="0" err="1"/>
              <a:t>LightGBM</a:t>
            </a:r>
            <a:r>
              <a:rPr lang="en-US" altLang="ko-KR" dirty="0"/>
              <a:t>) : </a:t>
            </a:r>
            <a:r>
              <a:rPr lang="ko-KR" altLang="en-US" dirty="0"/>
              <a:t>트리 기반 학습 알고리즘이며</a:t>
            </a:r>
            <a:r>
              <a:rPr lang="en-US" altLang="ko-KR" dirty="0"/>
              <a:t>, </a:t>
            </a:r>
            <a:r>
              <a:rPr lang="ko-KR" altLang="en-US" dirty="0"/>
              <a:t>높은 효율성을 위해 </a:t>
            </a:r>
            <a:r>
              <a:rPr lang="en-US" altLang="ko-KR" dirty="0" err="1"/>
              <a:t>LightGBM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LR : </a:t>
            </a:r>
            <a:r>
              <a:rPr lang="ko-KR" altLang="en-US" dirty="0"/>
              <a:t>로지스틱 회귀 분석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FM : </a:t>
            </a:r>
            <a:r>
              <a:rPr lang="ko-KR" altLang="en-US" dirty="0"/>
              <a:t>선형 모델과 </a:t>
            </a:r>
            <a:r>
              <a:rPr lang="en-US" altLang="ko-KR" dirty="0"/>
              <a:t>FM </a:t>
            </a:r>
            <a:r>
              <a:rPr lang="ko-KR" altLang="en-US" dirty="0"/>
              <a:t>구성 요소를 포함합니다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Wide&amp;Deep</a:t>
            </a:r>
            <a:r>
              <a:rPr lang="en-US" altLang="ko-KR" dirty="0"/>
              <a:t> : </a:t>
            </a:r>
            <a:r>
              <a:rPr lang="ko-KR" altLang="en-US" dirty="0"/>
              <a:t>얕은 선형 모델과 심층 신경망을 결합한 모델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DeepFM</a:t>
            </a:r>
            <a:r>
              <a:rPr lang="en-US" altLang="ko-KR" dirty="0"/>
              <a:t> : </a:t>
            </a:r>
            <a:r>
              <a:rPr lang="en-US" altLang="ko-KR" dirty="0" err="1"/>
              <a:t>Wide&amp;Deep</a:t>
            </a:r>
            <a:r>
              <a:rPr lang="ko-KR" altLang="en-US" dirty="0"/>
              <a:t>에 </a:t>
            </a:r>
            <a:r>
              <a:rPr lang="en-US" altLang="ko-KR" dirty="0"/>
              <a:t>FM </a:t>
            </a:r>
            <a:r>
              <a:rPr lang="ko-KR" altLang="en-US" dirty="0"/>
              <a:t>구성 요소를 추가하여 개선한 모델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PNN : Probabilistic neural network(</a:t>
            </a:r>
            <a:r>
              <a:rPr lang="ko-KR" altLang="en-US" dirty="0"/>
              <a:t>확률적 신경망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DeepGBM</a:t>
            </a:r>
            <a:r>
              <a:rPr lang="en-US" altLang="ko-KR" dirty="0"/>
              <a:t> : </a:t>
            </a:r>
            <a:r>
              <a:rPr lang="en-US" altLang="ko-KR" dirty="0" err="1"/>
              <a:t>CatNN</a:t>
            </a:r>
            <a:r>
              <a:rPr lang="en-US" altLang="ko-KR" dirty="0"/>
              <a:t> + GBDT2NN</a:t>
            </a:r>
          </a:p>
          <a:p>
            <a:pPr marL="0" indent="0">
              <a:buNone/>
            </a:pPr>
            <a:r>
              <a:rPr lang="en-US" altLang="ko-KR" dirty="0" err="1"/>
              <a:t>DeepGBM</a:t>
            </a:r>
            <a:r>
              <a:rPr lang="en-US" altLang="ko-KR" dirty="0"/>
              <a:t>(D1) : </a:t>
            </a:r>
            <a:r>
              <a:rPr lang="en-US" altLang="ko-KR" dirty="0" err="1"/>
              <a:t>CatNN</a:t>
            </a:r>
            <a:r>
              <a:rPr lang="en-US" altLang="ko-KR" dirty="0"/>
              <a:t> + GBDT</a:t>
            </a:r>
          </a:p>
          <a:p>
            <a:pPr marL="0" indent="0">
              <a:buNone/>
            </a:pPr>
            <a:r>
              <a:rPr lang="en-US" altLang="ko-KR" dirty="0" err="1"/>
              <a:t>DeepGBM</a:t>
            </a:r>
            <a:r>
              <a:rPr lang="en-US" altLang="ko-KR" dirty="0"/>
              <a:t>(D2) : GBDT2NN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29785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5. Experiment.</a:t>
            </a:r>
            <a:br>
              <a:rPr lang="en-US" altLang="ko-KR" dirty="0"/>
            </a:br>
            <a:r>
              <a:rPr lang="en-US" altLang="ko-KR" sz="2900" dirty="0"/>
              <a:t>5.1 Experimental Setup.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5.1.3 Experiments Settings.</a:t>
            </a:r>
          </a:p>
          <a:p>
            <a:pPr marL="0" indent="0">
              <a:buNone/>
            </a:pPr>
            <a:r>
              <a:rPr lang="en-US" altLang="ko-KR" dirty="0"/>
              <a:t>LR, FM, </a:t>
            </a:r>
            <a:r>
              <a:rPr lang="en-US" altLang="ko-KR" dirty="0" err="1"/>
              <a:t>Wide&amp;DeepFM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PNN</a:t>
            </a:r>
            <a:r>
              <a:rPr lang="ko-KR" altLang="en-US" dirty="0"/>
              <a:t>과 같은 수치 특징들 중 </a:t>
            </a:r>
            <a:r>
              <a:rPr lang="ko-KR" altLang="en-US" dirty="0">
                <a:solidFill>
                  <a:schemeClr val="accent1"/>
                </a:solidFill>
              </a:rPr>
              <a:t>잘 처리되지 않는 모델의</a:t>
            </a:r>
            <a:br>
              <a:rPr lang="en-US" altLang="ko-KR" dirty="0">
                <a:solidFill>
                  <a:schemeClr val="accent1"/>
                </a:solidFill>
              </a:rPr>
            </a:br>
            <a:r>
              <a:rPr lang="ko-KR" altLang="en-US" dirty="0">
                <a:solidFill>
                  <a:schemeClr val="accent1"/>
                </a:solidFill>
              </a:rPr>
              <a:t>수치 특징을 범주형 특징으로 구분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GBDT </a:t>
            </a:r>
            <a:r>
              <a:rPr lang="ko-KR" altLang="en-US" dirty="0"/>
              <a:t>및 이를 기반으로 하는 모델과 같이 범주형 특징을 잘 처리할 수 없는 모델의 경우 레이블 인코딩</a:t>
            </a:r>
            <a:r>
              <a:rPr lang="en-US" altLang="ko-KR" dirty="0"/>
              <a:t>, </a:t>
            </a:r>
            <a:r>
              <a:rPr lang="ko-KR" altLang="en-US" dirty="0"/>
              <a:t>이진 인코딩을 통해 범주형 특징을 숫자형 특징으로 변환한다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이러한 기반으로 모든 모델은 </a:t>
            </a:r>
            <a:r>
              <a:rPr lang="ko-KR" altLang="en-US" dirty="0">
                <a:solidFill>
                  <a:schemeClr val="accent1"/>
                </a:solidFill>
              </a:rPr>
              <a:t>범주형 및 수치 형상 모두의 정보를 사용</a:t>
            </a:r>
            <a:r>
              <a:rPr lang="ko-KR" altLang="en-US" dirty="0"/>
              <a:t>할 수 있기때문에 </a:t>
            </a:r>
            <a:r>
              <a:rPr lang="ko-KR" altLang="en-US" dirty="0">
                <a:solidFill>
                  <a:schemeClr val="accent1"/>
                </a:solidFill>
              </a:rPr>
              <a:t>비교를 보다 신뢰할 </a:t>
            </a:r>
            <a:r>
              <a:rPr lang="ko-KR" altLang="en-US" dirty="0"/>
              <a:t>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그리고 공정한 비교를 위해서 서로 다른 무작위 </a:t>
            </a:r>
            <a:r>
              <a:rPr lang="ko-KR" altLang="en-US" dirty="0" err="1"/>
              <a:t>시드로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회 실행되었다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08955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5. Experiment.</a:t>
            </a:r>
            <a:br>
              <a:rPr lang="en-US" altLang="ko-KR" dirty="0"/>
            </a:br>
            <a:r>
              <a:rPr lang="en-US" altLang="ko-KR" sz="2900" dirty="0"/>
              <a:t>5.2 Offline Performance.</a:t>
            </a:r>
            <a:endParaRPr lang="ko-KR" altLang="en-US" sz="2900" dirty="0"/>
          </a:p>
        </p:txBody>
      </p:sp>
      <p:pic>
        <p:nvPicPr>
          <p:cNvPr id="3074" name="Picture 2" descr="image-20211003083742532">
            <a:extLst>
              <a:ext uri="{FF2B5EF4-FFF2-40B4-BE49-F238E27FC236}">
                <a16:creationId xmlns:a16="http://schemas.microsoft.com/office/drawing/2014/main" id="{CB2FFD57-F94E-4D6B-8636-1C7A1F441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35" y="1663908"/>
            <a:ext cx="8937729" cy="463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5540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5. Experiment.</a:t>
            </a:r>
            <a:br>
              <a:rPr lang="en-US" altLang="ko-KR" dirty="0"/>
            </a:br>
            <a:r>
              <a:rPr lang="en-US" altLang="ko-KR" sz="2900" dirty="0"/>
              <a:t>5.2 Offline Performance.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실제 학습을 위해서 데이터셋을 훈련셋과 테스트 세트로 분할하고 학습을 진행하였으며</a:t>
            </a:r>
            <a:r>
              <a:rPr lang="en-US" altLang="ko-KR" dirty="0"/>
              <a:t>, </a:t>
            </a:r>
            <a:r>
              <a:rPr lang="ko-KR" altLang="en-US" dirty="0"/>
              <a:t>학습에 오래된 데이터셋</a:t>
            </a:r>
            <a:r>
              <a:rPr lang="en-US" altLang="ko-KR" dirty="0"/>
              <a:t> 90%</a:t>
            </a:r>
            <a:r>
              <a:rPr lang="ko-KR" altLang="en-US" dirty="0"/>
              <a:t>가 사용되고</a:t>
            </a:r>
            <a:r>
              <a:rPr lang="en-US" altLang="ko-KR" dirty="0"/>
              <a:t>, </a:t>
            </a:r>
            <a:r>
              <a:rPr lang="ko-KR" altLang="en-US" dirty="0"/>
              <a:t>새로운 샘플 </a:t>
            </a:r>
            <a:r>
              <a:rPr lang="en-US" altLang="ko-KR" dirty="0"/>
              <a:t>10%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사용된다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전체 비교 결과는 표 </a:t>
            </a:r>
            <a:r>
              <a:rPr lang="en-US" altLang="ko-KR" dirty="0"/>
              <a:t>3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확인 가능하며</a:t>
            </a:r>
            <a:r>
              <a:rPr lang="en-US" altLang="ko-KR" dirty="0"/>
              <a:t>, </a:t>
            </a:r>
            <a:r>
              <a:rPr lang="ko-KR" altLang="en-US" dirty="0"/>
              <a:t>결과에 대한 분석은 다음과 같다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GBDT</a:t>
            </a:r>
            <a:r>
              <a:rPr lang="ko-KR" altLang="en-US" dirty="0"/>
              <a:t>는 다른 </a:t>
            </a:r>
            <a:r>
              <a:rPr lang="en-US" altLang="ko-KR" dirty="0"/>
              <a:t>NN </a:t>
            </a:r>
            <a:r>
              <a:rPr lang="ko-KR" altLang="en-US" dirty="0"/>
              <a:t>기준선을 능가하며</a:t>
            </a:r>
            <a:r>
              <a:rPr lang="en-US" altLang="ko-KR" dirty="0"/>
              <a:t>, GBDT </a:t>
            </a:r>
            <a:r>
              <a:rPr lang="ko-KR" altLang="en-US" dirty="0"/>
              <a:t>지식을 습득하면 </a:t>
            </a:r>
            <a:r>
              <a:rPr lang="en-US" altLang="ko-KR" dirty="0" err="1"/>
              <a:t>DeepGBM</a:t>
            </a:r>
            <a:r>
              <a:rPr lang="ko-KR" altLang="en-US" dirty="0"/>
              <a:t>에 확실히 도움이 된다는 것을 알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GBDT2NN(</a:t>
            </a:r>
            <a:r>
              <a:rPr lang="en-US" altLang="ko-KR" dirty="0" err="1"/>
              <a:t>DeepGBM</a:t>
            </a:r>
            <a:r>
              <a:rPr lang="en-US" altLang="ko-KR" dirty="0"/>
              <a:t>(D2))</a:t>
            </a:r>
            <a:r>
              <a:rPr lang="ko-KR" altLang="en-US" dirty="0"/>
              <a:t>은 </a:t>
            </a:r>
            <a:r>
              <a:rPr lang="en-US" altLang="ko-KR" dirty="0"/>
              <a:t>GBDT</a:t>
            </a:r>
            <a:r>
              <a:rPr lang="ko-KR" altLang="en-US" dirty="0"/>
              <a:t>를 더욱 개선할 수 있으며</a:t>
            </a:r>
            <a:r>
              <a:rPr lang="en-US" altLang="ko-KR" dirty="0"/>
              <a:t>, GBDT2NN</a:t>
            </a:r>
            <a:r>
              <a:rPr lang="ko-KR" altLang="en-US" dirty="0"/>
              <a:t>이 훈련된 </a:t>
            </a:r>
            <a:r>
              <a:rPr lang="en-US" altLang="ko-KR" dirty="0"/>
              <a:t>GBDT </a:t>
            </a:r>
            <a:r>
              <a:rPr lang="ko-KR" altLang="en-US" dirty="0"/>
              <a:t>모델을 </a:t>
            </a:r>
            <a:r>
              <a:rPr lang="en-US" altLang="ko-KR" dirty="0"/>
              <a:t>NN</a:t>
            </a:r>
            <a:r>
              <a:rPr lang="ko-KR" altLang="en-US" dirty="0"/>
              <a:t>으로 효과적으로 증류할 수 있음이 나타나며</a:t>
            </a:r>
            <a:r>
              <a:rPr lang="en-US" altLang="ko-KR" dirty="0"/>
              <a:t>, </a:t>
            </a:r>
            <a:r>
              <a:rPr lang="ko-KR" altLang="en-US" dirty="0"/>
              <a:t>증류된 </a:t>
            </a:r>
            <a:r>
              <a:rPr lang="en-US" altLang="ko-KR" dirty="0"/>
              <a:t>NN</a:t>
            </a:r>
            <a:r>
              <a:rPr lang="ko-KR" altLang="en-US" dirty="0"/>
              <a:t> 모델을 더욱 개선하고 </a:t>
            </a:r>
            <a:r>
              <a:rPr lang="en-US" altLang="ko-KR" dirty="0"/>
              <a:t>GBDT</a:t>
            </a:r>
            <a:r>
              <a:rPr lang="ko-KR" altLang="en-US" dirty="0"/>
              <a:t>를 능가할 수 있음을 의미한다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1"/>
                </a:solidFill>
              </a:rPr>
              <a:t>GBDT</a:t>
            </a:r>
            <a:r>
              <a:rPr lang="ko-KR" altLang="en-US" dirty="0">
                <a:solidFill>
                  <a:schemeClr val="accent1"/>
                </a:solidFill>
              </a:rPr>
              <a:t>와 </a:t>
            </a:r>
            <a:r>
              <a:rPr lang="en-US" altLang="ko-KR" dirty="0">
                <a:solidFill>
                  <a:schemeClr val="accent1"/>
                </a:solidFill>
              </a:rPr>
              <a:t>NN</a:t>
            </a:r>
            <a:r>
              <a:rPr lang="ko-KR" altLang="en-US" dirty="0">
                <a:solidFill>
                  <a:schemeClr val="accent1"/>
                </a:solidFill>
              </a:rPr>
              <a:t>을 결합하면 성능을 더욱 향상</a:t>
            </a:r>
            <a:r>
              <a:rPr lang="ko-KR" altLang="en-US" dirty="0"/>
              <a:t>시킬 수 있다</a:t>
            </a:r>
            <a:r>
              <a:rPr lang="en-US" altLang="ko-KR" dirty="0"/>
              <a:t>. </a:t>
            </a:r>
            <a:r>
              <a:rPr lang="en-US" altLang="ko-KR" dirty="0" err="1"/>
              <a:t>DeepGBM</a:t>
            </a:r>
            <a:r>
              <a:rPr lang="en-US" altLang="ko-KR" dirty="0"/>
              <a:t>(D1)</a:t>
            </a:r>
            <a:r>
              <a:rPr lang="ko-KR" altLang="en-US" dirty="0"/>
              <a:t>과 </a:t>
            </a:r>
            <a:r>
              <a:rPr lang="en-US" altLang="ko-KR" dirty="0" err="1"/>
              <a:t>DeepGBM</a:t>
            </a:r>
            <a:r>
              <a:rPr lang="ko-KR" altLang="en-US" dirty="0"/>
              <a:t>은 모두 단일 모델 기준선보다 더 나은 성능에 도달할 수 있었다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1"/>
                </a:solidFill>
              </a:rPr>
              <a:t>DeepGBM</a:t>
            </a:r>
            <a:r>
              <a:rPr lang="ko-KR" altLang="en-US" dirty="0">
                <a:solidFill>
                  <a:schemeClr val="accent1"/>
                </a:solidFill>
              </a:rPr>
              <a:t>은 모든 데이터 세트의 모든 기준선을 능가하며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br>
              <a:rPr lang="en-US" altLang="ko-KR" dirty="0">
                <a:solidFill>
                  <a:schemeClr val="accent1"/>
                </a:solidFill>
              </a:rPr>
            </a:br>
            <a:r>
              <a:rPr lang="ko-KR" altLang="en-US" dirty="0">
                <a:solidFill>
                  <a:schemeClr val="accent1"/>
                </a:solidFill>
              </a:rPr>
              <a:t>다른 모델보다 훨씬 빠르게 수렴된다는 것을 알 수 있다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74114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5. Experiment.</a:t>
            </a:r>
            <a:br>
              <a:rPr lang="en-US" altLang="ko-KR" dirty="0"/>
            </a:br>
            <a:r>
              <a:rPr lang="en-US" altLang="ko-KR" sz="2900" dirty="0"/>
              <a:t>5.2 Online Performance.</a:t>
            </a:r>
            <a:endParaRPr lang="ko-KR" altLang="en-US" sz="2900" dirty="0"/>
          </a:p>
        </p:txBody>
      </p:sp>
      <p:pic>
        <p:nvPicPr>
          <p:cNvPr id="5122" name="Picture 2" descr="image-20211003083802341">
            <a:extLst>
              <a:ext uri="{FF2B5EF4-FFF2-40B4-BE49-F238E27FC236}">
                <a16:creationId xmlns:a16="http://schemas.microsoft.com/office/drawing/2014/main" id="{F59B0F05-8172-4AE4-BE96-6F4ECE146E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357" y="2057823"/>
            <a:ext cx="10145286" cy="274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9256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5. Experiment.</a:t>
            </a:r>
            <a:br>
              <a:rPr lang="en-US" altLang="ko-KR" dirty="0"/>
            </a:br>
            <a:r>
              <a:rPr lang="en-US" altLang="ko-KR" sz="2900" dirty="0"/>
              <a:t>5.2 Online Performance.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온라인 성능을 평가하기 위해 </a:t>
            </a:r>
            <a:r>
              <a:rPr lang="en-US" altLang="ko-KR" dirty="0"/>
              <a:t>Flight, Criteo, AutoML-1 </a:t>
            </a:r>
            <a:r>
              <a:rPr lang="ko-KR" altLang="en-US" dirty="0"/>
              <a:t>데이터셋을 온라인 벤치마크로 사용한다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데이터 세트를 여러 개의 연속적인 배치로 분할하며</a:t>
            </a:r>
            <a:r>
              <a:rPr lang="en-US" altLang="ko-KR" dirty="0"/>
              <a:t>, </a:t>
            </a:r>
            <a:r>
              <a:rPr lang="ko-KR" altLang="en-US" dirty="0"/>
              <a:t>각 배치에 대한 모델을 가장 오래된 것부터 가장 최근의 것 순으로 훈련시킨다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성능 결과를 분석한 결과</a:t>
            </a:r>
            <a:r>
              <a:rPr lang="en-US" altLang="ko-KR" dirty="0"/>
              <a:t>, GBDT</a:t>
            </a:r>
            <a:r>
              <a:rPr lang="ko-KR" altLang="en-US" dirty="0"/>
              <a:t>는 온라인 </a:t>
            </a:r>
            <a:r>
              <a:rPr lang="ko-KR" altLang="en-US" dirty="0" err="1"/>
              <a:t>시나리오을</a:t>
            </a:r>
            <a:r>
              <a:rPr lang="ko-KR" altLang="en-US" dirty="0"/>
              <a:t> 제대로 수행하지 못하며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>
                <a:solidFill>
                  <a:schemeClr val="accent1"/>
                </a:solidFill>
              </a:rPr>
              <a:t>GBDT2NN(</a:t>
            </a:r>
            <a:r>
              <a:rPr lang="en-US" altLang="ko-KR" dirty="0" err="1">
                <a:solidFill>
                  <a:schemeClr val="accent1"/>
                </a:solidFill>
              </a:rPr>
              <a:t>DeepGBM</a:t>
            </a:r>
            <a:r>
              <a:rPr lang="en-US" altLang="ko-KR" dirty="0">
                <a:solidFill>
                  <a:schemeClr val="accent1"/>
                </a:solidFill>
              </a:rPr>
              <a:t>(D2))</a:t>
            </a:r>
            <a:r>
              <a:rPr lang="ko-KR" altLang="en-US" dirty="0">
                <a:solidFill>
                  <a:schemeClr val="accent1"/>
                </a:solidFill>
              </a:rPr>
              <a:t>의 온라인 시나리오의 성능이 </a:t>
            </a:r>
            <a:r>
              <a:rPr lang="en-US" altLang="ko-KR" dirty="0">
                <a:solidFill>
                  <a:schemeClr val="accent1"/>
                </a:solidFill>
              </a:rPr>
              <a:t>GBDT</a:t>
            </a:r>
            <a:r>
              <a:rPr lang="ko-KR" altLang="en-US" dirty="0">
                <a:solidFill>
                  <a:schemeClr val="accent1"/>
                </a:solidFill>
              </a:rPr>
              <a:t>를 크게 능가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또한 </a:t>
            </a:r>
            <a:r>
              <a:rPr lang="en-US" altLang="ko-KR" dirty="0" err="1">
                <a:solidFill>
                  <a:schemeClr val="accent1"/>
                </a:solidFill>
              </a:rPr>
              <a:t>DeepGBM</a:t>
            </a:r>
            <a:r>
              <a:rPr lang="ko-KR" altLang="en-US" dirty="0">
                <a:solidFill>
                  <a:schemeClr val="accent1"/>
                </a:solidFill>
              </a:rPr>
              <a:t>은 </a:t>
            </a:r>
            <a:r>
              <a:rPr lang="en-US" altLang="ko-KR" dirty="0">
                <a:solidFill>
                  <a:schemeClr val="accent1"/>
                </a:solidFill>
              </a:rPr>
              <a:t>GBDT2NN </a:t>
            </a:r>
            <a:r>
              <a:rPr lang="ko-KR" altLang="en-US" dirty="0">
                <a:solidFill>
                  <a:schemeClr val="accent1"/>
                </a:solidFill>
              </a:rPr>
              <a:t>대신 </a:t>
            </a:r>
            <a:r>
              <a:rPr lang="en-US" altLang="ko-KR" dirty="0">
                <a:solidFill>
                  <a:schemeClr val="accent1"/>
                </a:solidFill>
              </a:rPr>
              <a:t>GBDT</a:t>
            </a:r>
            <a:r>
              <a:rPr lang="ko-KR" altLang="en-US" dirty="0">
                <a:solidFill>
                  <a:schemeClr val="accent1"/>
                </a:solidFill>
              </a:rPr>
              <a:t>를 사용하는 </a:t>
            </a:r>
            <a:r>
              <a:rPr lang="en-US" altLang="ko-KR" dirty="0" err="1">
                <a:solidFill>
                  <a:schemeClr val="accent1"/>
                </a:solidFill>
              </a:rPr>
              <a:t>DeepGBM</a:t>
            </a:r>
            <a:r>
              <a:rPr lang="en-US" altLang="ko-KR" dirty="0">
                <a:solidFill>
                  <a:schemeClr val="accent1"/>
                </a:solidFill>
              </a:rPr>
              <a:t>(D1)</a:t>
            </a:r>
            <a:r>
              <a:rPr lang="ko-KR" altLang="en-US" dirty="0">
                <a:solidFill>
                  <a:schemeClr val="accent1"/>
                </a:solidFill>
              </a:rPr>
              <a:t>의 성능을 크게 능가</a:t>
            </a:r>
            <a:r>
              <a:rPr lang="ko-KR" altLang="en-US" dirty="0"/>
              <a:t>합니다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GBDT</a:t>
            </a:r>
            <a:r>
              <a:rPr lang="ko-KR" altLang="en-US" dirty="0"/>
              <a:t>에 의해 증류된 </a:t>
            </a:r>
            <a:r>
              <a:rPr lang="en-US" altLang="ko-KR" dirty="0"/>
              <a:t>NN </a:t>
            </a:r>
            <a:r>
              <a:rPr lang="ko-KR" altLang="en-US" dirty="0"/>
              <a:t>모델이 온라인 시나리오에서 더욱 효과적임을 알 </a:t>
            </a:r>
            <a:r>
              <a:rPr lang="ko-KR" altLang="en-US" dirty="0" err="1"/>
              <a:t>수있다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accent1"/>
                </a:solidFill>
              </a:rPr>
              <a:t>모든 실험결과 결과적으로 </a:t>
            </a:r>
            <a:r>
              <a:rPr lang="en-US" altLang="ko-KR" dirty="0" err="1">
                <a:solidFill>
                  <a:schemeClr val="accent1"/>
                </a:solidFill>
              </a:rPr>
              <a:t>DeepGBM</a:t>
            </a:r>
            <a:r>
              <a:rPr lang="ko-KR" altLang="en-US" dirty="0">
                <a:solidFill>
                  <a:schemeClr val="accent1"/>
                </a:solidFill>
              </a:rPr>
              <a:t>이 오프라인 및 온라인 시나리오 모두에서 모든 종류의 기준선을 크게 능가할 수 있음을 보인다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2037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6. Conclusion.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온라인 예측 작업에서 희박한 범주형 특징과 밀도가 높은 수치적 특징의 존재를 나타내는 표 입력 공간과 잠재적으로 동적 분포가 있는 연속적인 작업 생성 데이터를 의미하는 온라인 데이터 생성의 과제를 해결하기 위해 </a:t>
            </a:r>
            <a:r>
              <a:rPr lang="en-US" altLang="ko-KR" dirty="0"/>
              <a:t>NN</a:t>
            </a:r>
            <a:r>
              <a:rPr lang="ko-KR" altLang="en-US" dirty="0"/>
              <a:t>과 </a:t>
            </a:r>
            <a:r>
              <a:rPr lang="en-US" altLang="ko-KR" dirty="0"/>
              <a:t>GBDT</a:t>
            </a:r>
            <a:r>
              <a:rPr lang="ko-KR" altLang="en-US" dirty="0"/>
              <a:t>를 함께 사용한 새로운 프레임워크 </a:t>
            </a:r>
            <a:r>
              <a:rPr lang="en-US" altLang="ko-KR" dirty="0" err="1"/>
              <a:t>DeepGBM</a:t>
            </a:r>
            <a:r>
              <a:rPr lang="ko-KR" altLang="en-US" dirty="0"/>
              <a:t>을 제안한다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DeepGBM</a:t>
            </a:r>
            <a:r>
              <a:rPr lang="ko-KR" altLang="en-US" dirty="0">
                <a:solidFill>
                  <a:srgbClr val="FF0000"/>
                </a:solidFill>
              </a:rPr>
              <a:t>은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CatNN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희소 범주 형상의 입력이 있는 </a:t>
            </a:r>
            <a:r>
              <a:rPr lang="en-US" altLang="ko-KR" dirty="0">
                <a:solidFill>
                  <a:srgbClr val="FF0000"/>
                </a:solidFill>
              </a:rPr>
              <a:t>NN </a:t>
            </a:r>
            <a:r>
              <a:rPr lang="ko-KR" altLang="en-US" dirty="0">
                <a:solidFill>
                  <a:srgbClr val="FF0000"/>
                </a:solidFill>
              </a:rPr>
              <a:t>구조</a:t>
            </a:r>
            <a:r>
              <a:rPr lang="en-US" altLang="ko-KR" dirty="0">
                <a:solidFill>
                  <a:srgbClr val="FF0000"/>
                </a:solidFill>
              </a:rPr>
              <a:t>),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GBDT2NN(</a:t>
            </a:r>
            <a:r>
              <a:rPr lang="ko-KR" altLang="en-US" dirty="0">
                <a:solidFill>
                  <a:srgbClr val="FF0000"/>
                </a:solidFill>
              </a:rPr>
              <a:t>밀도가 높은 수치 형상의 입력이 있는 또 다른 </a:t>
            </a:r>
            <a:r>
              <a:rPr lang="en-US" altLang="ko-KR" dirty="0">
                <a:solidFill>
                  <a:srgbClr val="FF0000"/>
                </a:solidFill>
              </a:rPr>
              <a:t>NN </a:t>
            </a:r>
            <a:r>
              <a:rPr lang="ko-KR" altLang="en-US" dirty="0">
                <a:solidFill>
                  <a:srgbClr val="FF0000"/>
                </a:solidFill>
              </a:rPr>
              <a:t>구조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를 함께 사용하는 구조</a:t>
            </a:r>
            <a:r>
              <a:rPr lang="ko-KR" altLang="en-US" dirty="0"/>
              <a:t>를 가진다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이러한 </a:t>
            </a:r>
            <a:r>
              <a:rPr lang="en-US" altLang="ko-KR" dirty="0" err="1"/>
              <a:t>DeepGBM</a:t>
            </a:r>
            <a:r>
              <a:rPr lang="ko-KR" altLang="en-US" dirty="0"/>
              <a:t>은 두 가지 구성 요소를 이용하여 </a:t>
            </a:r>
            <a:r>
              <a:rPr lang="ko-KR" altLang="en-US" dirty="0">
                <a:solidFill>
                  <a:srgbClr val="FF0000"/>
                </a:solidFill>
              </a:rPr>
              <a:t>온라인 학습의 중요한 능력을 유지</a:t>
            </a:r>
            <a:r>
              <a:rPr lang="ko-KR" altLang="en-US" dirty="0"/>
              <a:t>하면서 범주형 및 수치형 특징 모두에 대해 </a:t>
            </a:r>
            <a:r>
              <a:rPr lang="ko-KR" altLang="en-US" dirty="0">
                <a:solidFill>
                  <a:srgbClr val="FF0000"/>
                </a:solidFill>
              </a:rPr>
              <a:t>강력한 학습 용량을 처리</a:t>
            </a:r>
            <a:r>
              <a:rPr lang="ko-KR" altLang="en-US" dirty="0"/>
              <a:t>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그리고 종합적인 실험 결과 </a:t>
            </a:r>
            <a:r>
              <a:rPr lang="en-US" altLang="ko-KR" dirty="0" err="1">
                <a:solidFill>
                  <a:srgbClr val="FF0000"/>
                </a:solidFill>
              </a:rPr>
              <a:t>DeepGBM</a:t>
            </a:r>
            <a:r>
              <a:rPr lang="ko-KR" altLang="en-US" dirty="0">
                <a:solidFill>
                  <a:srgbClr val="FF0000"/>
                </a:solidFill>
              </a:rPr>
              <a:t>은 오프라인 및 온라인 시나리오 모두에서 다른 모델을 능가함을 보여주었다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4938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 Abstract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0" i="0" dirty="0">
                <a:effectLst/>
              </a:rPr>
              <a:t>온라인 예측은 많은 </a:t>
            </a:r>
            <a:r>
              <a:rPr lang="ko-KR" altLang="en-US" b="0" i="0" dirty="0">
                <a:solidFill>
                  <a:srgbClr val="0070C0"/>
                </a:solidFill>
                <a:effectLst/>
              </a:rPr>
              <a:t>실제 애플리케이션에서 가장 필수적인 작업 중 하나</a:t>
            </a:r>
            <a:endParaRPr lang="en-US" altLang="ko-KR" b="0" i="0" dirty="0">
              <a:solidFill>
                <a:srgbClr val="0070C0"/>
              </a:solidFill>
              <a:effectLst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70C0"/>
                </a:solidFill>
                <a:effectLst/>
              </a:rPr>
              <a:t>표 입력 공간 </a:t>
            </a:r>
            <a:r>
              <a:rPr lang="en-US" altLang="ko-KR" b="0" i="0" dirty="0">
                <a:effectLst/>
              </a:rPr>
              <a:t>: </a:t>
            </a:r>
            <a:r>
              <a:rPr lang="ko-KR" altLang="en-US" b="0" i="0" dirty="0">
                <a:effectLst/>
              </a:rPr>
              <a:t>몇 개의 범주로 나누어진 특징</a:t>
            </a:r>
            <a:r>
              <a:rPr lang="en-US" altLang="ko-KR" b="0" i="0" dirty="0">
                <a:effectLst/>
              </a:rPr>
              <a:t>. (</a:t>
            </a:r>
            <a:r>
              <a:rPr lang="ko-KR" altLang="en-US" b="0" i="0" dirty="0">
                <a:effectLst/>
              </a:rPr>
              <a:t>시간</a:t>
            </a:r>
            <a:r>
              <a:rPr lang="en-US" altLang="ko-KR" b="0" i="0" dirty="0">
                <a:effectLst/>
              </a:rPr>
              <a:t>, </a:t>
            </a:r>
            <a:r>
              <a:rPr lang="ko-KR" altLang="en-US" b="0" i="0" dirty="0">
                <a:effectLst/>
              </a:rPr>
              <a:t>제목</a:t>
            </a:r>
            <a:r>
              <a:rPr lang="en-US" altLang="ko-KR" b="0" i="0" dirty="0">
                <a:effectLst/>
              </a:rPr>
              <a:t>,,)</a:t>
            </a: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70C0"/>
                </a:solidFill>
                <a:effectLst/>
              </a:rPr>
              <a:t>온라인 데이터 생성 </a:t>
            </a:r>
            <a:r>
              <a:rPr lang="en-US" altLang="ko-KR" b="0" i="0" dirty="0">
                <a:effectLst/>
              </a:rPr>
              <a:t>:</a:t>
            </a:r>
            <a:r>
              <a:rPr lang="ko-KR" altLang="en-US" b="0" i="0" dirty="0">
                <a:effectLst/>
              </a:rPr>
              <a:t> 동적 분포로 이어진 연속 데이터</a:t>
            </a:r>
            <a:r>
              <a:rPr lang="en-US" altLang="ko-KR" b="0" i="0" dirty="0">
                <a:effectLst/>
              </a:rPr>
              <a:t>. (</a:t>
            </a:r>
            <a:r>
              <a:rPr lang="ko-KR" altLang="en-US" b="0" i="0" dirty="0">
                <a:effectLst/>
              </a:rPr>
              <a:t>댓글작성시간</a:t>
            </a:r>
            <a:r>
              <a:rPr lang="en-US" altLang="ko-KR" b="0" i="0" dirty="0">
                <a:effectLst/>
              </a:rPr>
              <a:t>)</a:t>
            </a:r>
          </a:p>
          <a:p>
            <a:pPr marL="0" indent="0">
              <a:buNone/>
            </a:pPr>
            <a:r>
              <a:rPr lang="ko-KR" altLang="en-US" b="0" i="0" dirty="0">
                <a:effectLst/>
              </a:rPr>
              <a:t>표 형식 입력 공간을 이용한 효과적인 학습과 </a:t>
            </a:r>
            <a:br>
              <a:rPr lang="en-US" altLang="ko-KR" b="0" i="0" dirty="0">
                <a:effectLst/>
              </a:rPr>
            </a:br>
            <a:r>
              <a:rPr lang="ko-KR" altLang="en-US" b="0" i="0" dirty="0">
                <a:effectLst/>
              </a:rPr>
              <a:t>온라인 데이터 생성에 대한 빠른 적응은 </a:t>
            </a:r>
            <a:br>
              <a:rPr lang="en-US" altLang="ko-KR" b="0" i="0" dirty="0">
                <a:effectLst/>
              </a:rPr>
            </a:br>
            <a:r>
              <a:rPr lang="ko-KR" altLang="en-US" b="0" i="0" dirty="0">
                <a:solidFill>
                  <a:srgbClr val="0070C0"/>
                </a:solidFill>
                <a:effectLst/>
              </a:rPr>
              <a:t>온라인 예측  모델을 얻는 데 있어 중요한 과제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062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 Abstract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GBDT</a:t>
            </a:r>
            <a:r>
              <a:rPr lang="ko-KR" altLang="en-US" dirty="0"/>
              <a:t>와 </a:t>
            </a:r>
            <a:r>
              <a:rPr lang="en-US" altLang="ko-KR" dirty="0"/>
              <a:t>NN</a:t>
            </a:r>
            <a:r>
              <a:rPr lang="ko-KR" altLang="en-US" dirty="0"/>
              <a:t>이 실제로 널리 사용되지만</a:t>
            </a:r>
            <a:r>
              <a:rPr lang="en-US" altLang="ko-KR" dirty="0"/>
              <a:t>, </a:t>
            </a:r>
            <a:r>
              <a:rPr lang="ko-KR" altLang="en-US" dirty="0"/>
              <a:t>취약한 부분이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GBDT</a:t>
            </a:r>
            <a:r>
              <a:rPr lang="ko-KR" altLang="en-US" dirty="0"/>
              <a:t>는 동적 온라인 데이터 생성에 거의 적응할 수 없으며 </a:t>
            </a:r>
            <a:br>
              <a:rPr lang="en-US" altLang="ko-KR" dirty="0"/>
            </a:br>
            <a:r>
              <a:rPr lang="ko-KR" altLang="en-US" dirty="0">
                <a:solidFill>
                  <a:srgbClr val="0070C0"/>
                </a:solidFill>
              </a:rPr>
              <a:t>희박한 범주형 특징에 </a:t>
            </a:r>
            <a:r>
              <a:rPr lang="ko-KR" altLang="en-US" dirty="0"/>
              <a:t>직면할 경우 </a:t>
            </a:r>
            <a:r>
              <a:rPr lang="ko-KR" altLang="en-US" dirty="0">
                <a:solidFill>
                  <a:srgbClr val="0070C0"/>
                </a:solidFill>
              </a:rPr>
              <a:t>비효율적</a:t>
            </a:r>
            <a:r>
              <a:rPr lang="ko-KR" altLang="en-US" dirty="0"/>
              <a:t>인 경향이 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NN</a:t>
            </a:r>
            <a:r>
              <a:rPr lang="ko-KR" altLang="en-US" dirty="0"/>
              <a:t>은 </a:t>
            </a:r>
            <a:r>
              <a:rPr lang="ko-KR" altLang="en-US" dirty="0">
                <a:solidFill>
                  <a:srgbClr val="0070C0"/>
                </a:solidFill>
              </a:rPr>
              <a:t>밀도가 높은 수치</a:t>
            </a:r>
            <a:r>
              <a:rPr lang="ko-KR" altLang="en-US" dirty="0"/>
              <a:t> 특징에 직면할 경우 만족스러운 </a:t>
            </a:r>
            <a:r>
              <a:rPr lang="ko-KR" altLang="en-US" dirty="0">
                <a:solidFill>
                  <a:srgbClr val="0070C0"/>
                </a:solidFill>
              </a:rPr>
              <a:t>성능을 달성하기가 매우 어렵다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이러한 문제점들을 보안하기 위해 </a:t>
            </a:r>
            <a:r>
              <a:rPr lang="en-US" altLang="ko-KR" dirty="0"/>
              <a:t>NN</a:t>
            </a:r>
            <a:r>
              <a:rPr lang="ko-KR" altLang="en-US" dirty="0"/>
              <a:t>의 구성 요소를 사용하여 </a:t>
            </a:r>
            <a:r>
              <a:rPr lang="en-US" altLang="ko-KR" dirty="0"/>
              <a:t>NN</a:t>
            </a:r>
            <a:r>
              <a:rPr lang="ko-KR" altLang="en-US" dirty="0"/>
              <a:t>과</a:t>
            </a:r>
            <a:r>
              <a:rPr lang="en-US" altLang="ko-KR" dirty="0"/>
              <a:t> GBDT</a:t>
            </a:r>
            <a:r>
              <a:rPr lang="ko-KR" altLang="en-US" dirty="0"/>
              <a:t>의 </a:t>
            </a:r>
            <a:r>
              <a:rPr lang="ko-KR" altLang="en-US" dirty="0">
                <a:solidFill>
                  <a:srgbClr val="0070C0"/>
                </a:solidFill>
              </a:rPr>
              <a:t>장점을 통합</a:t>
            </a:r>
            <a:r>
              <a:rPr lang="ko-KR" altLang="en-US" dirty="0"/>
              <a:t>하는 새로운 학습 프레임 워크인 </a:t>
            </a:r>
            <a:r>
              <a:rPr lang="en-US" altLang="ko-KR" dirty="0" err="1">
                <a:solidFill>
                  <a:srgbClr val="0070C0"/>
                </a:solidFill>
              </a:rPr>
              <a:t>DeepGBM</a:t>
            </a:r>
            <a:r>
              <a:rPr lang="ko-KR" altLang="en-US" dirty="0"/>
              <a:t>을 제안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3741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 Abstract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en-US" altLang="ko-KR" dirty="0" err="1">
                <a:solidFill>
                  <a:srgbClr val="0070C0"/>
                </a:solidFill>
              </a:rPr>
              <a:t>CatNN</a:t>
            </a:r>
            <a:r>
              <a:rPr lang="en-US" altLang="ko-KR" dirty="0"/>
              <a:t> : </a:t>
            </a:r>
            <a:r>
              <a:rPr lang="ko-KR" altLang="en-US" dirty="0"/>
              <a:t>희박한 범주형 특징 처리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en-US" altLang="ko-KR" dirty="0">
                <a:solidFill>
                  <a:srgbClr val="0070C0"/>
                </a:solidFill>
              </a:rPr>
              <a:t>GBDT2NN</a:t>
            </a:r>
            <a:r>
              <a:rPr lang="en-US" altLang="ko-KR" dirty="0"/>
              <a:t> : GBDT</a:t>
            </a:r>
            <a:r>
              <a:rPr lang="ko-KR" altLang="en-US" dirty="0"/>
              <a:t>로 증류된 데이터를 가진 고밀도 수치 특징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이러한 두가지의 </a:t>
            </a:r>
            <a:r>
              <a:rPr lang="en-US" altLang="ko-KR" dirty="0"/>
              <a:t>Component</a:t>
            </a:r>
            <a:r>
              <a:rPr lang="ko-KR" altLang="en-US" dirty="0"/>
              <a:t>를 사용하여서 </a:t>
            </a:r>
            <a:r>
              <a:rPr lang="en-US" altLang="ko-KR" dirty="0" err="1"/>
              <a:t>DeepGBM</a:t>
            </a:r>
            <a:r>
              <a:rPr lang="ko-KR" altLang="en-US" dirty="0"/>
              <a:t>은</a:t>
            </a:r>
            <a:br>
              <a:rPr lang="en-US" altLang="ko-KR" dirty="0"/>
            </a:br>
            <a:r>
              <a:rPr lang="ko-KR" altLang="en-US" dirty="0">
                <a:solidFill>
                  <a:srgbClr val="0070C0"/>
                </a:solidFill>
              </a:rPr>
              <a:t>효율적인 온라인 업데이트 기능을 유지</a:t>
            </a:r>
            <a:r>
              <a:rPr lang="ko-KR" altLang="en-US" dirty="0"/>
              <a:t>하며</a:t>
            </a:r>
            <a:r>
              <a:rPr lang="en-US" altLang="ko-KR" dirty="0"/>
              <a:t>, </a:t>
            </a:r>
            <a:r>
              <a:rPr lang="ko-KR" altLang="en-US" dirty="0"/>
              <a:t>희박한 범주형 특징 처리</a:t>
            </a:r>
            <a:r>
              <a:rPr lang="en-US" altLang="ko-KR" dirty="0"/>
              <a:t>, </a:t>
            </a:r>
            <a:r>
              <a:rPr lang="ko-KR" altLang="en-US" dirty="0"/>
              <a:t>고밀도 수치 모두를 활용할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공개데이터 학습 결과</a:t>
            </a:r>
            <a:r>
              <a:rPr lang="en-US" altLang="ko-KR" dirty="0"/>
              <a:t>, </a:t>
            </a:r>
            <a:r>
              <a:rPr lang="en-US" altLang="ko-KR" dirty="0" err="1"/>
              <a:t>DeepGBM</a:t>
            </a:r>
            <a:r>
              <a:rPr lang="ko-KR" altLang="en-US" dirty="0"/>
              <a:t>은 다양한 </a:t>
            </a:r>
            <a:r>
              <a:rPr lang="ko-KR" altLang="en-US" dirty="0">
                <a:solidFill>
                  <a:srgbClr val="0070C0"/>
                </a:solidFill>
              </a:rPr>
              <a:t>온라인 예측 작업에 대한 성능이 </a:t>
            </a:r>
            <a:r>
              <a:rPr lang="ko-KR" altLang="en-US" dirty="0"/>
              <a:t>기존의 다른 프레임워크의 성능보다 </a:t>
            </a:r>
            <a:r>
              <a:rPr lang="ko-KR" altLang="en-US" dirty="0">
                <a:solidFill>
                  <a:srgbClr val="0070C0"/>
                </a:solidFill>
              </a:rPr>
              <a:t>앞서는 것을 볼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3048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Introduction.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온라인 예측은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rgbClr val="0070C0"/>
                </a:solidFill>
              </a:rPr>
              <a:t>클릭 예측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웹 검색의 콘텐츠 순위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추천 시스템의 콘텐츠 최적화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이동 시간 추정</a:t>
            </a:r>
            <a:r>
              <a:rPr lang="ko-KR" altLang="en-US" dirty="0"/>
              <a:t>과 같은 실제 산업 애플리케이션에서 필수적인 역할을 하는 특정 유형의 작업을 의미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일반적인 온라인 예측 작업은 표 입력 공간과 온라인 데이터 생성 측면 두가지를 산출하는데</a:t>
            </a:r>
            <a:r>
              <a:rPr lang="en-US" altLang="ko-KR" dirty="0"/>
              <a:t>, </a:t>
            </a:r>
            <a:r>
              <a:rPr lang="ko-KR" altLang="en-US" dirty="0"/>
              <a:t>표 입력 공간은 후원 검색에서 클릭 예측 작업의 특징 공간은 일반적으로 쿼리와 광고 사이의 텍스트 유사성과 같은 숫자 범주 뿐만 아니라 광고 범주와 같은 범주형도 포함한다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온라인 데이터 생성은 이러한 작업의 실제 데이터가 온라인에서 생성되고 데이터 배포가 실시간 동적이다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뉴스 추천 시스템은 엄청난 양의 데이터를 실시간으로 생성하고</a:t>
            </a:r>
            <a:r>
              <a:rPr lang="en-US" altLang="ko-KR" dirty="0"/>
              <a:t>, </a:t>
            </a:r>
            <a:r>
              <a:rPr lang="ko-KR" altLang="en-US" dirty="0"/>
              <a:t>끊임없이 등장하는 뉴스는 다른 시간에 동적 기능 배포를 발생시킨다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512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Introduction.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온라인 예측 과제에 대한 효과적인 학습 기반 모델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>
                <a:solidFill>
                  <a:srgbClr val="0070C0"/>
                </a:solidFill>
              </a:rPr>
              <a:t>표 형식 입력 공간을 사용하여 효과적인 모델을 학습</a:t>
            </a: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>
                <a:solidFill>
                  <a:srgbClr val="0070C0"/>
                </a:solidFill>
              </a:rPr>
              <a:t>온라인 데이터 생성에 맞게 모델을 조정</a:t>
            </a: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ko-KR" altLang="en-US" dirty="0"/>
              <a:t>현재 온라인 예측 작업을 해결하는데 널리 사용되는 기계 학습 모델 </a:t>
            </a:r>
            <a:r>
              <a:rPr lang="en-US" altLang="ko-KR" dirty="0"/>
              <a:t>: </a:t>
            </a:r>
            <a:br>
              <a:rPr lang="en-US" altLang="ko-KR" dirty="0"/>
            </a:br>
            <a:r>
              <a:rPr lang="en-US" altLang="ko-KR" dirty="0">
                <a:solidFill>
                  <a:srgbClr val="0070C0"/>
                </a:solidFill>
              </a:rPr>
              <a:t>GBDT, NN</a:t>
            </a:r>
            <a:r>
              <a:rPr lang="ko-KR" altLang="en-US" dirty="0"/>
              <a:t>이 있지만</a:t>
            </a:r>
            <a:r>
              <a:rPr lang="en-US" altLang="ko-KR" dirty="0"/>
              <a:t>, </a:t>
            </a:r>
            <a:r>
              <a:rPr lang="ko-KR" altLang="en-US" dirty="0"/>
              <a:t>이는 두 가지 주요 과제를 </a:t>
            </a:r>
            <a:r>
              <a:rPr lang="ko-KR" altLang="en-US" dirty="0">
                <a:solidFill>
                  <a:srgbClr val="0070C0"/>
                </a:solidFill>
              </a:rPr>
              <a:t>동시에 해결 할 수 없다</a:t>
            </a:r>
            <a:r>
              <a:rPr lang="en-US" altLang="ko-KR" dirty="0">
                <a:solidFill>
                  <a:srgbClr val="0070C0"/>
                </a:solidFill>
              </a:rPr>
              <a:t>. </a:t>
            </a:r>
            <a:br>
              <a:rPr lang="en-US" altLang="ko-KR" dirty="0"/>
            </a:br>
            <a:r>
              <a:rPr lang="ko-KR" altLang="en-US" dirty="0"/>
              <a:t>각자의 장단점이 존재하기 때문이다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GBDT</a:t>
            </a:r>
            <a:r>
              <a:rPr lang="ko-KR" altLang="en-US" dirty="0"/>
              <a:t>의 주요 장점은 </a:t>
            </a:r>
            <a:r>
              <a:rPr lang="ko-KR" altLang="en-US" dirty="0">
                <a:solidFill>
                  <a:srgbClr val="0070C0"/>
                </a:solidFill>
              </a:rPr>
              <a:t>고밀도 수치 특징을 효과적</a:t>
            </a:r>
            <a:r>
              <a:rPr lang="ko-KR" altLang="en-US" dirty="0"/>
              <a:t>으로 처리할 수 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트리를 구축하기 위해 통계 정보가 가장 큰 특징을 반복적으로 선택할 수 있기 때문에</a:t>
            </a:r>
            <a:r>
              <a:rPr lang="en-US" altLang="ko-KR" dirty="0"/>
              <a:t>, GBDT</a:t>
            </a:r>
            <a:r>
              <a:rPr lang="ko-KR" altLang="en-US" dirty="0"/>
              <a:t>는 훈련 목표에 잘 맞도록 유용한 </a:t>
            </a:r>
            <a:r>
              <a:rPr lang="ko-KR" altLang="en-US" dirty="0">
                <a:solidFill>
                  <a:srgbClr val="0070C0"/>
                </a:solidFill>
              </a:rPr>
              <a:t>수치 특징을 자동으로 선택하고 결합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5614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Introduction.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GBDT</a:t>
            </a:r>
            <a:r>
              <a:rPr lang="ko-KR" altLang="en-US" dirty="0"/>
              <a:t>는 클릭 예측</a:t>
            </a:r>
            <a:r>
              <a:rPr lang="en-US" altLang="ko-KR" dirty="0"/>
              <a:t>, </a:t>
            </a:r>
            <a:r>
              <a:rPr lang="ko-KR" altLang="en-US" dirty="0"/>
              <a:t>웹 검색 순위 및 기타 잘 알려진 예측 작업에서 효과를 입증했으나</a:t>
            </a:r>
            <a:r>
              <a:rPr lang="en-US" altLang="ko-KR" dirty="0"/>
              <a:t>, </a:t>
            </a:r>
            <a:r>
              <a:rPr lang="ko-KR" altLang="en-US" dirty="0"/>
              <a:t>두 가지 주요 단점이 있다</a:t>
            </a:r>
            <a:r>
              <a:rPr lang="en-US" altLang="ko-KR" dirty="0"/>
              <a:t>. </a:t>
            </a:r>
          </a:p>
          <a:p>
            <a:pPr marL="514350" indent="-514350">
              <a:buAutoNum type="arabicPeriod"/>
            </a:pPr>
            <a:r>
              <a:rPr lang="ko-KR" altLang="en-US" dirty="0"/>
              <a:t>학습된 트리를 변경할 수 없으므로 </a:t>
            </a:r>
            <a:r>
              <a:rPr lang="ko-KR" altLang="en-US" dirty="0">
                <a:solidFill>
                  <a:srgbClr val="0070C0"/>
                </a:solidFill>
              </a:rPr>
              <a:t>온라인 모드에서 업데이트하기가 어렵다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이를 위해서는 재학습을 거쳐야하기때문에 비효율적이다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이는 대규모 데이터를 학습하는 것을 방해한다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학습을 위해 메모리에 엄청난 양의 데이터를 불러와야 하기 때문이다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>
                <a:solidFill>
                  <a:srgbClr val="0070C0"/>
                </a:solidFill>
              </a:rPr>
              <a:t>희소 범주적 특징에 대한 학습의 비효율적이다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One-hot encodings</a:t>
            </a:r>
            <a:r>
              <a:rPr lang="ko-KR" altLang="en-US" dirty="0"/>
              <a:t>을 통한 변환 후 불균형 파티션과 비 파티션이 거의 같기 때문에 희소 형상에서 가는 통계 정보 이득이 적기 때문에 희소 기능을 사용하여 트리를 효과적으로 학습시키지 못한다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3409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3630</TotalTime>
  <Words>3189</Words>
  <Application>Microsoft Office PowerPoint</Application>
  <PresentationFormat>와이드스크린</PresentationFormat>
  <Paragraphs>202</Paragraphs>
  <Slides>39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6" baseType="lpstr">
      <vt:lpstr>나눔바른고딕</vt:lpstr>
      <vt:lpstr>나눔스퀘어OTF</vt:lpstr>
      <vt:lpstr>나눔스퀘어OTF ExtraBold</vt:lpstr>
      <vt:lpstr>맑은 고딕</vt:lpstr>
      <vt:lpstr>한컴 고딕</vt:lpstr>
      <vt:lpstr>Arial</vt:lpstr>
      <vt:lpstr>Office 테마</vt:lpstr>
      <vt:lpstr>Data Analysis programming  paper review</vt:lpstr>
      <vt:lpstr>목차</vt:lpstr>
      <vt:lpstr>What’s GBDT(Gradient Boosting Decision Tree)?</vt:lpstr>
      <vt:lpstr>1. Abstract</vt:lpstr>
      <vt:lpstr>1. Abstract</vt:lpstr>
      <vt:lpstr>1. Abstract</vt:lpstr>
      <vt:lpstr>2. Introduction.</vt:lpstr>
      <vt:lpstr>2. Introduction.</vt:lpstr>
      <vt:lpstr>2. Introduction.</vt:lpstr>
      <vt:lpstr>2. Introduction.</vt:lpstr>
      <vt:lpstr>2. Introduction.</vt:lpstr>
      <vt:lpstr>2. Introduction.</vt:lpstr>
      <vt:lpstr>3. Related work. 3.1 Applying GBDT for Online Prediction Tacks.</vt:lpstr>
      <vt:lpstr>3. Related work. 3.1 Applying GBDT for Online Prediction Tacks.</vt:lpstr>
      <vt:lpstr>3. Related work. 3.2 Applying NN for Online Prediction Tacks.</vt:lpstr>
      <vt:lpstr>3. Related work. 3.3 Combining NN and GBDT</vt:lpstr>
      <vt:lpstr>3. Related work. 3.3 Combining NN and GBDT</vt:lpstr>
      <vt:lpstr>3. Related work. 3.3 Combining NN and GBDT</vt:lpstr>
      <vt:lpstr>4. DeepGBM.</vt:lpstr>
      <vt:lpstr>4. DeepGBM. 4.1 CatNN for Sparse Categorical Features.</vt:lpstr>
      <vt:lpstr>4. DeepGBM. 4.2 GBDT2NN for Dense Numerical Features.</vt:lpstr>
      <vt:lpstr>4. DeepGBM. 4.2 GBDT2NN for Dense Numerical Features.</vt:lpstr>
      <vt:lpstr>4. DeepGBM. 4.2 GBDT2NN for Dense Numerical Features.</vt:lpstr>
      <vt:lpstr>4. DeepGBM. 4.2 GBDT2NN for Dense Numerical Features.</vt:lpstr>
      <vt:lpstr>4. DeepGBM. 4.2 GBDT2NN for Dense Numerical Features.</vt:lpstr>
      <vt:lpstr>4. DeepGBM. 4.2 GBDT2NN for Dense Numerical Features.</vt:lpstr>
      <vt:lpstr>4. DeepGBM. 4.2 GBDT2NN for Dense Numerical Features.</vt:lpstr>
      <vt:lpstr>4. DeepGBM. 4.2 GBDT2NN for Dense Numerical Features.</vt:lpstr>
      <vt:lpstr>4. DeepGBM. 4.3 Training for DeepGBM.</vt:lpstr>
      <vt:lpstr>4. DeepGBM. 4.3 Training for DeepGBM.</vt:lpstr>
      <vt:lpstr>5. Experiment. 5.1 Experimental Setup.</vt:lpstr>
      <vt:lpstr>5. Experiment. 5.1 Experimental Setup.</vt:lpstr>
      <vt:lpstr>5. Experiment. 5.1 Experimental Setup.</vt:lpstr>
      <vt:lpstr>5. Experiment. 5.1 Experimental Setup.</vt:lpstr>
      <vt:lpstr>5. Experiment. 5.2 Offline Performance.</vt:lpstr>
      <vt:lpstr>5. Experiment. 5.2 Offline Performance.</vt:lpstr>
      <vt:lpstr>5. Experiment. 5.2 Online Performance.</vt:lpstr>
      <vt:lpstr>5. Experiment. 5.2 Online Performance.</vt:lpstr>
      <vt:lpstr>6. Conclusion.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programming paper review</dc:title>
  <dc:creator>이상민</dc:creator>
  <cp:lastModifiedBy>이상민</cp:lastModifiedBy>
  <cp:revision>91</cp:revision>
  <dcterms:created xsi:type="dcterms:W3CDTF">2021-10-06T01:44:36Z</dcterms:created>
  <dcterms:modified xsi:type="dcterms:W3CDTF">2021-10-13T21:11:14Z</dcterms:modified>
</cp:coreProperties>
</file>