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2" r:id="rId6"/>
    <p:sldId id="260" r:id="rId7"/>
    <p:sldId id="261" r:id="rId8"/>
    <p:sldId id="265" r:id="rId9"/>
    <p:sldId id="267" r:id="rId10"/>
    <p:sldId id="273" r:id="rId11"/>
    <p:sldId id="274" r:id="rId12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9874775" cy="446276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2800" b="1" spc="-20">
                <a:latin typeface="Arial"/>
                <a:ea typeface="+mj-ea"/>
                <a:cs typeface="Arial"/>
              </a:rPr>
              <a:t>Kyonggi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-10">
                <a:latin typeface="Arial"/>
                <a:ea typeface="+mj-ea"/>
                <a:cs typeface="Arial"/>
              </a:rPr>
              <a:t>Uni</a:t>
            </a:r>
            <a:r>
              <a:rPr sz="2800" b="1" spc="-305">
                <a:latin typeface="Arial"/>
                <a:ea typeface="+mj-ea"/>
                <a:cs typeface="Arial"/>
              </a:rPr>
              <a:t>v</a:t>
            </a:r>
            <a:r>
              <a:rPr sz="2800" b="1" spc="5">
                <a:latin typeface="Arial"/>
                <a:ea typeface="+mj-ea"/>
                <a:cs typeface="Arial"/>
              </a:rPr>
              <a:t>. </a:t>
            </a:r>
            <a:r>
              <a:rPr sz="2800" b="1" spc="30">
                <a:latin typeface="Arial"/>
                <a:ea typeface="+mj-ea"/>
                <a:cs typeface="Arial"/>
              </a:rPr>
              <a:t>Smart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15">
                <a:latin typeface="Arial"/>
                <a:ea typeface="+mj-ea"/>
                <a:cs typeface="Arial"/>
              </a:rPr>
              <a:t>I.O.T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10">
                <a:latin typeface="Arial"/>
                <a:ea typeface="+mj-ea"/>
                <a:cs typeface="Arial"/>
              </a:rPr>
              <a:t>Lab</a:t>
            </a:r>
            <a:r>
              <a:rPr sz="2800" b="1" spc="5">
                <a:latin typeface="Arial"/>
                <a:ea typeface="+mj-ea"/>
                <a:cs typeface="Arial"/>
              </a:rPr>
              <a:t> </a:t>
            </a:r>
            <a:r>
              <a:rPr sz="2800" b="1" spc="-195">
                <a:latin typeface="나눔고딕OTF ExtraBold"/>
                <a:cs typeface="나눔고딕OTF ExtraBold"/>
              </a:rPr>
              <a:t>이상민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sz="2800" b="1" spc="-15">
                <a:latin typeface="Arial"/>
                <a:ea typeface="+mj-ea"/>
                <a:cs typeface="Arial"/>
              </a:rPr>
              <a:t>(2021</a:t>
            </a:r>
            <a:r>
              <a:rPr sz="2800" b="1" spc="-195">
                <a:latin typeface="나눔고딕OTF ExtraBold"/>
                <a:cs typeface="나눔고딕OTF ExtraBold"/>
              </a:rPr>
              <a:t>년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lang="en-US" sz="2800" b="1" spc="10">
                <a:latin typeface="Arial"/>
                <a:ea typeface="+mj-ea"/>
                <a:cs typeface="Arial"/>
              </a:rPr>
              <a:t>10</a:t>
            </a:r>
            <a:r>
              <a:rPr sz="2800" b="1" spc="-195">
                <a:latin typeface="나눔고딕OTF ExtraBold"/>
                <a:cs typeface="나눔고딕OTF ExtraBold"/>
              </a:rPr>
              <a:t>월</a:t>
            </a:r>
            <a:r>
              <a:rPr sz="2800" b="1" spc="-5">
                <a:latin typeface="나눔고딕OTF ExtraBold"/>
                <a:cs typeface="나눔고딕OTF ExtraBold"/>
              </a:rPr>
              <a:t> </a:t>
            </a:r>
            <a:r>
              <a:rPr sz="2800" b="1" spc="10">
                <a:latin typeface="Arial"/>
                <a:ea typeface="+mj-ea"/>
                <a:cs typeface="Arial"/>
              </a:rPr>
              <a:t>2</a:t>
            </a:r>
            <a:r>
              <a:rPr lang="en-US" sz="2800" b="1" spc="10">
                <a:latin typeface="Arial"/>
                <a:ea typeface="+mj-ea"/>
                <a:cs typeface="Arial"/>
              </a:rPr>
              <a:t>3</a:t>
            </a:r>
            <a:r>
              <a:rPr sz="2800" b="1" spc="-195">
                <a:latin typeface="나눔고딕OTF ExtraBold"/>
                <a:cs typeface="나눔고딕OTF ExtraBold"/>
              </a:rPr>
              <a:t>일</a:t>
            </a:r>
            <a:r>
              <a:rPr sz="2800" b="1" spc="-100">
                <a:latin typeface="Arial"/>
                <a:ea typeface="+mj-ea"/>
                <a:cs typeface="Arial"/>
              </a:rPr>
              <a:t>)</a:t>
            </a:r>
            <a:endParaRPr sz="280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364" y="4300767"/>
            <a:ext cx="18633584" cy="2664832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dirty="0"/>
              <a:t>무릎 </a:t>
            </a:r>
            <a:r>
              <a:rPr lang="en-US" altLang="ko-KR" dirty="0"/>
              <a:t>X-ray </a:t>
            </a:r>
            <a:r>
              <a:rPr lang="ko-KR" altLang="en-US" dirty="0"/>
              <a:t>영상을 이용한 </a:t>
            </a:r>
            <a:r>
              <a:rPr lang="en-US" altLang="ko-KR" dirty="0"/>
              <a:t>KL grade Classifier</a:t>
            </a:r>
            <a:br>
              <a:rPr lang="en-US" altLang="ko-KR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dirty="0" smtClean="0">
                <a:latin typeface="Arial"/>
                <a:ea typeface="+mj-ea"/>
                <a:cs typeface="Arial"/>
              </a:rPr>
              <a:t>Attention</a:t>
            </a:r>
            <a:endParaRPr lang="en-US" altLang="ko-KR" sz="4350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29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감사합니다, thankyou, 감정표현, 고맙습니다, calligraphy, 사진,이미지,일러스트,캘리그라피 - 복주머니작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454275"/>
            <a:ext cx="87630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289"/>
          <a:stretch/>
        </p:blipFill>
        <p:spPr>
          <a:xfrm>
            <a:off x="4718050" y="2911475"/>
            <a:ext cx="96774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1757189" y="3444875"/>
            <a:ext cx="16277880" cy="572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3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>
                <a:latin typeface="나눔고딕OTF ExtraBold"/>
                <a:cs typeface="나눔고딕OTF ExtraBold"/>
              </a:rPr>
              <a:t>학습 데이터</a:t>
            </a:r>
            <a:endParaRPr sz="4350" dirty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23916" y="888736"/>
            <a:ext cx="14895534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/>
              <a:t>Wha</a:t>
            </a:r>
            <a:r>
              <a:rPr b="0" spc="20"/>
              <a:t>t</a:t>
            </a:r>
            <a:r>
              <a:rPr b="0" spc="-280"/>
              <a:t> </a:t>
            </a:r>
            <a:r>
              <a:rPr b="0" spc="-234"/>
              <a:t>i</a:t>
            </a:r>
            <a:r>
              <a:rPr b="0" spc="-180"/>
              <a:t>s</a:t>
            </a:r>
            <a:r>
              <a:rPr b="0" spc="-280"/>
              <a:t> </a:t>
            </a:r>
            <a:r>
              <a:rPr b="0" spc="-100"/>
              <a:t>th</a:t>
            </a:r>
            <a:r>
              <a:rPr b="0" spc="50"/>
              <a:t>e</a:t>
            </a:r>
            <a:r>
              <a:rPr b="0" spc="-280"/>
              <a:t> </a:t>
            </a:r>
            <a:r>
              <a:rPr b="0" spc="-140"/>
              <a:t>p</a:t>
            </a:r>
            <a:r>
              <a:rPr b="0" spc="-270"/>
              <a:t>r</a:t>
            </a:r>
            <a:r>
              <a:rPr b="0" spc="-19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>
                <a:latin typeface="Arial"/>
                <a:ea typeface="+mj-ea"/>
                <a:cs typeface="Arial"/>
              </a:rPr>
              <a:t>데이터</a:t>
            </a:r>
            <a:r>
              <a:rPr sz="4350" b="1" spc="80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>
                <a:latin typeface="Arial"/>
                <a:ea typeface="+mj-ea"/>
                <a:cs typeface="Arial"/>
              </a:rPr>
              <a:t>분포</a:t>
            </a:r>
            <a:r>
              <a:rPr lang="en-US" altLang="ko-KR" sz="4350" b="1" spc="80" dirty="0">
                <a:latin typeface="Arial"/>
                <a:ea typeface="+mj-ea"/>
                <a:cs typeface="Arial"/>
              </a:rPr>
              <a:t> (0~9, A~Z)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566821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en-US" sz="4350" spc="-405" dirty="0">
                <a:latin typeface="Arial"/>
                <a:ea typeface="+mj-ea"/>
                <a:cs typeface="Arial"/>
              </a:rPr>
              <a:t>MNIST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의 이미지 분류 대회의 필기체 분류 문제 사람의 분류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95%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최신 분류 모델의 성능은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99.87%,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약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4.8%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이상 앞서는 것을 알 수 있음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하지만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필기체 문제가 아닌 그보다 더 어렵다고 볼 수 있는 문제에 대한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모델의 성능 파악이 필요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</a:t>
            </a:r>
            <a:endParaRPr lang="en-US" altLang="ko-KR" sz="435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85368CC-E621-49C4-837F-B69E2AD89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</a:t>
            </a:r>
            <a:r>
              <a:rPr lang="en-US" altLang="ko-KR" b="0" spc="-100" dirty="0"/>
              <a:t>y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70" dirty="0"/>
              <a:t>tha</a:t>
            </a:r>
            <a:r>
              <a:rPr lang="en-US" altLang="ko-KR" b="0" spc="5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125" dirty="0"/>
              <a:t>a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816120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해당 문제를 왜 진행 하였는가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000"/>
              <a:tabLst>
                <a:tab pos="532130" algn="l"/>
                <a:tab pos="532765" algn="l"/>
              </a:tabLst>
              <a:defRPr/>
            </a:pPr>
            <a:r>
              <a:rPr lang="ko-KR" altLang="en-US" sz="4350" spc="-405" dirty="0">
                <a:latin typeface="Arial"/>
                <a:ea typeface="+mj-ea"/>
                <a:cs typeface="Arial"/>
              </a:rPr>
              <a:t>기존의 저명한 </a:t>
            </a:r>
            <a:r>
              <a:rPr lang="ko-KR" altLang="en-US" sz="4350" spc="-405" dirty="0" err="1">
                <a:latin typeface="Arial"/>
                <a:ea typeface="+mj-ea"/>
                <a:cs typeface="Arial"/>
              </a:rPr>
              <a:t>합성곱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 신경망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(convolutional neural network)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모델을 활용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VGGNet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2014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 준우승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GoogleNet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(Inception) – 2014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 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2015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이미지넷 이미지 인식 대회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우승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DenseNet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</a:t>
            </a: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ResNet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보다 적은 파라미터 수로 더 높은 성능을 가진 모델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000"/>
              <a:buAutoNum type="arabicPeriod"/>
              <a:tabLst>
                <a:tab pos="532130" algn="l"/>
                <a:tab pos="532765" algn="l"/>
              </a:tabLst>
              <a:defRPr/>
            </a:pPr>
            <a:r>
              <a:rPr lang="en-US" altLang="ko-KR" sz="4350" spc="-405" dirty="0" err="1">
                <a:latin typeface="Arial"/>
                <a:ea typeface="+mj-ea"/>
                <a:cs typeface="Arial"/>
              </a:rPr>
              <a:t>EffcientNet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 – 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기존보다 훨씬 적은 파라미터 수로 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SOTA</a:t>
            </a:r>
            <a:r>
              <a:rPr lang="ko-KR" altLang="en-US" sz="4350" spc="-405" dirty="0">
                <a:latin typeface="Arial"/>
                <a:ea typeface="+mj-ea"/>
                <a:cs typeface="Arial"/>
              </a:rPr>
              <a:t>를 달성한 모델</a:t>
            </a:r>
            <a:r>
              <a:rPr lang="en-US" altLang="ko-KR" sz="4350" spc="-405" dirty="0"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3403817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>
                <a:latin typeface="나눔고딕OTF ExtraBold"/>
                <a:cs typeface="나눔고딕OTF ExtraBold"/>
              </a:rPr>
              <a:t>기존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60" dirty="0">
                <a:latin typeface="Arial"/>
                <a:ea typeface="+mj-ea"/>
                <a:cs typeface="Arial"/>
              </a:rPr>
              <a:t>Image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10" dirty="0">
                <a:latin typeface="Arial"/>
                <a:ea typeface="+mj-ea"/>
                <a:cs typeface="Arial"/>
              </a:rPr>
              <a:t>Classification</a:t>
            </a:r>
            <a:r>
              <a:rPr sz="4350" b="1" dirty="0">
                <a:latin typeface="Arial"/>
                <a:ea typeface="+mj-ea"/>
                <a:cs typeface="Arial"/>
              </a:rPr>
              <a:t> </a:t>
            </a:r>
            <a:r>
              <a:rPr sz="4350" b="1" spc="-85" dirty="0" err="1">
                <a:latin typeface="Arial"/>
                <a:ea typeface="+mj-ea"/>
                <a:cs typeface="Arial"/>
              </a:rPr>
              <a:t>model</a:t>
            </a:r>
            <a:r>
              <a:rPr sz="4350" b="1" spc="-85" dirty="0" err="1">
                <a:latin typeface="나눔고딕OTF ExtraBold"/>
                <a:cs typeface="나눔고딕OTF ExtraBold"/>
              </a:rPr>
              <a:t>들을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270" dirty="0" err="1">
                <a:latin typeface="나눔고딕OTF ExtraBold"/>
                <a:cs typeface="나눔고딕OTF ExtraBold"/>
              </a:rPr>
              <a:t>사용해보자</a:t>
            </a:r>
            <a:r>
              <a:rPr sz="4350" b="1" spc="-270" dirty="0">
                <a:latin typeface="Arial"/>
                <a:ea typeface="+mj-ea"/>
                <a:cs typeface="Arial"/>
              </a:rPr>
              <a:t>.</a:t>
            </a:r>
          </a:p>
          <a:p>
            <a:pPr marL="459105" indent="-443230">
              <a:lnSpc>
                <a:spcPct val="100000"/>
              </a:lnSpc>
              <a:spcBef>
                <a:spcPts val="4660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2048개 &gt;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(1642개), </a:t>
            </a:r>
            <a:r>
              <a:rPr sz="3600" spc="-405" dirty="0" err="1">
                <a:latin typeface="Arial"/>
                <a:ea typeface="+mj-ea"/>
                <a:cs typeface="Arial"/>
              </a:rPr>
              <a:t>검증</a:t>
            </a:r>
            <a:r>
              <a:rPr lang="en-US"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이미지</a:t>
            </a:r>
            <a:r>
              <a:rPr sz="3600" spc="-405" dirty="0">
                <a:latin typeface="Arial"/>
                <a:ea typeface="+mj-ea"/>
                <a:cs typeface="Arial"/>
              </a:rPr>
              <a:t>(406개)로 </a:t>
            </a:r>
            <a:r>
              <a:rPr sz="3600" spc="-405" dirty="0" err="1">
                <a:latin typeface="Arial"/>
                <a:ea typeface="+mj-ea"/>
                <a:cs typeface="Arial"/>
              </a:rPr>
              <a:t>나누어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학습</a:t>
            </a:r>
            <a:endParaRPr sz="3600" spc="-405" dirty="0">
              <a:latin typeface="Arial"/>
              <a:ea typeface="+mj-ea"/>
              <a:cs typeface="Arial"/>
            </a:endParaRPr>
          </a:p>
          <a:p>
            <a:pPr marL="459105" marR="1131570" indent="-442595">
              <a:lnSpc>
                <a:spcPct val="106900"/>
              </a:lnSpc>
              <a:spcBef>
                <a:spcPts val="3265"/>
              </a:spcBef>
              <a:buSzPct val="123000"/>
              <a:buChar char="•"/>
              <a:tabLst>
                <a:tab pos="459105" algn="l"/>
                <a:tab pos="459740" algn="l"/>
              </a:tabLst>
              <a:defRPr/>
            </a:pPr>
            <a:r>
              <a:rPr lang="ko-KR" altLang="en-US" sz="3600" spc="-405" dirty="0">
                <a:latin typeface="Arial"/>
                <a:ea typeface="+mj-ea"/>
                <a:cs typeface="Arial"/>
              </a:rPr>
              <a:t>테스트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예측하기 위한 학습 데이터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부족을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해결하기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sz="3600" spc="-405" dirty="0" err="1">
                <a:latin typeface="Arial"/>
                <a:ea typeface="+mj-ea"/>
                <a:cs typeface="Arial"/>
              </a:rPr>
              <a:t>위해서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데이터 증강</a:t>
            </a:r>
            <a:r>
              <a:rPr sz="3600" spc="-405" dirty="0">
                <a:latin typeface="Arial"/>
                <a:ea typeface="+mj-ea"/>
                <a:cs typeface="Arial"/>
              </a:rPr>
              <a:t>을  </a:t>
            </a:r>
            <a:r>
              <a:rPr sz="3600" spc="-405" dirty="0" err="1">
                <a:latin typeface="Arial"/>
                <a:ea typeface="+mj-ea"/>
                <a:cs typeface="Arial"/>
              </a:rPr>
              <a:t>진행</a:t>
            </a:r>
            <a:r>
              <a:rPr lang="en-US" altLang="ko-KR" sz="3600" spc="-405" dirty="0">
                <a:latin typeface="Arial"/>
                <a:ea typeface="+mj-ea"/>
                <a:cs typeface="Arial"/>
              </a:rPr>
              <a:t>,</a:t>
            </a:r>
            <a:r>
              <a:rPr sz="3600" spc="-405" dirty="0">
                <a:latin typeface="Arial"/>
                <a:ea typeface="+mj-ea"/>
                <a:cs typeface="Arial"/>
              </a:rPr>
              <a:t> </a:t>
            </a:r>
            <a:r>
              <a:rPr lang="en-US" sz="3600" spc="-405" dirty="0">
                <a:latin typeface="Arial"/>
                <a:ea typeface="+mj-ea"/>
                <a:cs typeface="Arial"/>
              </a:rPr>
              <a:t/>
            </a:r>
            <a:br>
              <a:rPr lang="en-US" sz="3600" spc="-405" dirty="0">
                <a:latin typeface="Arial"/>
                <a:ea typeface="+mj-ea"/>
                <a:cs typeface="Arial"/>
              </a:rPr>
            </a:br>
            <a:r>
              <a:rPr sz="3600" spc="-405" dirty="0" err="1">
                <a:latin typeface="Arial"/>
                <a:ea typeface="+mj-ea"/>
                <a:cs typeface="Arial"/>
              </a:rPr>
              <a:t>학습에는</a:t>
            </a:r>
            <a:r>
              <a:rPr sz="3600" spc="-405" dirty="0">
                <a:latin typeface="Arial"/>
                <a:ea typeface="+mj-ea"/>
                <a:cs typeface="Arial"/>
              </a:rPr>
              <a:t> 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학습 이미지</a:t>
            </a:r>
            <a:r>
              <a:rPr sz="3600" spc="-405" dirty="0">
                <a:latin typeface="Arial"/>
                <a:ea typeface="+mj-ea"/>
                <a:cs typeface="Arial"/>
              </a:rPr>
              <a:t> = 52544, </a:t>
            </a:r>
            <a:r>
              <a:rPr lang="ko-KR" altLang="en-US" sz="3600" spc="-405" dirty="0">
                <a:latin typeface="Arial"/>
                <a:ea typeface="+mj-ea"/>
                <a:cs typeface="Arial"/>
              </a:rPr>
              <a:t>검증 이미지</a:t>
            </a:r>
            <a:r>
              <a:rPr sz="3600" spc="-405" dirty="0">
                <a:latin typeface="Arial"/>
                <a:ea typeface="+mj-ea"/>
                <a:cs typeface="Arial"/>
              </a:rPr>
              <a:t> = 12992가 </a:t>
            </a:r>
            <a:r>
              <a:rPr sz="3600" spc="-405" dirty="0" err="1">
                <a:latin typeface="Arial"/>
                <a:ea typeface="+mj-ea"/>
                <a:cs typeface="Arial"/>
              </a:rPr>
              <a:t>사용</a:t>
            </a:r>
            <a:endParaRPr sz="3600" spc="-405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86979"/>
              </p:ext>
            </p:extLst>
          </p:nvPr>
        </p:nvGraphicFramePr>
        <p:xfrm>
          <a:off x="1611588" y="6035675"/>
          <a:ext cx="795191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5958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975958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16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Adam(learning rate = 0.002)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221 (Early</a:t>
                      </a:r>
                      <a:r>
                        <a:rPr lang="en-US" altLang="ko-KR" sz="2400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400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400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6879973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sz="4350" b="1" spc="-325" dirty="0" err="1">
                <a:latin typeface="나눔고딕OTF ExtraBold"/>
                <a:cs typeface="나눔고딕OTF ExtraBold"/>
              </a:rPr>
              <a:t>학습된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개별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모델의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정확도</a:t>
            </a:r>
            <a:r>
              <a:rPr sz="4350" b="1" dirty="0">
                <a:latin typeface="Arial"/>
                <a:ea typeface="+mj-ea"/>
                <a:cs typeface="Arial"/>
              </a:rPr>
              <a:t>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282</Words>
  <Application>Microsoft Office PowerPoint</Application>
  <PresentationFormat>사용자 지정</PresentationFormat>
  <Paragraphs>43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KL grade Classifier  KL grade classifier using knee X-ray images.</vt:lpstr>
      <vt:lpstr>What is the problem?</vt:lpstr>
      <vt:lpstr>What is the problem?</vt:lpstr>
      <vt:lpstr>What is the problem?</vt:lpstr>
      <vt:lpstr>What is the problem?</vt:lpstr>
      <vt:lpstr>Why is that a problem?</vt:lpstr>
      <vt:lpstr>Why is that a problem?</vt:lpstr>
      <vt:lpstr>How to solve the problem?</vt:lpstr>
      <vt:lpstr>How to solve the problem?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84</cp:revision>
  <dcterms:created xsi:type="dcterms:W3CDTF">2021-10-14T17:41:36Z</dcterms:created>
  <dcterms:modified xsi:type="dcterms:W3CDTF">2021-11-04T14:47:06Z</dcterms:modified>
  <cp:version>1000.0000.01</cp:version>
</cp:coreProperties>
</file>