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324" r:id="rId2"/>
    <p:sldId id="325" r:id="rId3"/>
    <p:sldId id="326" r:id="rId4"/>
    <p:sldId id="327" r:id="rId5"/>
    <p:sldId id="328" r:id="rId6"/>
    <p:sldId id="40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430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461" r:id="rId25"/>
    <p:sldId id="346" r:id="rId26"/>
    <p:sldId id="347" r:id="rId27"/>
    <p:sldId id="348" r:id="rId28"/>
    <p:sldId id="349" r:id="rId29"/>
    <p:sldId id="350" r:id="rId30"/>
    <p:sldId id="351" r:id="rId31"/>
    <p:sldId id="462" r:id="rId32"/>
    <p:sldId id="352" r:id="rId33"/>
    <p:sldId id="353" r:id="rId34"/>
    <p:sldId id="449" r:id="rId35"/>
    <p:sldId id="450" r:id="rId36"/>
    <p:sldId id="45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6"/>
    <p:restoredTop sz="94686"/>
  </p:normalViewPr>
  <p:slideViewPr>
    <p:cSldViewPr snapToGrid="0" snapToObjects="1">
      <p:cViewPr varScale="1">
        <p:scale>
          <a:sx n="92" d="100"/>
          <a:sy n="9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660C699-0F7E-ED46-93CF-6C835CD4BA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A0FED9-6C46-CA47-B05E-0E9614C61F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2ADD5-AA8A-A141-BAC1-A54A5E9A9409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7C45C-FD49-1240-9758-7EE3339D3F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67BE-8D19-5445-BF7C-C7FBF08729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E167-9218-564E-B246-8F1E6B3949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11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FA8BB-5FCC-CB4F-9BBE-F7AF19BF6572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2E2E-9AC9-9C49-A3C9-F4ED29C699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56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16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58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30-31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78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72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31-32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75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32-33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R. A. Nicholson, Rural, George Allen and Unwin, Ltd., London,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1950, pp. 122-3.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0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33-34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0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34-35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9B9-B625-4C48-B022-817FEC79F0F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940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86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84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0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9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5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94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0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47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1A3A-B9B9-E742-B9BB-DF7051CDB7E4}" type="datetimeFigureOut">
              <a:rPr kumimoji="1" lang="ko-KR" altLang="en-US" smtClean="0"/>
              <a:t>2022. 6. 6.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4EA5-B4A3-4B45-958A-64578FC484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40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81128"/>
              </p:ext>
            </p:extLst>
          </p:nvPr>
        </p:nvGraphicFramePr>
        <p:xfrm>
          <a:off x="1986543" y="1147043"/>
          <a:ext cx="7891747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91747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The experience of union, with man, or religiously speaking,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with God, is by no means irrational. On the contrary, it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as Albert Schweitzer has pointed out, the consequence of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rationalism, its most daring and radical consequence. It is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based on our knowledge of the fundamental, and not accidental,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limitations of our knowledge. It is the knowledge that we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shall never "grasp" the secret of man and of the universe, but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that we can know, nevertheless, in the act of love. 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Psychology </a:t>
                      </a:r>
                      <a:endParaRPr lang="ko-KR" altLang="ko-KR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as a science has its limitations, and, as the logical consequence 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 theology is mysticism, so the ultimate consequence of psychology 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love.</a:t>
                      </a:r>
                    </a:p>
                    <a:p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1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1DFCC2FC-7DB9-1444-B524-10353FDAA7A7}"/>
              </a:ext>
            </a:extLst>
          </p:cNvPr>
          <p:cNvSpPr txBox="1"/>
          <p:nvPr/>
        </p:nvSpPr>
        <p:spPr>
          <a:xfrm>
            <a:off x="2034965" y="1416926"/>
            <a:ext cx="7977184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Just as physiologically man and woman each have hormones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 the opposite sex, they are bisexual also in the psychological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sense. They carry in themselves the principle of receiving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 penetrating, of matter and of spirit. Man — and woman —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finds union within himself only in the union of his female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his male polarity. This polarity is the basis for all creativity.</a:t>
            </a:r>
            <a:endParaRPr kumimoji="1" lang="ko-KR" altLang="en-US" sz="2400" dirty="0"/>
          </a:p>
          <a:p>
            <a:pPr>
              <a:lnSpc>
                <a:spcPct val="150000"/>
              </a:lnSpc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731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36167"/>
              </p:ext>
            </p:extLst>
          </p:nvPr>
        </p:nvGraphicFramePr>
        <p:xfrm>
          <a:off x="2735174" y="1786920"/>
          <a:ext cx="6782898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82898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The male-female polarity is also the basis for interpersonal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creativity. This is obvious biologically in the fact that the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union of sperm and ovum is the basis for the birth of a child.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But in the purely psychic realm it is not different; in the love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between man and woman, each of them is reborn. (The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homosexual deviation is a failure to attain this polarized union,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and thus the homosexual suffers from the pain of never-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resolved separateness, a failure, however, which he shares with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average heterosexual who cannot love.) 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C706B738-AEC8-624A-82AF-6C1CE45FA4BE}"/>
              </a:ext>
            </a:extLst>
          </p:cNvPr>
          <p:cNvSpPr txBox="1"/>
          <p:nvPr/>
        </p:nvSpPr>
        <p:spPr>
          <a:xfrm>
            <a:off x="1868198" y="916998"/>
            <a:ext cx="8307467" cy="50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male-female polarity is also the basis for interpersonal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creativity. This is obvious biologically in the fact that the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union of sperm and ovum is the basis for the birth of a child.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But in the purely psychic realm it is not different; in the love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between man and woman, each of them is reborn. (The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homosexual deviation is a failure to attain this polarized union,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and thus the homosexual suffers from the pain of never-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resolved separateness ; a failure, however,  which he shares with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average heterosexual who cannot love.)</a:t>
            </a:r>
          </a:p>
        </p:txBody>
      </p:sp>
    </p:spTree>
    <p:extLst>
      <p:ext uri="{BB962C8B-B14F-4D97-AF65-F5344CB8AC3E}">
        <p14:creationId xmlns:p14="http://schemas.microsoft.com/office/powerpoint/2010/main" val="13354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8433"/>
              </p:ext>
            </p:extLst>
          </p:nvPr>
        </p:nvGraphicFramePr>
        <p:xfrm>
          <a:off x="2799329" y="1718854"/>
          <a:ext cx="652478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24780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The same polarity of the male and female principle exists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 nature; not only, as is obvious in animals and plants, but in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the polarity of the two fundamental functions, that of receiving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and that of penetrating. It is the polarity of the earth and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rain, of the river and the ocean, of night and day, of darkness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and light, of matter and spirit. This idea is beautifully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expressed by the great Muslim poet and mystic, Rumi: 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CA46AEC1-DBA6-D141-BFC3-2D16C5D8C0FD}"/>
              </a:ext>
            </a:extLst>
          </p:cNvPr>
          <p:cNvSpPr txBox="1"/>
          <p:nvPr/>
        </p:nvSpPr>
        <p:spPr>
          <a:xfrm>
            <a:off x="2106324" y="1430049"/>
            <a:ext cx="8287333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The same polarity of the male and female principle exists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in nature; not only, as is obvious in animals and plants, but in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polarity of the two fundamental functions,</a:t>
            </a:r>
            <a:r>
              <a:rPr lang="ko-KR" altLang="en-US" sz="2400" dirty="0"/>
              <a:t> </a:t>
            </a:r>
            <a:r>
              <a:rPr lang="en-US" altLang="ko-KR" sz="2400" dirty="0"/>
              <a:t>that of receiving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and that of penetrating. It is the polarity of the earth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rain, of the river and the ocean, of night and day, of darkness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and light, of matter and spirit. This idea is beautifully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expressed by the great Muslim poet and mystic, Rumi: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490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09760"/>
              </p:ext>
            </p:extLst>
          </p:nvPr>
        </p:nvGraphicFramePr>
        <p:xfrm>
          <a:off x="3139282" y="330908"/>
          <a:ext cx="6295664" cy="594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95664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Never, in sooth, does the lover seek without being sought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by his beloved.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When the lightning of love has shot into this heart, know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that there is love in that heart.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When love of God waxes in thy heart, beyond any doubt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God hath love for thee.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No sound of clapping comes from one hand without the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other hand.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Divine Wisdom is destiny and decree made us lovers of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one another.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Because of that fore-ordainment every part of the world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paired with its mate.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In the view of the wise, Heaven is man and Earth woman :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Earth fosters what Heaven lets fall.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When Earth lacks heat, Heaven sends it; when she has lost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her freshness and moisture, Heaven restores it.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Heaven goes on his rounds, like a husband foraging for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the wife's sake; </a:t>
                      </a:r>
                    </a:p>
                    <a:p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59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0BC747-E85B-2D41-932C-CCBA54AFD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3929"/>
              </p:ext>
            </p:extLst>
          </p:nvPr>
        </p:nvGraphicFramePr>
        <p:xfrm>
          <a:off x="3190153" y="402743"/>
          <a:ext cx="6189374" cy="5948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89374">
                  <a:extLst>
                    <a:ext uri="{9D8B030D-6E8A-4147-A177-3AD203B41FA5}">
                      <a16:colId xmlns:a16="http://schemas.microsoft.com/office/drawing/2014/main" val="284457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And Earth is busy with housewiferies: she attends to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births and suckling that which she bears.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Regard Earth and Heaven as endowed with intelligence,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since they do the work of intelligent beings.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Unless these twain taste pleasure from one another, why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are they creeping together like sweethearts?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Without the Earth, how should flower and tree blossom?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What, then, would Heaven's water and heat produce?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As God put desire in man and woman to the end that the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world should be preserved by their union,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So hath He implanted in every part of existence the desire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for another part.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Day and Night are enemies outwardly; yet both serve one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purpose,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Each in love with the other for the sake of perfecting their </a:t>
                      </a: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mutual work,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Without Night, the nature of Man would receive no </a:t>
                      </a:r>
                      <a:endParaRPr lang="ko-KR" altLang="ko-KR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  income, so there would be nothing for Day to spend.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8 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4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0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3925767C-3FE4-0E4E-9109-3A60CD29FBEF}"/>
              </a:ext>
            </a:extLst>
          </p:cNvPr>
          <p:cNvSpPr txBox="1"/>
          <p:nvPr/>
        </p:nvSpPr>
        <p:spPr>
          <a:xfrm>
            <a:off x="2003343" y="704957"/>
            <a:ext cx="82351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Never, in sooth, does the lover seek without being sought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by his beloved.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When the lightning of love has shot into </a:t>
            </a:r>
            <a:r>
              <a:rPr lang="en-US" altLang="ko-KR" sz="2400" i="1" dirty="0"/>
              <a:t>this</a:t>
            </a:r>
            <a:r>
              <a:rPr lang="en-US" altLang="ko-KR" sz="2400" dirty="0"/>
              <a:t> heart, know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that there is love in </a:t>
            </a:r>
            <a:r>
              <a:rPr lang="en-US" altLang="ko-KR" sz="2400" i="1" dirty="0"/>
              <a:t>that</a:t>
            </a:r>
            <a:r>
              <a:rPr lang="en-US" altLang="ko-KR" sz="2400" dirty="0"/>
              <a:t> heart.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When love of God waxes in thy heart, beyond any doubt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God hath love for thee.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No sound of clapping comes from one hand without the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other hand.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Divine Wisdom is destiny and decree made us lovers of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one another.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084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1488547E-C3F8-9440-868D-0AF2B61FC851}"/>
              </a:ext>
            </a:extLst>
          </p:cNvPr>
          <p:cNvSpPr txBox="1"/>
          <p:nvPr/>
        </p:nvSpPr>
        <p:spPr>
          <a:xfrm>
            <a:off x="2149820" y="533200"/>
            <a:ext cx="7625742" cy="557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Because of that fore-ordainment every part of the world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is paired with its mate.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 the view of the wise, Heaven is man and Earth woman :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Earth fosters what Heaven lets fall.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When Earth lacks heat, Heaven sends it; when she has lost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her freshness and moisture, Heaven restores it.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Heaven goes on his rounds, like a husband foraging for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the wife's sake;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And Earth is busy with housewiferies: she attends to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births and suckling that which she bears.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140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832DB0D8-4C0C-6D4E-B9BB-772AA63ED5B9}"/>
              </a:ext>
            </a:extLst>
          </p:cNvPr>
          <p:cNvSpPr txBox="1"/>
          <p:nvPr/>
        </p:nvSpPr>
        <p:spPr>
          <a:xfrm>
            <a:off x="1785505" y="677141"/>
            <a:ext cx="8383731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Regard Earth and Heaven as endowed with intelligence,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since they do the work of intelligent beings.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Unless these twain taste pleasure from one another, why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are they creeping together like sweethearts?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Without the Earth, how should flower and tree blossom?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What, then, would Heaven's water and heat produce?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As God put desire in man and woman to the end that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world should be preserved by their union,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So hath He implanted in every part</a:t>
            </a:r>
            <a:r>
              <a:rPr lang="ko-KR" altLang="en-US" sz="2400" dirty="0"/>
              <a:t> </a:t>
            </a:r>
            <a:r>
              <a:rPr lang="en-US" altLang="ko-KR" sz="2400" dirty="0"/>
              <a:t>of existence the desire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for another part).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177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F1B7F47D-4163-744B-A49C-225DC7319B54}"/>
              </a:ext>
            </a:extLst>
          </p:cNvPr>
          <p:cNvSpPr txBox="1"/>
          <p:nvPr/>
        </p:nvSpPr>
        <p:spPr>
          <a:xfrm>
            <a:off x="1936514" y="1549684"/>
            <a:ext cx="8360494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experience of union, with man, or religiously speaking,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with God, is by no means irrational. On the contrary, it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is as Albert Schweitzer has pointed out, the consequence of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rationalism, its most daring and radical consequence. It is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based on our knowledge of the fundamental, and not accidental,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limitations of our knowledge.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12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07D4B57C-C691-504B-BC5F-C337ED9F1938}"/>
              </a:ext>
            </a:extLst>
          </p:cNvPr>
          <p:cNvSpPr txBox="1"/>
          <p:nvPr/>
        </p:nvSpPr>
        <p:spPr>
          <a:xfrm>
            <a:off x="1915825" y="1454727"/>
            <a:ext cx="797632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Day and Night are enemies outwardly; yet both serve one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purpose,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Each in love with the other for the sake of perfecting their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mutual work,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Without Night, the nature of Man would receive no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income, so there would be nothing for Day to spend.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1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D8DE65-7C37-7649-81A9-E57E40999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6673"/>
              </p:ext>
            </p:extLst>
          </p:nvPr>
        </p:nvGraphicFramePr>
        <p:xfrm>
          <a:off x="2711584" y="578224"/>
          <a:ext cx="7194416" cy="567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94416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problem of the male-female polarity leads to some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further discussion on the subject matter of love and sex. I have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spoken before of Freud's error in seeing in love exclusively the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expression — or a sublimation — of the sexual instinct, rather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than recognizing that the sexual desire is one manifestation of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need for love and union. But Freud's error goes deeper.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 line with his physiological materialism, he sees in the sexual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instinct the result of a chemically produced tension in the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body which is painful and seeks for relief.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aim of the sexual desire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the removal of this painful tension; sexual satisfaction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lies in the accomplishment of this removal. This view has its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validity to the extent that the sexual desire operates in the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same fashion as hunger or thirst do when the organism is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undernourished. Sexual desire, in this concept, is an itch, sexual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satisfaction the removal of the itch. In fact, as far as this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concept of sexuality is concerned, masturbation would be the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ideal sexual satisfaction. 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6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ACACA4-1EDF-CA4D-BD6A-67F171D1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6653"/>
              </p:ext>
            </p:extLst>
          </p:nvPr>
        </p:nvGraphicFramePr>
        <p:xfrm>
          <a:off x="3098800" y="775084"/>
          <a:ext cx="6834909" cy="5125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4909">
                  <a:extLst>
                    <a:ext uri="{9D8B030D-6E8A-4147-A177-3AD203B41FA5}">
                      <a16:colId xmlns:a16="http://schemas.microsoft.com/office/drawing/2014/main" val="105077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Freud, paradoxically enough,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ignores, is the psycho-biological aspect of sexuality, the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masculine-feminine polarity, and the desire to bridge this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polarity by union.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curious error was probably facilitated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by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Freud's extreme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patriarchalism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led him to the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assumption that sexuality per se is masculine, and thus made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him ignore the specific female sexuality. He expressed this idea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 the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 Contributions to the Theory of Sex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saying that the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libido has regularly "a masculine nature," regardless of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whether it is the libido in a man or in a woman. The same idea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also expressed in a rationalized form in Freud's theory that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little boy experiences the woman as a castrated man, and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that she herself seeks for various compensations for the loss of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male genital. But woman is not a castrated man, and her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sexuality is specifically feminine and not of "a masculine nature."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6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3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6BE2A18E-3902-5A41-971C-2FB28D3FAAC7}"/>
              </a:ext>
            </a:extLst>
          </p:cNvPr>
          <p:cNvSpPr txBox="1"/>
          <p:nvPr/>
        </p:nvSpPr>
        <p:spPr>
          <a:xfrm>
            <a:off x="1938339" y="1407968"/>
            <a:ext cx="8109336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problem of the male-female polarity leads to some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further discussion on the subject matter of love and sex. I have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spoken before of Freud's error in seeing in love exclusively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expression — or a sublimation — of the sexual instinct, rather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than recognizing that the sexual desire is one manifestation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need for love and union.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199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FA53D-A97A-484C-9E15-B5CA6974E166}"/>
              </a:ext>
            </a:extLst>
          </p:cNvPr>
          <p:cNvSpPr txBox="1"/>
          <p:nvPr/>
        </p:nvSpPr>
        <p:spPr>
          <a:xfrm>
            <a:off x="2036618" y="1454728"/>
            <a:ext cx="82364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But Freud's error goes deeper.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 line with his physiological materialism, he sees in the sexual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instinct the result of a chemically produced tension in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body which is painful and seeks for relief. The aim of the sexual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desire is the removal of this painful tension; sexual satisfaction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lies in the accomplishment of this removal. </a:t>
            </a:r>
            <a:endParaRPr kumimoji="1" lang="ko-KR" altLang="en-US" sz="24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6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37372607-116D-7744-999D-6DA84B4F69B2}"/>
              </a:ext>
            </a:extLst>
          </p:cNvPr>
          <p:cNvSpPr txBox="1"/>
          <p:nvPr/>
        </p:nvSpPr>
        <p:spPr>
          <a:xfrm>
            <a:off x="2092904" y="1298431"/>
            <a:ext cx="8368125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This view has its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validity to the extent that the sexual desire operates in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same fashion as hunger or thirst do when the organism 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undernourished. Sexual desire, in this concept, is an itch, sexual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satisfaction the removal of the itch. In fact, as far as this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concept of sexuality is concerned, masturbation would be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ideal sexual satisfaction.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965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6DD9EAE6-F45D-C345-B03E-F8BE4ED019BE}"/>
              </a:ext>
            </a:extLst>
          </p:cNvPr>
          <p:cNvSpPr txBox="1"/>
          <p:nvPr/>
        </p:nvSpPr>
        <p:spPr>
          <a:xfrm>
            <a:off x="1895042" y="477982"/>
            <a:ext cx="8314327" cy="557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What Freud, paradoxically enough,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ignores, is the psycho-biological aspect of sexuality,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masculine-feminine polarity, and the desire to bridge this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polarity by union. This curious error was probably facilitated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by Freud's extreme patriarchalism, which led him to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assumption that sexuality per se is masculine, and thus made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him ignore the specific female sexuality. He expressed this idea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 the </a:t>
            </a:r>
            <a:r>
              <a:rPr lang="en-US" altLang="ko-KR" sz="2400" i="1" dirty="0"/>
              <a:t>Three Contributions to the Theory of Sex</a:t>
            </a:r>
            <a:r>
              <a:rPr lang="en-US" altLang="ko-KR" sz="2400" dirty="0"/>
              <a:t>, saying that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libido has regularly "a masculine nature,” regardless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whether it is the libido in a man or in a woman.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50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D3F1D69-7195-274F-AB22-FB6C999FFEC6}"/>
              </a:ext>
            </a:extLst>
          </p:cNvPr>
          <p:cNvSpPr txBox="1"/>
          <p:nvPr/>
        </p:nvSpPr>
        <p:spPr>
          <a:xfrm>
            <a:off x="1888116" y="1575089"/>
            <a:ext cx="9043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same idea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is also expressed in a rationalized form in Freud's theory</a:t>
            </a:r>
            <a:r>
              <a:rPr lang="ko-KR" altLang="en-US" sz="2400" dirty="0"/>
              <a:t> </a:t>
            </a:r>
            <a:r>
              <a:rPr lang="en-US" altLang="ko-KR" sz="2400" dirty="0"/>
              <a:t>that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little boy experiences the woman as a castrated man,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that she herself seeks for various compensations for the loss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male genital. But woman is not a castrated man, and her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sexuality is specifically feminine and not of "a masculine nature.”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8927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65EFAD-F91A-0E42-839A-F4E45BA4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9745"/>
              </p:ext>
            </p:extLst>
          </p:nvPr>
        </p:nvGraphicFramePr>
        <p:xfrm>
          <a:off x="2591224" y="1095399"/>
          <a:ext cx="7342486" cy="4302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42486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attraction between the sexes is only partly motivated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by the need for removal of tension; it is mainly the need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for union with the other sexual pole. In fact, erotic attraction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by no means only expressed in sexual attraction. There is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masculinity and femininity in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well as in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</a:t>
                      </a:r>
                    </a:p>
                    <a:p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function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masculine character can be defined as having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qualities of penetration, guidance, activity, discipline and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adventurousness; the feminine character by the qualities of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productive receptiveness, protection, realism, endurance,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motherliness. (It must always be kept in mind that in each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individual both characteristics are blended,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with the preponderance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 those appertaining to "his" or "her" sex.)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34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6EB5DA4-A928-F24E-8123-3FC1C680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65180"/>
              </p:ext>
            </p:extLst>
          </p:nvPr>
        </p:nvGraphicFramePr>
        <p:xfrm>
          <a:off x="2974109" y="1398539"/>
          <a:ext cx="6737927" cy="4028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7927">
                  <a:extLst>
                    <a:ext uri="{9D8B030D-6E8A-4147-A177-3AD203B41FA5}">
                      <a16:colId xmlns:a16="http://schemas.microsoft.com/office/drawing/2014/main" val="3140423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Very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often if the masculine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traits of a man are weakened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because emotionally he has remained a child, he will try to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compensate for this lack by the exclusive emphasis on his male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role in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result is the Don Juan, who needs to prove his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male prowess in sex because he is unsure of his masculinity in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 characterological sense.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paralysis of masculinity is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more extreme, sadism (the use of force) becomes the main— a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perverted— substitute for masculinity. If the feminine sexuality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weakened or perverted, it is transformed into masochism, or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possessiveness.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1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37F7E4D1-31AA-E843-9308-689D9DDDAA6A}"/>
              </a:ext>
            </a:extLst>
          </p:cNvPr>
          <p:cNvSpPr txBox="1"/>
          <p:nvPr/>
        </p:nvSpPr>
        <p:spPr>
          <a:xfrm>
            <a:off x="1777787" y="1694136"/>
            <a:ext cx="9039911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It is the knowledge that we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shall never "grasp" the secret of man and of the universe, but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that we can know, nevertheless, in the act of love. Psychology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as a science has its limitations, and,</a:t>
            </a:r>
            <a:r>
              <a:rPr lang="ko-KR" altLang="en-US" sz="2400" dirty="0"/>
              <a:t> </a:t>
            </a:r>
            <a:r>
              <a:rPr lang="en-US" altLang="ko-KR" sz="2400" dirty="0"/>
              <a:t>as the logical consequence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 theology is mysticism, so the ultimate consequence of psychology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is love.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974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AD71E377-C9D7-5048-93BC-6442B6135D29}"/>
              </a:ext>
            </a:extLst>
          </p:cNvPr>
          <p:cNvSpPr txBox="1"/>
          <p:nvPr/>
        </p:nvSpPr>
        <p:spPr>
          <a:xfrm>
            <a:off x="1928380" y="1656050"/>
            <a:ext cx="7809959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Sexual attraction between the sexes is only partly motivated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by the need for removal of tension; it is mainly the need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for union with the other sexual pole. In fact, erotic attraction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is by no means only expressed in sexual attraction. There 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masculinity and femininity in </a:t>
            </a:r>
            <a:r>
              <a:rPr lang="en-US" altLang="ko-KR" sz="2400" i="1" dirty="0"/>
              <a:t>character</a:t>
            </a:r>
            <a:r>
              <a:rPr lang="en-US" altLang="ko-KR" sz="2400" dirty="0"/>
              <a:t> as well as in </a:t>
            </a:r>
            <a:r>
              <a:rPr lang="en-US" altLang="ko-KR" sz="2400" i="1" dirty="0"/>
              <a:t>sexual </a:t>
            </a:r>
          </a:p>
          <a:p>
            <a:pPr>
              <a:lnSpc>
                <a:spcPct val="150000"/>
              </a:lnSpc>
            </a:pPr>
            <a:r>
              <a:rPr lang="en-US" altLang="ko-KR" sz="2400" i="1" dirty="0"/>
              <a:t>function</a:t>
            </a:r>
            <a:r>
              <a:rPr lang="en-US" altLang="ko-KR" sz="2400" dirty="0"/>
              <a:t>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78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66A63-5D62-AE41-B2C5-7DB0B7D6FA39}"/>
              </a:ext>
            </a:extLst>
          </p:cNvPr>
          <p:cNvSpPr txBox="1"/>
          <p:nvPr/>
        </p:nvSpPr>
        <p:spPr>
          <a:xfrm>
            <a:off x="2230583" y="1620982"/>
            <a:ext cx="8229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masculine character can be defined as having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qualities of penetration, guidance, activity, discipline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adventurousness; the feminine character by the qualities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productive receptiveness, protection, realism, endurance,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motherliness. </a:t>
            </a:r>
            <a:endParaRPr kumimoji="1" lang="ko-KR" altLang="en-US" sz="24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849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4A1BA8B9-ABCB-194E-A23F-BC1C199D6D6E}"/>
              </a:ext>
            </a:extLst>
          </p:cNvPr>
          <p:cNvSpPr txBox="1"/>
          <p:nvPr/>
        </p:nvSpPr>
        <p:spPr>
          <a:xfrm>
            <a:off x="1753467" y="1219634"/>
            <a:ext cx="927475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(It must always be kept in mind that in each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individual both characteristics are blended, but with the preponderance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 those appertaining to "his" or "her" sex.) Very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often if the masculine </a:t>
            </a:r>
            <a:r>
              <a:rPr lang="en-US" altLang="ko-KR" sz="2400" i="1" dirty="0"/>
              <a:t>character</a:t>
            </a:r>
            <a:r>
              <a:rPr lang="en-US" altLang="ko-KR" sz="2400" dirty="0"/>
              <a:t> traits of a man are weakened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because emotionally he has remained a child, he will try to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compensate for this lack by the exclusive emphasis on his male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role in </a:t>
            </a:r>
            <a:r>
              <a:rPr lang="en-US" altLang="ko-KR" sz="2400" i="1" dirty="0"/>
              <a:t>sex</a:t>
            </a:r>
            <a:r>
              <a:rPr lang="en-US" altLang="ko-KR" sz="2400" dirty="0"/>
              <a:t>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4202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A2BD5049-6458-4640-860E-36FBAD6BB156}"/>
              </a:ext>
            </a:extLst>
          </p:cNvPr>
          <p:cNvSpPr txBox="1"/>
          <p:nvPr/>
        </p:nvSpPr>
        <p:spPr>
          <a:xfrm>
            <a:off x="1885950" y="1316615"/>
            <a:ext cx="8261557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result is the Don Juan, who needs to prove his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male prowess in sex because he is unsure of his masculinity in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 characterological sense. When the paralysis of masculinity is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more extreme, sadism (the use of force) becomes the main— a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perverted— substitute for masculinity. If the feminine sexuality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is weakened or perverted, it is transformed into masochism, or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possessiveness.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775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21CAD36C-84C4-DA4F-B47D-F6AD62E16FDB}"/>
              </a:ext>
            </a:extLst>
          </p:cNvPr>
          <p:cNvSpPr txBox="1"/>
          <p:nvPr/>
        </p:nvSpPr>
        <p:spPr>
          <a:xfrm>
            <a:off x="1488149" y="1077009"/>
            <a:ext cx="8833487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전치사 </a:t>
            </a:r>
            <a:r>
              <a:rPr lang="en-US" altLang="ko-KR" sz="2000" dirty="0">
                <a:solidFill>
                  <a:srgbClr val="FF0000"/>
                </a:solidFill>
              </a:rPr>
              <a:t>+</a:t>
            </a:r>
            <a:r>
              <a:rPr lang="ko-KR" altLang="en-US" sz="2000" dirty="0">
                <a:solidFill>
                  <a:srgbClr val="FF0000"/>
                </a:solidFill>
              </a:rPr>
              <a:t> 명사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대명사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동명사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</a:rPr>
              <a:t>the secret </a:t>
            </a:r>
            <a:r>
              <a:rPr lang="en-US" altLang="ko-KR" sz="2000" dirty="0"/>
              <a:t>of man and of the universe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They carry in themselves the principle of receiving and of penetrating…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Psychology as a science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Freud's error in seeing in love…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명사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형용사절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</a:rPr>
              <a:t>a syndrome </a:t>
            </a:r>
            <a:r>
              <a:rPr lang="en-US" altLang="ko-KR" sz="2000" dirty="0"/>
              <a:t>of attitudes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which are to be found in the mature person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inner strength which only genuine productive activity can give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average heterosexual who cannot love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 chemically produced tension</a:t>
            </a:r>
            <a:r>
              <a:rPr lang="ko-KR" altLang="en-US" sz="2000" dirty="0"/>
              <a:t> </a:t>
            </a:r>
            <a:r>
              <a:rPr lang="en-US" altLang="ko-KR" sz="2000" dirty="0"/>
              <a:t>which is painful and seeks for relief</a:t>
            </a: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5B345654-34AA-E946-923B-016163C8892F}"/>
              </a:ext>
            </a:extLst>
          </p:cNvPr>
          <p:cNvSpPr txBox="1"/>
          <p:nvPr/>
        </p:nvSpPr>
        <p:spPr>
          <a:xfrm>
            <a:off x="282417" y="44909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solidFill>
                  <a:srgbClr val="0070C0"/>
                </a:solidFill>
              </a:rPr>
              <a:t>괄호묶기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57802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5E611709-1FB4-4747-A8CD-6CD5390E9A19}"/>
              </a:ext>
            </a:extLst>
          </p:cNvPr>
          <p:cNvSpPr txBox="1"/>
          <p:nvPr/>
        </p:nvSpPr>
        <p:spPr>
          <a:xfrm>
            <a:off x="1301779" y="1164266"/>
            <a:ext cx="7288040" cy="474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명사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(to </a:t>
            </a:r>
            <a:r>
              <a:rPr lang="ko-KR" altLang="en-US" sz="2000" dirty="0">
                <a:solidFill>
                  <a:srgbClr val="FF0000"/>
                </a:solidFill>
              </a:rPr>
              <a:t>부정사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dk1"/>
                </a:solidFill>
              </a:rPr>
              <a:t>a failure </a:t>
            </a:r>
            <a:r>
              <a:rPr lang="en-US" altLang="ko-KR" sz="2000" dirty="0"/>
              <a:t>to attain this polarized union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desire to bridge this polarity by union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4. </a:t>
            </a:r>
            <a:r>
              <a:rPr lang="ko-KR" altLang="en-US" sz="2000" dirty="0"/>
              <a:t>명사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분사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who has acquired humility based on the inner strength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Eve being made from Adam's rib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 husband foraging for the wife's sake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those appertaining to "his" or "her" sex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6243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1A679-9F66-5745-A55F-DF9735B6063F}"/>
              </a:ext>
            </a:extLst>
          </p:cNvPr>
          <p:cNvSpPr txBox="1"/>
          <p:nvPr/>
        </p:nvSpPr>
        <p:spPr>
          <a:xfrm>
            <a:off x="692727" y="1510145"/>
            <a:ext cx="106264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5.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부사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부사절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/ </a:t>
            </a:r>
            <a:r>
              <a:rPr lang="en-US" altLang="ko-KR" sz="2000" dirty="0">
                <a:solidFill>
                  <a:srgbClr val="FF0000"/>
                </a:solidFill>
              </a:rPr>
              <a:t>(to </a:t>
            </a:r>
            <a:r>
              <a:rPr lang="ko-KR" altLang="en-US" sz="2000" dirty="0">
                <a:solidFill>
                  <a:srgbClr val="FF0000"/>
                </a:solidFill>
              </a:rPr>
              <a:t>부정사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분사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religiously speaking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When Earth lacks heat, Heaven sends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as far as this concept of sexuality is concerned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He expressed this idea… saying that the libido has regularly "a masculine nature,”…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6.</a:t>
            </a:r>
            <a:r>
              <a:rPr lang="en-US" altLang="ko-KR" sz="2000" dirty="0">
                <a:solidFill>
                  <a:srgbClr val="FF0000"/>
                </a:solidFill>
              </a:rPr>
              <a:t> (</a:t>
            </a:r>
            <a:r>
              <a:rPr lang="ko-KR" altLang="en-US" sz="2000" dirty="0">
                <a:solidFill>
                  <a:srgbClr val="FF0000"/>
                </a:solidFill>
              </a:rPr>
              <a:t>동격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two fundamental functions,</a:t>
            </a:r>
            <a:r>
              <a:rPr lang="ko-KR" altLang="en-US" sz="2000" dirty="0"/>
              <a:t> </a:t>
            </a:r>
            <a:r>
              <a:rPr lang="en-US" altLang="ko-KR" sz="2000" dirty="0"/>
              <a:t>that of receiving and that of penetrating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6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92850"/>
              </p:ext>
            </p:extLst>
          </p:nvPr>
        </p:nvGraphicFramePr>
        <p:xfrm>
          <a:off x="2253900" y="1525500"/>
          <a:ext cx="7527409" cy="353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27409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Care, responsibility, respect and knowledge are mutually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interdependent. They are a syndrome of attitudes which are to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be found in the mature person; that is, in the person who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develops his own powers productively, who only wants to have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that which he has worked for, who has given up narcissistic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dreams of omniscience and omnipotence, who has acquired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humility based on the inner strength which only genuine productive </a:t>
                      </a:r>
                    </a:p>
                    <a:p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activity can give. </a:t>
                      </a:r>
                      <a:endParaRPr lang="ko-KR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5B1FF31F-2693-CA48-BA10-D28F6B3DF352}"/>
              </a:ext>
            </a:extLst>
          </p:cNvPr>
          <p:cNvSpPr txBox="1"/>
          <p:nvPr/>
        </p:nvSpPr>
        <p:spPr>
          <a:xfrm>
            <a:off x="1468581" y="1019726"/>
            <a:ext cx="9008941" cy="50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  Care, responsibility, respect and knowledge are mutually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interdependent. They are a syndrome of attitudes which *are to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be found in the mature person; that is, in the person who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develops his own powers productively, who only wants to have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that which he has worked for, who has given up narcissistic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dreams of omniscience and omnipotence, who has acquired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humility based on the inner strength which only genuine productive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activity can give.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57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558B9ABB-0C2C-6C45-BAC8-7BD628E38C88}"/>
              </a:ext>
            </a:extLst>
          </p:cNvPr>
          <p:cNvSpPr txBox="1"/>
          <p:nvPr/>
        </p:nvSpPr>
        <p:spPr>
          <a:xfrm>
            <a:off x="2973394" y="773238"/>
            <a:ext cx="7306680" cy="49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2400" b="1" dirty="0"/>
              <a:t>To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부정사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동명형부사</a:t>
            </a:r>
            <a:r>
              <a:rPr lang="en-US" altLang="ko-KR" sz="2000" b="1" dirty="0"/>
              <a:t>):</a:t>
            </a:r>
            <a:r>
              <a:rPr lang="ko-KR" altLang="en-US" sz="2000" b="1" dirty="0"/>
              <a:t> </a:t>
            </a:r>
            <a:r>
              <a:rPr lang="ko-KR" altLang="ko-KR" sz="2000" b="1" dirty="0" err="1"/>
              <a:t>형용사</a:t>
            </a:r>
            <a:r>
              <a:rPr lang="ko-KR" altLang="en-US" sz="2000" b="1" dirty="0" err="1"/>
              <a:t>적</a:t>
            </a:r>
            <a:r>
              <a:rPr lang="ko-KR" altLang="ko-KR" sz="2000" b="1" dirty="0"/>
              <a:t> 역할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명사</a:t>
            </a:r>
            <a:r>
              <a:rPr lang="en-US" altLang="ko-KR" dirty="0"/>
              <a:t> </a:t>
            </a:r>
            <a:r>
              <a:rPr lang="ko-KR" altLang="en-US" dirty="0"/>
              <a:t>수식</a:t>
            </a:r>
            <a:r>
              <a:rPr lang="en-US" altLang="ko-KR" dirty="0"/>
              <a:t> (-</a:t>
            </a:r>
            <a:r>
              <a:rPr lang="ko-KR" altLang="ko-KR" dirty="0"/>
              <a:t>하는</a:t>
            </a:r>
            <a:r>
              <a:rPr lang="en-US" altLang="ko-KR" dirty="0"/>
              <a:t>, -</a:t>
            </a:r>
            <a:r>
              <a:rPr lang="ko-KR" altLang="ko-KR" dirty="0"/>
              <a:t>할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The basic need (to fuse with another person…)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 보어</a:t>
            </a:r>
            <a:r>
              <a:rPr lang="en-US" altLang="ko-KR" sz="2000" dirty="0"/>
              <a:t> (be + to</a:t>
            </a:r>
            <a:r>
              <a:rPr lang="ko-KR" altLang="ko-KR" sz="2000" dirty="0"/>
              <a:t>부정사</a:t>
            </a:r>
            <a:r>
              <a:rPr lang="en-US" altLang="ko-KR" sz="2000" dirty="0"/>
              <a:t>)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예정</a:t>
            </a:r>
            <a:r>
              <a:rPr lang="en-US" altLang="ko-KR" dirty="0"/>
              <a:t>: The meeting </a:t>
            </a:r>
            <a:r>
              <a:rPr lang="en-US" altLang="ko-KR" u="sng" dirty="0"/>
              <a:t>is to be held</a:t>
            </a:r>
            <a:r>
              <a:rPr lang="en-US" altLang="ko-KR" dirty="0"/>
              <a:t> today.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의무</a:t>
            </a:r>
            <a:r>
              <a:rPr lang="en-US" altLang="ko-KR" dirty="0"/>
              <a:t>: You </a:t>
            </a:r>
            <a:r>
              <a:rPr lang="en-US" altLang="ko-KR" u="sng" dirty="0"/>
              <a:t>are to upload</a:t>
            </a:r>
            <a:r>
              <a:rPr lang="en-US" altLang="ko-KR" dirty="0"/>
              <a:t> your file by tomorrow.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가능</a:t>
            </a:r>
            <a:r>
              <a:rPr lang="en-US" altLang="ko-KR" dirty="0"/>
              <a:t>: No one </a:t>
            </a:r>
            <a:r>
              <a:rPr lang="en-US" altLang="ko-KR" u="sng" dirty="0"/>
              <a:t>was to be seen</a:t>
            </a:r>
            <a:r>
              <a:rPr lang="en-US" altLang="ko-KR" dirty="0"/>
              <a:t> in the store.  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운명</a:t>
            </a:r>
            <a:r>
              <a:rPr lang="en-US" altLang="ko-KR" dirty="0"/>
              <a:t>: They </a:t>
            </a:r>
            <a:r>
              <a:rPr lang="en-US" altLang="ko-KR" u="sng" dirty="0"/>
              <a:t>were to fall</a:t>
            </a:r>
            <a:r>
              <a:rPr lang="en-US" altLang="ko-KR" dirty="0"/>
              <a:t> in love each other.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의도</a:t>
            </a:r>
            <a:r>
              <a:rPr lang="en-US" altLang="ko-KR" dirty="0"/>
              <a:t>: If you </a:t>
            </a:r>
            <a:r>
              <a:rPr lang="en-US" altLang="ko-KR" u="sng" dirty="0"/>
              <a:t>are to have</a:t>
            </a:r>
            <a:r>
              <a:rPr lang="en-US" altLang="ko-KR" dirty="0"/>
              <a:t> good friends, you must be good.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763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D1AE814B-2A5A-504B-8193-A977D085F238}"/>
              </a:ext>
            </a:extLst>
          </p:cNvPr>
          <p:cNvSpPr txBox="1"/>
          <p:nvPr/>
        </p:nvSpPr>
        <p:spPr>
          <a:xfrm>
            <a:off x="847165" y="5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A0E672-A1C5-7E49-8978-8F08746E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06035"/>
              </p:ext>
            </p:extLst>
          </p:nvPr>
        </p:nvGraphicFramePr>
        <p:xfrm>
          <a:off x="3040530" y="180571"/>
          <a:ext cx="6629944" cy="649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29944">
                  <a:extLst>
                    <a:ext uri="{9D8B030D-6E8A-4147-A177-3AD203B41FA5}">
                      <a16:colId xmlns:a16="http://schemas.microsoft.com/office/drawing/2014/main" val="23082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 far I have spoken of love as the overcoming of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human separateness, as the fulfillment of the longing for </a:t>
                      </a:r>
                      <a:endParaRPr lang="ko-KR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union. But above the universal, existential need for union rises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 more specific, biological one : the desire for union between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 masculine and feminine poles. The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 of this polarization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is most strikingly expressed in the myth that originally man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and woman were one, that they were cut in half, and from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then on each male has been seeking for the lost female part of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himself in order to unite again with her. (The same idea of the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original unity of the sexes is also contained in the Biblical story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 Eve being made from Adam's rib, even though in this story,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 the spirit of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patriarchalism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woman is considered secondary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to man.) The meaning of the myth is clear enough. Sexual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polarization leads man to seek union in a specific way, that of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union with the other sex. The polarity between the male and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female principles exists also within each man and each woman.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Just as physiologically man and woman each have hormones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 the opposite sex, they are bisexual also in the psychological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sense. They carry in themselves the principle of receiving and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of penetrating, of matter and of spirit. Man — and woman —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finds union within himself only in the union of his female and 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his male polarity. This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polarity is the basis for all creativity.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83050B25-1490-454D-998A-706B45DF8BC1}"/>
              </a:ext>
            </a:extLst>
          </p:cNvPr>
          <p:cNvSpPr txBox="1"/>
          <p:nvPr/>
        </p:nvSpPr>
        <p:spPr>
          <a:xfrm>
            <a:off x="2052638" y="925225"/>
            <a:ext cx="8795472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       Thus far I have spoken of love as the overcoming of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human separateness, as the fulfillment of the longing for </a:t>
            </a:r>
            <a:endParaRPr lang="ko-KR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union. But above the universal, existential need for union rises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 more specific, biological one : the desire for union between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masculine and feminine poles. The idea of this polarization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is most strikingly expressed in the myth that originally man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and woman were one, that they were cut in half, and from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then on each male has been seeking for the lost female part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himself in order to unite again with her. 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056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01989B19-0DB1-2C42-9A51-8F355CBCEB41}"/>
              </a:ext>
            </a:extLst>
          </p:cNvPr>
          <p:cNvSpPr txBox="1"/>
          <p:nvPr/>
        </p:nvSpPr>
        <p:spPr>
          <a:xfrm>
            <a:off x="1914957" y="1059440"/>
            <a:ext cx="9085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 same idea of the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original unity of the sexes is also contained in the Biblical story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of Eve being made from Adam's rib, even though in this story,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in the spirit of patriarchalism, woman is considered secondary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to man. The meaning of the myth is clear enough. Sexual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polarization leads man to seek union in a specific way, that of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union with the other sex. The polarity between the male and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female principles exists also within each man and each woman. </a:t>
            </a:r>
          </a:p>
        </p:txBody>
      </p:sp>
    </p:spTree>
    <p:extLst>
      <p:ext uri="{BB962C8B-B14F-4D97-AF65-F5344CB8AC3E}">
        <p14:creationId xmlns:p14="http://schemas.microsoft.com/office/powerpoint/2010/main" val="72407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16753</TotalTime>
  <Words>3673</Words>
  <Application>Microsoft Macintosh PowerPoint</Application>
  <PresentationFormat>와이드스크린</PresentationFormat>
  <Paragraphs>371</Paragraphs>
  <Slides>36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149</cp:revision>
  <cp:lastPrinted>2021-05-25T03:41:26Z</cp:lastPrinted>
  <dcterms:created xsi:type="dcterms:W3CDTF">2018-06-05T11:15:02Z</dcterms:created>
  <dcterms:modified xsi:type="dcterms:W3CDTF">2022-06-07T05:14:02Z</dcterms:modified>
</cp:coreProperties>
</file>