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5" r:id="rId16"/>
    <p:sldId id="270" r:id="rId17"/>
    <p:sldId id="276" r:id="rId18"/>
    <p:sldId id="277" r:id="rId19"/>
    <p:sldId id="272" r:id="rId20"/>
    <p:sldId id="278" r:id="rId21"/>
    <p:sldId id="280" r:id="rId22"/>
    <p:sldId id="281" r:id="rId23"/>
    <p:sldId id="282" r:id="rId24"/>
    <p:sldId id="292" r:id="rId25"/>
    <p:sldId id="283" r:id="rId26"/>
    <p:sldId id="284" r:id="rId27"/>
    <p:sldId id="285" r:id="rId28"/>
    <p:sldId id="286" r:id="rId29"/>
    <p:sldId id="279" r:id="rId30"/>
    <p:sldId id="287" r:id="rId31"/>
    <p:sldId id="273" r:id="rId32"/>
    <p:sldId id="288" r:id="rId33"/>
    <p:sldId id="289" r:id="rId34"/>
    <p:sldId id="290" r:id="rId35"/>
    <p:sldId id="291" r:id="rId36"/>
    <p:sldId id="27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36FC-72DE-491B-915A-19873696514F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6FEF-63E6-4C41-BE5C-ABE0ADE2B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9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D6FEF-63E6-4C41-BE5C-ABE0ADE2B5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94845-D5FE-469F-AC03-631BA91EB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9F7FE-4FB1-4798-9F99-6E42F940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D2BC8-A051-43A6-B1AB-791D877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8FBE-61D2-470B-878B-4752907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D46CA-8E69-4699-90F5-1E93E3B4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AB9D-1BE3-4DFA-B4AC-AF37F94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67E20-5CA0-44D3-97FA-5EFBEC02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12B3-CF40-4CC9-9B50-FE3E8483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D47C-A353-4409-A992-F115034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19F14-55ED-4220-A738-1370F05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5FE05-122A-41E9-9952-E961DD194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290DA-128D-4F10-826B-AB5D5C1A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77F7-AEEA-4CA0-88A6-1CB331A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6074-5953-4295-A156-1E6395F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B830-DFDC-4D77-803A-EDF12D4D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A93F-8F19-4E29-BBA1-2C9665F3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5711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84F5-4E31-4485-81E4-59E2BCA2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>
            <a:normAutofit/>
          </a:bodyPr>
          <a:lstStyle>
            <a:lvl1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37D1B-11D2-4C98-8F7B-91EB72A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A39DC-5A30-48DA-AAD0-929FFF3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B325B-5383-4EC7-9147-D2E3E5D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15F8-47E1-47E7-A113-1892692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1E55-80D1-4236-90F1-4344AC7B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063CC-79B3-4FC2-8D1E-F49CAEE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9876F-0A94-437D-BE5D-FAAC6798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E3EC-04C7-4647-AFBC-28DAE5D0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8628-882E-4390-B572-22A3BB0B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B3DA-7664-45DA-BDA0-482E9AB8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3CD75D-9228-4D7D-9C8F-99973213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D934A-6B2C-4209-86CA-D5DCD0D8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8FD94-FC26-40F2-AC14-E23B5C60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EB182-1950-4736-AFA0-676B4524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3AB5-60B4-4796-BBB9-8DDDF888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3D53D-A980-43FD-A2A4-AE541E32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9EAAD-4C91-45DA-910E-354DB2B1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5FB6C-3FA6-4673-B475-A806806B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51BAF-0E70-40C6-8D94-187674A0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126DA-52B0-47B9-87F1-08D1C22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B5DB3-A16F-49FC-9804-26AB6ED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E6F1B-CDC4-462C-90AC-5F5EF2C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021D-D69E-44CA-929D-0A592296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741"/>
            <a:ext cx="10515600" cy="617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47F86-2210-4A07-9CAD-BD4007D6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F766A-FEE3-4081-AEE7-E77FC743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E419D-B4E8-4918-AF8B-F6BFC74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D7391-CA07-4185-80F4-BD06044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B21F9-0406-42B0-A256-35082E9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E0ABE-D779-4A36-8B66-5583F644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E66E-DDCD-4B27-AEDD-FDFE28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EE430-24E3-451B-9E34-887B62E5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E280D-2436-456A-BD23-89C08DD8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3A63B-7262-448E-BFBE-4B26B1B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AC01-78AC-4694-8472-09587D4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FC971-A1D7-4D64-AED9-BE5A66B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4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6B5F-88A3-4A0D-9B89-E37BFF84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E07EB-896C-4128-88E2-F6C53A6F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0A0A1-0B1E-495C-A093-A6545CC1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3E0F8-9DDE-498E-BC92-96744F03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B7869-6E4D-47F2-A01B-AD8FA95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5C47-CCB2-4DE8-9CFE-7FBADBD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5722F-0843-473E-8D14-7C6B4C0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A913-C5B9-444A-8C36-E8B1A619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C383E-3D47-4B55-8BE1-E8256D4E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5823-6D3E-43B9-AFE4-78648C97BF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833-7EE6-4214-9AE6-A5DF1D8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1D68-96C4-41D9-A8E9-C2E7B3F0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7D04-F820-4FB1-9B3B-ED1D5040E7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D5F47-1595-4027-972F-3B720DBC81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77" y="230188"/>
            <a:ext cx="1811905" cy="4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 ExtraBold" panose="020B0600000101010101" pitchFamily="34" charset="-127"/>
          <a:ea typeface="나눔스퀘어OTF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3EBB-54EC-4AE7-8D2B-68C885B7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756" y="2053389"/>
            <a:ext cx="10202487" cy="16457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programming </a:t>
            </a:r>
            <a:br>
              <a:rPr lang="en-US" altLang="ko-KR" dirty="0"/>
            </a:br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8274D-A46C-4204-BF94-C6DE953F5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253"/>
            <a:ext cx="9144000" cy="735676"/>
          </a:xfrm>
        </p:spPr>
        <p:txBody>
          <a:bodyPr>
            <a:normAutofit lnSpcReduction="10000"/>
          </a:bodyPr>
          <a:lstStyle/>
          <a:p>
            <a:r>
              <a:rPr lang="en-US" altLang="ko-KR" b="1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DeepGBM</a:t>
            </a:r>
            <a:r>
              <a:rPr lang="en-US" altLang="ko-KR" b="1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: A Deep Learning Framework Distilled by GBDT for Online Prediction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97F9-E5E6-450B-9715-3D42FCD23E8C}"/>
              </a:ext>
            </a:extLst>
          </p:cNvPr>
          <p:cNvSpPr txBox="1"/>
          <p:nvPr/>
        </p:nvSpPr>
        <p:spPr>
          <a:xfrm>
            <a:off x="7550728" y="5237018"/>
            <a:ext cx="406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Smart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I.O.T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Lab</a:t>
            </a:r>
          </a:p>
          <a:p>
            <a:pPr algn="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201511837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학석사연계과정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50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희소 범주적 특징을 효과적으로 처리하고 온라인 데이터 생성에 효율적으로 적응할 수 있기 때문에</a:t>
            </a:r>
            <a:r>
              <a:rPr lang="en-US" altLang="ko-KR" dirty="0"/>
              <a:t> NN</a:t>
            </a:r>
            <a:r>
              <a:rPr lang="ko-KR" altLang="en-US" dirty="0"/>
              <a:t>을 사용하여 클릭예측</a:t>
            </a:r>
            <a:r>
              <a:rPr lang="en-US" altLang="ko-KR" dirty="0"/>
              <a:t>, </a:t>
            </a:r>
            <a:r>
              <a:rPr lang="ko-KR" altLang="en-US" dirty="0"/>
              <a:t>추천 시스템을 포함한 온라인 예측 작업에서 </a:t>
            </a:r>
            <a:r>
              <a:rPr lang="en-US" altLang="ko-KR" dirty="0"/>
              <a:t>NN</a:t>
            </a:r>
            <a:r>
              <a:rPr lang="ko-KR" altLang="en-US" dirty="0"/>
              <a:t>을 채택하지만</a:t>
            </a:r>
            <a:r>
              <a:rPr lang="en-US" altLang="ko-KR" dirty="0"/>
              <a:t>, </a:t>
            </a:r>
            <a:r>
              <a:rPr lang="ko-KR" altLang="en-US" dirty="0"/>
              <a:t>밀도가 높은 수치 표 형상에 대해 학습하여 효과적인 모델을 도출하기는 여전히 어렵다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image-20211003084741816">
            <a:extLst>
              <a:ext uri="{FF2B5EF4-FFF2-40B4-BE49-F238E27FC236}">
                <a16:creationId xmlns:a16="http://schemas.microsoft.com/office/drawing/2014/main" id="{60EF370B-5143-4763-970C-2C947A9D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97" y="3935132"/>
            <a:ext cx="7477805" cy="15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611124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작업</a:t>
            </a:r>
            <a:r>
              <a:rPr lang="en-US" altLang="ko-KR" dirty="0"/>
              <a:t>, </a:t>
            </a:r>
            <a:r>
              <a:rPr lang="ko-KR" altLang="en-US" dirty="0"/>
              <a:t>즉 표 입력 공간과 온라인 데이터 생성의 두 가지 주요 과제를 동시에 해결하기 위해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의 장점을 통합하는 </a:t>
            </a:r>
            <a:r>
              <a:rPr lang="en-US" altLang="ko-KR" dirty="0" err="1"/>
              <a:t>DeepGBM</a:t>
            </a:r>
            <a:r>
              <a:rPr lang="ko-KR" altLang="en-US" dirty="0"/>
              <a:t>을 제안하였다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범주형 형상의 입력이 있는 </a:t>
            </a:r>
            <a:r>
              <a:rPr lang="en-US" altLang="ko-KR" dirty="0"/>
              <a:t>NN </a:t>
            </a:r>
            <a:r>
              <a:rPr lang="ko-KR" altLang="en-US" dirty="0"/>
              <a:t>구조이고 </a:t>
            </a:r>
            <a:r>
              <a:rPr lang="en-US" altLang="ko-KR" dirty="0"/>
              <a:t>GBDT2NN</a:t>
            </a:r>
            <a:r>
              <a:rPr lang="ko-KR" altLang="en-US" dirty="0"/>
              <a:t>은 수치 형상의 입력이 있는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수치적 특징을 학습하는 </a:t>
            </a:r>
            <a:r>
              <a:rPr lang="en-US" altLang="ko-KR" dirty="0"/>
              <a:t>GBDT</a:t>
            </a:r>
            <a:r>
              <a:rPr lang="ko-KR" altLang="en-US" dirty="0"/>
              <a:t>의 강점을 이용하기 위해 </a:t>
            </a:r>
            <a:r>
              <a:rPr lang="en-US" altLang="ko-KR" dirty="0"/>
              <a:t>GBDT2NN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가 학습한 지식을 </a:t>
            </a:r>
            <a:r>
              <a:rPr lang="en-US" altLang="ko-KR" dirty="0"/>
              <a:t>NN </a:t>
            </a:r>
            <a:r>
              <a:rPr lang="ko-KR" altLang="en-US" dirty="0"/>
              <a:t>모델링 프로세스로 증류하려고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Fig1">
            <a:extLst>
              <a:ext uri="{FF2B5EF4-FFF2-40B4-BE49-F238E27FC236}">
                <a16:creationId xmlns:a16="http://schemas.microsoft.com/office/drawing/2014/main" id="{3C4BF3AA-D09C-4604-A808-DE50505D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25" y="2248290"/>
            <a:ext cx="4269775" cy="23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GBDT2NN</a:t>
            </a:r>
            <a:r>
              <a:rPr lang="ko-KR" altLang="en-US" dirty="0"/>
              <a:t>은 데이터 증류의 효과를 높이기 위해 사전 훈련된 </a:t>
            </a:r>
            <a:r>
              <a:rPr lang="en-US" altLang="ko-KR" dirty="0"/>
              <a:t>GBDT</a:t>
            </a:r>
            <a:r>
              <a:rPr lang="ko-KR" altLang="en-US" dirty="0"/>
              <a:t>의 출력 지식을 전달할 뿐만 아니라 획득한 트리의 트리 구조에 의해 암시되는 기능 중요성과 데이터 파티션에 대한 지식을 통합한다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방식으로 </a:t>
            </a:r>
            <a:r>
              <a:rPr lang="en-US" altLang="ko-KR" dirty="0"/>
              <a:t>GBDT</a:t>
            </a:r>
            <a:r>
              <a:rPr lang="ko-KR" altLang="en-US" dirty="0"/>
              <a:t>와 유사한 성능을 달성하는 한편</a:t>
            </a:r>
            <a:r>
              <a:rPr lang="en-US" altLang="ko-KR" dirty="0"/>
              <a:t>, NN </a:t>
            </a:r>
            <a:r>
              <a:rPr lang="ko-KR" altLang="en-US" dirty="0"/>
              <a:t>구조를 가진 </a:t>
            </a:r>
            <a:r>
              <a:rPr lang="en-US" altLang="ko-KR" dirty="0"/>
              <a:t>GBDT2NN</a:t>
            </a:r>
            <a:r>
              <a:rPr lang="ko-KR" altLang="en-US" dirty="0"/>
              <a:t>은 온라인 데이터 생성에 직면할 때 지속적으로 등장하는 데이터를 통해 쉽게 업데이트할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부분을 통해서 </a:t>
            </a:r>
            <a:r>
              <a:rPr lang="en-US" altLang="ko-KR" dirty="0" err="1"/>
              <a:t>DeepGBM</a:t>
            </a:r>
            <a:r>
              <a:rPr lang="ko-KR" altLang="en-US" dirty="0"/>
              <a:t>은 표 형식의 데이터를 사용하여 구성되어진 다양한 데이터 세트에 대해 기존의 예측 작업의 모델들을 능가하는 성능을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87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3.1.1 Online Update in Trees.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온라인 업데이트 문제를 해결하기 위한 관련 연구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스트리밍 데이터에서 트리 기반 모델을 훈련 시키려고 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단일 트리 모델 또는 종속성이 없는 다중 병렬 트리를 위한 설계이므로</a:t>
            </a:r>
            <a:br>
              <a:rPr lang="en-US" altLang="ko-KR" dirty="0"/>
            </a:br>
            <a:r>
              <a:rPr lang="en-US" altLang="ko-KR" dirty="0"/>
              <a:t>GBDT</a:t>
            </a:r>
            <a:r>
              <a:rPr lang="ko-KR" altLang="en-US" dirty="0"/>
              <a:t>에 적용하기 어려우며</a:t>
            </a:r>
            <a:r>
              <a:rPr lang="en-US" altLang="ko-KR" dirty="0"/>
              <a:t>, </a:t>
            </a:r>
            <a:r>
              <a:rPr lang="ko-KR" altLang="en-US" dirty="0"/>
              <a:t>한 번에 모든 데이터를 학습하는 것보다 성능이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 구조를 고정시키고 새로운 데이터로 리프 출력을 업데이트하는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은 만족할 만한 성능을 내지 못하며</a:t>
            </a:r>
            <a:r>
              <a:rPr lang="en-US" altLang="ko-KR" dirty="0"/>
              <a:t>, </a:t>
            </a:r>
            <a:r>
              <a:rPr lang="ko-KR" altLang="en-US" dirty="0"/>
              <a:t>추가되는 데이터만으로 분할점을 시도하는 방법은 과거 데이터에 대한 통계 정보를 </a:t>
            </a:r>
            <a:r>
              <a:rPr lang="ko-KR" altLang="en-US" dirty="0" err="1"/>
              <a:t>포함하지않고</a:t>
            </a:r>
            <a:r>
              <a:rPr lang="ko-KR" altLang="en-US" dirty="0"/>
              <a:t> 새로운 데이터에 의해 분할되기 때문에 정보의 편향이 발생하여 성능이 불안정하였다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93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3.1 Applying GBDT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3.1.2 Categorical Features in Trees</a:t>
            </a:r>
          </a:p>
          <a:p>
            <a:pPr marL="0" indent="0">
              <a:buNone/>
            </a:pPr>
            <a:r>
              <a:rPr lang="ko-KR" altLang="en-US" dirty="0"/>
              <a:t>일부 다른 인코딩 방법을 통해 의사결정 트리가 잘 처리할 수 있도록 범주형 값을 고밀도 숫자 값으로 변환하려고 시도했다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CatBoost</a:t>
            </a:r>
            <a:r>
              <a:rPr lang="ko-KR" altLang="en-US" dirty="0"/>
              <a:t>도 범주형 특징에 유사한 숫자 인코딩 솔루션을 사용하였지만</a:t>
            </a:r>
            <a:r>
              <a:rPr lang="en-US" altLang="ko-KR" dirty="0"/>
              <a:t>, </a:t>
            </a:r>
            <a:r>
              <a:rPr lang="ko-KR" altLang="en-US" dirty="0"/>
              <a:t>극도로 희박하고 고차원적인 특징은 불균형 파티션에서 매우 작은 통계 정보 이득을 야기할 수 있기 때문에 </a:t>
            </a:r>
            <a:r>
              <a:rPr lang="en-US" altLang="ko-KR" dirty="0"/>
              <a:t>GBDT</a:t>
            </a:r>
            <a:r>
              <a:rPr lang="ko-KR" altLang="en-US" dirty="0"/>
              <a:t>는 희소 특징을 효과적으로 사용하여 트리를 성장시킬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범주형 특성은 가능한 이진 파티션을 열거하여 트리 학습에도 직접 사용될 수 있지만</a:t>
            </a:r>
            <a:r>
              <a:rPr lang="en-US" altLang="ko-KR" dirty="0"/>
              <a:t>, </a:t>
            </a:r>
            <a:r>
              <a:rPr lang="ko-KR" altLang="en-US" dirty="0"/>
              <a:t>이 방법은 범주에 데이터가 너무 적어서 통계 정보가 편향되기 때문에 범주적 특성이 희박한 경우 훈련 데이터에 </a:t>
            </a:r>
            <a:r>
              <a:rPr lang="ko-KR" altLang="en-US" dirty="0" err="1"/>
              <a:t>과적합된다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한마디로</a:t>
            </a:r>
            <a:r>
              <a:rPr lang="en-US" altLang="ko-KR" dirty="0"/>
              <a:t>, </a:t>
            </a:r>
            <a:r>
              <a:rPr lang="ko-KR" altLang="en-US" dirty="0"/>
              <a:t>온라인 예측 작업에 </a:t>
            </a:r>
            <a:r>
              <a:rPr lang="en-US" altLang="ko-KR" dirty="0"/>
              <a:t>GBDT</a:t>
            </a:r>
            <a:r>
              <a:rPr lang="ko-KR" altLang="en-US" dirty="0"/>
              <a:t>를 적용하는 지속적인 노력이 있었지만</a:t>
            </a:r>
            <a:r>
              <a:rPr lang="en-US" altLang="ko-KR" dirty="0"/>
              <a:t>, </a:t>
            </a:r>
            <a:r>
              <a:rPr lang="ko-KR" altLang="en-US" dirty="0"/>
              <a:t>대부분은 온라인 데이터 생성 처리 방법과 범주형 특징에 대한 학습 방법 측면에서 중요한 과제를 효과적으로 해결할 수 없다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42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</a:t>
            </a:r>
            <a:r>
              <a:rPr lang="ko-KR" altLang="en-US" dirty="0"/>
              <a:t> </a:t>
            </a:r>
            <a:r>
              <a:rPr lang="en-US" altLang="ko-KR" dirty="0"/>
              <a:t>work.</a:t>
            </a:r>
            <a:br>
              <a:rPr lang="en-US" altLang="ko-KR" dirty="0"/>
            </a:br>
            <a:r>
              <a:rPr lang="en-US" altLang="ko-KR" sz="2900" dirty="0"/>
              <a:t>3.2 Applying NN for Online Prediction Tacks.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3.2.1Prediction Tacks.</a:t>
            </a:r>
          </a:p>
          <a:p>
            <a:pPr marL="0" indent="0">
              <a:buNone/>
            </a:pPr>
            <a:r>
              <a:rPr lang="ko-KR" altLang="en-US" dirty="0"/>
              <a:t>온라인 예측 작업에 </a:t>
            </a:r>
            <a:r>
              <a:rPr lang="en-US" altLang="ko-KR" dirty="0"/>
              <a:t>NN</a:t>
            </a:r>
            <a:r>
              <a:rPr lang="ko-KR" altLang="en-US" dirty="0"/>
              <a:t>은 밀도가 높은 수치 특징을 효과적으로 학습할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그동안의 </a:t>
            </a:r>
            <a:r>
              <a:rPr lang="en-US" altLang="ko-KR" dirty="0"/>
              <a:t>NN</a:t>
            </a:r>
            <a:r>
              <a:rPr lang="ko-KR" altLang="en-US" dirty="0"/>
              <a:t>을 채택한 많은 연구들은 희박한 범주적 특징에 초점을 맞추었기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고밀도 수치 특징에 대한 연구가 부족하다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전통적으로 </a:t>
            </a:r>
            <a:r>
              <a:rPr lang="en-US" altLang="ko-KR" dirty="0"/>
              <a:t>FCNN</a:t>
            </a:r>
            <a:r>
              <a:rPr lang="ko-KR" altLang="en-US" dirty="0"/>
              <a:t>은 종종 고밀도 수치 형상에 사용되지만</a:t>
            </a:r>
            <a:r>
              <a:rPr lang="en-US" altLang="ko-KR" dirty="0"/>
              <a:t>, local </a:t>
            </a:r>
            <a:r>
              <a:rPr lang="en-US" altLang="ko-KR" dirty="0" err="1"/>
              <a:t>optimmums</a:t>
            </a:r>
            <a:r>
              <a:rPr lang="ko-KR" altLang="en-US" dirty="0"/>
              <a:t>에 빠질 가능성이 크기 때문에 대부분 만족스러운 성능에 도달하지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00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3.3.1. Tree-like NN.</a:t>
            </a:r>
          </a:p>
          <a:p>
            <a:pPr marL="0" indent="0">
              <a:buNone/>
            </a:pPr>
            <a:r>
              <a:rPr lang="en-US" altLang="ko-KR" dirty="0"/>
              <a:t>Tree-like NN(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GoogLeNet</a:t>
            </a:r>
            <a:r>
              <a:rPr lang="en-US" altLang="ko-KR" dirty="0"/>
              <a:t>)</a:t>
            </a:r>
            <a:r>
              <a:rPr lang="ko-KR" altLang="en-US" dirty="0"/>
              <a:t>은 어느 정도 나무와 같은 의사 결정 능력을 가지고 있다</a:t>
            </a:r>
            <a:r>
              <a:rPr lang="en-US" altLang="ko-KR" dirty="0"/>
              <a:t>. </a:t>
            </a:r>
            <a:r>
              <a:rPr lang="ko-KR" altLang="en-US" dirty="0"/>
              <a:t>의사 결정 능력을 </a:t>
            </a:r>
            <a:r>
              <a:rPr lang="en-US" altLang="ko-KR" dirty="0"/>
              <a:t>NN</a:t>
            </a:r>
            <a:r>
              <a:rPr lang="ko-KR" altLang="en-US" dirty="0"/>
              <a:t>에 도입하는 다른 연구도 있었지만</a:t>
            </a:r>
            <a:r>
              <a:rPr lang="en-US" altLang="ko-KR" dirty="0"/>
              <a:t>, </a:t>
            </a:r>
            <a:r>
              <a:rPr lang="ko-KR" altLang="en-US" dirty="0"/>
              <a:t>이러한 작업은 표 입력 공간이 있는 온라인 예측 작업에 주의를 기울이지 않고 주로 컴퓨터 비전 작업에 초점이 </a:t>
            </a:r>
            <a:r>
              <a:rPr lang="ko-KR" altLang="en-US" dirty="0" err="1"/>
              <a:t>맞추어져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부분을 해결하기 위해서 </a:t>
            </a:r>
            <a:r>
              <a:rPr lang="en-US" altLang="ko-KR" dirty="0"/>
              <a:t>soft binning function</a:t>
            </a:r>
            <a:r>
              <a:rPr lang="ko-KR" altLang="en-US" dirty="0"/>
              <a:t>을 제안하였지만</a:t>
            </a:r>
            <a:r>
              <a:rPr lang="en-US" altLang="ko-KR" dirty="0"/>
              <a:t>, </a:t>
            </a:r>
            <a:r>
              <a:rPr lang="ko-KR" altLang="en-US" dirty="0"/>
              <a:t>가능한 모든 의사 결정을 열거하기 때문에 매우 비효율적이다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표 형식 데이터에서 학습을 개선하기 위해 </a:t>
            </a:r>
            <a:r>
              <a:rPr lang="en-US" altLang="ko-KR" dirty="0"/>
              <a:t>NNRF</a:t>
            </a:r>
            <a:r>
              <a:rPr lang="ko-KR" altLang="en-US" dirty="0"/>
              <a:t>를 제안하였지만</a:t>
            </a:r>
            <a:r>
              <a:rPr lang="en-US" altLang="ko-KR" dirty="0"/>
              <a:t>, GBDT</a:t>
            </a:r>
            <a:r>
              <a:rPr lang="ko-KR" altLang="en-US" dirty="0"/>
              <a:t>와 같은 훈련 데이터에 대한 통계 정보를 활용하지 않고 무작위의 기능 조합을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65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3.3.2. Convert Trees to NN.</a:t>
            </a:r>
          </a:p>
          <a:p>
            <a:pPr marL="0" indent="0">
              <a:buNone/>
            </a:pPr>
            <a:r>
              <a:rPr lang="ko-KR" altLang="en-US" dirty="0"/>
              <a:t>훈련된 의사 결정 트리를 </a:t>
            </a:r>
            <a:r>
              <a:rPr lang="en-US" altLang="ko-KR" dirty="0"/>
              <a:t>NN</a:t>
            </a:r>
            <a:r>
              <a:rPr lang="ko-KR" altLang="en-US" dirty="0"/>
              <a:t>으로 </a:t>
            </a:r>
            <a:r>
              <a:rPr lang="ko-KR" altLang="en-US" dirty="0" err="1"/>
              <a:t>변환하여고</a:t>
            </a:r>
            <a:r>
              <a:rPr lang="ko-KR" altLang="en-US" dirty="0"/>
              <a:t> 시도하였지만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작업이 중복되고 매우 희박한 </a:t>
            </a:r>
            <a:r>
              <a:rPr lang="en-US" altLang="ko-KR" dirty="0"/>
              <a:t>NN</a:t>
            </a:r>
            <a:r>
              <a:rPr lang="ko-KR" altLang="en-US" dirty="0"/>
              <a:t>을 사용하여 단순한 의사 결정 트리를 나타내기 때문에 비효율적이다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트리가 매우 클 경우에는 변환 솔루션의 </a:t>
            </a:r>
            <a:r>
              <a:rPr lang="en-US" altLang="ko-KR" dirty="0"/>
              <a:t>NN</a:t>
            </a:r>
            <a:r>
              <a:rPr lang="ko-KR" altLang="en-US" dirty="0"/>
              <a:t>을 매우 넓게 </a:t>
            </a:r>
            <a:r>
              <a:rPr lang="ko-KR" altLang="en-US" dirty="0" err="1"/>
              <a:t>구성해야하기</a:t>
            </a:r>
            <a:r>
              <a:rPr lang="ko-KR" altLang="en-US" dirty="0"/>
              <a:t> 때문에 이는 현실적으로 사용이 불가능하다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하나의 트리를 변환하기 위해서 복잡한 규칙을 사용하므로 실제로 쉽게 사용할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81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Related work.</a:t>
            </a:r>
            <a:br>
              <a:rPr lang="en-US" altLang="ko-KR" dirty="0"/>
            </a:br>
            <a:r>
              <a:rPr lang="en-US" altLang="ko-KR" sz="2900" dirty="0"/>
              <a:t>3.3 Combining NN and GBDT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3.3.3. Combining NN and GBDT.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결합하려는 시도는 여럿 존재하였다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Facebook, Microsoft</a:t>
            </a:r>
            <a:r>
              <a:rPr lang="ko-KR" altLang="en-US" dirty="0"/>
              <a:t>등에서 문제 해결을 위해서 사용하였지만</a:t>
            </a:r>
            <a:r>
              <a:rPr lang="en-US" altLang="ko-KR" dirty="0"/>
              <a:t>, GBDT</a:t>
            </a:r>
            <a:r>
              <a:rPr lang="ko-KR" altLang="en-US" dirty="0"/>
              <a:t>의 온라인 업데이트 문제가 해결되지 않아 온라인에서 효율적으로 사용할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Facebook</a:t>
            </a:r>
            <a:r>
              <a:rPr lang="ko-KR" altLang="en-US" dirty="0"/>
              <a:t>에서 </a:t>
            </a:r>
            <a:r>
              <a:rPr lang="en-US" altLang="ko-KR" dirty="0"/>
              <a:t>GBDT </a:t>
            </a:r>
            <a:r>
              <a:rPr lang="ko-KR" altLang="en-US" dirty="0"/>
              <a:t>모델은 좋은 온라인 성능을 얻기 위해서 매일 재교육을 </a:t>
            </a:r>
            <a:r>
              <a:rPr lang="ko-KR" altLang="en-US" dirty="0" err="1"/>
              <a:t>진행해야한다는</a:t>
            </a:r>
            <a:r>
              <a:rPr lang="ko-KR" altLang="en-US" dirty="0"/>
              <a:t> 문제점을 지적하였다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극복하기 위해서 </a:t>
            </a:r>
            <a:r>
              <a:rPr lang="en-US" altLang="ko-KR" dirty="0"/>
              <a:t>NN</a:t>
            </a:r>
            <a:r>
              <a:rPr lang="ko-KR" altLang="en-US" dirty="0"/>
              <a:t>과 </a:t>
            </a:r>
            <a:r>
              <a:rPr lang="en-US" altLang="ko-KR" dirty="0"/>
              <a:t>GBDT</a:t>
            </a:r>
            <a:r>
              <a:rPr lang="ko-KR" altLang="en-US" dirty="0"/>
              <a:t>를 더 잘 통합하기 위한 </a:t>
            </a:r>
            <a:r>
              <a:rPr lang="en-US" altLang="ko-KR" dirty="0" err="1"/>
              <a:t>DeepGBM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75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1548"/>
            <a:ext cx="10515600" cy="915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범주형 특징을 입력하는 </a:t>
            </a:r>
            <a:r>
              <a:rPr lang="en-US" altLang="ko-KR" dirty="0"/>
              <a:t>NN </a:t>
            </a:r>
            <a:r>
              <a:rPr lang="ko-KR" altLang="en-US" dirty="0"/>
              <a:t>구조이고</a:t>
            </a:r>
            <a:r>
              <a:rPr lang="en-US" altLang="ko-KR" dirty="0"/>
              <a:t>, GBDT2NN</a:t>
            </a:r>
            <a:r>
              <a:rPr lang="ko-KR" altLang="en-US" dirty="0"/>
              <a:t>은 고밀도 수치 특징을 학습하는 데 초점을 맞춘 </a:t>
            </a:r>
            <a:r>
              <a:rPr lang="en-US" altLang="ko-KR" dirty="0"/>
              <a:t>GBDT</a:t>
            </a:r>
            <a:r>
              <a:rPr lang="ko-KR" altLang="en-US" dirty="0"/>
              <a:t>에서 증류된 또 다른 </a:t>
            </a:r>
            <a:r>
              <a:rPr lang="en-US" altLang="ko-KR" dirty="0"/>
              <a:t>NN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Fig1">
            <a:extLst>
              <a:ext uri="{FF2B5EF4-FFF2-40B4-BE49-F238E27FC236}">
                <a16:creationId xmlns:a16="http://schemas.microsoft.com/office/drawing/2014/main" id="{FC81E135-01C2-4D05-8F2A-D92A3CDF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57" y="1501707"/>
            <a:ext cx="6347085" cy="35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C7BE1-DA0C-4127-8EE4-C309A7B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4761-5E23-4E75-ACC2-CDE438C2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i="0" dirty="0">
                <a:effectLst/>
              </a:rPr>
              <a:t>ABSTRACT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i="0" dirty="0">
                <a:effectLst/>
              </a:rPr>
              <a:t>INTRODUCTION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i="0" dirty="0">
                <a:effectLst/>
              </a:rPr>
              <a:t>RELATED WORK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i="0" dirty="0">
                <a:effectLst/>
              </a:rPr>
              <a:t>DEEPGBM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i="0" dirty="0">
                <a:effectLst/>
              </a:rPr>
              <a:t>EXPERIMENT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i="0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3403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4.1 </a:t>
            </a:r>
            <a:r>
              <a:rPr lang="en-US" altLang="ko-KR" sz="2900" dirty="0" err="1"/>
              <a:t>CatNN</a:t>
            </a:r>
            <a:r>
              <a:rPr lang="en-US" altLang="ko-KR" sz="2900" dirty="0"/>
              <a:t> for Sparse Categorical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363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 err="1"/>
              <a:t>Wide&amp;Deep</a:t>
            </a:r>
            <a:r>
              <a:rPr lang="en-US" altLang="ko-KR" dirty="0"/>
              <a:t>, PNN, </a:t>
            </a:r>
            <a:r>
              <a:rPr lang="en-US" altLang="ko-KR" dirty="0" err="1"/>
              <a:t>DeepFM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xDeepFM</a:t>
            </a:r>
            <a:r>
              <a:rPr lang="ko-KR" altLang="en-US" dirty="0"/>
              <a:t>과 같은 범주적 기능에 대한 예측 모델을 학습하기 위해 널리 사용되었으며</a:t>
            </a:r>
            <a:r>
              <a:rPr lang="en-US" altLang="ko-KR" dirty="0"/>
              <a:t>, </a:t>
            </a:r>
            <a:r>
              <a:rPr lang="en-US" altLang="ko-KR" dirty="0" err="1"/>
              <a:t>CatNN</a:t>
            </a:r>
            <a:r>
              <a:rPr lang="ko-KR" altLang="en-US" dirty="0"/>
              <a:t>의 학습 데이터가 이러한 작업과 동일하기 때문에 기존의 성능이 검증된 </a:t>
            </a:r>
            <a:r>
              <a:rPr lang="en-US" altLang="ko-KR" dirty="0"/>
              <a:t>NN</a:t>
            </a:r>
            <a:r>
              <a:rPr lang="ko-KR" altLang="en-US" dirty="0"/>
              <a:t>구조를 활용하여 </a:t>
            </a:r>
            <a:r>
              <a:rPr lang="en-US" altLang="ko-KR" dirty="0" err="1"/>
              <a:t>CatNN</a:t>
            </a:r>
            <a:r>
              <a:rPr lang="ko-KR" altLang="en-US" dirty="0"/>
              <a:t>에 활용하였다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고차원 희소 벡터를 고밀도 벡터로 효과적으로 변환할 수 있는 </a:t>
            </a:r>
            <a:r>
              <a:rPr lang="ko-KR" altLang="en-US" dirty="0" err="1"/>
              <a:t>임베딩</a:t>
            </a:r>
            <a:r>
              <a:rPr lang="ko-KR" altLang="en-US" dirty="0"/>
              <a:t> 기술에 주로 의존한다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CatNN</a:t>
            </a:r>
            <a:r>
              <a:rPr lang="ko-KR" altLang="en-US" dirty="0"/>
              <a:t>은 </a:t>
            </a:r>
            <a:r>
              <a:rPr lang="en-US" altLang="ko-KR" dirty="0"/>
              <a:t>FM, Deep</a:t>
            </a:r>
            <a:r>
              <a:rPr lang="ko-KR" altLang="en-US" dirty="0"/>
              <a:t>구성 요소를 활용하여 특징에 대한 상호 작용을 학습하기 때문에 유사한 기능을 가진 다른 </a:t>
            </a:r>
            <a:r>
              <a:rPr lang="en-US" altLang="ko-KR" dirty="0"/>
              <a:t>NN </a:t>
            </a:r>
            <a:r>
              <a:rPr lang="ko-KR" altLang="en-US" dirty="0"/>
              <a:t>구성 요소를 사용할 수 있기에 구성 요소에 의해 제한되지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다음과 같은 최종 출력 구조를 갖는다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image-20211003072415607">
            <a:extLst>
              <a:ext uri="{FF2B5EF4-FFF2-40B4-BE49-F238E27FC236}">
                <a16:creationId xmlns:a16="http://schemas.microsoft.com/office/drawing/2014/main" id="{81185079-3715-4948-B126-4C8972E4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66" y="5084659"/>
            <a:ext cx="8379068" cy="95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4.2.1.1 Single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에서 학습된 트리를 </a:t>
            </a:r>
            <a:r>
              <a:rPr lang="en-US" altLang="ko-KR" dirty="0"/>
              <a:t>NN </a:t>
            </a:r>
            <a:r>
              <a:rPr lang="ko-KR" altLang="en-US" dirty="0"/>
              <a:t>모델로 증류하는 방법에 대한 세부 정보를 설명이다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대부분의 이전 증류는 학습된 함수 측면에서 모델 지식만 전송하여 새 모델이 전송된 모델과 유사한 출력을 생성하도록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Tree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은 기존 모델 증류가 자연적으로 다르기 때문에 트리 모델에 더 많은 지식이 증류되어 </a:t>
            </a:r>
            <a:r>
              <a:rPr lang="en-US" altLang="ko-KR" dirty="0"/>
              <a:t>NN</a:t>
            </a:r>
            <a:r>
              <a:rPr lang="ko-KR" altLang="en-US" dirty="0"/>
              <a:t>으로 전달될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학습된 나무 구조에 의해 암시되는 데이터 </a:t>
            </a:r>
            <a:r>
              <a:rPr lang="ko-KR" altLang="en-US" dirty="0" err="1"/>
              <a:t>파티션뿐만</a:t>
            </a:r>
            <a:r>
              <a:rPr lang="ko-KR" altLang="en-US" dirty="0"/>
              <a:t> 아니라 학습된 나무의 특징 선택과 중요성은 실제로 나무의 다른 유형의 중요한 지식이다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더 많은 정보가 잘 정제되어 다음 모델로 전송된다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9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4.2.1.2 Tree-Selected Features.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과 비교하여 트리 기반 모델의 특별한 특징은 학습이 통계 정보를 기반으로 훈련 목표에 맞는 유용한 특징을 탐욕스럽게 선택하기 때문에 모든 입력 기능을 사용하지 않을 수 있다는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모든 입력 기능을 사용하는 대신 </a:t>
            </a:r>
            <a:r>
              <a:rPr lang="en-US" altLang="ko-KR" dirty="0"/>
              <a:t>NN </a:t>
            </a:r>
            <a:r>
              <a:rPr lang="ko-KR" altLang="en-US" dirty="0"/>
              <a:t>모델의 학습 효율성을 개선하기 위해 </a:t>
            </a:r>
            <a:br>
              <a:rPr lang="en-US" altLang="ko-KR" dirty="0"/>
            </a:br>
            <a:r>
              <a:rPr lang="ko-KR" altLang="en-US" dirty="0"/>
              <a:t>트리 선택 기능을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트리 선택 기능을 </a:t>
            </a:r>
            <a:r>
              <a:rPr lang="en-US" altLang="ko-KR" dirty="0"/>
              <a:t>NN</a:t>
            </a:r>
            <a:r>
              <a:rPr lang="ko-KR" altLang="en-US" dirty="0"/>
              <a:t>의 입력으로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62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</p:txBody>
      </p:sp>
      <p:pic>
        <p:nvPicPr>
          <p:cNvPr id="7170" name="Picture 2" descr="image-20211003082114527">
            <a:extLst>
              <a:ext uri="{FF2B5EF4-FFF2-40B4-BE49-F238E27FC236}">
                <a16:creationId xmlns:a16="http://schemas.microsoft.com/office/drawing/2014/main" id="{A7B60383-23AE-47CB-A1C3-3242F78F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21" y="2001461"/>
            <a:ext cx="7046158" cy="41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5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4.2.1.3 Tree Structure.</a:t>
            </a:r>
          </a:p>
          <a:p>
            <a:pPr marL="0" indent="0">
              <a:buNone/>
            </a:pPr>
            <a:r>
              <a:rPr lang="ko-KR" altLang="en-US" dirty="0"/>
              <a:t>기본적으로 의사 결정 트리의 트리 구조에 대한 지식은 데이터를 중복되지 않는 많은 영역으로 분할하는 방법을 나타냅니다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트리 구조를 </a:t>
            </a:r>
            <a:r>
              <a:rPr lang="en-US" altLang="ko-KR" dirty="0"/>
              <a:t>NN</a:t>
            </a:r>
            <a:r>
              <a:rPr lang="ko-KR" altLang="en-US" dirty="0"/>
              <a:t>으로 직접 전송하는 것은 본질적으로 다르기 때문에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NN </a:t>
            </a:r>
            <a:r>
              <a:rPr lang="ko-KR" altLang="en-US" dirty="0"/>
              <a:t>모델을 사용하여 트리 구조의 기능을 근사화하고 구조 지식 증류를 달성하였고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에서 설명한 것처럼 </a:t>
            </a:r>
            <a:r>
              <a:rPr lang="en-US" altLang="ko-KR" dirty="0"/>
              <a:t>NN</a:t>
            </a:r>
            <a:r>
              <a:rPr lang="ko-KR" altLang="en-US" dirty="0"/>
              <a:t>을 사용하여 트리에서 생성된 클러스터 결과를 </a:t>
            </a:r>
            <a:r>
              <a:rPr lang="ko-KR" altLang="en-US" dirty="0" err="1"/>
              <a:t>적합시켜</a:t>
            </a:r>
            <a:r>
              <a:rPr lang="ko-KR" altLang="en-US" dirty="0"/>
              <a:t> </a:t>
            </a:r>
            <a:r>
              <a:rPr lang="en-US" altLang="ko-KR" dirty="0"/>
              <a:t>NN</a:t>
            </a:r>
            <a:r>
              <a:rPr lang="ko-KR" altLang="en-US" dirty="0"/>
              <a:t>이 의사 결정 트리의 구조 기능을 근사하게 만들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의 강력한 표현 능력 때문에</a:t>
            </a:r>
            <a:r>
              <a:rPr lang="en-US" altLang="ko-KR" dirty="0"/>
              <a:t>, </a:t>
            </a:r>
            <a:r>
              <a:rPr lang="ko-KR" altLang="en-US" dirty="0"/>
              <a:t>학습된 </a:t>
            </a:r>
            <a:r>
              <a:rPr lang="en-US" altLang="ko-KR" dirty="0"/>
              <a:t>NN </a:t>
            </a:r>
            <a:r>
              <a:rPr lang="ko-KR" altLang="en-US" dirty="0"/>
              <a:t>모델은 의사결정 트리의 구조 기능과 완벽하게 유사해야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28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5961322" cy="4954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4.2.1.4 Tree Outputs.</a:t>
            </a:r>
          </a:p>
          <a:p>
            <a:pPr marL="0" indent="0">
              <a:buNone/>
            </a:pPr>
            <a:r>
              <a:rPr lang="ko-KR" altLang="en-US" dirty="0"/>
              <a:t>트리 입력에서 트리 구조로의 매핑은 이전 단계에서 학습되었으므로 트리 출력을 증류하려면 트리 구조에서 트리 출력으로의 매핑만 알면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리프 인덱스에 해당하는 리프 값이 있으므로 이 매핑은 실제로 학습에 필요하지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Leaf</a:t>
            </a:r>
            <a:r>
              <a:rPr lang="ko-KR" altLang="en-US" dirty="0"/>
              <a:t>을 내장하여 나무 구조를 증류합니다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는 먼저 </a:t>
            </a:r>
            <a:r>
              <a:rPr lang="en-US" altLang="ko-KR" dirty="0"/>
              <a:t>Leaf Embedding</a:t>
            </a:r>
            <a:r>
              <a:rPr lang="ko-KR" altLang="en-US" dirty="0"/>
              <a:t>으로 변환됩니다</a:t>
            </a:r>
            <a:r>
              <a:rPr lang="en-US" altLang="ko-KR" dirty="0"/>
              <a:t>. </a:t>
            </a:r>
            <a:r>
              <a:rPr lang="ko-KR" altLang="en-US" dirty="0"/>
              <a:t>그런 다음 </a:t>
            </a:r>
            <a:r>
              <a:rPr lang="en-US" altLang="ko-KR" dirty="0"/>
              <a:t>NN</a:t>
            </a:r>
            <a:r>
              <a:rPr lang="ko-KR" altLang="en-US" dirty="0"/>
              <a:t>은 </a:t>
            </a:r>
            <a:r>
              <a:rPr lang="en-US" altLang="ko-KR" dirty="0"/>
              <a:t>Leaf Embedding </a:t>
            </a:r>
            <a:r>
              <a:rPr lang="ko-KR" altLang="en-US" dirty="0"/>
              <a:t>에 적합하여 트리 구조를 </a:t>
            </a:r>
            <a:r>
              <a:rPr lang="ko-KR" altLang="en-US" dirty="0" err="1"/>
              <a:t>근사화한다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 descr="image-20211003082127367">
            <a:extLst>
              <a:ext uri="{FF2B5EF4-FFF2-40B4-BE49-F238E27FC236}">
                <a16:creationId xmlns:a16="http://schemas.microsoft.com/office/drawing/2014/main" id="{CC5BF0AD-4C85-48FF-A011-54F0179E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22" y="2007600"/>
            <a:ext cx="5087678" cy="36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4.2.2.1 Multiple Tree Distillation.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에는 여러 트리가 있으므로 여러 트리의 증류액을 일반화해야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모델은 하나의 트리를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이러한 구조는 높은 차원 때문에 비효율적이기 때문에</a:t>
            </a:r>
            <a:br>
              <a:rPr lang="en-US" altLang="ko-KR" dirty="0"/>
            </a:br>
            <a:r>
              <a:rPr lang="en-US" altLang="ko-KR" dirty="0"/>
              <a:t>L</a:t>
            </a:r>
            <a:r>
              <a:rPr lang="ko-KR" altLang="en-US" dirty="0"/>
              <a:t>을 줄여 효율성을 개선하기 위해서 </a:t>
            </a:r>
            <a:r>
              <a:rPr lang="en-US" altLang="ko-KR" dirty="0"/>
              <a:t>Leaf embedding</a:t>
            </a:r>
            <a:r>
              <a:rPr lang="ko-KR" altLang="en-US" dirty="0"/>
              <a:t>과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group</a:t>
            </a:r>
            <a:r>
              <a:rPr lang="ko-KR" altLang="en-US" dirty="0"/>
              <a:t>을 제안한다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8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4.2.2.2 Leaf Embedding Distillation.</a:t>
            </a:r>
          </a:p>
          <a:p>
            <a:pPr marL="0" indent="0">
              <a:buNone/>
            </a:pPr>
            <a:r>
              <a:rPr lang="ko-KR" altLang="en-US" dirty="0"/>
              <a:t>이전 단계의 데이터의 정확도를 높이고 </a:t>
            </a:r>
            <a:r>
              <a:rPr lang="en-US" altLang="ko-KR" dirty="0"/>
              <a:t>L_2</a:t>
            </a:r>
            <a:r>
              <a:rPr lang="ko-KR" altLang="en-US" dirty="0"/>
              <a:t>의 치수를 줄이기 위해서 </a:t>
            </a:r>
            <a:r>
              <a:rPr lang="ko-KR" altLang="en-US" dirty="0" err="1"/>
              <a:t>임베딩</a:t>
            </a:r>
            <a:r>
              <a:rPr lang="ko-KR" altLang="en-US" dirty="0"/>
              <a:t> 기술을 </a:t>
            </a:r>
            <a:br>
              <a:rPr lang="en-US" altLang="ko-KR" dirty="0"/>
            </a:br>
            <a:r>
              <a:rPr lang="ko-KR" altLang="en-US" dirty="0"/>
              <a:t>채택하였으며</a:t>
            </a:r>
            <a:r>
              <a:rPr lang="en-US" altLang="ko-KR" dirty="0"/>
              <a:t>, </a:t>
            </a:r>
            <a:r>
              <a:rPr lang="ko-KR" altLang="en-US" dirty="0" err="1"/>
              <a:t>임베딩의</a:t>
            </a:r>
            <a:r>
              <a:rPr lang="ko-KR" altLang="en-US" dirty="0"/>
              <a:t> 학습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후 희박한 고차원 원 핫 표현 대신</a:t>
            </a:r>
            <a:r>
              <a:rPr lang="en-US" altLang="ko-KR" dirty="0"/>
              <a:t>, </a:t>
            </a:r>
            <a:r>
              <a:rPr lang="ko-KR" altLang="en-US" dirty="0"/>
              <a:t>고밀도 </a:t>
            </a:r>
            <a:r>
              <a:rPr lang="ko-KR" altLang="en-US" dirty="0" err="1"/>
              <a:t>임베딩을</a:t>
            </a:r>
            <a:r>
              <a:rPr lang="ko-KR" altLang="en-US" dirty="0"/>
              <a:t> 대상으로 트리 구조의 기능을 </a:t>
            </a:r>
            <a:br>
              <a:rPr lang="en-US" altLang="ko-KR" dirty="0"/>
            </a:br>
            <a:r>
              <a:rPr lang="ko-KR" altLang="en-US" dirty="0" err="1"/>
              <a:t>근사화할</a:t>
            </a:r>
            <a:r>
              <a:rPr lang="ko-KR" altLang="en-US" dirty="0"/>
              <a:t> 수 있으며</a:t>
            </a:r>
            <a:r>
              <a:rPr lang="en-US" altLang="ko-KR" dirty="0"/>
              <a:t>, </a:t>
            </a:r>
            <a:r>
              <a:rPr lang="ko-KR" altLang="en-US" dirty="0"/>
              <a:t>그 과정은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</a:t>
            </a:r>
            <a:r>
              <a:rPr lang="ko-KR" altLang="en-US" dirty="0"/>
              <a:t>은 조밀한 </a:t>
            </a:r>
            <a:r>
              <a:rPr lang="ko-KR" altLang="en-US" dirty="0" err="1"/>
              <a:t>임베딩</a:t>
            </a:r>
            <a:r>
              <a:rPr lang="ko-KR" altLang="en-US" dirty="0"/>
              <a:t> 장착을 위한 </a:t>
            </a:r>
            <a:r>
              <a:rPr lang="en-US" altLang="ko-KR" dirty="0"/>
              <a:t>L_2</a:t>
            </a:r>
            <a:r>
              <a:rPr lang="ko-KR" altLang="en-US" dirty="0"/>
              <a:t> 손실과 같은 회귀 손실이다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이는 훨씬 적은 </a:t>
            </a:r>
            <a:r>
              <a:rPr lang="en-US" altLang="ko-KR" dirty="0"/>
              <a:t>NN </a:t>
            </a:r>
            <a:r>
              <a:rPr lang="ko-KR" altLang="en-US" dirty="0"/>
              <a:t>매개변수를 사용하기 때문에 더 효율적이다</a:t>
            </a:r>
            <a:r>
              <a:rPr lang="en-US" altLang="ko-KR" dirty="0"/>
              <a:t>. </a:t>
            </a:r>
          </a:p>
        </p:txBody>
      </p:sp>
      <p:pic>
        <p:nvPicPr>
          <p:cNvPr id="9218" name="Picture 2" descr="image-20211003082345062">
            <a:extLst>
              <a:ext uri="{FF2B5EF4-FFF2-40B4-BE49-F238E27FC236}">
                <a16:creationId xmlns:a16="http://schemas.microsoft.com/office/drawing/2014/main" id="{020CED50-359E-4150-A78E-BD36230E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87" y="2634113"/>
            <a:ext cx="5627388" cy="7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-20211003082358576">
            <a:extLst>
              <a:ext uri="{FF2B5EF4-FFF2-40B4-BE49-F238E27FC236}">
                <a16:creationId xmlns:a16="http://schemas.microsoft.com/office/drawing/2014/main" id="{37247AE1-3467-42F2-BD87-D33717C6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25" y="4223887"/>
            <a:ext cx="5668150" cy="5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16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4.2 GBDT2NN for Dense Numerical Features.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4.2.2.3 Tree Grouping.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을 줄이기 위해 트리를 그룹화하고</a:t>
            </a:r>
            <a:r>
              <a:rPr lang="en-US" altLang="ko-KR" dirty="0"/>
              <a:t>, NN</a:t>
            </a:r>
            <a:r>
              <a:rPr lang="ko-KR" altLang="en-US" dirty="0"/>
              <a:t> 모델을 사용하여 트리 그룹에서 증류한다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가지의 문제점이 발생한다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1. Tree</a:t>
            </a:r>
            <a:r>
              <a:rPr lang="ko-KR" altLang="en-US" dirty="0"/>
              <a:t>를 그룹화하는 방법</a:t>
            </a:r>
            <a:r>
              <a:rPr lang="en-US" altLang="ko-KR" dirty="0"/>
              <a:t> 2. Tree Group</a:t>
            </a:r>
            <a:r>
              <a:rPr lang="ko-KR" altLang="en-US" dirty="0"/>
              <a:t>에서 증류하는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Tree</a:t>
            </a:r>
            <a:r>
              <a:rPr lang="ko-KR" altLang="en-US" dirty="0"/>
              <a:t>를 그룹화하는  방법의 해결책들 중 균등하게 그룹화하는 방법을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Tree Group</a:t>
            </a:r>
            <a:r>
              <a:rPr lang="ko-KR" altLang="en-US" dirty="0"/>
              <a:t>에서 증류하기 위해서 여러 트리에 대한 </a:t>
            </a:r>
            <a:r>
              <a:rPr lang="en-US" altLang="ko-KR" dirty="0"/>
              <a:t>Leaf Embedding </a:t>
            </a:r>
            <a:r>
              <a:rPr lang="ko-KR" altLang="en-US" dirty="0"/>
              <a:t>증류를 확장한다</a:t>
            </a:r>
            <a:r>
              <a:rPr lang="en-US" altLang="ko-KR" dirty="0"/>
              <a:t>. Leaf Embedding </a:t>
            </a:r>
            <a:r>
              <a:rPr lang="ko-KR" altLang="en-US" dirty="0"/>
              <a:t>증류된 여러 결과 </a:t>
            </a:r>
            <a:r>
              <a:rPr lang="en-US" altLang="ko-KR" dirty="0"/>
              <a:t>multiple one-hot leaf index vectors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하나의 완전 연결 네트워크로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결과적으로</a:t>
            </a:r>
            <a:r>
              <a:rPr lang="en-US" altLang="ko-KR" dirty="0"/>
              <a:t>, Leaf</a:t>
            </a:r>
            <a:r>
              <a:rPr lang="ko-KR" altLang="en-US" dirty="0"/>
              <a:t> 내장 증류 및 트리 그룹화로 인해 </a:t>
            </a:r>
            <a:r>
              <a:rPr lang="en-US" altLang="ko-KR" dirty="0"/>
              <a:t>GBDT2NN</a:t>
            </a:r>
            <a:r>
              <a:rPr lang="ko-KR" altLang="en-US" dirty="0"/>
              <a:t>은 </a:t>
            </a:r>
            <a:r>
              <a:rPr lang="en-US" altLang="ko-KR" dirty="0"/>
              <a:t>GBDT</a:t>
            </a:r>
            <a:r>
              <a:rPr lang="ko-KR" altLang="en-US" dirty="0"/>
              <a:t>의 많은 트리를 소형 </a:t>
            </a:r>
            <a:r>
              <a:rPr lang="en-US" altLang="ko-KR" dirty="0"/>
              <a:t>NN </a:t>
            </a:r>
            <a:r>
              <a:rPr lang="ko-KR" altLang="en-US" dirty="0"/>
              <a:t>모델로 효율적으로 증류할 수 있으며</a:t>
            </a:r>
            <a:r>
              <a:rPr lang="en-US" altLang="ko-KR" dirty="0"/>
              <a:t>, </a:t>
            </a:r>
            <a:r>
              <a:rPr lang="ko-KR" altLang="en-US" dirty="0"/>
              <a:t>트리 출력 외에도 트리의 특징 선택과 구조 지식도 </a:t>
            </a:r>
            <a:r>
              <a:rPr lang="en-US" altLang="ko-KR" dirty="0"/>
              <a:t>NN </a:t>
            </a:r>
            <a:r>
              <a:rPr lang="ko-KR" altLang="en-US" dirty="0"/>
              <a:t>모델로 효과적으로 증류된다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36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4.3.1.1 End-to-End Offline Training.</a:t>
            </a:r>
          </a:p>
        </p:txBody>
      </p:sp>
    </p:spTree>
    <p:extLst>
      <p:ext uri="{BB962C8B-B14F-4D97-AF65-F5344CB8AC3E}">
        <p14:creationId xmlns:p14="http://schemas.microsoft.com/office/powerpoint/2010/main" val="11315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dirty="0">
                <a:effectLst/>
              </a:rPr>
              <a:t>온라인 예측은 많은 실제 애플리케이션에서 가장 필수적인 작업 중 하나</a:t>
            </a:r>
            <a:endParaRPr lang="en-US" altLang="ko-KR" b="0" i="0" dirty="0">
              <a:effectLst/>
            </a:endParaRP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표 입력 공간 </a:t>
            </a:r>
            <a:r>
              <a:rPr lang="en-US" altLang="ko-KR" b="0" i="0" dirty="0">
                <a:effectLst/>
              </a:rPr>
              <a:t>: </a:t>
            </a:r>
            <a:r>
              <a:rPr lang="ko-KR" altLang="en-US" b="0" i="0" dirty="0">
                <a:effectLst/>
              </a:rPr>
              <a:t>몇 개의 범주로 나누어진 특징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시간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제목</a:t>
            </a:r>
            <a:r>
              <a:rPr lang="en-US" altLang="ko-KR" b="0" i="0" dirty="0">
                <a:effectLst/>
              </a:rPr>
              <a:t>,,)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온라인 데이터 생성 </a:t>
            </a:r>
            <a:r>
              <a:rPr lang="en-US" altLang="ko-KR" b="0" i="0" dirty="0">
                <a:effectLst/>
              </a:rPr>
              <a:t>:</a:t>
            </a:r>
            <a:r>
              <a:rPr lang="ko-KR" altLang="en-US" b="0" i="0" dirty="0">
                <a:effectLst/>
              </a:rPr>
              <a:t> 동적 분포로 이어진 연속 데이터</a:t>
            </a:r>
            <a:r>
              <a:rPr lang="en-US" altLang="ko-KR" b="0" i="0" dirty="0">
                <a:effectLst/>
              </a:rPr>
              <a:t>. (</a:t>
            </a:r>
            <a:r>
              <a:rPr lang="ko-KR" altLang="en-US" b="0" i="0" dirty="0">
                <a:effectLst/>
              </a:rPr>
              <a:t>댓글작성시간</a:t>
            </a:r>
            <a:r>
              <a:rPr lang="en-US" altLang="ko-KR" b="0" i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표 형식 입력 공간을 이용한 효과적인 학습과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온라인 데이터 생성에 대한 빠른 적응은 </a:t>
            </a:r>
            <a:br>
              <a:rPr lang="en-US" altLang="ko-KR" b="0" i="0" dirty="0">
                <a:effectLst/>
              </a:rPr>
            </a:br>
            <a:r>
              <a:rPr lang="ko-KR" altLang="en-US" b="0" i="0" dirty="0">
                <a:effectLst/>
              </a:rPr>
              <a:t>온라인 예측  모델을 얻는 데 있어 중요한 과제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6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DeepGBM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900" dirty="0"/>
              <a:t>4.3 Training for </a:t>
            </a:r>
            <a:r>
              <a:rPr lang="en-US" altLang="ko-KR" sz="2900" dirty="0" err="1"/>
              <a:t>DeepGBM</a:t>
            </a:r>
            <a:r>
              <a:rPr lang="en-US" altLang="ko-KR" sz="2900" dirty="0"/>
              <a:t>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4.3.1.2 Online Update.</a:t>
            </a:r>
          </a:p>
        </p:txBody>
      </p:sp>
    </p:spTree>
    <p:extLst>
      <p:ext uri="{BB962C8B-B14F-4D97-AF65-F5344CB8AC3E}">
        <p14:creationId xmlns:p14="http://schemas.microsoft.com/office/powerpoint/2010/main" val="48746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5.1.1 Datasets</a:t>
            </a:r>
          </a:p>
        </p:txBody>
      </p:sp>
    </p:spTree>
    <p:extLst>
      <p:ext uri="{BB962C8B-B14F-4D97-AF65-F5344CB8AC3E}">
        <p14:creationId xmlns:p14="http://schemas.microsoft.com/office/powerpoint/2010/main" val="308863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5.1.2 Compared Models.</a:t>
            </a:r>
          </a:p>
        </p:txBody>
      </p:sp>
    </p:spTree>
    <p:extLst>
      <p:ext uri="{BB962C8B-B14F-4D97-AF65-F5344CB8AC3E}">
        <p14:creationId xmlns:p14="http://schemas.microsoft.com/office/powerpoint/2010/main" val="103075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5.1 Experimental Setup.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5.1.3 Experiments Settings.</a:t>
            </a:r>
          </a:p>
        </p:txBody>
      </p:sp>
    </p:spTree>
    <p:extLst>
      <p:ext uri="{BB962C8B-B14F-4D97-AF65-F5344CB8AC3E}">
        <p14:creationId xmlns:p14="http://schemas.microsoft.com/office/powerpoint/2010/main" val="2250895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Offline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55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EXPERIMENT.</a:t>
            </a:r>
            <a:br>
              <a:rPr lang="en-US" altLang="ko-KR" dirty="0"/>
            </a:br>
            <a:r>
              <a:rPr lang="en-US" altLang="ko-KR" sz="2900" dirty="0"/>
              <a:t>5.2 Online Performance.</a:t>
            </a:r>
            <a:endParaRPr lang="ko-KR" altLang="en-US" sz="29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92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6. CONCLUSION.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9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와 </a:t>
            </a:r>
            <a:r>
              <a:rPr lang="en-US" altLang="ko-KR" dirty="0"/>
              <a:t>NN</a:t>
            </a:r>
            <a:r>
              <a:rPr lang="ko-KR" altLang="en-US" dirty="0"/>
              <a:t>이 실제로 널리 사용되지만</a:t>
            </a:r>
            <a:r>
              <a:rPr lang="en-US" altLang="ko-KR" dirty="0"/>
              <a:t>, </a:t>
            </a:r>
            <a:r>
              <a:rPr lang="ko-KR" altLang="en-US" dirty="0"/>
              <a:t>취약한 부분이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동적 온라인 데이터 생성에 거의 적응할 수 없으며 </a:t>
            </a:r>
            <a:br>
              <a:rPr lang="en-US" altLang="ko-KR" dirty="0"/>
            </a:br>
            <a:r>
              <a:rPr lang="ko-KR" altLang="en-US" dirty="0"/>
              <a:t>희박한 범주형 특징에 직면할 경우 비효율적인 경향이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NN</a:t>
            </a:r>
            <a:r>
              <a:rPr lang="ko-KR" altLang="en-US" dirty="0"/>
              <a:t>은 밀도가 높은 수치 특징에 직면할 경우 만족스러운 성능을 달성하기가 매우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문제점들을 보안하기 위해 </a:t>
            </a:r>
            <a:r>
              <a:rPr lang="en-US" altLang="ko-KR" dirty="0"/>
              <a:t>NN</a:t>
            </a:r>
            <a:r>
              <a:rPr lang="ko-KR" altLang="en-US" dirty="0"/>
              <a:t>의 구성 요소를 사용하여 </a:t>
            </a:r>
            <a:r>
              <a:rPr lang="en-US" altLang="ko-KR" dirty="0"/>
              <a:t>NN</a:t>
            </a:r>
            <a:r>
              <a:rPr lang="ko-KR" altLang="en-US" dirty="0"/>
              <a:t>과</a:t>
            </a:r>
            <a:r>
              <a:rPr lang="en-US" altLang="ko-KR" dirty="0"/>
              <a:t> GBDT</a:t>
            </a:r>
            <a:r>
              <a:rPr lang="ko-KR" altLang="en-US" dirty="0"/>
              <a:t>의 장점을 통합하는 새로운 학습 프레임 워크인 </a:t>
            </a:r>
            <a:r>
              <a:rPr lang="en-US" altLang="ko-KR" dirty="0" err="1"/>
              <a:t>DeepGBM</a:t>
            </a:r>
            <a:r>
              <a:rPr lang="ko-KR" altLang="en-US" dirty="0"/>
              <a:t>을 제안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7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GBDT(</a:t>
            </a:r>
            <a:r>
              <a:rPr lang="en-US" altLang="ko-KR" sz="4000" b="1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Gradient Boosting Decision Tree)</a:t>
            </a:r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란</a:t>
            </a:r>
            <a:r>
              <a:rPr lang="en-US" altLang="ko-KR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</a:t>
            </a:r>
            <a:endParaRPr lang="ko-KR" altLang="en-US" sz="4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</a:rPr>
              <a:t>Gradient Boosting</a:t>
            </a:r>
            <a:r>
              <a:rPr lang="ko-KR" altLang="en-US" b="0" i="0" dirty="0">
                <a:effectLst/>
              </a:rPr>
              <a:t>은 컴퓨터공학의 알고리즘에서 자주 등장하는 </a:t>
            </a:r>
            <a:r>
              <a:rPr lang="en-US" altLang="ko-KR" b="0" i="0" dirty="0">
                <a:effectLst/>
              </a:rPr>
              <a:t>greedy </a:t>
            </a:r>
            <a:r>
              <a:rPr lang="ko-KR" altLang="en-US" b="0" i="0" dirty="0">
                <a:effectLst/>
              </a:rPr>
              <a:t>전략을 </a:t>
            </a:r>
            <a:r>
              <a:rPr lang="en-US" altLang="ko-KR" b="0" i="0" dirty="0">
                <a:effectLst/>
              </a:rPr>
              <a:t>decision tree</a:t>
            </a:r>
            <a:r>
              <a:rPr lang="ko-KR" altLang="en-US" b="0" i="0" dirty="0">
                <a:effectLst/>
              </a:rPr>
              <a:t>에 적용한 것이라고 볼 수 있다</a:t>
            </a:r>
            <a:endParaRPr lang="en-US" altLang="ko-KR" b="0" i="0" dirty="0">
              <a:effectLst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Boosting</a:t>
            </a:r>
            <a:r>
              <a:rPr lang="ko-KR" altLang="en-US" b="0" i="0" dirty="0">
                <a:effectLst/>
              </a:rPr>
              <a:t>은 기존 모델이 잘 맞추지 못한 데이터에 대해 </a:t>
            </a:r>
            <a:r>
              <a:rPr lang="en-US" altLang="ko-KR" b="0" i="0" dirty="0">
                <a:effectLst/>
              </a:rPr>
              <a:t>additional model</a:t>
            </a:r>
            <a:r>
              <a:rPr lang="ko-KR" altLang="en-US" b="0" i="0" dirty="0">
                <a:effectLst/>
              </a:rPr>
              <a:t>을 이용해서 모델의 표현력을 계속해서 높이는 방법이며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기존 모델이 잘 못 맞춘 데이터에 대한 정보를 전달하는 방법이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를 미분한 </a:t>
            </a:r>
            <a:r>
              <a:rPr lang="en-US" altLang="ko-KR" b="0" i="0" dirty="0">
                <a:effectLst/>
              </a:rPr>
              <a:t>gradient</a:t>
            </a:r>
            <a:r>
              <a:rPr lang="ko-KR" altLang="en-US" b="0" i="0" dirty="0">
                <a:effectLst/>
              </a:rPr>
              <a:t>에 기반하면 </a:t>
            </a:r>
            <a:r>
              <a:rPr lang="en-US" altLang="ko-KR" b="0" i="0" dirty="0">
                <a:effectLst/>
              </a:rPr>
              <a:t>gradient boost</a:t>
            </a:r>
            <a:r>
              <a:rPr lang="ko-KR" altLang="en-US" b="0" i="0" dirty="0">
                <a:effectLst/>
              </a:rPr>
              <a:t>가 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를 예로 들면</a:t>
            </a:r>
            <a:r>
              <a:rPr lang="en-US" altLang="ko-KR" dirty="0"/>
              <a:t>, </a:t>
            </a:r>
            <a:r>
              <a:rPr lang="en-US" altLang="ko-KR" b="0" i="0" dirty="0">
                <a:effectLst/>
              </a:rPr>
              <a:t>GB_MLP</a:t>
            </a:r>
            <a:r>
              <a:rPr lang="ko-KR" altLang="en-US" b="0" i="0" dirty="0">
                <a:effectLst/>
              </a:rPr>
              <a:t>을 만든다면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경우 먼저 </a:t>
            </a:r>
            <a:r>
              <a:rPr lang="en-US" altLang="ko-KR" b="0" i="0" dirty="0">
                <a:effectLst/>
              </a:rPr>
              <a:t>1</a:t>
            </a:r>
            <a:r>
              <a:rPr lang="ko-KR" altLang="en-US" b="0" i="0" dirty="0">
                <a:effectLst/>
              </a:rPr>
              <a:t>개의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뉴런만 있는 </a:t>
            </a:r>
            <a:r>
              <a:rPr lang="en-US" altLang="ko-KR" b="0" i="0" dirty="0">
                <a:effectLst/>
              </a:rPr>
              <a:t>3</a:t>
            </a:r>
            <a:r>
              <a:rPr lang="ko-KR" altLang="en-US" b="0" i="0" dirty="0" err="1">
                <a:effectLst/>
              </a:rPr>
              <a:t>층짜리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>
                <a:effectLst/>
              </a:rPr>
              <a:t>로 데이터를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그 다음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더이상 줄어들지 않으면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새로운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노드를 하나 추가하고 그 새로 추가된 노드의 </a:t>
            </a:r>
            <a:r>
              <a:rPr lang="en-US" altLang="ko-KR" b="0" i="0" dirty="0">
                <a:effectLst/>
              </a:rPr>
              <a:t>weight</a:t>
            </a:r>
            <a:r>
              <a:rPr lang="ko-KR" altLang="en-US" b="0" i="0" dirty="0">
                <a:effectLst/>
              </a:rPr>
              <a:t>를 같은 데이터로 다시 학습한다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이를 </a:t>
            </a:r>
            <a:r>
              <a:rPr lang="en-US" altLang="ko-KR" b="0" i="0" dirty="0">
                <a:effectLst/>
              </a:rPr>
              <a:t>error</a:t>
            </a:r>
            <a:r>
              <a:rPr lang="ko-KR" altLang="en-US" b="0" i="0" dirty="0">
                <a:effectLst/>
              </a:rPr>
              <a:t>가 충분히 줄어들 때까지 계속 반복한다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b="0" i="0" dirty="0">
                <a:effectLst/>
              </a:rPr>
              <a:t>이 과정은 결국 하나의 </a:t>
            </a:r>
            <a:r>
              <a:rPr lang="ko-KR" altLang="en-US" b="0" i="0" dirty="0" err="1">
                <a:effectLst/>
              </a:rPr>
              <a:t>히든</a:t>
            </a:r>
            <a:r>
              <a:rPr lang="ko-KR" altLang="en-US" b="0" i="0" dirty="0">
                <a:effectLst/>
              </a:rPr>
              <a:t> 뉴런을 </a:t>
            </a:r>
            <a:r>
              <a:rPr lang="en-US" altLang="ko-KR" b="0" i="0" dirty="0">
                <a:effectLst/>
              </a:rPr>
              <a:t>additional model</a:t>
            </a:r>
            <a:r>
              <a:rPr lang="ko-KR" altLang="en-US" b="0" i="0" dirty="0">
                <a:effectLst/>
              </a:rPr>
              <a:t>로써 계속 추가하면서 표현력을 점진적으로 증가시키는 과정에 해당한다</a:t>
            </a:r>
            <a:r>
              <a:rPr lang="en-US" altLang="ko-KR" b="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</a:rPr>
              <a:t>이러한 과정을 </a:t>
            </a:r>
            <a:r>
              <a:rPr lang="en-US" altLang="ko-KR" b="0" i="0" dirty="0">
                <a:effectLst/>
              </a:rPr>
              <a:t>MLP</a:t>
            </a:r>
            <a:r>
              <a:rPr lang="ko-KR" altLang="en-US" b="0" i="0" dirty="0" err="1">
                <a:effectLst/>
              </a:rPr>
              <a:t>가아니라</a:t>
            </a:r>
            <a:r>
              <a:rPr lang="en-US" altLang="ko-KR" b="0" i="0" dirty="0">
                <a:effectLst/>
              </a:rPr>
              <a:t>, Decision tree</a:t>
            </a:r>
            <a:r>
              <a:rPr lang="ko-KR" altLang="en-US" b="0" i="0" dirty="0">
                <a:effectLst/>
              </a:rPr>
              <a:t>를 사용하게 되면 </a:t>
            </a:r>
            <a:r>
              <a:rPr lang="en-US" altLang="ko-KR" b="0" i="0" dirty="0">
                <a:effectLst/>
              </a:rPr>
              <a:t>Gradient Boosting Tree(</a:t>
            </a:r>
            <a:r>
              <a:rPr lang="en-US" altLang="ko-KR" b="0" i="0" dirty="0" err="1">
                <a:effectLst/>
              </a:rPr>
              <a:t>GBTree</a:t>
            </a:r>
            <a:r>
              <a:rPr lang="en-US" altLang="ko-KR" b="0" i="0" dirty="0">
                <a:effectLst/>
              </a:rPr>
              <a:t>)</a:t>
            </a:r>
            <a:r>
              <a:rPr lang="ko-KR" altLang="en-US" b="0" i="0" dirty="0">
                <a:effectLst/>
              </a:rPr>
              <a:t>가 되는 것이다</a:t>
            </a:r>
            <a:r>
              <a:rPr lang="en-US" altLang="ko-KR" b="0" i="0" dirty="0">
                <a:effectLst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4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CatNN</a:t>
            </a:r>
            <a:r>
              <a:rPr lang="en-US" altLang="ko-KR" dirty="0"/>
              <a:t> :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GBDT2NN : GBDT</a:t>
            </a:r>
            <a:r>
              <a:rPr lang="ko-KR" altLang="en-US" dirty="0"/>
              <a:t>로 증류된 데이터를 가진 고밀도 수치 특징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두가지의 </a:t>
            </a:r>
            <a:r>
              <a:rPr lang="en-US" altLang="ko-KR" dirty="0"/>
              <a:t>Component</a:t>
            </a:r>
            <a:r>
              <a:rPr lang="ko-KR" altLang="en-US" dirty="0"/>
              <a:t>를 사용하여서 </a:t>
            </a:r>
            <a:r>
              <a:rPr lang="en-US" altLang="ko-KR" dirty="0" err="1"/>
              <a:t>DeepGBM</a:t>
            </a:r>
            <a:r>
              <a:rPr lang="ko-KR" altLang="en-US" dirty="0"/>
              <a:t>은</a:t>
            </a:r>
            <a:br>
              <a:rPr lang="en-US" altLang="ko-KR" dirty="0"/>
            </a:br>
            <a:r>
              <a:rPr lang="ko-KR" altLang="en-US" dirty="0"/>
              <a:t>효율적인 온라인 업데이트 기능을 유지하며</a:t>
            </a:r>
            <a:r>
              <a:rPr lang="en-US" altLang="ko-KR" dirty="0"/>
              <a:t>, </a:t>
            </a:r>
            <a:r>
              <a:rPr lang="ko-KR" altLang="en-US" dirty="0"/>
              <a:t>희박한 범주형 특징 처리</a:t>
            </a:r>
            <a:r>
              <a:rPr lang="en-US" altLang="ko-KR" dirty="0"/>
              <a:t>, </a:t>
            </a:r>
            <a:r>
              <a:rPr lang="ko-KR" altLang="en-US" dirty="0"/>
              <a:t>고밀도 수치 모두를 활용할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공개데이터 학습 결과</a:t>
            </a:r>
            <a:r>
              <a:rPr lang="en-US" altLang="ko-KR" dirty="0"/>
              <a:t>, </a:t>
            </a:r>
            <a:r>
              <a:rPr lang="en-US" altLang="ko-KR" dirty="0" err="1"/>
              <a:t>DeepGBM</a:t>
            </a:r>
            <a:r>
              <a:rPr lang="ko-KR" altLang="en-US" dirty="0"/>
              <a:t>은 다양한 온라인 예측 작업에 대한 성능이 기존의 다른 프레임워크의 성능보다 앞서는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0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예측은</a:t>
            </a:r>
            <a:r>
              <a:rPr lang="en-US" altLang="ko-KR" dirty="0"/>
              <a:t> </a:t>
            </a:r>
            <a:r>
              <a:rPr lang="ko-KR" altLang="en-US" dirty="0"/>
              <a:t>클릭 예측</a:t>
            </a:r>
            <a:r>
              <a:rPr lang="en-US" altLang="ko-KR" dirty="0"/>
              <a:t>, </a:t>
            </a:r>
            <a:r>
              <a:rPr lang="ko-KR" altLang="en-US" dirty="0"/>
              <a:t>웹 검색의 콘텐츠 순위</a:t>
            </a:r>
            <a:r>
              <a:rPr lang="en-US" altLang="ko-KR" dirty="0"/>
              <a:t>, </a:t>
            </a:r>
            <a:r>
              <a:rPr lang="ko-KR" altLang="en-US" dirty="0"/>
              <a:t>추천 시스템의 콘텐츠 최적화</a:t>
            </a:r>
            <a:r>
              <a:rPr lang="en-US" altLang="ko-KR" dirty="0"/>
              <a:t>, </a:t>
            </a:r>
            <a:r>
              <a:rPr lang="ko-KR" altLang="en-US" dirty="0"/>
              <a:t>이동 시간 추정과 같은 실제 산업 애플리케이션에서 필수적인 역할을 하는 특정 유형의 작업을 의미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일반적인 온라인 예측 작업은 표 입력 공간과 온라인 데이터 생성 측면 두가지를 산출하는데</a:t>
            </a:r>
            <a:r>
              <a:rPr lang="en-US" altLang="ko-KR" dirty="0"/>
              <a:t>, </a:t>
            </a:r>
            <a:r>
              <a:rPr lang="ko-KR" altLang="en-US" dirty="0"/>
              <a:t>표 입력 공간은 후원 검색에서 클릭 예측 작업의 특징 공간은 일반적으로 쿼리와 광고 사이의 텍스트 유사성과 같은 숫자 범주 뿐만 아니라 광고 범주와 같은 범주형도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온라인 데이터 생성은 이러한 작업의 실제 데이터가 온라인에서 생성되고 데이터 배포가 실시간 동적이다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뉴스 추천 시스템은 엄청난 양의 데이터를 실시간으로 생성하고</a:t>
            </a:r>
            <a:r>
              <a:rPr lang="en-US" altLang="ko-KR" dirty="0"/>
              <a:t>, </a:t>
            </a:r>
            <a:r>
              <a:rPr lang="ko-KR" altLang="en-US" dirty="0"/>
              <a:t>끊임없이 등장하는 뉴스는 다른 시간에 동적 기능 배포를 발생시킨다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온라인 예측 과제에 대한 효과적인 학습 기반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표 형식 입력 공간을 사용하여 효과적인 모델을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온라인 데이터 생성에 맞게 모델을 조정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온라인 예측 작업을 해결하는데 널리 사용되는 기계 학습 모델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GBDT, NN</a:t>
            </a:r>
            <a:r>
              <a:rPr lang="ko-KR" altLang="en-US" dirty="0"/>
              <a:t>이 있지만</a:t>
            </a:r>
            <a:r>
              <a:rPr lang="en-US" altLang="ko-KR" dirty="0"/>
              <a:t>, </a:t>
            </a:r>
            <a:r>
              <a:rPr lang="ko-KR" altLang="en-US" dirty="0"/>
              <a:t>이는 두 가지 주요 과제를 동시에 해결 할 수 없다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각자의 장단점이 존재하기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의 주요 장점은 고밀도 수치 특징을 효과적으로 처리할 수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트리를 구축하기 위해 통계 정보가 가장 큰 특징을 반복적으로 선택할 수 있기 때문에</a:t>
            </a:r>
            <a:r>
              <a:rPr lang="en-US" altLang="ko-KR" dirty="0"/>
              <a:t>, GBDT</a:t>
            </a:r>
            <a:r>
              <a:rPr lang="ko-KR" altLang="en-US" dirty="0"/>
              <a:t>는 훈련 목표에 잘 맞도록 유용한 수치 특징을 자동으로 선택하고 결합한다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6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30BB-A308-4098-AAAC-1E7D408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Introduction.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71D0B-4E24-49A6-9E81-F913B3D1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GBDT</a:t>
            </a:r>
            <a:r>
              <a:rPr lang="ko-KR" altLang="en-US" dirty="0"/>
              <a:t>는 클릭 예측</a:t>
            </a:r>
            <a:r>
              <a:rPr lang="en-US" altLang="ko-KR" dirty="0"/>
              <a:t>, </a:t>
            </a:r>
            <a:r>
              <a:rPr lang="ko-KR" altLang="en-US" dirty="0"/>
              <a:t>웹 검색 순위 및 기타 잘 알려진 예측 작업에서 효과를 입증했으나</a:t>
            </a:r>
            <a:r>
              <a:rPr lang="en-US" altLang="ko-KR" dirty="0"/>
              <a:t>, </a:t>
            </a:r>
            <a:r>
              <a:rPr lang="ko-KR" altLang="en-US" dirty="0"/>
              <a:t>두 가지 주요 단점이 있다</a:t>
            </a:r>
            <a:r>
              <a:rPr lang="en-US" altLang="ko-KR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학습된 트리를 변경할 수 없으므로 온라인 모드에서 업데이트하기가 어렵다</a:t>
            </a:r>
            <a:r>
              <a:rPr lang="en-US" altLang="ko-KR" dirty="0"/>
              <a:t>. </a:t>
            </a:r>
            <a:r>
              <a:rPr lang="ko-KR" altLang="en-US" dirty="0"/>
              <a:t>이를 위해서는 재학습을 거쳐야하기때문에 비효율적이다</a:t>
            </a:r>
            <a:r>
              <a:rPr lang="en-US" altLang="ko-KR" dirty="0"/>
              <a:t>.</a:t>
            </a:r>
            <a:r>
              <a:rPr lang="ko-KR" altLang="en-US" dirty="0"/>
              <a:t> 이는 대규모 데이터를 학습하는 것을 방해한다</a:t>
            </a:r>
            <a:r>
              <a:rPr lang="en-US" altLang="ko-KR" dirty="0"/>
              <a:t>. </a:t>
            </a:r>
            <a:r>
              <a:rPr lang="ko-KR" altLang="en-US" dirty="0"/>
              <a:t>학습을 위해 메모리에 엄청난 양의 데이터를 불러와야 하기 때문이다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희소 범주적 특징에 대한 학습의 비효율적이다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One-hot encodings</a:t>
            </a:r>
            <a:r>
              <a:rPr lang="ko-KR" altLang="en-US" dirty="0"/>
              <a:t>을 통한 변환 후 불균형 파티션과 비 파티션이 거의 같기 때문에 희소 형상에서 가는 통계 정보 이득이 적기 때문에 희소 기능을 사용하여 트리를 효과적으로 학습시키지 못한다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4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2382</Words>
  <Application>Microsoft Office PowerPoint</Application>
  <PresentationFormat>와이드스크린</PresentationFormat>
  <Paragraphs>155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나눔바른고딕</vt:lpstr>
      <vt:lpstr>나눔스퀘어OTF</vt:lpstr>
      <vt:lpstr>나눔스퀘어OTF ExtraBold</vt:lpstr>
      <vt:lpstr>맑은 고딕</vt:lpstr>
      <vt:lpstr>한컴 고딕</vt:lpstr>
      <vt:lpstr>Arial</vt:lpstr>
      <vt:lpstr>Office 테마</vt:lpstr>
      <vt:lpstr>Data Analysis programming  paper review</vt:lpstr>
      <vt:lpstr>목차</vt:lpstr>
      <vt:lpstr>1. Abstract</vt:lpstr>
      <vt:lpstr>1. Abstract</vt:lpstr>
      <vt:lpstr>GBDT(Gradient Boosting Decision Tree)란?</vt:lpstr>
      <vt:lpstr>1. Abstract</vt:lpstr>
      <vt:lpstr>2. Introduction.</vt:lpstr>
      <vt:lpstr>2. Introduction.</vt:lpstr>
      <vt:lpstr>2. Introduction.</vt:lpstr>
      <vt:lpstr>2. Introduction.</vt:lpstr>
      <vt:lpstr>2. Introduction.</vt:lpstr>
      <vt:lpstr>2. Introduction.</vt:lpstr>
      <vt:lpstr>3. Related work. 3.1 Applying GBDT for Online Prediction Tacks.</vt:lpstr>
      <vt:lpstr>3. Related work. 3.1 Applying GBDT for Online Prediction Tacks.</vt:lpstr>
      <vt:lpstr>3. Related work. 3.2 Applying NN for Online Prediction Tacks.</vt:lpstr>
      <vt:lpstr>3. Related work. 3.3 Combining NN and GBDT</vt:lpstr>
      <vt:lpstr>3. Related work. 3.3 Combining NN and GBDT</vt:lpstr>
      <vt:lpstr>3. Related work. 3.3 Combining NN and GBDT</vt:lpstr>
      <vt:lpstr>4. DeepGBM.</vt:lpstr>
      <vt:lpstr>4. DeepGBM. 4.1 CatNN for Sparse Categorical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4.2 GBDT2NN for Dense Numerical Features.</vt:lpstr>
      <vt:lpstr>4. DeepGBM. 4.3 Training for DeepGBM.</vt:lpstr>
      <vt:lpstr>4. DeepGBM. 4.3 Training for DeepGBM.</vt:lpstr>
      <vt:lpstr>5. EXPERIMENT. 5.1 Experimental Setup.</vt:lpstr>
      <vt:lpstr>5. EXPERIMENT. 5.1 Experimental Setup.</vt:lpstr>
      <vt:lpstr>5. EXPERIMENT. 5.1 Experimental Setup.</vt:lpstr>
      <vt:lpstr>5. EXPERIMENT. 5.2 Offline Performance.</vt:lpstr>
      <vt:lpstr>5. EXPERIMENT. 5.2 Online Performance.</vt:lpstr>
      <vt:lpstr>6. 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programming paper review</dc:title>
  <dc:creator>이상민</dc:creator>
  <cp:lastModifiedBy>이상민</cp:lastModifiedBy>
  <cp:revision>56</cp:revision>
  <dcterms:created xsi:type="dcterms:W3CDTF">2021-10-06T01:44:36Z</dcterms:created>
  <dcterms:modified xsi:type="dcterms:W3CDTF">2021-10-13T09:37:44Z</dcterms:modified>
</cp:coreProperties>
</file>