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91" r:id="rId2"/>
    <p:sldId id="450" r:id="rId3"/>
    <p:sldId id="451" r:id="rId4"/>
    <p:sldId id="452" r:id="rId5"/>
    <p:sldId id="462" r:id="rId6"/>
    <p:sldId id="454" r:id="rId7"/>
    <p:sldId id="453" r:id="rId8"/>
    <p:sldId id="480" r:id="rId9"/>
    <p:sldId id="447" r:id="rId10"/>
    <p:sldId id="458" r:id="rId11"/>
    <p:sldId id="470" r:id="rId12"/>
    <p:sldId id="471" r:id="rId13"/>
    <p:sldId id="472" r:id="rId14"/>
    <p:sldId id="473" r:id="rId15"/>
    <p:sldId id="469" r:id="rId16"/>
    <p:sldId id="457" r:id="rId17"/>
    <p:sldId id="464" r:id="rId18"/>
    <p:sldId id="461" r:id="rId19"/>
    <p:sldId id="463" r:id="rId20"/>
    <p:sldId id="466" r:id="rId21"/>
    <p:sldId id="468" r:id="rId22"/>
    <p:sldId id="479" r:id="rId23"/>
    <p:sldId id="477" r:id="rId24"/>
    <p:sldId id="476" r:id="rId25"/>
    <p:sldId id="478" r:id="rId2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동협" initials="신동" lastIdx="1" clrIdx="0">
    <p:extLst>
      <p:ext uri="{19B8F6BF-5375-455C-9EA6-DF929625EA0E}">
        <p15:presenceInfo xmlns:p15="http://schemas.microsoft.com/office/powerpoint/2012/main" userId="ed7415a579b4ce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2C0"/>
    <a:srgbClr val="BAC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6353" autoAdjust="0"/>
  </p:normalViewPr>
  <p:slideViewPr>
    <p:cSldViewPr>
      <p:cViewPr varScale="1">
        <p:scale>
          <a:sx n="76" d="100"/>
          <a:sy n="76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21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1397-B930-47D6-A720-4323A700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E850C-0AB0-4E09-AB35-84B1C12066D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E726D-CF4F-468E-BAFE-22EC8235B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8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9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3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6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 출처 </a:t>
            </a:r>
            <a:r>
              <a:rPr lang="en-US" altLang="ko-KR" dirty="0"/>
              <a:t>: https://stackoverflow.com/questions/33649645/how-should-nodes-be-connected-in-a-neural-network</a:t>
            </a:r>
          </a:p>
          <a:p>
            <a:r>
              <a:rPr lang="en-US" altLang="ko-KR" dirty="0"/>
              <a:t>https://medium.freecodecamp.org/an-intuitive-guide-to-convolutional-neural-networks-260c2de0a050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 출처 </a:t>
            </a:r>
            <a:r>
              <a:rPr lang="en-US" altLang="ko-KR" dirty="0"/>
              <a:t>: http://www.jessicayung.com/explaining-tensorflow-code-for-a-convolutional-neural-network/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3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 출처 </a:t>
            </a:r>
            <a:r>
              <a:rPr lang="en-US" altLang="ko-KR" dirty="0"/>
              <a:t>: http://www.jessicayung.com/explaining-tensorflow-code-for-a-convolutional-neural-network/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E726D-CF4F-468E-BAFE-22EC8235BB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1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2"/>
            <a:ext cx="7772400" cy="1362075"/>
          </a:xfrm>
        </p:spPr>
        <p:txBody>
          <a:bodyPr anchor="t"/>
          <a:lstStyle>
            <a:lvl1pPr algn="l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2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36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2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2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2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3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8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0" y="1340769"/>
            <a:ext cx="7772400" cy="2376264"/>
          </a:xfrm>
        </p:spPr>
        <p:txBody>
          <a:bodyPr anchor="ctr" anchorCtr="0"/>
          <a:lstStyle/>
          <a:p>
            <a:pPr algn="ctr"/>
            <a:r>
              <a:rPr lang="ko-KR" altLang="en-US" b="0" cap="none" dirty="0"/>
              <a:t>인공지능 개인 프로젝트</a:t>
            </a:r>
            <a:br>
              <a:rPr lang="en-US" altLang="ko-KR" b="0" cap="none" dirty="0"/>
            </a:br>
            <a:r>
              <a:rPr lang="ko-KR" altLang="en-US" b="0" cap="none" dirty="0" err="1"/>
              <a:t>딥러닝을</a:t>
            </a:r>
            <a:r>
              <a:rPr lang="ko-KR" altLang="en-US" b="0" cap="none" dirty="0"/>
              <a:t> 이용한 영상 분류</a:t>
            </a:r>
            <a:br>
              <a:rPr lang="en-US" altLang="ko-KR" b="0" cap="none" dirty="0"/>
            </a:br>
            <a:r>
              <a:rPr lang="en-US" altLang="ko-KR" b="0" cap="none" dirty="0"/>
              <a:t>- </a:t>
            </a:r>
            <a:r>
              <a:rPr lang="ko-KR" altLang="en-US" b="0" cap="none" dirty="0"/>
              <a:t>학생 배포자료 </a:t>
            </a:r>
            <a:r>
              <a:rPr lang="en-US" altLang="ko-KR" b="0" cap="none" dirty="0"/>
              <a:t>-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2400" dirty="0"/>
              <a:t>Artificial Intelligence Lab</a:t>
            </a:r>
          </a:p>
          <a:p>
            <a:r>
              <a:rPr lang="en-US" altLang="ko-KR" sz="2400" dirty="0" err="1"/>
              <a:t>Kyonggi</a:t>
            </a:r>
            <a:r>
              <a:rPr lang="en-US" altLang="ko-KR" sz="2400" dirty="0"/>
              <a:t> University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380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38"/>
    </mc:Choice>
    <mc:Fallback xmlns="">
      <p:transition spd="slow" advTm="208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A1679-7CBE-4307-84C0-21B5D7E8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코드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D3C63-21B3-4602-BD98-A06D6A25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main.py</a:t>
            </a:r>
            <a:r>
              <a:rPr lang="ko-KR" altLang="en-US" sz="2400" dirty="0"/>
              <a:t>를 실행하여 모델 학습 및 평가 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ModelMgr</a:t>
            </a:r>
            <a:r>
              <a:rPr lang="en-US" altLang="ko-KR" sz="2400" dirty="0"/>
              <a:t>() : </a:t>
            </a:r>
            <a:r>
              <a:rPr lang="ko-KR" altLang="en-US" sz="2400" dirty="0"/>
              <a:t>모델 학습</a:t>
            </a:r>
            <a:r>
              <a:rPr lang="en-US" altLang="ko-KR" sz="2400" dirty="0"/>
              <a:t>/</a:t>
            </a:r>
            <a:r>
              <a:rPr lang="ko-KR" altLang="en-US" sz="2400" dirty="0"/>
              <a:t>평가 클래스</a:t>
            </a:r>
            <a:endParaRPr lang="en-US" altLang="ko-KR" sz="2400" dirty="0"/>
          </a:p>
          <a:p>
            <a:pPr lvl="1"/>
            <a:r>
              <a:rPr lang="en-US" altLang="ko-KR" sz="2000" dirty="0"/>
              <a:t>train() : </a:t>
            </a:r>
            <a:r>
              <a:rPr lang="ko-KR" altLang="en-US" sz="2000" dirty="0"/>
              <a:t>모델 학습</a:t>
            </a:r>
            <a:endParaRPr lang="en-US" altLang="ko-KR" sz="2000" dirty="0"/>
          </a:p>
          <a:p>
            <a:pPr lvl="1"/>
            <a:r>
              <a:rPr lang="en-US" altLang="ko-KR" sz="2000" dirty="0"/>
              <a:t>test() : </a:t>
            </a:r>
            <a:r>
              <a:rPr lang="ko-KR" altLang="en-US" sz="2000" dirty="0"/>
              <a:t>모델 평가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get_hyperparameter</a:t>
            </a:r>
            <a:r>
              <a:rPr lang="en-US" altLang="ko-KR" sz="2000" dirty="0"/>
              <a:t>() : </a:t>
            </a:r>
            <a:r>
              <a:rPr lang="ko-KR" altLang="en-US" sz="2000" dirty="0"/>
              <a:t>학습에 사용될 </a:t>
            </a:r>
            <a:r>
              <a:rPr lang="ko-KR" altLang="en-US" sz="2000" dirty="0" err="1"/>
              <a:t>하이퍼파라미터</a:t>
            </a:r>
            <a:r>
              <a:rPr lang="ko-KR" altLang="en-US" sz="2000" dirty="0"/>
              <a:t> 정의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get_model</a:t>
            </a:r>
            <a:r>
              <a:rPr lang="en-US" altLang="ko-KR" sz="2000" dirty="0"/>
              <a:t>() : </a:t>
            </a:r>
            <a:r>
              <a:rPr lang="ko-KR" altLang="en-US" sz="2000" dirty="0"/>
              <a:t>구현할 모델 정의</a:t>
            </a:r>
            <a:endParaRPr lang="en-US" altLang="ko-KR" sz="2000" dirty="0"/>
          </a:p>
          <a:p>
            <a:pPr lvl="2"/>
            <a:r>
              <a:rPr lang="en-US" altLang="ko-KR" sz="1800" dirty="0"/>
              <a:t>get_model_sample_1() : </a:t>
            </a:r>
            <a:r>
              <a:rPr lang="ko-KR" altLang="en-US" sz="1800" dirty="0"/>
              <a:t>샘플 모델</a:t>
            </a:r>
            <a:r>
              <a:rPr lang="en-US" altLang="ko-KR" sz="1800" dirty="0"/>
              <a:t>1 (MLP base)</a:t>
            </a:r>
          </a:p>
          <a:p>
            <a:pPr lvl="2"/>
            <a:r>
              <a:rPr lang="en-US" altLang="ko-KR" sz="1800" dirty="0"/>
              <a:t>get_model_sample_2() : </a:t>
            </a:r>
            <a:r>
              <a:rPr lang="ko-KR" altLang="en-US" sz="1800" dirty="0"/>
              <a:t>샘플 모델</a:t>
            </a:r>
            <a:r>
              <a:rPr lang="en-US" altLang="ko-KR" sz="1800" dirty="0"/>
              <a:t>2 (CNN base)</a:t>
            </a:r>
          </a:p>
          <a:p>
            <a:pPr lvl="1"/>
            <a:r>
              <a:rPr lang="en-US" altLang="ko-KR" sz="2000" dirty="0" err="1"/>
              <a:t>draw_history</a:t>
            </a:r>
            <a:r>
              <a:rPr lang="en-US" altLang="ko-KR" sz="2000" dirty="0"/>
              <a:t>() : </a:t>
            </a:r>
            <a:r>
              <a:rPr lang="ko-KR" altLang="en-US" sz="2000" dirty="0"/>
              <a:t>모델 학습</a:t>
            </a:r>
            <a:r>
              <a:rPr lang="en-US" altLang="ko-KR" sz="2000" dirty="0"/>
              <a:t>, </a:t>
            </a:r>
            <a:r>
              <a:rPr lang="ko-KR" altLang="en-US" sz="2000" dirty="0"/>
              <a:t>평가 결과 그래프 생성</a:t>
            </a:r>
            <a:endParaRPr lang="en-US" altLang="ko-KR" sz="2000" dirty="0"/>
          </a:p>
          <a:p>
            <a:pPr lvl="2"/>
            <a:r>
              <a:rPr lang="en-US" altLang="ko-KR" sz="1800" dirty="0"/>
              <a:t>result.png </a:t>
            </a:r>
            <a:r>
              <a:rPr lang="ko-KR" altLang="en-US" sz="1800" dirty="0"/>
              <a:t>파일에서 확인 가능</a:t>
            </a:r>
            <a:endParaRPr lang="en-US" altLang="ko-KR" sz="1800" dirty="0"/>
          </a:p>
          <a:p>
            <a:pPr lvl="1"/>
            <a:r>
              <a:rPr lang="en-US" altLang="ko-KR" sz="2000" dirty="0"/>
              <a:t>save/load model() : </a:t>
            </a:r>
            <a:r>
              <a:rPr lang="ko-KR" altLang="en-US" sz="2000" dirty="0"/>
              <a:t>학습된 모델 저장 및 불러오기</a:t>
            </a:r>
            <a:endParaRPr lang="en-US" altLang="ko-KR" sz="2000" dirty="0"/>
          </a:p>
          <a:p>
            <a:r>
              <a:rPr lang="en-US" altLang="ko-KR" sz="2400" b="1" dirty="0" err="1"/>
              <a:t>get_hyperparameter</a:t>
            </a:r>
            <a:r>
              <a:rPr lang="en-US" altLang="ko-KR" sz="2400" b="1" dirty="0"/>
              <a:t>(), </a:t>
            </a:r>
            <a:r>
              <a:rPr lang="en-US" altLang="ko-KR" sz="2400" b="1" dirty="0" err="1"/>
              <a:t>get_model</a:t>
            </a:r>
            <a:r>
              <a:rPr lang="en-US" altLang="ko-KR" sz="2400" b="1" dirty="0"/>
              <a:t>() </a:t>
            </a:r>
            <a:r>
              <a:rPr lang="ko-KR" altLang="en-US" sz="2400" b="1" dirty="0"/>
              <a:t>외는 수정 금지</a:t>
            </a:r>
          </a:p>
        </p:txBody>
      </p:sp>
    </p:spTree>
    <p:extLst>
      <p:ext uri="{BB962C8B-B14F-4D97-AF65-F5344CB8AC3E}">
        <p14:creationId xmlns:p14="http://schemas.microsoft.com/office/powerpoint/2010/main" val="124287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63893-B6F5-4389-A120-453F082D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구현 및 수정해야하는 코드 부분 </a:t>
            </a:r>
            <a:r>
              <a:rPr lang="en-US" altLang="ko-KR" dirty="0">
                <a:solidFill>
                  <a:srgbClr val="0070C0"/>
                </a:solidFill>
              </a:rPr>
              <a:t>- 1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6C4C8-0AF2-449F-B630-A73D3D07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하이퍼파라미터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1"/>
            <a:r>
              <a:rPr lang="en-US" altLang="ko-KR" dirty="0" err="1"/>
              <a:t>get_hyperparameter</a:t>
            </a:r>
            <a:r>
              <a:rPr lang="en-US" altLang="ko-KR" dirty="0"/>
              <a:t>() 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D34528-FCE6-403D-93E0-140BE55C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58727"/>
            <a:ext cx="6537611" cy="3824635"/>
          </a:xfrm>
          <a:prstGeom prst="rect">
            <a:avLst/>
          </a:prstGeom>
        </p:spPr>
      </p:pic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1D009020-F9C0-460F-AE62-409DCF38E179}"/>
              </a:ext>
            </a:extLst>
          </p:cNvPr>
          <p:cNvSpPr/>
          <p:nvPr/>
        </p:nvSpPr>
        <p:spPr>
          <a:xfrm>
            <a:off x="1524446" y="4600180"/>
            <a:ext cx="360040" cy="12770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C4ED2-4091-4491-942C-0F81C3FA144F}"/>
              </a:ext>
            </a:extLst>
          </p:cNvPr>
          <p:cNvSpPr txBox="1"/>
          <p:nvPr/>
        </p:nvSpPr>
        <p:spPr>
          <a:xfrm>
            <a:off x="363551" y="5054060"/>
            <a:ext cx="11608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수정 대상</a:t>
            </a:r>
          </a:p>
        </p:txBody>
      </p:sp>
    </p:spTree>
    <p:extLst>
      <p:ext uri="{BB962C8B-B14F-4D97-AF65-F5344CB8AC3E}">
        <p14:creationId xmlns:p14="http://schemas.microsoft.com/office/powerpoint/2010/main" val="54592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63893-B6F5-4389-A120-453F082D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구현 및 수정해야하는 코드 부분 </a:t>
            </a:r>
            <a:r>
              <a:rPr lang="en-US" altLang="ko-KR" dirty="0">
                <a:solidFill>
                  <a:srgbClr val="0070C0"/>
                </a:solidFill>
              </a:rPr>
              <a:t>- 2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6C4C8-0AF2-449F-B630-A73D3D07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53000"/>
          </a:xfrm>
        </p:spPr>
        <p:txBody>
          <a:bodyPr/>
          <a:lstStyle/>
          <a:p>
            <a:r>
              <a:rPr lang="ko-KR" altLang="en-US" dirty="0"/>
              <a:t>모델 부분 구현</a:t>
            </a:r>
            <a:endParaRPr lang="en-US" altLang="ko-KR" dirty="0"/>
          </a:p>
          <a:p>
            <a:pPr lvl="1"/>
            <a:r>
              <a:rPr lang="en-US" altLang="ko-KR" dirty="0" err="1"/>
              <a:t>get_model</a:t>
            </a:r>
            <a:r>
              <a:rPr lang="en-US" altLang="ko-KR" dirty="0"/>
              <a:t>()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샘플 코드 </a:t>
            </a:r>
            <a:r>
              <a:rPr lang="en-US" altLang="ko-KR" dirty="0"/>
              <a:t>2</a:t>
            </a:r>
            <a:r>
              <a:rPr lang="ko-KR" altLang="en-US" dirty="0"/>
              <a:t>개 제공</a:t>
            </a:r>
            <a:r>
              <a:rPr lang="en-US" altLang="ko-KR" dirty="0"/>
              <a:t>[</a:t>
            </a:r>
            <a:r>
              <a:rPr lang="ko-KR" altLang="en-US" dirty="0"/>
              <a:t>각 성능</a:t>
            </a:r>
            <a:r>
              <a:rPr lang="en-US" altLang="ko-KR" dirty="0"/>
              <a:t>: MLP:60%, CNN:65%]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20588-A6E9-4E1B-A1B1-DECBE3B0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92" y="3017603"/>
            <a:ext cx="5247615" cy="37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7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CA252-2E9F-4DEA-B531-B9ECFE89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제공되는 샘플 모델 </a:t>
            </a:r>
            <a:r>
              <a:rPr lang="en-US" altLang="ko-KR" dirty="0"/>
              <a:t>1 (MLP)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4AC61-512B-412D-9BED-B5746EC3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MLP model</a:t>
            </a:r>
          </a:p>
          <a:p>
            <a:pPr lvl="1"/>
            <a:r>
              <a:rPr lang="en-US" altLang="ko-KR" dirty="0"/>
              <a:t>Accuracy(TEST data)</a:t>
            </a:r>
            <a:r>
              <a:rPr lang="ko-KR" altLang="en-US" dirty="0"/>
              <a:t> </a:t>
            </a:r>
            <a:r>
              <a:rPr lang="en-US" altLang="ko-KR" dirty="0"/>
              <a:t>: 60.43%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015836-7E08-4A37-9EE0-94CB33A8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33" y="2778547"/>
            <a:ext cx="8077134" cy="37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7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CA252-2E9F-4DEA-B531-B9ECFE89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제공되는 샘플 모델 </a:t>
            </a:r>
            <a:r>
              <a:rPr lang="en-US" altLang="ko-KR" dirty="0"/>
              <a:t>2 (CNN)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4AC61-512B-412D-9BED-B5746EC3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model</a:t>
            </a:r>
          </a:p>
          <a:p>
            <a:pPr lvl="1"/>
            <a:r>
              <a:rPr lang="en-US" altLang="ko-KR" dirty="0"/>
              <a:t>Accuracy(TEST data)</a:t>
            </a:r>
            <a:r>
              <a:rPr lang="ko-KR" altLang="en-US" dirty="0"/>
              <a:t> </a:t>
            </a:r>
            <a:r>
              <a:rPr lang="en-US" altLang="ko-KR" dirty="0"/>
              <a:t>: 65.06%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4349A-C354-45D8-8DC9-2EFFA4A64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63" y="2594101"/>
            <a:ext cx="6713073" cy="41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6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E6F9B-87AD-4F1E-BA81-D4C12313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1BABF-7A55-40F6-901D-8099ED0F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평가 종료 시 자동으로 </a:t>
            </a:r>
            <a:r>
              <a:rPr lang="en-US" altLang="ko-KR" dirty="0"/>
              <a:t>result.png </a:t>
            </a:r>
            <a:r>
              <a:rPr lang="ko-KR" altLang="en-US" dirty="0"/>
              <a:t>파일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6A5B6E-0EF1-455B-A5F5-8BF412C8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0" y="2746892"/>
            <a:ext cx="6993311" cy="3472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D38213-9B7D-4025-9F8D-485642919746}"/>
              </a:ext>
            </a:extLst>
          </p:cNvPr>
          <p:cNvSpPr txBox="1"/>
          <p:nvPr/>
        </p:nvSpPr>
        <p:spPr>
          <a:xfrm>
            <a:off x="1806672" y="6158756"/>
            <a:ext cx="21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Train/Val Loss Graph</a:t>
            </a:r>
          </a:p>
          <a:p>
            <a:pPr algn="ctr"/>
            <a:r>
              <a:rPr lang="en-US" altLang="ko-KR" b="1" dirty="0"/>
              <a:t>(lower is better)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CD272-9DD5-42F7-BCD6-D30FDD69A107}"/>
              </a:ext>
            </a:extLst>
          </p:cNvPr>
          <p:cNvSpPr txBox="1"/>
          <p:nvPr/>
        </p:nvSpPr>
        <p:spPr>
          <a:xfrm>
            <a:off x="5109401" y="6158756"/>
            <a:ext cx="259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Train/Val Accuracy Graph</a:t>
            </a:r>
          </a:p>
          <a:p>
            <a:pPr algn="ctr"/>
            <a:r>
              <a:rPr lang="en-US" altLang="ko-KR" b="1" dirty="0"/>
              <a:t>(higher is better)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6C3864-D577-45FF-AD62-A5AAF637A41F}"/>
              </a:ext>
            </a:extLst>
          </p:cNvPr>
          <p:cNvSpPr/>
          <p:nvPr/>
        </p:nvSpPr>
        <p:spPr>
          <a:xfrm>
            <a:off x="5881533" y="2690523"/>
            <a:ext cx="105183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CCCE03-0CB6-4A72-9A03-AD5661D96860}"/>
              </a:ext>
            </a:extLst>
          </p:cNvPr>
          <p:cNvSpPr/>
          <p:nvPr/>
        </p:nvSpPr>
        <p:spPr>
          <a:xfrm>
            <a:off x="2093304" y="2690523"/>
            <a:ext cx="3754838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7BAD6-69CE-414F-9B01-E4D9BE1A1B83}"/>
              </a:ext>
            </a:extLst>
          </p:cNvPr>
          <p:cNvSpPr txBox="1"/>
          <p:nvPr/>
        </p:nvSpPr>
        <p:spPr>
          <a:xfrm>
            <a:off x="599630" y="2228072"/>
            <a:ext cx="329128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학습에 사용된 </a:t>
            </a:r>
            <a:r>
              <a:rPr lang="ko-KR" altLang="en-US" dirty="0" err="1"/>
              <a:t>하이퍼파라미터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D6E929-F1A3-4B12-BC92-5177ACA6BCBD}"/>
              </a:ext>
            </a:extLst>
          </p:cNvPr>
          <p:cNvSpPr txBox="1"/>
          <p:nvPr/>
        </p:nvSpPr>
        <p:spPr>
          <a:xfrm>
            <a:off x="5622932" y="2220024"/>
            <a:ext cx="32031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 정확도 </a:t>
            </a:r>
            <a:r>
              <a:rPr lang="en-US" altLang="ko-KR" dirty="0"/>
              <a:t>(</a:t>
            </a:r>
            <a:r>
              <a:rPr lang="ko-KR" altLang="en-US" dirty="0"/>
              <a:t>최종 성능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66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B449F-D8D1-473D-B1AC-6B02CE3B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A08D-7BA9-4467-82E0-A7D5C7C0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분할 및 크기</a:t>
            </a:r>
            <a:endParaRPr lang="en-US" altLang="ko-KR" dirty="0"/>
          </a:p>
          <a:p>
            <a:pPr lvl="1"/>
            <a:r>
              <a:rPr lang="en-US" altLang="ko-KR" dirty="0"/>
              <a:t>Train data# : 8,000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Validation data# : 2,000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Test data# : 2,000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입력 데이터</a:t>
            </a:r>
            <a:endParaRPr lang="en-US" altLang="ko-KR" dirty="0"/>
          </a:p>
          <a:p>
            <a:pPr lvl="1"/>
            <a:r>
              <a:rPr lang="ko-KR" altLang="en-US" dirty="0"/>
              <a:t>흑백 영상</a:t>
            </a:r>
            <a:endParaRPr lang="en-US" altLang="ko-KR" dirty="0"/>
          </a:p>
          <a:p>
            <a:pPr lvl="1"/>
            <a:r>
              <a:rPr lang="en-US" altLang="ko-KR" dirty="0"/>
              <a:t>shape : 32x32x1</a:t>
            </a:r>
          </a:p>
          <a:p>
            <a:r>
              <a:rPr lang="ko-KR" altLang="en-US" dirty="0"/>
              <a:t>출력 데이터</a:t>
            </a:r>
            <a:endParaRPr lang="en-US" altLang="ko-KR" dirty="0"/>
          </a:p>
          <a:p>
            <a:pPr lvl="1"/>
            <a:r>
              <a:rPr lang="ko-KR" altLang="en-US" dirty="0"/>
              <a:t>영상 라벨 </a:t>
            </a:r>
            <a:r>
              <a:rPr lang="en-US" altLang="ko-KR" dirty="0"/>
              <a:t>{0: </a:t>
            </a:r>
            <a:r>
              <a:rPr lang="ko-KR" altLang="en-US" dirty="0"/>
              <a:t>고양이</a:t>
            </a:r>
            <a:r>
              <a:rPr lang="en-US" altLang="ko-KR" dirty="0"/>
              <a:t>, 1: </a:t>
            </a:r>
            <a:r>
              <a:rPr lang="ko-KR" altLang="en-US" dirty="0"/>
              <a:t>강아지</a:t>
            </a: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shape : 1</a:t>
            </a:r>
          </a:p>
          <a:p>
            <a:r>
              <a:rPr lang="ko-KR" altLang="en-US" b="1" u="sng" dirty="0">
                <a:solidFill>
                  <a:srgbClr val="FF0000"/>
                </a:solidFill>
              </a:rPr>
              <a:t>코드 첫 실행 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자동으로 다운로드</a:t>
            </a:r>
          </a:p>
        </p:txBody>
      </p:sp>
    </p:spTree>
    <p:extLst>
      <p:ext uri="{BB962C8B-B14F-4D97-AF65-F5344CB8AC3E}">
        <p14:creationId xmlns:p14="http://schemas.microsoft.com/office/powerpoint/2010/main" val="241931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64788B-7D49-478B-8A67-E55AF583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구현</a:t>
            </a:r>
          </a:p>
        </p:txBody>
      </p:sp>
    </p:spTree>
    <p:extLst>
      <p:ext uri="{BB962C8B-B14F-4D97-AF65-F5344CB8AC3E}">
        <p14:creationId xmlns:p14="http://schemas.microsoft.com/office/powerpoint/2010/main" val="104424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A1679-7CBE-4307-84C0-21B5D7E8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/>
              <a:t>개발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D3C63-21B3-4602-BD98-A06D6A25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Keras</a:t>
            </a:r>
            <a:r>
              <a:rPr lang="en-US" altLang="ko-KR" sz="2400" dirty="0"/>
              <a:t> : </a:t>
            </a:r>
            <a:r>
              <a:rPr lang="ko-KR" altLang="en-US" sz="2400" dirty="0" err="1"/>
              <a:t>딥러닝</a:t>
            </a:r>
            <a:r>
              <a:rPr lang="ko-KR" altLang="en-US" sz="2400" dirty="0"/>
              <a:t> 라이브러리 중 하나</a:t>
            </a:r>
            <a:endParaRPr lang="en-US" altLang="ko-KR" sz="2400" dirty="0"/>
          </a:p>
          <a:p>
            <a:r>
              <a:rPr lang="ko-KR" altLang="en-US" sz="2400" dirty="0"/>
              <a:t>인공신경망 개발 절차</a:t>
            </a:r>
            <a:endParaRPr lang="en-US" altLang="ko-KR" sz="2400" dirty="0"/>
          </a:p>
          <a:p>
            <a:pPr lvl="1"/>
            <a:r>
              <a:rPr lang="en-US" altLang="ko-KR" sz="2000" dirty="0"/>
              <a:t>1. </a:t>
            </a:r>
            <a:r>
              <a:rPr lang="ko-KR" altLang="en-US" sz="2000" dirty="0"/>
              <a:t>문제 분석</a:t>
            </a:r>
            <a:endParaRPr lang="en-US" altLang="ko-KR" sz="2000" dirty="0"/>
          </a:p>
          <a:p>
            <a:pPr lvl="1"/>
            <a:r>
              <a:rPr lang="en-US" altLang="ko-KR" sz="2000" dirty="0"/>
              <a:t>2. </a:t>
            </a:r>
            <a:r>
              <a:rPr lang="ko-KR" altLang="en-US" sz="2000" dirty="0"/>
              <a:t>모델 구조 설계 </a:t>
            </a:r>
            <a:r>
              <a:rPr lang="en-US" altLang="ko-KR" sz="2000" dirty="0"/>
              <a:t>(with</a:t>
            </a:r>
            <a:r>
              <a:rPr lang="ko-KR" altLang="en-US" sz="2000" dirty="0"/>
              <a:t> </a:t>
            </a:r>
            <a:r>
              <a:rPr lang="en-US" altLang="ko-KR" sz="2000" dirty="0" err="1"/>
              <a:t>Keras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600" dirty="0"/>
              <a:t>Sequential()</a:t>
            </a:r>
            <a:r>
              <a:rPr lang="ko-KR" altLang="en-US" sz="1600" dirty="0"/>
              <a:t>로 모델 정의</a:t>
            </a:r>
            <a:endParaRPr lang="en-US" altLang="ko-KR" sz="1600" dirty="0"/>
          </a:p>
          <a:p>
            <a:pPr lvl="2"/>
            <a:r>
              <a:rPr lang="en-US" altLang="ko-KR" sz="1600" dirty="0"/>
              <a:t>add </a:t>
            </a:r>
            <a:r>
              <a:rPr lang="ko-KR" altLang="en-US" sz="1600" dirty="0"/>
              <a:t>함수로 </a:t>
            </a:r>
            <a:r>
              <a:rPr lang="en-US" altLang="ko-KR" sz="1600" dirty="0"/>
              <a:t>Layer, </a:t>
            </a:r>
            <a:r>
              <a:rPr lang="ko-KR" altLang="en-US" sz="1600" dirty="0"/>
              <a:t>활성화 함수 등</a:t>
            </a:r>
            <a:r>
              <a:rPr lang="en-US" altLang="ko-KR" sz="1600" dirty="0"/>
              <a:t> </a:t>
            </a:r>
            <a:r>
              <a:rPr lang="ko-KR" altLang="en-US" sz="1600" dirty="0"/>
              <a:t>추가 </a:t>
            </a:r>
            <a:r>
              <a:rPr lang="en-US" altLang="ko-KR" sz="1600" dirty="0"/>
              <a:t>(</a:t>
            </a:r>
            <a:r>
              <a:rPr lang="ko-KR" altLang="en-US" sz="1600" dirty="0"/>
              <a:t>구조 설계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2000" dirty="0"/>
              <a:t>3. </a:t>
            </a:r>
            <a:r>
              <a:rPr lang="ko-KR" altLang="en-US" sz="2000" dirty="0"/>
              <a:t>모델의 </a:t>
            </a:r>
            <a:r>
              <a:rPr lang="en-US" altLang="ko-KR" sz="2000" dirty="0"/>
              <a:t>Loss, Optimizer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pPr lvl="1"/>
            <a:r>
              <a:rPr lang="en-US" altLang="ko-KR" sz="2000" dirty="0"/>
              <a:t>4. </a:t>
            </a:r>
            <a:r>
              <a:rPr lang="ko-KR" altLang="en-US" sz="2000" dirty="0"/>
              <a:t>모델 학습</a:t>
            </a:r>
            <a:endParaRPr lang="en-US" altLang="ko-KR" sz="2000" dirty="0"/>
          </a:p>
          <a:p>
            <a:pPr lvl="2"/>
            <a:r>
              <a:rPr lang="en-US" altLang="ko-KR" sz="1600" dirty="0"/>
              <a:t>batch size, epochs, learning rate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pPr lvl="2"/>
            <a:r>
              <a:rPr lang="ko-KR" altLang="en-US" sz="1600" dirty="0"/>
              <a:t>정의된 </a:t>
            </a:r>
            <a:r>
              <a:rPr lang="en-US" altLang="ko-KR" sz="1600" dirty="0"/>
              <a:t>epochs </a:t>
            </a:r>
            <a:r>
              <a:rPr lang="ko-KR" altLang="en-US" sz="1600" dirty="0"/>
              <a:t>만큼 모델 학습</a:t>
            </a:r>
            <a:endParaRPr lang="en-US" altLang="ko-KR" sz="1600" dirty="0"/>
          </a:p>
          <a:p>
            <a:pPr lvl="1"/>
            <a:r>
              <a:rPr lang="en-US" altLang="ko-KR" sz="2000" dirty="0"/>
              <a:t>5. </a:t>
            </a:r>
            <a:r>
              <a:rPr lang="ko-KR" altLang="en-US" sz="2000" dirty="0"/>
              <a:t>모델 평가</a:t>
            </a:r>
            <a:endParaRPr lang="en-US" altLang="ko-KR" sz="2000" dirty="0"/>
          </a:p>
          <a:p>
            <a:pPr lvl="2"/>
            <a:r>
              <a:rPr lang="ko-KR" altLang="en-US" sz="1600" dirty="0"/>
              <a:t>예측 정확도로 모델 성능 확인</a:t>
            </a:r>
            <a:endParaRPr lang="en-US" altLang="ko-KR" sz="1600" dirty="0"/>
          </a:p>
          <a:p>
            <a:pPr lvl="1"/>
            <a:r>
              <a:rPr lang="en-US" altLang="ko-KR" sz="2000" dirty="0"/>
              <a:t>6. </a:t>
            </a:r>
            <a:r>
              <a:rPr lang="ko-KR" altLang="en-US" sz="2000" dirty="0"/>
              <a:t>학습된 모델 적용 </a:t>
            </a:r>
            <a:r>
              <a:rPr lang="en-US" altLang="ko-KR" sz="2000" dirty="0"/>
              <a:t>(</a:t>
            </a:r>
            <a:r>
              <a:rPr lang="ko-KR" altLang="en-US" sz="2000" dirty="0"/>
              <a:t>본 프로젝트에서는 해당하지 않음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1600" dirty="0"/>
              <a:t>모델을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실제 환경에서 모델을 불러와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C5E17-127B-4885-AB05-4D993A921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15"/>
          <a:stretch/>
        </p:blipFill>
        <p:spPr>
          <a:xfrm>
            <a:off x="6228184" y="1850355"/>
            <a:ext cx="2785102" cy="3157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C57D6-91A6-4165-8C48-8FE3805483DF}"/>
              </a:ext>
            </a:extLst>
          </p:cNvPr>
          <p:cNvSpPr txBox="1"/>
          <p:nvPr/>
        </p:nvSpPr>
        <p:spPr>
          <a:xfrm>
            <a:off x="6783005" y="5071029"/>
            <a:ext cx="1675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모델 코드 예시</a:t>
            </a:r>
          </a:p>
        </p:txBody>
      </p:sp>
    </p:spTree>
    <p:extLst>
      <p:ext uri="{BB962C8B-B14F-4D97-AF65-F5344CB8AC3E}">
        <p14:creationId xmlns:p14="http://schemas.microsoft.com/office/powerpoint/2010/main" val="906946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AE317-B88B-4118-A87B-1EBF0476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(in 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3C541-FC53-4917-B974-C1B01D38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Dense()</a:t>
            </a:r>
          </a:p>
          <a:p>
            <a:pPr lvl="1"/>
            <a:r>
              <a:rPr lang="en-US" altLang="ko-KR" dirty="0"/>
              <a:t>fully-connected layer</a:t>
            </a:r>
          </a:p>
          <a:p>
            <a:pPr lvl="1"/>
            <a:r>
              <a:rPr lang="ko-KR" altLang="en-US" dirty="0"/>
              <a:t>파라미터</a:t>
            </a:r>
            <a:endParaRPr lang="en-US" altLang="ko-KR" dirty="0"/>
          </a:p>
          <a:p>
            <a:pPr lvl="2"/>
            <a:r>
              <a:rPr lang="en-US" altLang="ko-KR" sz="1800" dirty="0"/>
              <a:t>unit </a:t>
            </a:r>
            <a:r>
              <a:rPr lang="ko-KR" altLang="en-US" sz="1800" dirty="0"/>
              <a:t>수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r>
              <a:rPr lang="en-US" altLang="ko-KR" dirty="0"/>
              <a:t>Conv2d()</a:t>
            </a:r>
          </a:p>
          <a:p>
            <a:pPr lvl="1"/>
            <a:r>
              <a:rPr lang="en-US" altLang="ko-KR" dirty="0"/>
              <a:t>convolutional layer</a:t>
            </a:r>
          </a:p>
          <a:p>
            <a:pPr lvl="1"/>
            <a:r>
              <a:rPr lang="ko-KR" altLang="en-US" dirty="0"/>
              <a:t>파라미터</a:t>
            </a:r>
            <a:endParaRPr lang="en-US" altLang="ko-KR" dirty="0"/>
          </a:p>
          <a:p>
            <a:pPr lvl="2"/>
            <a:r>
              <a:rPr lang="ko-KR" altLang="en-US" sz="1800" dirty="0"/>
              <a:t>필터 크기</a:t>
            </a:r>
            <a:r>
              <a:rPr lang="en-US" altLang="ko-KR" sz="1800" dirty="0"/>
              <a:t>, </a:t>
            </a:r>
            <a:r>
              <a:rPr lang="ko-KR" altLang="en-US" sz="1800" dirty="0"/>
              <a:t>필터 수</a:t>
            </a:r>
            <a:endParaRPr lang="en-US" altLang="ko-KR" sz="1800" dirty="0"/>
          </a:p>
          <a:p>
            <a:pPr lvl="2"/>
            <a:r>
              <a:rPr lang="en-US" altLang="ko-KR" sz="1800" dirty="0"/>
              <a:t>stride </a:t>
            </a:r>
            <a:r>
              <a:rPr lang="ko-KR" altLang="en-US" sz="1800" dirty="0"/>
              <a:t>크기</a:t>
            </a:r>
            <a:r>
              <a:rPr lang="en-US" altLang="ko-KR" sz="1800" dirty="0"/>
              <a:t>, padding </a:t>
            </a:r>
            <a:r>
              <a:rPr lang="ko-KR" altLang="en-US" sz="1800" dirty="0"/>
              <a:t>방법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E4E86F5-241D-4151-BBD3-D3538318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613544"/>
            <a:ext cx="2296193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F24F0A-E636-4910-9F02-D670A3D103EA}"/>
              </a:ext>
            </a:extLst>
          </p:cNvPr>
          <p:cNvSpPr txBox="1"/>
          <p:nvPr/>
        </p:nvSpPr>
        <p:spPr>
          <a:xfrm>
            <a:off x="6066360" y="3491448"/>
            <a:ext cx="13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Dense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2AB075-3E3B-4745-8727-E21A17D86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903392"/>
            <a:ext cx="3693790" cy="2548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52B427-F3F2-4D67-82AE-577768D68A87}"/>
              </a:ext>
            </a:extLst>
          </p:cNvPr>
          <p:cNvSpPr txBox="1"/>
          <p:nvPr/>
        </p:nvSpPr>
        <p:spPr>
          <a:xfrm>
            <a:off x="6012160" y="6452107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Conv2d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76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B746-C9E3-48C5-86CD-6B24D751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7CEFD-9769-4201-BCDA-856CA7A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64856"/>
          </a:xfrm>
        </p:spPr>
        <p:txBody>
          <a:bodyPr/>
          <a:lstStyle/>
          <a:p>
            <a:r>
              <a:rPr lang="ko-KR" altLang="en-US" dirty="0"/>
              <a:t>프로젝트 목표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문제 해결을 위한 인공신경망 설계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주어진 데이터셋으로 모델을 학습하고 평가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주제</a:t>
            </a:r>
            <a:endParaRPr lang="en-US" altLang="ko-KR" dirty="0"/>
          </a:p>
          <a:p>
            <a:pPr lvl="1"/>
            <a:r>
              <a:rPr lang="ko-KR" altLang="en-US" dirty="0"/>
              <a:t>강아지와 고양이 영상 분류하기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A71B8FB-DB88-4E3E-9B87-D9D37143D05D}"/>
              </a:ext>
            </a:extLst>
          </p:cNvPr>
          <p:cNvSpPr/>
          <p:nvPr/>
        </p:nvSpPr>
        <p:spPr>
          <a:xfrm>
            <a:off x="4124143" y="4733639"/>
            <a:ext cx="1935700" cy="13289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Deep Neural Network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37ED92-4CD5-4D8D-994C-6D521FB3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581128"/>
            <a:ext cx="1683068" cy="169144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E59D1EE-E83E-49CB-8F4C-EED52C042C06}"/>
              </a:ext>
            </a:extLst>
          </p:cNvPr>
          <p:cNvSpPr/>
          <p:nvPr/>
        </p:nvSpPr>
        <p:spPr>
          <a:xfrm>
            <a:off x="3353401" y="5093701"/>
            <a:ext cx="576064" cy="64807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B1859CA-AB46-4679-A08F-2919E98BCED8}"/>
              </a:ext>
            </a:extLst>
          </p:cNvPr>
          <p:cNvSpPr/>
          <p:nvPr/>
        </p:nvSpPr>
        <p:spPr>
          <a:xfrm>
            <a:off x="6307613" y="5093701"/>
            <a:ext cx="576064" cy="64807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5910-9E66-4EA3-90FF-3481274652B8}"/>
              </a:ext>
            </a:extLst>
          </p:cNvPr>
          <p:cNvSpPr txBox="1"/>
          <p:nvPr/>
        </p:nvSpPr>
        <p:spPr>
          <a:xfrm>
            <a:off x="7131447" y="4965184"/>
            <a:ext cx="7598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“Cat”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“Dog”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2E366A-6930-4C11-A02E-C223898210A8}"/>
              </a:ext>
            </a:extLst>
          </p:cNvPr>
          <p:cNvSpPr/>
          <p:nvPr/>
        </p:nvSpPr>
        <p:spPr>
          <a:xfrm>
            <a:off x="1621326" y="6309964"/>
            <a:ext cx="139172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dirty="0"/>
              <a:t>영상 데이터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F037A-082D-4BF5-8E45-A1E3ADB5D56D}"/>
              </a:ext>
            </a:extLst>
          </p:cNvPr>
          <p:cNvSpPr/>
          <p:nvPr/>
        </p:nvSpPr>
        <p:spPr>
          <a:xfrm>
            <a:off x="6930943" y="6006803"/>
            <a:ext cx="116089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dirty="0"/>
              <a:t>분류 결과</a:t>
            </a:r>
          </a:p>
        </p:txBody>
      </p:sp>
    </p:spTree>
    <p:extLst>
      <p:ext uri="{BB962C8B-B14F-4D97-AF65-F5344CB8AC3E}">
        <p14:creationId xmlns:p14="http://schemas.microsoft.com/office/powerpoint/2010/main" val="45411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AE317-B88B-4118-A87B-1EBF0476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(in 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3C541-FC53-4917-B974-C1B01D38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MaxPooling2D()</a:t>
            </a:r>
          </a:p>
          <a:p>
            <a:pPr lvl="1"/>
            <a:r>
              <a:rPr lang="en-US" altLang="ko-KR" dirty="0"/>
              <a:t>pooling layer</a:t>
            </a:r>
          </a:p>
          <a:p>
            <a:pPr lvl="1"/>
            <a:r>
              <a:rPr lang="ko-KR" altLang="en-US" dirty="0"/>
              <a:t>파라미터</a:t>
            </a:r>
            <a:endParaRPr lang="en-US" altLang="ko-KR" dirty="0"/>
          </a:p>
          <a:p>
            <a:pPr lvl="2"/>
            <a:r>
              <a:rPr lang="en-US" altLang="ko-KR" sz="1800" dirty="0"/>
              <a:t>stride </a:t>
            </a:r>
            <a:r>
              <a:rPr lang="ko-KR" altLang="en-US" sz="1800" dirty="0"/>
              <a:t>크기</a:t>
            </a:r>
            <a:endParaRPr lang="en-US" altLang="ko-KR" sz="1800" dirty="0"/>
          </a:p>
          <a:p>
            <a:pPr lvl="2"/>
            <a:r>
              <a:rPr lang="en-US" altLang="ko-KR" sz="1800" dirty="0"/>
              <a:t>pooling </a:t>
            </a:r>
            <a:r>
              <a:rPr lang="ko-KR" altLang="en-US" sz="1800" dirty="0"/>
              <a:t>범위 크기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r>
              <a:rPr lang="en-US" altLang="ko-KR" dirty="0"/>
              <a:t>Flatten()</a:t>
            </a:r>
          </a:p>
          <a:p>
            <a:pPr lvl="1"/>
            <a:r>
              <a:rPr lang="en-US" altLang="ko-KR" dirty="0"/>
              <a:t>flatten layer</a:t>
            </a:r>
          </a:p>
          <a:p>
            <a:pPr lvl="1"/>
            <a:r>
              <a:rPr lang="ko-KR" altLang="en-US" dirty="0"/>
              <a:t>파라미터</a:t>
            </a:r>
            <a:endParaRPr lang="en-US" altLang="ko-KR" dirty="0"/>
          </a:p>
          <a:p>
            <a:pPr lvl="2"/>
            <a:r>
              <a:rPr lang="ko-KR" altLang="en-US" sz="1800" dirty="0"/>
              <a:t>없음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24F0A-E636-4910-9F02-D670A3D103EA}"/>
              </a:ext>
            </a:extLst>
          </p:cNvPr>
          <p:cNvSpPr txBox="1"/>
          <p:nvPr/>
        </p:nvSpPr>
        <p:spPr>
          <a:xfrm>
            <a:off x="5580112" y="3841487"/>
            <a:ext cx="209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MaxPooling2D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2B427-F3F2-4D67-82AE-577768D68A87}"/>
              </a:ext>
            </a:extLst>
          </p:cNvPr>
          <p:cNvSpPr txBox="1"/>
          <p:nvPr/>
        </p:nvSpPr>
        <p:spPr>
          <a:xfrm>
            <a:off x="5933350" y="5932148"/>
            <a:ext cx="139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Flatten Layer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F17F34-DCF3-4900-8D0D-39A62BFB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64" y="1688476"/>
            <a:ext cx="4424536" cy="2153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1AD889-672C-44EB-8E87-9437B5A8B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072" y="4833307"/>
            <a:ext cx="3623706" cy="10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4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AE317-B88B-4118-A87B-1EBF0476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(in 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3C541-FC53-4917-B974-C1B01D38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Dropout()</a:t>
            </a:r>
          </a:p>
          <a:p>
            <a:pPr lvl="1"/>
            <a:r>
              <a:rPr lang="en-US" altLang="ko-KR" dirty="0"/>
              <a:t>pooling layer</a:t>
            </a:r>
          </a:p>
          <a:p>
            <a:pPr lvl="1"/>
            <a:r>
              <a:rPr lang="ko-KR" altLang="en-US" dirty="0"/>
              <a:t>파라미터</a:t>
            </a:r>
            <a:endParaRPr lang="en-US" altLang="ko-KR" dirty="0"/>
          </a:p>
          <a:p>
            <a:pPr lvl="2"/>
            <a:r>
              <a:rPr lang="en-US" altLang="ko-KR" sz="1800" dirty="0"/>
              <a:t>dropout </a:t>
            </a:r>
            <a:r>
              <a:rPr lang="ko-KR" altLang="en-US" sz="1800" dirty="0"/>
              <a:t>비율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r>
              <a:rPr lang="en-US" altLang="ko-KR" sz="2600" dirty="0"/>
              <a:t>Activation()</a:t>
            </a:r>
          </a:p>
          <a:p>
            <a:pPr lvl="1"/>
            <a:r>
              <a:rPr lang="en-US" altLang="ko-KR" sz="2200" dirty="0"/>
              <a:t>Activation function</a:t>
            </a:r>
          </a:p>
          <a:p>
            <a:pPr lvl="1"/>
            <a:r>
              <a:rPr lang="ko-KR" altLang="en-US" sz="2200" dirty="0"/>
              <a:t>파라미터</a:t>
            </a:r>
            <a:endParaRPr lang="en-US" altLang="ko-KR" sz="2200" dirty="0"/>
          </a:p>
          <a:p>
            <a:pPr lvl="2"/>
            <a:r>
              <a:rPr lang="ko-KR" altLang="en-US" sz="1800" dirty="0"/>
              <a:t>활성화 함수 타입</a:t>
            </a:r>
            <a:endParaRPr lang="en-US" altLang="ko-KR" sz="1800" dirty="0"/>
          </a:p>
          <a:p>
            <a:pPr lvl="2"/>
            <a:r>
              <a:rPr lang="en-US" altLang="ko-KR" sz="1800" dirty="0"/>
              <a:t>Ex) Sigmoid, tanh 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24F0A-E636-4910-9F02-D670A3D103EA}"/>
              </a:ext>
            </a:extLst>
          </p:cNvPr>
          <p:cNvSpPr txBox="1"/>
          <p:nvPr/>
        </p:nvSpPr>
        <p:spPr>
          <a:xfrm>
            <a:off x="5809606" y="3921874"/>
            <a:ext cx="152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Dropout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B92FFD-3ABB-469F-B815-A470EA93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328" y="1591274"/>
            <a:ext cx="4248472" cy="2250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7052BC-209A-4854-98EA-2689C3C7180A}"/>
              </a:ext>
            </a:extLst>
          </p:cNvPr>
          <p:cNvSpPr txBox="1"/>
          <p:nvPr/>
        </p:nvSpPr>
        <p:spPr>
          <a:xfrm>
            <a:off x="5524815" y="6185093"/>
            <a:ext cx="20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Activation Functions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FA4CFB-FDCC-4EBE-9F43-ACBA680A8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779" y="4329181"/>
            <a:ext cx="4129608" cy="18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3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EC7728-E1D8-49EF-B699-B6E60DD4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보고서</a:t>
            </a:r>
          </a:p>
        </p:txBody>
      </p:sp>
    </p:spTree>
    <p:extLst>
      <p:ext uri="{BB962C8B-B14F-4D97-AF65-F5344CB8AC3E}">
        <p14:creationId xmlns:p14="http://schemas.microsoft.com/office/powerpoint/2010/main" val="296940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07440-6725-40A4-80B1-516C120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제출해야 할 보고서 내용 </a:t>
            </a:r>
            <a:r>
              <a:rPr lang="en-US" altLang="ko-KR" dirty="0">
                <a:solidFill>
                  <a:srgbClr val="0070C0"/>
                </a:solidFill>
              </a:rPr>
              <a:t>- 1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3841E-EFB5-46C0-B0F5-7DFB0041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특징 간략히 설명</a:t>
            </a:r>
            <a:endParaRPr lang="en-US" altLang="ko-KR" dirty="0"/>
          </a:p>
          <a:p>
            <a:r>
              <a:rPr lang="ko-KR" altLang="en-US" dirty="0"/>
              <a:t>모델 학습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6D00B0-7B5C-4791-8082-F1C19EB7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2708920"/>
            <a:ext cx="6296025" cy="3571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A27BD-2D25-45BF-97D4-7F15B13DD352}"/>
              </a:ext>
            </a:extLst>
          </p:cNvPr>
          <p:cNvSpPr txBox="1"/>
          <p:nvPr/>
        </p:nvSpPr>
        <p:spPr>
          <a:xfrm>
            <a:off x="3734269" y="6366430"/>
            <a:ext cx="11608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결과 예시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E660A-D1A2-48D3-A502-8329B439AEEE}"/>
              </a:ext>
            </a:extLst>
          </p:cNvPr>
          <p:cNvSpPr txBox="1"/>
          <p:nvPr/>
        </p:nvSpPr>
        <p:spPr>
          <a:xfrm>
            <a:off x="2998192" y="5733256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학습된 모델 파일 크기</a:t>
            </a:r>
          </a:p>
        </p:txBody>
      </p:sp>
    </p:spTree>
    <p:extLst>
      <p:ext uri="{BB962C8B-B14F-4D97-AF65-F5344CB8AC3E}">
        <p14:creationId xmlns:p14="http://schemas.microsoft.com/office/powerpoint/2010/main" val="186657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07440-6725-40A4-80B1-516C120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제출해야 할 보고서 내용 </a:t>
            </a:r>
            <a:r>
              <a:rPr lang="en-US" altLang="ko-KR" dirty="0">
                <a:solidFill>
                  <a:srgbClr val="0070C0"/>
                </a:solidFill>
              </a:rPr>
              <a:t>- 2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3841E-EFB5-46C0-B0F5-7DFB0041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결과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 실험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334DEB-39A7-48C4-A5DF-D9CC55E7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42" y="4247148"/>
            <a:ext cx="5519712" cy="2021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F8485-CDA8-45CA-96A3-B2EB9DBCC4A0}"/>
              </a:ext>
            </a:extLst>
          </p:cNvPr>
          <p:cNvSpPr txBox="1"/>
          <p:nvPr/>
        </p:nvSpPr>
        <p:spPr>
          <a:xfrm>
            <a:off x="3734269" y="6368534"/>
            <a:ext cx="1675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비교 실험 예시</a:t>
            </a:r>
          </a:p>
        </p:txBody>
      </p:sp>
      <p:pic>
        <p:nvPicPr>
          <p:cNvPr id="1025" name="_x179288192" descr="EMB00002e6075f6">
            <a:extLst>
              <a:ext uri="{FF2B5EF4-FFF2-40B4-BE49-F238E27FC236}">
                <a16:creationId xmlns:a16="http://schemas.microsoft.com/office/drawing/2014/main" id="{8C0B8A47-F8F2-4E90-84CC-FE17AFF1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81" y="1776899"/>
            <a:ext cx="3888507" cy="161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25F1E-6F12-46AC-94E5-86E2645B1A33}"/>
              </a:ext>
            </a:extLst>
          </p:cNvPr>
          <p:cNvSpPr txBox="1"/>
          <p:nvPr/>
        </p:nvSpPr>
        <p:spPr>
          <a:xfrm>
            <a:off x="4372308" y="3461462"/>
            <a:ext cx="25300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그래프 예시 </a:t>
            </a:r>
            <a:r>
              <a:rPr lang="en-US" altLang="ko-KR" dirty="0"/>
              <a:t>(result.png)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20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07440-6725-40A4-80B1-516C120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제출해야 할 보고서 내용 </a:t>
            </a:r>
            <a:r>
              <a:rPr lang="en-US" altLang="ko-KR" dirty="0">
                <a:solidFill>
                  <a:srgbClr val="0070C0"/>
                </a:solidFill>
              </a:rPr>
              <a:t>- 3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3841E-EFB5-46C0-B0F5-7DFB0041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/>
              <a:t>위 결과들에 대한 자체 평가</a:t>
            </a:r>
            <a:endParaRPr lang="en-US" altLang="ko-KR" b="1" u="sng" dirty="0"/>
          </a:p>
          <a:p>
            <a:endParaRPr lang="en-US" altLang="ko-KR" dirty="0"/>
          </a:p>
          <a:p>
            <a:r>
              <a:rPr lang="ko-KR" altLang="en-US" dirty="0"/>
              <a:t>더 개선될 수 있는 사항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핵심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6A525F-0824-48EC-B7DB-CD1BF7CF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9583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7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CC906-DC43-4972-9416-3339FCFA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결과물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80254-E6B5-41C2-AD43-18A954F4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파일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구현 코드 </a:t>
            </a:r>
            <a:r>
              <a:rPr lang="en-US" altLang="ko-KR" dirty="0"/>
              <a:t>(main.py)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학습된 모델</a:t>
            </a:r>
            <a:r>
              <a:rPr lang="en-US" altLang="ko-KR" dirty="0"/>
              <a:t>(trained_model.h5)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실행 보고서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_DNN</a:t>
            </a:r>
            <a:r>
              <a:rPr lang="ko-KR" altLang="en-US" dirty="0"/>
              <a:t>과제</a:t>
            </a:r>
            <a:r>
              <a:rPr lang="en-US" altLang="ko-KR" dirty="0"/>
              <a:t>.</a:t>
            </a:r>
            <a:r>
              <a:rPr lang="en-US" altLang="ko-KR" dirty="0" err="1"/>
              <a:t>hwp</a:t>
            </a:r>
            <a:r>
              <a:rPr lang="en-US" altLang="ko-KR" dirty="0"/>
              <a:t> or .docx)</a:t>
            </a:r>
          </a:p>
          <a:p>
            <a:pPr lvl="2"/>
            <a:r>
              <a:rPr lang="en-US" altLang="ko-KR" dirty="0"/>
              <a:t>3-1. </a:t>
            </a:r>
            <a:r>
              <a:rPr lang="ko-KR" altLang="en-US" dirty="0"/>
              <a:t>모델 특징 설명</a:t>
            </a:r>
            <a:endParaRPr lang="en-US" altLang="ko-KR" dirty="0"/>
          </a:p>
          <a:p>
            <a:pPr lvl="2"/>
            <a:r>
              <a:rPr lang="en-US" altLang="ko-KR" dirty="0"/>
              <a:t>3-2. </a:t>
            </a:r>
            <a:r>
              <a:rPr lang="ko-KR" altLang="en-US" dirty="0"/>
              <a:t>모델 학습 및 실험 결과</a:t>
            </a:r>
            <a:endParaRPr lang="en-US" altLang="ko-KR" dirty="0"/>
          </a:p>
          <a:p>
            <a:pPr lvl="2"/>
            <a:r>
              <a:rPr lang="en-US" altLang="ko-KR" dirty="0"/>
              <a:t>3-3. </a:t>
            </a:r>
            <a:r>
              <a:rPr lang="ko-KR" altLang="en-US" dirty="0"/>
              <a:t>결과에 대한 </a:t>
            </a:r>
            <a:r>
              <a:rPr lang="ko-KR" altLang="en-US" dirty="0" err="1"/>
              <a:t>평가글</a:t>
            </a:r>
            <a:endParaRPr lang="en-US" altLang="ko-KR" dirty="0"/>
          </a:p>
          <a:p>
            <a:pPr lvl="2"/>
            <a:r>
              <a:rPr lang="en-US" altLang="ko-KR" dirty="0"/>
              <a:t>3-4. </a:t>
            </a:r>
            <a:r>
              <a:rPr lang="ko-KR" altLang="en-US" dirty="0"/>
              <a:t>핵심 코드 </a:t>
            </a:r>
            <a:r>
              <a:rPr lang="en-US" altLang="ko-KR" dirty="0"/>
              <a:t>(</a:t>
            </a:r>
            <a:r>
              <a:rPr lang="en-US" altLang="ko-KR" i="1" dirty="0" err="1"/>
              <a:t>get_hypterparameter</a:t>
            </a:r>
            <a:r>
              <a:rPr lang="en-US" altLang="ko-KR" i="1" dirty="0"/>
              <a:t>(), </a:t>
            </a:r>
            <a:r>
              <a:rPr lang="en-US" altLang="ko-KR" i="1" dirty="0" err="1"/>
              <a:t>get_model</a:t>
            </a:r>
            <a:r>
              <a:rPr lang="en-US" altLang="ko-KR" i="1" dirty="0"/>
              <a:t>()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_DNN</a:t>
            </a:r>
            <a:r>
              <a:rPr lang="ko-KR" altLang="en-US" dirty="0"/>
              <a:t>과제</a:t>
            </a:r>
            <a:r>
              <a:rPr lang="en-US" altLang="ko-KR" dirty="0"/>
              <a:t>.zip </a:t>
            </a:r>
            <a:r>
              <a:rPr lang="ko-KR" altLang="en-US" dirty="0"/>
              <a:t>으로 압축해서 업로드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예시 파일과 같은 양식으로 제출</a:t>
            </a:r>
          </a:p>
        </p:txBody>
      </p:sp>
    </p:spTree>
    <p:extLst>
      <p:ext uri="{BB962C8B-B14F-4D97-AF65-F5344CB8AC3E}">
        <p14:creationId xmlns:p14="http://schemas.microsoft.com/office/powerpoint/2010/main" val="363676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C41B9-0DCD-498E-AC0C-E4B2F56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안내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9831-E0C6-4B21-9D55-15C18508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제출기한</a:t>
            </a:r>
            <a:endParaRPr lang="en-US" altLang="ko-KR" dirty="0"/>
          </a:p>
          <a:p>
            <a:pPr lvl="1"/>
            <a:r>
              <a:rPr lang="en-US" altLang="ko-KR" dirty="0"/>
              <a:t>LMS</a:t>
            </a:r>
            <a:r>
              <a:rPr lang="ko-KR" altLang="en-US" dirty="0"/>
              <a:t> 명시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관련 문의</a:t>
            </a:r>
            <a:endParaRPr lang="en-US" altLang="ko-KR" dirty="0"/>
          </a:p>
          <a:p>
            <a:pPr lvl="1"/>
            <a:r>
              <a:rPr lang="ko-KR" altLang="en-US" dirty="0"/>
              <a:t>조교 메일 </a:t>
            </a:r>
            <a:r>
              <a:rPr lang="en-US" altLang="ko-KR" dirty="0"/>
              <a:t>: yellowjs0304@gmail.com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93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6658F-A395-44F5-9EAF-C92B11E8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7D529-3F41-4EDF-B79A-B19DCFA1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모델 설계 이유</a:t>
            </a:r>
            <a:endParaRPr lang="en-US" altLang="ko-KR" sz="2400" dirty="0"/>
          </a:p>
          <a:p>
            <a:pPr lvl="1"/>
            <a:r>
              <a:rPr lang="ko-KR" altLang="en-US" sz="2000" dirty="0"/>
              <a:t>왜 이런 구조로 설계하였는 지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모델의 성능 비교 분석</a:t>
            </a:r>
            <a:endParaRPr lang="en-US" altLang="ko-KR" sz="2400" dirty="0"/>
          </a:p>
          <a:p>
            <a:pPr lvl="1"/>
            <a:r>
              <a:rPr lang="ko-KR" altLang="en-US" sz="2000" dirty="0"/>
              <a:t>모델 구조 및 학습 파라미터 별 성능 분석</a:t>
            </a:r>
            <a:endParaRPr lang="en-US" altLang="ko-KR" sz="2000" dirty="0"/>
          </a:p>
          <a:p>
            <a:pPr lvl="1"/>
            <a:r>
              <a:rPr lang="ko-KR" altLang="en-US" sz="2000" dirty="0"/>
              <a:t>최대한 다양한 방면에서 모델 비교 분석</a:t>
            </a:r>
            <a:endParaRPr lang="en-US" altLang="ko-KR" sz="2000" dirty="0"/>
          </a:p>
          <a:p>
            <a:pPr lvl="1"/>
            <a:r>
              <a:rPr lang="en-US" altLang="ko-KR" sz="2000" dirty="0"/>
              <a:t>ex) </a:t>
            </a:r>
            <a:r>
              <a:rPr lang="ko-KR" altLang="en-US" sz="2000" dirty="0"/>
              <a:t>유닛 수에 따른 성능 비교</a:t>
            </a:r>
            <a:r>
              <a:rPr lang="en-US" altLang="ko-KR" sz="2000" dirty="0"/>
              <a:t>, FC </a:t>
            </a:r>
            <a:r>
              <a:rPr lang="ko-KR" altLang="en-US" sz="2000" dirty="0"/>
              <a:t>레이어 수에 따른 성능 비교 등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모델의 성능 분석 평가</a:t>
            </a:r>
            <a:endParaRPr lang="en-US" altLang="ko-KR" sz="2400" dirty="0"/>
          </a:p>
          <a:p>
            <a:pPr lvl="1"/>
            <a:r>
              <a:rPr lang="ko-KR" altLang="en-US" sz="2000" dirty="0"/>
              <a:t>결과에 대한 주관적인 평가</a:t>
            </a:r>
            <a:endParaRPr lang="en-US" altLang="ko-KR" sz="2000" dirty="0"/>
          </a:p>
          <a:p>
            <a:pPr lvl="1"/>
            <a:r>
              <a:rPr lang="ko-KR" altLang="en-US" sz="2000" dirty="0"/>
              <a:t>개선할 수 있는 방안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518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64788B-7D49-478B-8A67-E55AF583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내용 설명</a:t>
            </a:r>
          </a:p>
        </p:txBody>
      </p:sp>
    </p:spTree>
    <p:extLst>
      <p:ext uri="{BB962C8B-B14F-4D97-AF65-F5344CB8AC3E}">
        <p14:creationId xmlns:p14="http://schemas.microsoft.com/office/powerpoint/2010/main" val="357850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3BD7F-C691-4F74-8866-3999BE17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61028-13B6-4C36-A0EC-205CF734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코드 제공</a:t>
            </a:r>
            <a:endParaRPr lang="en-US" altLang="ko-KR" dirty="0"/>
          </a:p>
          <a:p>
            <a:pPr lvl="1"/>
            <a:r>
              <a:rPr lang="ko-KR" altLang="en-US" dirty="0"/>
              <a:t>데이터셋</a:t>
            </a:r>
            <a:r>
              <a:rPr lang="en-US" altLang="ko-KR" dirty="0"/>
              <a:t>, </a:t>
            </a:r>
            <a:r>
              <a:rPr lang="ko-KR" altLang="en-US" dirty="0"/>
              <a:t>기본 모델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평가 코드 제공</a:t>
            </a:r>
            <a:endParaRPr lang="en-US" altLang="ko-KR" dirty="0"/>
          </a:p>
          <a:p>
            <a:pPr lvl="1"/>
            <a:r>
              <a:rPr lang="ko-KR" altLang="en-US" dirty="0"/>
              <a:t>환경 세팅 필요 </a:t>
            </a:r>
            <a:r>
              <a:rPr lang="en-US" altLang="ko-KR" dirty="0"/>
              <a:t>(</a:t>
            </a:r>
            <a:r>
              <a:rPr lang="ko-KR" altLang="en-US" dirty="0"/>
              <a:t>다음 슬라이드에서 설명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r>
              <a:rPr lang="ko-KR" altLang="en-US" dirty="0"/>
              <a:t>해야 할 사항</a:t>
            </a:r>
            <a:endParaRPr lang="en-US" altLang="ko-KR" dirty="0"/>
          </a:p>
          <a:p>
            <a:pPr lvl="1"/>
            <a:r>
              <a:rPr lang="ko-KR" altLang="en-US" b="1" dirty="0"/>
              <a:t>모델 구조</a:t>
            </a:r>
            <a:endParaRPr lang="en-US" altLang="ko-KR" b="1" dirty="0"/>
          </a:p>
          <a:p>
            <a:pPr lvl="2"/>
            <a:r>
              <a:rPr lang="en-US" altLang="ko-KR" dirty="0" err="1"/>
              <a:t>get_model</a:t>
            </a:r>
            <a:r>
              <a:rPr lang="en-US" altLang="ko-KR" dirty="0"/>
              <a:t>() </a:t>
            </a:r>
            <a:r>
              <a:rPr lang="ko-KR" altLang="en-US" dirty="0"/>
              <a:t>함수 구현</a:t>
            </a:r>
            <a:endParaRPr lang="en-US" altLang="ko-KR" dirty="0"/>
          </a:p>
          <a:p>
            <a:pPr lvl="2"/>
            <a:r>
              <a:rPr lang="en-US" altLang="ko-KR" i="1" dirty="0" err="1">
                <a:solidFill>
                  <a:srgbClr val="FF0000"/>
                </a:solidFill>
              </a:rPr>
              <a:t>BatchNormalization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사용 금지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/>
              <a:t>모델 학습 파라미터</a:t>
            </a:r>
            <a:endParaRPr lang="en-US" altLang="ko-KR" b="1" dirty="0"/>
          </a:p>
          <a:p>
            <a:pPr lvl="2"/>
            <a:r>
              <a:rPr lang="en-US" altLang="ko-KR" dirty="0" err="1"/>
              <a:t>get_hyperparameter</a:t>
            </a:r>
            <a:r>
              <a:rPr lang="en-US" altLang="ko-KR" dirty="0"/>
              <a:t>() </a:t>
            </a:r>
            <a:r>
              <a:rPr lang="ko-KR" altLang="en-US" dirty="0"/>
              <a:t>함수 수정</a:t>
            </a:r>
            <a:endParaRPr lang="en-US" altLang="ko-KR" dirty="0"/>
          </a:p>
          <a:p>
            <a:pPr lvl="2"/>
            <a:r>
              <a:rPr lang="en-US" altLang="ko-KR" dirty="0"/>
              <a:t>batch size, epochs(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en-US" altLang="ko-KR" dirty="0"/>
              <a:t>), optimizer, learning late </a:t>
            </a:r>
            <a:r>
              <a:rPr lang="ko-KR" altLang="en-US" dirty="0"/>
              <a:t>값 수정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 외는 수정 불가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990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EFA8-E177-4C63-9492-5CFC8923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구현 시 제약사항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F0E78-32A0-46D7-980F-E1171A64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epoch</a:t>
            </a:r>
            <a:r>
              <a:rPr lang="ko-KR" altLang="en-US" sz="2400" dirty="0"/>
              <a:t>은  최대 </a:t>
            </a:r>
            <a:r>
              <a:rPr lang="en-US" altLang="ko-KR" sz="2400" dirty="0"/>
              <a:t>20</a:t>
            </a:r>
            <a:r>
              <a:rPr lang="ko-KR" altLang="en-US" sz="2400" dirty="0"/>
              <a:t>으로 제한</a:t>
            </a:r>
            <a:endParaRPr lang="en-US" altLang="ko-KR" sz="2400" dirty="0"/>
          </a:p>
          <a:p>
            <a:pPr lvl="1"/>
            <a:r>
              <a:rPr lang="ko-KR" altLang="en-US" sz="2000" dirty="0"/>
              <a:t>인터넷에 올라온 모델 사용을 막기 위함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 err="1"/>
              <a:t>BatchNormalization</a:t>
            </a:r>
            <a:r>
              <a:rPr lang="en-US" altLang="ko-KR" sz="2400" dirty="0"/>
              <a:t> layer </a:t>
            </a:r>
            <a:r>
              <a:rPr lang="ko-KR" altLang="en-US" sz="2400" dirty="0"/>
              <a:t>사용 금지</a:t>
            </a:r>
            <a:endParaRPr lang="en-US" altLang="ko-KR" sz="2400" dirty="0"/>
          </a:p>
          <a:p>
            <a:pPr lvl="1"/>
            <a:r>
              <a:rPr lang="ko-KR" altLang="en-US" sz="2000" dirty="0"/>
              <a:t>인터넷에 올라온 모델 사용을 막기 위함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주어진 </a:t>
            </a:r>
            <a:r>
              <a:rPr lang="en-US" altLang="ko-KR" sz="2400" dirty="0"/>
              <a:t>loss </a:t>
            </a:r>
            <a:r>
              <a:rPr lang="ko-KR" altLang="en-US" sz="2400" dirty="0"/>
              <a:t>함수 수정 불가</a:t>
            </a:r>
            <a:endParaRPr lang="en-US" altLang="ko-KR" sz="2400" dirty="0"/>
          </a:p>
          <a:p>
            <a:pPr lvl="1"/>
            <a:r>
              <a:rPr lang="ko-KR" altLang="en-US" sz="2000" dirty="0"/>
              <a:t>기본 </a:t>
            </a:r>
            <a:r>
              <a:rPr lang="en-US" altLang="ko-KR" sz="2000" dirty="0"/>
              <a:t>: cross-entropy loss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임의의 데이터셋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불가</a:t>
            </a:r>
            <a:endParaRPr lang="en-US" altLang="ko-KR" sz="2400" dirty="0"/>
          </a:p>
          <a:p>
            <a:pPr lvl="1"/>
            <a:r>
              <a:rPr lang="en-US" altLang="ko-KR" sz="2000" dirty="0"/>
              <a:t>ex)</a:t>
            </a:r>
            <a:r>
              <a:rPr lang="ko-KR" altLang="en-US" sz="2000" dirty="0"/>
              <a:t> 컬러 이미지 사용</a:t>
            </a:r>
            <a:r>
              <a:rPr lang="en-US" altLang="ko-KR" sz="2000" dirty="0"/>
              <a:t>, data augmentation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789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B449F-D8D1-473D-B1AC-6B02CE3B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세팅 </a:t>
            </a:r>
            <a:r>
              <a:rPr lang="en-US" altLang="ko-KR" dirty="0"/>
              <a:t>(</a:t>
            </a:r>
            <a:r>
              <a:rPr lang="ko-KR" altLang="en-US" dirty="0"/>
              <a:t>설치 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A08D-7BA9-4467-82E0-A7D5C7C0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요구 사항 </a:t>
            </a:r>
            <a:r>
              <a:rPr lang="en-US" altLang="ko-KR" sz="2400" dirty="0"/>
              <a:t>: python 3.6 [2.X, 3.7 </a:t>
            </a:r>
            <a:r>
              <a:rPr lang="ko-KR" altLang="en-US" sz="2400" dirty="0"/>
              <a:t>불가</a:t>
            </a:r>
            <a:r>
              <a:rPr lang="en-US" altLang="ko-KR" sz="2400" dirty="0"/>
              <a:t>]</a:t>
            </a:r>
          </a:p>
          <a:p>
            <a:r>
              <a:rPr lang="en-US" altLang="ko-KR" sz="2400" dirty="0"/>
              <a:t>1.</a:t>
            </a:r>
            <a:r>
              <a:rPr lang="ko-KR" altLang="en-US" sz="2400" dirty="0"/>
              <a:t> 명령 프롬프트 실행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 err="1"/>
              <a:t>딥러닝</a:t>
            </a:r>
            <a:r>
              <a:rPr lang="ko-KR" altLang="en-US" sz="2400" dirty="0"/>
              <a:t> 라이브러리 설치</a:t>
            </a:r>
            <a:endParaRPr lang="en-US" altLang="ko-KR" sz="2400" dirty="0"/>
          </a:p>
          <a:p>
            <a:pPr lvl="1"/>
            <a:r>
              <a:rPr lang="ko-KR" altLang="en-US" sz="2000" dirty="0"/>
              <a:t>아래 명령어를 순서대로 입력하여 설치 진행</a:t>
            </a:r>
            <a:endParaRPr lang="en-US" altLang="ko-KR" sz="2000" dirty="0"/>
          </a:p>
          <a:p>
            <a:pPr lvl="2"/>
            <a:r>
              <a:rPr lang="en-US" altLang="ko-KR" sz="1800" dirty="0"/>
              <a:t>python –m pip install </a:t>
            </a:r>
            <a:r>
              <a:rPr lang="en-US" altLang="ko-KR" sz="1800" dirty="0" err="1"/>
              <a:t>numpy</a:t>
            </a:r>
            <a:r>
              <a:rPr lang="en-US" altLang="ko-KR" sz="1800" dirty="0"/>
              <a:t> matplotlib</a:t>
            </a:r>
          </a:p>
          <a:p>
            <a:pPr lvl="2"/>
            <a:r>
              <a:rPr lang="en-US" altLang="ko-KR" sz="1800" dirty="0"/>
              <a:t>python –m pip install </a:t>
            </a:r>
            <a:r>
              <a:rPr lang="en-US" altLang="ko-KR" sz="1800" dirty="0" err="1"/>
              <a:t>tensorflow</a:t>
            </a:r>
            <a:r>
              <a:rPr lang="en-US" altLang="ko-KR" sz="1800" dirty="0"/>
              <a:t>==1.13.1</a:t>
            </a:r>
          </a:p>
          <a:p>
            <a:pPr lvl="2"/>
            <a:r>
              <a:rPr lang="en-US" altLang="ko-KR" sz="1800" dirty="0"/>
              <a:t>python –m pip install </a:t>
            </a:r>
            <a:r>
              <a:rPr lang="en-US" altLang="ko-KR" sz="1800" dirty="0" err="1"/>
              <a:t>keras</a:t>
            </a:r>
            <a:r>
              <a:rPr lang="en-US" altLang="ko-KR" sz="1800" dirty="0"/>
              <a:t>==2.2.0</a:t>
            </a:r>
          </a:p>
          <a:p>
            <a:pPr lvl="2"/>
            <a:r>
              <a:rPr lang="en-US" altLang="ko-KR" sz="1800" dirty="0"/>
              <a:t>python –m pip install scikit-learn</a:t>
            </a:r>
          </a:p>
          <a:p>
            <a:pPr lvl="2"/>
            <a:r>
              <a:rPr lang="en-US" altLang="ko-KR" sz="1800" dirty="0"/>
              <a:t>python</a:t>
            </a:r>
            <a:r>
              <a:rPr lang="ko-KR" altLang="en-US" sz="1800" dirty="0"/>
              <a:t> </a:t>
            </a:r>
            <a:r>
              <a:rPr lang="en-US" altLang="ko-KR" sz="1800" dirty="0"/>
              <a:t>–m</a:t>
            </a:r>
            <a:r>
              <a:rPr lang="ko-KR" altLang="en-US" sz="1800" dirty="0"/>
              <a:t> </a:t>
            </a:r>
            <a:r>
              <a:rPr lang="en-US" altLang="ko-KR" sz="1800" dirty="0"/>
              <a:t>pip</a:t>
            </a:r>
            <a:r>
              <a:rPr lang="ko-KR" altLang="en-US" sz="1800" dirty="0"/>
              <a:t> </a:t>
            </a:r>
            <a:r>
              <a:rPr lang="en-US" altLang="ko-KR" sz="1800" dirty="0"/>
              <a:t>install</a:t>
            </a:r>
            <a:r>
              <a:rPr lang="ko-KR" altLang="en-US" sz="1800" dirty="0"/>
              <a:t> </a:t>
            </a:r>
            <a:r>
              <a:rPr lang="en-US" altLang="ko-KR" sz="1800" dirty="0"/>
              <a:t>pandas</a:t>
            </a:r>
          </a:p>
          <a:p>
            <a:pPr lvl="1"/>
            <a:r>
              <a:rPr lang="en-US" altLang="ko-KR" sz="2000" dirty="0"/>
              <a:t>(Anaconda </a:t>
            </a:r>
            <a:r>
              <a:rPr lang="ko-KR" altLang="en-US" sz="2000" dirty="0"/>
              <a:t>사용 시</a:t>
            </a:r>
            <a:r>
              <a:rPr lang="en-US" altLang="ko-KR" sz="2000" dirty="0"/>
              <a:t>, </a:t>
            </a:r>
            <a:r>
              <a:rPr lang="ko-KR" altLang="en-US" sz="2000" dirty="0"/>
              <a:t>환경 활성화 후 입력</a:t>
            </a:r>
            <a:r>
              <a:rPr lang="en-US" altLang="ko-KR" sz="2000" dirty="0"/>
              <a:t>)</a:t>
            </a:r>
          </a:p>
          <a:p>
            <a:r>
              <a:rPr lang="en-US" altLang="ko-KR" sz="2400" dirty="0"/>
              <a:t>IDE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Pycharm</a:t>
            </a:r>
            <a:r>
              <a:rPr lang="en-US" altLang="ko-KR" sz="2400" dirty="0"/>
              <a:t> </a:t>
            </a:r>
            <a:r>
              <a:rPr lang="ko-KR" altLang="en-US" sz="2400" dirty="0"/>
              <a:t>추천</a:t>
            </a:r>
            <a:endParaRPr lang="en-US" altLang="ko-KR" sz="2400" dirty="0"/>
          </a:p>
          <a:p>
            <a:pPr lvl="1"/>
            <a:r>
              <a:rPr lang="en-US" altLang="ko-KR" sz="1600" dirty="0">
                <a:hlinkClick r:id="rId2"/>
              </a:rPr>
              <a:t>https://www.jetbrains.com/pycharm/download/#section=windows</a:t>
            </a:r>
            <a:endParaRPr lang="en-US" altLang="ko-KR" sz="1600" dirty="0"/>
          </a:p>
          <a:p>
            <a:pPr lvl="1"/>
            <a:r>
              <a:rPr lang="ko-KR" altLang="en-US" sz="1600" dirty="0"/>
              <a:t>위 링크에서 </a:t>
            </a:r>
            <a:r>
              <a:rPr lang="en-US" altLang="ko-KR" sz="1600" b="1" dirty="0"/>
              <a:t>Community</a:t>
            </a:r>
            <a:r>
              <a:rPr lang="en-US" altLang="ko-KR" sz="1600" dirty="0"/>
              <a:t> </a:t>
            </a:r>
            <a:r>
              <a:rPr lang="ko-KR" altLang="en-US" sz="1600" dirty="0"/>
              <a:t>버전 설치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497322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45321</TotalTime>
  <Words>1046</Words>
  <Application>Microsoft Office PowerPoint</Application>
  <PresentationFormat>화면 슬라이드 쇼(4:3)</PresentationFormat>
  <Paragraphs>242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Calibri</vt:lpstr>
      <vt:lpstr>Tahoma</vt:lpstr>
      <vt:lpstr>Wingdings</vt:lpstr>
      <vt:lpstr>연구실</vt:lpstr>
      <vt:lpstr>인공지능 개인 프로젝트 딥러닝을 이용한 영상 분류 - 학생 배포자료 -</vt:lpstr>
      <vt:lpstr>프로젝트 내용</vt:lpstr>
      <vt:lpstr>프로젝트 결과물</vt:lpstr>
      <vt:lpstr>프로젝트 안내</vt:lpstr>
      <vt:lpstr>평가 사항</vt:lpstr>
      <vt:lpstr>과제 내용 설명</vt:lpstr>
      <vt:lpstr>모델 설계</vt:lpstr>
      <vt:lpstr>모델 구현 시 제약사항</vt:lpstr>
      <vt:lpstr>환경 세팅 (설치 방법)</vt:lpstr>
      <vt:lpstr>기본 코드 설명</vt:lpstr>
      <vt:lpstr>구현 및 수정해야하는 코드 부분 - 1</vt:lpstr>
      <vt:lpstr>구현 및 수정해야하는 코드 부분 - 2</vt:lpstr>
      <vt:lpstr>제공되는 샘플 모델 1 (MLP)</vt:lpstr>
      <vt:lpstr>제공되는 샘플 모델 2 (CNN)</vt:lpstr>
      <vt:lpstr>학습 결과 그래프</vt:lpstr>
      <vt:lpstr>데이터셋</vt:lpstr>
      <vt:lpstr>모델 구현</vt:lpstr>
      <vt:lpstr>개발 절차</vt:lpstr>
      <vt:lpstr>기본 Layer (in Keras)</vt:lpstr>
      <vt:lpstr>기본 Layer (in Keras)</vt:lpstr>
      <vt:lpstr>기본 Layer (in Keras)</vt:lpstr>
      <vt:lpstr>제출 보고서</vt:lpstr>
      <vt:lpstr>제출해야 할 보고서 내용 - 1</vt:lpstr>
      <vt:lpstr>제출해야 할 보고서 내용 - 2</vt:lpstr>
      <vt:lpstr>제출해야 할 보고서 내용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황지수</cp:lastModifiedBy>
  <cp:revision>982</cp:revision>
  <cp:lastPrinted>2015-05-28T23:11:44Z</cp:lastPrinted>
  <dcterms:created xsi:type="dcterms:W3CDTF">2014-01-17T23:41:00Z</dcterms:created>
  <dcterms:modified xsi:type="dcterms:W3CDTF">2020-05-18T15:26:30Z</dcterms:modified>
</cp:coreProperties>
</file>