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7" r:id="rId5"/>
    <p:sldId id="266" r:id="rId6"/>
    <p:sldId id="264" r:id="rId7"/>
    <p:sldId id="261" r:id="rId8"/>
    <p:sldId id="262" r:id="rId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17D"/>
    <a:srgbClr val="162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C2A5B-1708-43EA-B813-6E1B1B14308F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F586-3C71-4963-B0AB-949370BE26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EBDE0-1579-4719-8D98-67AB772DCDEC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24698-C461-48B1-819E-DB228E6B22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1868-6659-4924-A947-E1D27E365050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5628-7A83-48CA-A2E0-BAE45335F71F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E76A-627C-46D6-AF35-0EBCE41FBA9B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100"/>
            </a:lvl4pPr>
            <a:lvl5pPr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68C7-9A4B-4607-BE8C-5551981FF210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Line 37"/>
          <p:cNvSpPr>
            <a:spLocks noChangeShapeType="1"/>
          </p:cNvSpPr>
          <p:nvPr userDrawn="1"/>
        </p:nvSpPr>
        <p:spPr bwMode="auto">
          <a:xfrm>
            <a:off x="472986" y="6359721"/>
            <a:ext cx="8207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C682-402A-4D0A-881B-A898AD507DB3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D59E-7216-463A-BC95-CD58DB61645F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0D4E-A58A-4D0F-AE2D-C0FFEC23F20B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21E7-59E9-4B2B-9551-51697B544689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7210-7CEB-493F-BB30-DA2DBF742B70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A6EB-DC9C-4DAB-936E-EA025E2BFDED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F189-7023-4C4B-A8DB-88B890CAEEAA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EB2F-59F7-4F0F-964A-BF9E28C89266}" type="datetime1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A0D6-7D43-405B-B087-368DBAD337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254319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en-US" altLang="ko-KR" sz="1800" b="0" dirty="0">
                <a:solidFill>
                  <a:schemeClr val="tx1"/>
                </a:solidFill>
              </a:rPr>
              <a:t>Apr. 4, 2018</a:t>
            </a: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Hong, </a:t>
            </a:r>
            <a:r>
              <a:rPr lang="en-US" altLang="ko-KR" sz="1800" dirty="0" err="1">
                <a:solidFill>
                  <a:schemeClr val="tx1"/>
                </a:solidFill>
              </a:rPr>
              <a:t>gildong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en-US" altLang="ko-KR" sz="1800" b="0" dirty="0">
                <a:solidFill>
                  <a:schemeClr val="tx1"/>
                </a:solidFill>
              </a:rPr>
              <a:t>Computer Science Dept.</a:t>
            </a:r>
          </a:p>
          <a:p>
            <a:pPr>
              <a:spcBef>
                <a:spcPct val="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en-US" altLang="ko-KR" sz="2000" b="0" dirty="0" err="1">
                <a:solidFill>
                  <a:schemeClr val="tx1"/>
                </a:solidFill>
              </a:rPr>
              <a:t>K</a:t>
            </a:r>
            <a:r>
              <a:rPr lang="en-US" altLang="ko-KR" sz="2000" dirty="0" err="1">
                <a:solidFill>
                  <a:schemeClr val="tx1"/>
                </a:solidFill>
              </a:rPr>
              <a:t>yonggi</a:t>
            </a:r>
            <a:r>
              <a:rPr lang="en-US" altLang="ko-KR" sz="2000" b="0" dirty="0">
                <a:solidFill>
                  <a:schemeClr val="tx1"/>
                </a:solidFill>
              </a:rPr>
              <a:t> University</a:t>
            </a:r>
          </a:p>
          <a:p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invGray">
          <a:xfrm>
            <a:off x="0" y="1357298"/>
            <a:ext cx="9144000" cy="1146175"/>
          </a:xfrm>
          <a:prstGeom prst="rect">
            <a:avLst/>
          </a:prstGeom>
          <a:solidFill>
            <a:srgbClr val="2E217D"/>
          </a:solidFill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000" b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800" dirty="0" err="1">
                <a:solidFill>
                  <a:schemeClr val="bg1"/>
                </a:solidFill>
              </a:rPr>
              <a:t>wBAN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환경에서의 </a:t>
            </a:r>
            <a:r>
              <a:rPr lang="en-US" altLang="ko-KR" sz="2800" dirty="0">
                <a:solidFill>
                  <a:schemeClr val="bg1"/>
                </a:solidFill>
              </a:rPr>
              <a:t>spanning tree </a:t>
            </a:r>
            <a:r>
              <a:rPr lang="ko-KR" altLang="en-US" sz="2800" dirty="0">
                <a:solidFill>
                  <a:schemeClr val="bg1"/>
                </a:solidFill>
              </a:rPr>
              <a:t>기반의 에너지 효율적 </a:t>
            </a:r>
            <a:r>
              <a:rPr lang="en-US" altLang="ko-KR" sz="2800" dirty="0">
                <a:solidFill>
                  <a:schemeClr val="bg1"/>
                </a:solidFill>
              </a:rPr>
              <a:t>routing algorithm</a:t>
            </a: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0" y="1285860"/>
            <a:ext cx="9144000" cy="528"/>
            <a:chOff x="0" y="1920"/>
            <a:chExt cx="5760" cy="528"/>
          </a:xfrm>
        </p:grpSpPr>
        <p:sp>
          <p:nvSpPr>
            <p:cNvPr id="26" name="Line 26"/>
            <p:cNvSpPr>
              <a:spLocks noChangeShapeType="1"/>
            </p:cNvSpPr>
            <p:nvPr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0" y="2571186"/>
            <a:ext cx="9144000" cy="528"/>
            <a:chOff x="0" y="1920"/>
            <a:chExt cx="5760" cy="528"/>
          </a:xfrm>
        </p:grpSpPr>
        <p:sp>
          <p:nvSpPr>
            <p:cNvPr id="29" name="Line 26"/>
            <p:cNvSpPr>
              <a:spLocks noChangeShapeType="1"/>
            </p:cNvSpPr>
            <p:nvPr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127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2000" b="1" kern="1200">
                  <a:solidFill>
                    <a:schemeClr val="tx1"/>
                  </a:solidFill>
                  <a:latin typeface="Arial" charset="0"/>
                  <a:ea typeface="굴림" pitchFamily="50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3042" y="1600200"/>
            <a:ext cx="5543560" cy="4525963"/>
          </a:xfrm>
        </p:spPr>
        <p:txBody>
          <a:bodyPr/>
          <a:lstStyle/>
          <a:p>
            <a:pPr marL="0" indent="0">
              <a:buFont typeface="Wingdings" pitchFamily="2" charset="2"/>
              <a:buChar char="q"/>
            </a:pP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Introduction</a:t>
            </a:r>
          </a:p>
          <a:p>
            <a:pPr marL="0" indent="0"/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Related Work </a:t>
            </a:r>
          </a:p>
          <a:p>
            <a:pPr marL="0" indent="0">
              <a:buFont typeface="Wingdings" pitchFamily="2" charset="2"/>
              <a:buChar char="q"/>
            </a:pP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Solution Approach (Main Idea)</a:t>
            </a:r>
          </a:p>
          <a:p>
            <a:pPr marL="0" indent="0">
              <a:buFont typeface="Wingdings" pitchFamily="2" charset="2"/>
              <a:buChar char="q"/>
            </a:pP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Experiment</a:t>
            </a:r>
          </a:p>
          <a:p>
            <a:pPr marL="0" indent="0">
              <a:buFont typeface="Wingdings" pitchFamily="2" charset="2"/>
              <a:buChar char="q"/>
            </a:pPr>
            <a:endParaRPr lang="ko-KR" alt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Conclusion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1. Introduction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972072"/>
          </a:xfrm>
        </p:spPr>
        <p:txBody>
          <a:bodyPr>
            <a:normAutofit/>
          </a:bodyPr>
          <a:lstStyle/>
          <a:p>
            <a:pPr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0" algn="l"/>
              </a:tabLst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Problem Statement</a:t>
            </a:r>
          </a:p>
          <a:p>
            <a:pPr marL="628650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en-US" altLang="ko-KR" sz="1700" b="0" dirty="0">
                <a:latin typeface="+mn-ea"/>
                <a:cs typeface="Arial" pitchFamily="34" charset="0"/>
              </a:rPr>
              <a:t>WSNs</a:t>
            </a:r>
            <a:r>
              <a:rPr lang="ko-KR" altLang="en-US" sz="1700" b="0" dirty="0">
                <a:latin typeface="+mn-ea"/>
                <a:cs typeface="Arial" pitchFamily="34" charset="0"/>
              </a:rPr>
              <a:t>에는 많은 </a:t>
            </a:r>
            <a:r>
              <a:rPr lang="en-US" altLang="ko-KR" sz="1700" b="0" dirty="0">
                <a:latin typeface="+mn-ea"/>
                <a:cs typeface="Arial" pitchFamily="34" charset="0"/>
              </a:rPr>
              <a:t>routing algorithm</a:t>
            </a:r>
            <a:r>
              <a:rPr lang="ko-KR" altLang="en-US" sz="1700" b="0" dirty="0">
                <a:latin typeface="+mn-ea"/>
                <a:cs typeface="Arial" pitchFamily="34" charset="0"/>
              </a:rPr>
              <a:t>이 존재하지만</a:t>
            </a:r>
            <a:r>
              <a:rPr lang="en-US" altLang="ko-KR" sz="1700" b="0" dirty="0">
                <a:latin typeface="+mn-ea"/>
                <a:cs typeface="Arial" pitchFamily="34" charset="0"/>
              </a:rPr>
              <a:t>, </a:t>
            </a:r>
            <a:r>
              <a:rPr lang="en-US" altLang="ko-KR" sz="1700" b="0" dirty="0" err="1">
                <a:latin typeface="+mn-ea"/>
                <a:cs typeface="Arial" pitchFamily="34" charset="0"/>
              </a:rPr>
              <a:t>wBAN</a:t>
            </a:r>
            <a:r>
              <a:rPr lang="ko-KR" altLang="en-US" sz="1700" b="0" dirty="0">
                <a:latin typeface="+mn-ea"/>
                <a:cs typeface="Arial" pitchFamily="34" charset="0"/>
              </a:rPr>
              <a:t>의 </a:t>
            </a:r>
            <a:r>
              <a:rPr lang="en-US" altLang="ko-KR" sz="1700" b="0" dirty="0">
                <a:latin typeface="+mn-ea"/>
                <a:cs typeface="Arial" pitchFamily="34" charset="0"/>
              </a:rPr>
              <a:t>routing algorithm</a:t>
            </a:r>
            <a:r>
              <a:rPr lang="ko-KR" altLang="en-US" dirty="0">
                <a:latin typeface="+mn-ea"/>
                <a:cs typeface="Arial" pitchFamily="34" charset="0"/>
              </a:rPr>
              <a:t>은 현재 많은 연구가 진행되고 있지 않고 있다</a:t>
            </a:r>
            <a:r>
              <a:rPr lang="en-US" altLang="ko-KR" dirty="0">
                <a:latin typeface="+mn-ea"/>
                <a:cs typeface="Arial" pitchFamily="34" charset="0"/>
              </a:rPr>
              <a:t>. </a:t>
            </a:r>
            <a:endParaRPr lang="en-US" altLang="ko-KR" sz="1700" b="0" dirty="0">
              <a:latin typeface="+mn-ea"/>
              <a:cs typeface="Arial" pitchFamily="34" charset="0"/>
            </a:endParaRPr>
          </a:p>
          <a:p>
            <a:pPr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0" algn="l"/>
              </a:tabLst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Pains and Needs</a:t>
            </a:r>
            <a:endParaRPr lang="ko-KR" altLang="en-US" sz="2000" b="1" dirty="0">
              <a:latin typeface="Arial" pitchFamily="34" charset="0"/>
              <a:cs typeface="Arial" pitchFamily="34" charset="0"/>
            </a:endParaRPr>
          </a:p>
          <a:p>
            <a:pPr marL="628650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en-US" altLang="ko-KR" dirty="0">
                <a:latin typeface="+mn-ea"/>
                <a:cs typeface="Arial" pitchFamily="34" charset="0"/>
              </a:rPr>
              <a:t>WSNs </a:t>
            </a:r>
            <a:r>
              <a:rPr lang="ko-KR" altLang="en-US" dirty="0">
                <a:latin typeface="+mn-ea"/>
                <a:cs typeface="Arial" pitchFamily="34" charset="0"/>
              </a:rPr>
              <a:t>와는 달리 </a:t>
            </a:r>
            <a:r>
              <a:rPr lang="en-US" altLang="ko-KR" dirty="0" err="1">
                <a:latin typeface="+mn-ea"/>
                <a:cs typeface="Arial" pitchFamily="34" charset="0"/>
              </a:rPr>
              <a:t>wBAN</a:t>
            </a:r>
            <a:r>
              <a:rPr lang="ko-KR" altLang="en-US" dirty="0">
                <a:latin typeface="+mn-ea"/>
                <a:cs typeface="Arial" pitchFamily="34" charset="0"/>
              </a:rPr>
              <a:t>은 약 </a:t>
            </a:r>
            <a:r>
              <a:rPr lang="en-US" altLang="ko-KR" dirty="0">
                <a:latin typeface="+mn-ea"/>
                <a:cs typeface="Arial" pitchFamily="34" charset="0"/>
              </a:rPr>
              <a:t>2m</a:t>
            </a:r>
            <a:r>
              <a:rPr lang="ko-KR" altLang="en-US" dirty="0">
                <a:latin typeface="+mn-ea"/>
                <a:cs typeface="Arial" pitchFamily="34" charset="0"/>
              </a:rPr>
              <a:t> 내에서의 센서들간의 통신 </a:t>
            </a:r>
            <a:endParaRPr lang="en-US" altLang="ko-KR" sz="1700" b="0" dirty="0">
              <a:latin typeface="+mn-ea"/>
              <a:cs typeface="Arial" pitchFamily="34" charset="0"/>
            </a:endParaRPr>
          </a:p>
          <a:p>
            <a:pPr marL="628650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endParaRPr lang="en-US" altLang="ko-KR" sz="300" b="0" dirty="0">
              <a:latin typeface="+mn-ea"/>
              <a:cs typeface="Arial" pitchFamily="34" charset="0"/>
            </a:endParaRPr>
          </a:p>
          <a:p>
            <a:pPr marL="628650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en-US" altLang="ko-KR" dirty="0">
                <a:latin typeface="+mn-ea"/>
                <a:cs typeface="Arial" pitchFamily="34" charset="0"/>
              </a:rPr>
              <a:t>Implant or wearable </a:t>
            </a:r>
            <a:r>
              <a:rPr lang="ko-KR" altLang="en-US" dirty="0">
                <a:latin typeface="+mn-ea"/>
                <a:cs typeface="Arial" pitchFamily="34" charset="0"/>
              </a:rPr>
              <a:t>의 센서가 있기 때문에 </a:t>
            </a:r>
            <a:r>
              <a:rPr lang="en-US" altLang="ko-KR" dirty="0">
                <a:latin typeface="+mn-ea"/>
                <a:cs typeface="Arial" pitchFamily="34" charset="0"/>
              </a:rPr>
              <a:t>energy efficiency(power consumption)</a:t>
            </a:r>
            <a:r>
              <a:rPr lang="ko-KR" altLang="en-US" dirty="0">
                <a:latin typeface="+mn-ea"/>
                <a:cs typeface="Arial" pitchFamily="34" charset="0"/>
              </a:rPr>
              <a:t>이 가장 중요</a:t>
            </a:r>
            <a:endParaRPr lang="en-US" altLang="ko-KR" dirty="0">
              <a:latin typeface="+mn-ea"/>
              <a:cs typeface="Arial" pitchFamily="34" charset="0"/>
            </a:endParaRPr>
          </a:p>
          <a:p>
            <a:pPr marL="628650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endParaRPr lang="en-US" altLang="ko-KR" sz="300" dirty="0">
              <a:latin typeface="+mn-ea"/>
              <a:cs typeface="Arial" pitchFamily="34" charset="0"/>
            </a:endParaRPr>
          </a:p>
          <a:p>
            <a:pPr marL="628650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ko-KR" altLang="en-US" dirty="0">
                <a:latin typeface="+mn-ea"/>
                <a:cs typeface="Arial" pitchFamily="34" charset="0"/>
              </a:rPr>
              <a:t>또한</a:t>
            </a:r>
            <a:r>
              <a:rPr lang="en-US" altLang="ko-KR" dirty="0">
                <a:latin typeface="+mn-ea"/>
                <a:cs typeface="Arial" pitchFamily="34" charset="0"/>
              </a:rPr>
              <a:t>, mobility</a:t>
            </a:r>
            <a:r>
              <a:rPr lang="ko-KR" altLang="en-US" dirty="0">
                <a:latin typeface="+mn-ea"/>
                <a:cs typeface="Arial" pitchFamily="34" charset="0"/>
              </a:rPr>
              <a:t>에 따른 </a:t>
            </a:r>
            <a:r>
              <a:rPr lang="en-US" altLang="ko-KR" dirty="0" err="1">
                <a:latin typeface="+mn-ea"/>
                <a:cs typeface="Arial" pitchFamily="34" charset="0"/>
              </a:rPr>
              <a:t>QoS</a:t>
            </a:r>
            <a:r>
              <a:rPr lang="ko-KR" altLang="en-US" dirty="0">
                <a:latin typeface="+mn-ea"/>
                <a:cs typeface="Arial" pitchFamily="34" charset="0"/>
              </a:rPr>
              <a:t>의 보장 중요 </a:t>
            </a:r>
            <a:endParaRPr lang="en-US" altLang="ko-KR" sz="1700" b="0" dirty="0">
              <a:latin typeface="+mn-ea"/>
              <a:cs typeface="Arial" pitchFamily="34" charset="0"/>
            </a:endParaRPr>
          </a:p>
          <a:p>
            <a:pPr marL="628650" lvl="1" indent="-266700">
              <a:buClr>
                <a:schemeClr val="tx1"/>
              </a:buClr>
              <a:buSzPct val="85000"/>
              <a:buNone/>
              <a:tabLst>
                <a:tab pos="0" algn="l"/>
              </a:tabLst>
            </a:pPr>
            <a:endParaRPr lang="en-US" altLang="ko-KR" sz="300" dirty="0">
              <a:latin typeface="+mn-ea"/>
              <a:cs typeface="Arial" pitchFamily="34" charset="0"/>
            </a:endParaRPr>
          </a:p>
          <a:p>
            <a:pPr marL="628650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en-US" altLang="ko-KR" dirty="0" err="1">
                <a:latin typeface="+mn-ea"/>
                <a:cs typeface="Arial" pitchFamily="34" charset="0"/>
              </a:rPr>
              <a:t>wBAN</a:t>
            </a:r>
            <a:r>
              <a:rPr lang="ko-KR" altLang="en-US" dirty="0">
                <a:latin typeface="+mn-ea"/>
                <a:cs typeface="Arial" pitchFamily="34" charset="0"/>
              </a:rPr>
              <a:t>의 특징에 알맞은 에너지 효율적 </a:t>
            </a:r>
            <a:r>
              <a:rPr lang="en-US" altLang="ko-KR" dirty="0">
                <a:latin typeface="+mn-ea"/>
                <a:cs typeface="Arial" pitchFamily="34" charset="0"/>
              </a:rPr>
              <a:t>routing algorithm </a:t>
            </a:r>
            <a:r>
              <a:rPr lang="ko-KR" altLang="en-US" dirty="0">
                <a:latin typeface="+mn-ea"/>
                <a:cs typeface="Arial" pitchFamily="34" charset="0"/>
              </a:rPr>
              <a:t>필요</a:t>
            </a:r>
            <a:endParaRPr lang="en-US" altLang="ko-KR" sz="1700" b="0" dirty="0">
              <a:latin typeface="+mn-ea"/>
              <a:cs typeface="Arial" pitchFamily="34" charset="0"/>
            </a:endParaRPr>
          </a:p>
          <a:p>
            <a:pPr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0" algn="l"/>
              </a:tabLst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Importance</a:t>
            </a:r>
          </a:p>
          <a:p>
            <a:pPr marL="628650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en-US" altLang="ko-KR" dirty="0">
                <a:latin typeface="+mn-ea"/>
                <a:cs typeface="Arial" pitchFamily="34" charset="0"/>
              </a:rPr>
              <a:t>WSNs </a:t>
            </a:r>
            <a:r>
              <a:rPr lang="ko-KR" altLang="en-US" dirty="0">
                <a:latin typeface="+mn-ea"/>
                <a:cs typeface="Arial" pitchFamily="34" charset="0"/>
              </a:rPr>
              <a:t>과는 다른</a:t>
            </a:r>
            <a:r>
              <a:rPr lang="en-US" altLang="ko-KR" dirty="0">
                <a:latin typeface="+mn-ea"/>
                <a:cs typeface="Arial" pitchFamily="34" charset="0"/>
              </a:rPr>
              <a:t> </a:t>
            </a:r>
            <a:r>
              <a:rPr lang="en-US" altLang="ko-KR" dirty="0" err="1">
                <a:latin typeface="+mn-ea"/>
                <a:cs typeface="Arial" pitchFamily="34" charset="0"/>
              </a:rPr>
              <a:t>wBAN</a:t>
            </a:r>
            <a:r>
              <a:rPr lang="ko-KR" altLang="en-US" dirty="0">
                <a:latin typeface="+mn-ea"/>
                <a:cs typeface="Arial" pitchFamily="34" charset="0"/>
              </a:rPr>
              <a:t>에 최적화된 알고리즘을 구현하기 위함 </a:t>
            </a:r>
            <a:endParaRPr lang="en-US" altLang="ko-KR" sz="1700" b="0" dirty="0">
              <a:latin typeface="+mn-ea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2. Related Work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3497"/>
          </a:xfrm>
        </p:spPr>
        <p:txBody>
          <a:bodyPr>
            <a:normAutofit/>
          </a:bodyPr>
          <a:lstStyle/>
          <a:p>
            <a:pPr marL="285750" lvl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Network layer communication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Energy efficiency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Reliability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214554"/>
            <a:ext cx="278608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4500570"/>
            <a:ext cx="271464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592933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dirty="0"/>
              <a:t> Energy efficiency</a:t>
            </a:r>
            <a:r>
              <a:rPr lang="ko-KR" altLang="en-US" dirty="0"/>
              <a:t>와 </a:t>
            </a:r>
            <a:r>
              <a:rPr lang="en-US" altLang="ko-KR" dirty="0"/>
              <a:t>reliability</a:t>
            </a:r>
            <a:r>
              <a:rPr lang="ko-KR" altLang="en-US" dirty="0"/>
              <a:t>의 </a:t>
            </a:r>
            <a:r>
              <a:rPr lang="en-US" altLang="ko-KR" dirty="0"/>
              <a:t>trade off </a:t>
            </a:r>
            <a:r>
              <a:rPr lang="ko-KR" altLang="en-US" dirty="0"/>
              <a:t>를 잘 조절하는 것이 필요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2. Related Work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04923"/>
            <a:ext cx="8229600" cy="4943497"/>
          </a:xfrm>
        </p:spPr>
        <p:txBody>
          <a:bodyPr>
            <a:normAutofit/>
          </a:bodyPr>
          <a:lstStyle/>
          <a:p>
            <a:pPr marL="285750" lvl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85750" lvl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"/>
              <a:tabLst>
                <a:tab pos="0" algn="l"/>
              </a:tabLst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Cross-layer protocols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MAC layer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Network layer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두 계층을 함께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control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하는 방법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endParaRPr lang="en-US" altLang="ko-KR" sz="3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MAC layer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TDMA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기반으로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time slot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을 나눈 후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collision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을 예방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endParaRPr lang="en-US" altLang="ko-KR" sz="3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Wireless Autonomous Spanning tree Protocol(WASP)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endParaRPr lang="en-US" altLang="ko-KR" sz="3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Cascading Information retrieval by Controlling Access with Distributed slot Assignment(CICADA)</a:t>
            </a: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endParaRPr lang="en-US" altLang="ko-KR" sz="3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Spanning tree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routing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을 하기 때문에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mobility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에 효율적임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marL="685800" lvl="2">
              <a:lnSpc>
                <a:spcPct val="90000"/>
              </a:lnSpc>
              <a:buClr>
                <a:schemeClr val="tx1"/>
              </a:buClr>
              <a:buSzPct val="100000"/>
              <a:buNone/>
              <a:tabLst>
                <a:tab pos="0" algn="l"/>
              </a:tabLst>
            </a:pP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071942"/>
            <a:ext cx="3053249" cy="175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3714752"/>
            <a:ext cx="362252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9" name="제목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3. Solution Approach (Main Idea)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내용 개체 틀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34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0" algn="l"/>
              </a:tabLst>
            </a:pPr>
            <a:r>
              <a:rPr lang="en-US" altLang="ko-KR" sz="1700" b="1" dirty="0">
                <a:latin typeface="+mn-ea"/>
                <a:cs typeface="Arial" pitchFamily="34" charset="0"/>
              </a:rPr>
              <a:t>Cross layer protocol</a:t>
            </a:r>
            <a:r>
              <a:rPr lang="ko-KR" altLang="en-US" sz="1700" b="1" dirty="0">
                <a:latin typeface="+mn-ea"/>
                <a:cs typeface="Arial" pitchFamily="34" charset="0"/>
              </a:rPr>
              <a:t>의 </a:t>
            </a:r>
            <a:r>
              <a:rPr lang="en-US" altLang="ko-KR" sz="1700" b="1" dirty="0">
                <a:latin typeface="+mn-ea"/>
                <a:cs typeface="Arial" pitchFamily="34" charset="0"/>
              </a:rPr>
              <a:t>spanning tree </a:t>
            </a:r>
            <a:r>
              <a:rPr lang="ko-KR" altLang="en-US" sz="1700" b="1" dirty="0">
                <a:latin typeface="+mn-ea"/>
                <a:cs typeface="Arial" pitchFamily="34" charset="0"/>
              </a:rPr>
              <a:t>생성과 재생성 단계에서 </a:t>
            </a:r>
            <a:r>
              <a:rPr lang="en-US" altLang="ko-KR" sz="1700" b="1" dirty="0">
                <a:latin typeface="+mn-ea"/>
                <a:cs typeface="Arial" pitchFamily="34" charset="0"/>
              </a:rPr>
              <a:t>childe node</a:t>
            </a:r>
            <a:r>
              <a:rPr lang="ko-KR" altLang="en-US" sz="1700" b="1" dirty="0">
                <a:latin typeface="+mn-ea"/>
                <a:cs typeface="Arial" pitchFamily="34" charset="0"/>
              </a:rPr>
              <a:t>의 </a:t>
            </a:r>
            <a:br>
              <a:rPr lang="en-US" altLang="ko-KR" sz="1700" b="1" dirty="0">
                <a:latin typeface="+mn-ea"/>
                <a:cs typeface="Arial" pitchFamily="34" charset="0"/>
              </a:rPr>
            </a:br>
            <a:r>
              <a:rPr lang="en-US" altLang="ko-KR" sz="1700" b="1" dirty="0">
                <a:latin typeface="+mn-ea"/>
                <a:cs typeface="Arial" pitchFamily="34" charset="0"/>
              </a:rPr>
              <a:t>parent node</a:t>
            </a:r>
            <a:r>
              <a:rPr lang="ko-KR" altLang="en-US" sz="1700" b="1" dirty="0">
                <a:latin typeface="+mn-ea"/>
                <a:cs typeface="Arial" pitchFamily="34" charset="0"/>
              </a:rPr>
              <a:t> 선택에 대한 </a:t>
            </a:r>
            <a:r>
              <a:rPr lang="ko-KR" altLang="en-US" sz="1700" b="1" dirty="0">
                <a:solidFill>
                  <a:srgbClr val="FF0000"/>
                </a:solidFill>
                <a:latin typeface="+mn-ea"/>
                <a:cs typeface="Arial" pitchFamily="34" charset="0"/>
              </a:rPr>
              <a:t>우선순위</a:t>
            </a:r>
            <a:r>
              <a:rPr lang="ko-KR" altLang="en-US" sz="1700" b="1" dirty="0">
                <a:latin typeface="+mn-ea"/>
                <a:cs typeface="Arial" pitchFamily="34" charset="0"/>
              </a:rPr>
              <a:t> 부재 </a:t>
            </a:r>
            <a:endParaRPr lang="en-US" altLang="ko-KR" sz="1700" b="1" dirty="0">
              <a:latin typeface="+mn-ea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0" algn="l"/>
              </a:tabLst>
            </a:pPr>
            <a:endParaRPr lang="en-US" altLang="ko-KR" sz="1700" b="1" dirty="0">
              <a:latin typeface="+mn-ea"/>
              <a:cs typeface="Arial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7290" y="2252654"/>
          <a:ext cx="4929222" cy="1838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4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sensor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Feature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temper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power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ECG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High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Accelerometer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High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Accelerometer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Blood press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Blood sugar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00826" y="3571876"/>
            <a:ext cx="19288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Feature</a:t>
            </a:r>
            <a:r>
              <a:rPr lang="ko-KR" altLang="en-US" sz="1300" dirty="0"/>
              <a:t>의 </a:t>
            </a:r>
            <a:r>
              <a:rPr lang="en-US" altLang="ko-KR" sz="1300" dirty="0"/>
              <a:t>‘–’ </a:t>
            </a:r>
            <a:r>
              <a:rPr lang="ko-KR" altLang="en-US" sz="1300" dirty="0"/>
              <a:t>은 </a:t>
            </a:r>
            <a:br>
              <a:rPr lang="en-US" altLang="ko-KR" sz="1300" dirty="0"/>
            </a:br>
            <a:r>
              <a:rPr lang="ko-KR" altLang="en-US" sz="1300" dirty="0"/>
              <a:t>측정을 원할 때 측정</a:t>
            </a:r>
          </a:p>
        </p:txBody>
      </p:sp>
      <p:sp>
        <p:nvSpPr>
          <p:cNvPr id="10" name="타원 9"/>
          <p:cNvSpPr/>
          <p:nvPr/>
        </p:nvSpPr>
        <p:spPr>
          <a:xfrm>
            <a:off x="2452685" y="516256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666867" y="586265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809875" y="586265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524255" y="4591058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452817" y="544831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95561" y="4305306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23991" y="4233868"/>
            <a:ext cx="2571768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381511" y="5019686"/>
            <a:ext cx="42862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10141" y="4219580"/>
            <a:ext cx="2571768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096023" y="433864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238767" y="505302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096023" y="505302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910404" y="505302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553214" y="583884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24718" y="5838842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6169842" y="4893479"/>
            <a:ext cx="21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5400000">
            <a:off x="6731809" y="5517371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5667395" y="4624396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524651" y="4624396"/>
            <a:ext cx="428628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 flipH="1">
            <a:off x="7112811" y="5564996"/>
            <a:ext cx="285752" cy="11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4. Experiment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5. Conclusion</a:t>
            </a:r>
            <a:endParaRPr lang="ko-KR" alt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686320"/>
          </a:xfrm>
        </p:spPr>
        <p:txBody>
          <a:bodyPr>
            <a:noAutofit/>
          </a:bodyPr>
          <a:lstStyle/>
          <a:p>
            <a:pPr marL="361950" indent="-36195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0" algn="l"/>
              </a:tabLst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Summary </a:t>
            </a:r>
          </a:p>
          <a:p>
            <a:pPr marL="808038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Energy efficiency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와 </a:t>
            </a: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reliability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의 </a:t>
            </a: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trade off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를 조절한 </a:t>
            </a:r>
            <a:r>
              <a:rPr lang="en-US" altLang="ko-KR" sz="1800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wBAN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을 위한 </a:t>
            </a: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routing protocol 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제안 </a:t>
            </a:r>
            <a:endParaRPr lang="en-US" altLang="ko-KR" sz="1800" b="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361950" indent="-36195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0" algn="l"/>
              </a:tabLst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Contributions</a:t>
            </a:r>
          </a:p>
          <a:p>
            <a:pPr marL="808038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또한</a:t>
            </a: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, Spanning tree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를 구성함으로 인해 </a:t>
            </a: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mobility 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상황에서 자주 발생되는 </a:t>
            </a: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node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간의 관계가 끊어지는 상황을 보완할 수 있음 </a:t>
            </a:r>
            <a:endParaRPr lang="en-US" altLang="ko-KR" sz="18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08038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endParaRPr lang="en-US" altLang="ko-KR" sz="5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808038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Spanning tree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의 구성시 </a:t>
            </a: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sensor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의 여러 특성들을 이용하여 우선순위를 부여함으로써 </a:t>
            </a:r>
            <a: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energy efficiency</a:t>
            </a:r>
            <a:r>
              <a:rPr lang="ko-KR" altLang="en-US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  <a:t>를 만족</a:t>
            </a:r>
            <a:br>
              <a:rPr lang="en-US" altLang="ko-KR" sz="1800" dirty="0"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endParaRPr lang="en-US" altLang="ko-KR" sz="800" b="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361950" indent="-361950">
              <a:spcBef>
                <a:spcPct val="100000"/>
              </a:spcBef>
              <a:buClr>
                <a:schemeClr val="tx1"/>
              </a:buClr>
              <a:buFont typeface="Wingdings" pitchFamily="2" charset="2"/>
              <a:buChar char="q"/>
              <a:tabLst>
                <a:tab pos="0" algn="l"/>
              </a:tabLst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Future work</a:t>
            </a:r>
          </a:p>
          <a:p>
            <a:pPr marL="808038" lvl="1" indent="-266700">
              <a:buClr>
                <a:schemeClr val="tx1"/>
              </a:buClr>
              <a:buSzPct val="85000"/>
              <a:buFont typeface="Wingdings" pitchFamily="2" charset="2"/>
              <a:buChar char="m"/>
              <a:tabLst>
                <a:tab pos="0" algn="l"/>
              </a:tabLst>
            </a:pPr>
            <a:endParaRPr lang="en-US" altLang="ko-KR" sz="1800" b="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0D6-7D43-405B-B087-368DBAD3375E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349</Words>
  <Application>Microsoft Office PowerPoint</Application>
  <PresentationFormat>화면 슬라이드 쇼(4:3)</PresentationFormat>
  <Paragraphs>122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Arial</vt:lpstr>
      <vt:lpstr>Wingdings</vt:lpstr>
      <vt:lpstr>맑은 고딕</vt:lpstr>
      <vt:lpstr>Office 테마</vt:lpstr>
      <vt:lpstr>PowerPoint 프레젠테이션</vt:lpstr>
      <vt:lpstr>Contents</vt:lpstr>
      <vt:lpstr>1. Introduction</vt:lpstr>
      <vt:lpstr>2. Related Work</vt:lpstr>
      <vt:lpstr>2. Related Work</vt:lpstr>
      <vt:lpstr>3. Solution Approach (Main Idea)</vt:lpstr>
      <vt:lpstr>4. Experiment</vt:lpstr>
      <vt:lpstr>5.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yunhui</dc:creator>
  <cp:lastModifiedBy>Dohoon_Kim</cp:lastModifiedBy>
  <cp:revision>144</cp:revision>
  <dcterms:created xsi:type="dcterms:W3CDTF">2011-03-14T03:06:32Z</dcterms:created>
  <dcterms:modified xsi:type="dcterms:W3CDTF">2018-04-04T10:40:34Z</dcterms:modified>
</cp:coreProperties>
</file>