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9" r:id="rId3"/>
    <p:sldId id="258" r:id="rId4"/>
    <p:sldId id="267" r:id="rId5"/>
    <p:sldId id="264" r:id="rId6"/>
    <p:sldId id="261" r:id="rId7"/>
    <p:sldId id="272" r:id="rId8"/>
    <p:sldId id="268" r:id="rId9"/>
    <p:sldId id="270" r:id="rId10"/>
    <p:sldId id="271" r:id="rId11"/>
    <p:sldId id="262" r:id="rId12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17D"/>
    <a:srgbClr val="162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C2A5B-1708-43EA-B813-6E1B1B14308F}" type="datetimeFigureOut">
              <a:rPr lang="ko-KR" altLang="en-US" smtClean="0"/>
              <a:pPr/>
              <a:t>2021-03-10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3F586-3C71-4963-B0AB-949370BE26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EBDE0-1579-4719-8D98-67AB772DCDEC}" type="datetimeFigureOut">
              <a:rPr lang="ko-KR" altLang="en-US" smtClean="0"/>
              <a:pPr/>
              <a:t>2021-03-10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24698-C461-48B1-819E-DB228E6B22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1868-6659-4924-A947-E1D27E365050}" type="datetime1">
              <a:rPr lang="ko-KR" altLang="en-US" smtClean="0"/>
              <a:pPr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628-7A83-48CA-A2E0-BAE45335F71F}" type="datetime1">
              <a:rPr lang="ko-KR" altLang="en-US" smtClean="0"/>
              <a:pPr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E76A-627C-46D6-AF35-0EBCE41FBA9B}" type="datetime1">
              <a:rPr lang="ko-KR" altLang="en-US" smtClean="0"/>
              <a:pPr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74720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1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68C7-9A4B-4607-BE8C-5551981FF210}" type="datetime1">
              <a:rPr lang="ko-KR" altLang="en-US" smtClean="0"/>
              <a:pPr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Line 37"/>
          <p:cNvSpPr>
            <a:spLocks noChangeShapeType="1"/>
          </p:cNvSpPr>
          <p:nvPr userDrawn="1"/>
        </p:nvSpPr>
        <p:spPr bwMode="auto">
          <a:xfrm>
            <a:off x="472986" y="6359721"/>
            <a:ext cx="8207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C682-402A-4D0A-881B-A898AD507DB3}" type="datetime1">
              <a:rPr lang="ko-KR" altLang="en-US" smtClean="0"/>
              <a:pPr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D59E-7216-463A-BC95-CD58DB61645F}" type="datetime1">
              <a:rPr lang="ko-KR" altLang="en-US" smtClean="0"/>
              <a:pPr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0D4E-A58A-4D0F-AE2D-C0FFEC23F20B}" type="datetime1">
              <a:rPr lang="ko-KR" altLang="en-US" smtClean="0"/>
              <a:pPr/>
              <a:t>2021-03-10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21E7-59E9-4B2B-9551-51697B544689}" type="datetime1">
              <a:rPr lang="ko-KR" altLang="en-US" smtClean="0"/>
              <a:pPr/>
              <a:t>2021-03-10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7210-7CEB-493F-BB30-DA2DBF742B70}" type="datetime1">
              <a:rPr lang="ko-KR" altLang="en-US" smtClean="0"/>
              <a:pPr/>
              <a:t>2021-03-10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A6EB-DC9C-4DAB-936E-EA025E2BFDED}" type="datetime1">
              <a:rPr lang="ko-KR" altLang="en-US" smtClean="0"/>
              <a:pPr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F189-7023-4C4B-A8DB-88B890CAEEAA}" type="datetime1">
              <a:rPr lang="ko-KR" altLang="en-US" smtClean="0"/>
              <a:pPr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EB2F-59F7-4F0F-964A-BF9E28C89266}" type="datetime1">
              <a:rPr lang="ko-KR" altLang="en-US" smtClean="0"/>
              <a:pPr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3381022"/>
            <a:ext cx="6400800" cy="254319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Clr>
                <a:schemeClr val="tx1"/>
              </a:buClr>
              <a:tabLst>
                <a:tab pos="0" algn="l"/>
              </a:tabLst>
            </a:pPr>
            <a:r>
              <a:rPr lang="ko-KR" altLang="en-US" sz="2500" b="0" dirty="0" err="1">
                <a:solidFill>
                  <a:schemeClr val="tx1"/>
                </a:solidFill>
              </a:rPr>
              <a:t>팀명</a:t>
            </a:r>
            <a:r>
              <a:rPr lang="ko-KR" altLang="en-US" sz="2500" b="0" dirty="0">
                <a:solidFill>
                  <a:schemeClr val="tx1"/>
                </a:solidFill>
              </a:rPr>
              <a:t> </a:t>
            </a:r>
            <a:r>
              <a:rPr lang="en-US" altLang="ko-KR" sz="2500" b="0" dirty="0">
                <a:solidFill>
                  <a:schemeClr val="tx1"/>
                </a:solidFill>
              </a:rPr>
              <a:t>: </a:t>
            </a:r>
            <a:r>
              <a:rPr lang="en-US" altLang="ko-KR" sz="2500" b="0" dirty="0" smtClean="0">
                <a:solidFill>
                  <a:schemeClr val="tx1"/>
                </a:solidFill>
              </a:rPr>
              <a:t>Code-15</a:t>
            </a:r>
            <a:endParaRPr lang="en-US" altLang="ko-KR" sz="25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>
                <a:schemeClr val="tx1"/>
              </a:buClr>
              <a:tabLst>
                <a:tab pos="0" algn="l"/>
              </a:tabLst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>
                <a:schemeClr val="tx1"/>
              </a:buClr>
              <a:tabLst>
                <a:tab pos="0" algn="l"/>
              </a:tabLst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>
                <a:schemeClr val="tx1"/>
              </a:buClr>
              <a:tabLst>
                <a:tab pos="0" algn="l"/>
              </a:tabLst>
            </a:pPr>
            <a:r>
              <a:rPr lang="ko-KR" altLang="en-US" sz="1800" b="0" dirty="0">
                <a:solidFill>
                  <a:schemeClr val="tx1"/>
                </a:solidFill>
              </a:rPr>
              <a:t>팀원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>
                <a:schemeClr val="tx1"/>
              </a:buClr>
              <a:tabLst>
                <a:tab pos="0" algn="l"/>
              </a:tabLst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>
                <a:schemeClr val="tx1"/>
              </a:buClr>
              <a:tabLst>
                <a:tab pos="0" algn="l"/>
              </a:tabLst>
            </a:pPr>
            <a:r>
              <a:rPr lang="ko-KR" altLang="en-US" sz="1800" dirty="0" smtClean="0">
                <a:solidFill>
                  <a:schemeClr val="tx1"/>
                </a:solidFill>
              </a:rPr>
              <a:t>이상민</a:t>
            </a:r>
            <a:r>
              <a:rPr lang="en-US" altLang="ko-KR" sz="1800" dirty="0" smtClean="0">
                <a:solidFill>
                  <a:schemeClr val="tx1"/>
                </a:solidFill>
              </a:rPr>
              <a:t>(201511837)</a:t>
            </a:r>
            <a:endParaRPr lang="en-US" altLang="ko-KR" sz="18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>
                <a:schemeClr val="tx1"/>
              </a:buClr>
              <a:tabLst>
                <a:tab pos="0" algn="l"/>
              </a:tabLst>
            </a:pPr>
            <a:r>
              <a:rPr lang="ko-KR" altLang="en-US" sz="1800" dirty="0" smtClean="0">
                <a:solidFill>
                  <a:schemeClr val="tx1"/>
                </a:solidFill>
              </a:rPr>
              <a:t>이선우</a:t>
            </a:r>
            <a:r>
              <a:rPr lang="en-US" altLang="ko-KR" sz="1800" dirty="0">
                <a:solidFill>
                  <a:schemeClr val="tx1"/>
                </a:solidFill>
              </a:rPr>
              <a:t>(201511839)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>
                <a:schemeClr val="tx1"/>
              </a:buClr>
              <a:tabLst>
                <a:tab pos="0" algn="l"/>
              </a:tabLst>
            </a:pPr>
            <a:r>
              <a:rPr lang="ko-KR" altLang="en-US" sz="1800" dirty="0" err="1" smtClean="0">
                <a:solidFill>
                  <a:schemeClr val="tx1"/>
                </a:solidFill>
              </a:rPr>
              <a:t>임한민</a:t>
            </a:r>
            <a:r>
              <a:rPr lang="en-US" altLang="ko-KR" sz="1800" dirty="0" smtClean="0">
                <a:solidFill>
                  <a:schemeClr val="tx1"/>
                </a:solidFill>
              </a:rPr>
              <a:t>(201511849)</a:t>
            </a:r>
          </a:p>
          <a:p>
            <a:pPr>
              <a:spcBef>
                <a:spcPct val="0"/>
              </a:spcBef>
              <a:buClr>
                <a:schemeClr val="tx1"/>
              </a:buClr>
              <a:tabLst>
                <a:tab pos="0" algn="l"/>
              </a:tabLst>
            </a:pPr>
            <a:r>
              <a:rPr lang="ko-KR" altLang="en-US" sz="1800" dirty="0" smtClean="0">
                <a:solidFill>
                  <a:schemeClr val="tx1"/>
                </a:solidFill>
              </a:rPr>
              <a:t>정범식</a:t>
            </a:r>
            <a:r>
              <a:rPr lang="en-US" altLang="ko-KR" sz="1800" dirty="0" smtClean="0">
                <a:solidFill>
                  <a:schemeClr val="tx1"/>
                </a:solidFill>
              </a:rPr>
              <a:t>(201511857)</a:t>
            </a:r>
            <a:endParaRPr lang="en-US" altLang="ko-KR" sz="18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>
                <a:schemeClr val="tx1"/>
              </a:buClr>
              <a:tabLst>
                <a:tab pos="0" algn="l"/>
              </a:tabLst>
            </a:pPr>
            <a:r>
              <a:rPr lang="ko-KR" altLang="en-US" sz="1800" smtClean="0">
                <a:solidFill>
                  <a:schemeClr val="tx1"/>
                </a:solidFill>
              </a:rPr>
              <a:t>한상준</a:t>
            </a:r>
            <a:r>
              <a:rPr lang="en-US" altLang="ko-KR" sz="1800" smtClean="0">
                <a:solidFill>
                  <a:schemeClr val="tx1"/>
                </a:solidFill>
              </a:rPr>
              <a:t>(</a:t>
            </a:r>
            <a:r>
              <a:rPr lang="en-US" altLang="ko-KR" sz="1800" smtClean="0">
                <a:solidFill>
                  <a:schemeClr val="tx1"/>
                </a:solidFill>
              </a:rPr>
              <a:t>201511871</a:t>
            </a:r>
            <a:r>
              <a:rPr lang="en-US" altLang="ko-KR" sz="1800" smtClean="0">
                <a:solidFill>
                  <a:schemeClr val="tx1"/>
                </a:solidFill>
              </a:rPr>
              <a:t>)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invGray">
          <a:xfrm>
            <a:off x="0" y="1357298"/>
            <a:ext cx="9144000" cy="1146175"/>
          </a:xfrm>
          <a:prstGeom prst="rect">
            <a:avLst/>
          </a:prstGeom>
          <a:solidFill>
            <a:srgbClr val="2E217D"/>
          </a:solidFill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 anchor="ctr" anchorCtr="1"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ko-KR" sz="2800" dirty="0" smtClean="0">
                <a:solidFill>
                  <a:schemeClr val="bg1"/>
                </a:solidFill>
              </a:rPr>
              <a:t>AI</a:t>
            </a:r>
            <a:r>
              <a:rPr lang="ko-KR" altLang="en-US" sz="2800" dirty="0" smtClean="0">
                <a:solidFill>
                  <a:schemeClr val="bg1"/>
                </a:solidFill>
              </a:rPr>
              <a:t>트레이너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0" y="1285860"/>
            <a:ext cx="9144000" cy="528"/>
            <a:chOff x="0" y="1920"/>
            <a:chExt cx="5760" cy="528"/>
          </a:xfrm>
        </p:grpSpPr>
        <p:sp>
          <p:nvSpPr>
            <p:cNvPr id="26" name="Line 26"/>
            <p:cNvSpPr>
              <a:spLocks noChangeShapeType="1"/>
            </p:cNvSpPr>
            <p:nvPr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0" y="2571186"/>
            <a:ext cx="9144000" cy="528"/>
            <a:chOff x="0" y="1920"/>
            <a:chExt cx="5760" cy="528"/>
          </a:xfrm>
        </p:grpSpPr>
        <p:sp>
          <p:nvSpPr>
            <p:cNvPr id="29" name="Line 26"/>
            <p:cNvSpPr>
              <a:spLocks noChangeShapeType="1"/>
            </p:cNvSpPr>
            <p:nvPr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32" name="슬라이드 번호 개체 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328AB-2958-422D-B9F0-10013CC9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FB05D-BE89-438D-A0E9-3BC05A6E1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>
            <a:normAutofit/>
          </a:bodyPr>
          <a:lstStyle/>
          <a:p>
            <a:pPr marL="438150" indent="-381000">
              <a:buNone/>
            </a:pPr>
            <a:r>
              <a:rPr lang="en-US" altLang="ko-KR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3. </a:t>
            </a:r>
            <a:r>
              <a:rPr lang="ko-KR" altLang="en-US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위험 관리</a:t>
            </a:r>
          </a:p>
          <a:p>
            <a:pPr marL="895350" lvl="1" indent="-381000">
              <a:buNone/>
            </a:pPr>
            <a:r>
              <a:rPr lang="ko-KR" altLang="en-US" sz="2000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가</a:t>
            </a:r>
            <a:r>
              <a:rPr lang="en-US" altLang="ko-KR" sz="2000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.</a:t>
            </a:r>
            <a:r>
              <a:rPr lang="ko-KR" altLang="en-US" sz="2000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위험 요소 식별  </a:t>
            </a:r>
            <a:r>
              <a:rPr lang="en-US" altLang="ko-KR" i="1" dirty="0">
                <a:ea typeface="굴림체" panose="020B0609000101010101" pitchFamily="49" charset="-127"/>
                <a:cs typeface="Arial" panose="020B0604020202020204" pitchFamily="34" charset="0"/>
              </a:rPr>
              <a:t>/* </a:t>
            </a:r>
            <a:r>
              <a:rPr lang="ko-KR" altLang="en-US" i="1" dirty="0">
                <a:ea typeface="굴림체" panose="020B0609000101010101" pitchFamily="49" charset="-127"/>
                <a:cs typeface="Arial" panose="020B0604020202020204" pitchFamily="34" charset="0"/>
              </a:rPr>
              <a:t>위험 요소가 어떤 것이 있는지 기술 *</a:t>
            </a:r>
            <a:r>
              <a:rPr lang="en-US" altLang="ko-KR" i="1" dirty="0">
                <a:ea typeface="굴림체" panose="020B0609000101010101" pitchFamily="49" charset="-127"/>
                <a:cs typeface="Arial" panose="020B0604020202020204" pitchFamily="34" charset="0"/>
              </a:rPr>
              <a:t>/</a:t>
            </a:r>
          </a:p>
          <a:p>
            <a:pPr marL="1295400" lvl="2" indent="-381000">
              <a:buNone/>
            </a:pPr>
            <a:r>
              <a:rPr lang="ko-KR" altLang="en-US" sz="1700" dirty="0">
                <a:ea typeface="굴림체" panose="020B0609000101010101" pitchFamily="49" charset="-127"/>
                <a:cs typeface="Arial" panose="020B0604020202020204" pitchFamily="34" charset="0"/>
              </a:rPr>
              <a:t>예</a:t>
            </a:r>
            <a:r>
              <a:rPr lang="en-US" altLang="ko-KR" sz="1700" dirty="0">
                <a:ea typeface="굴림체" panose="020B0609000101010101" pitchFamily="49" charset="-127"/>
                <a:cs typeface="Arial" panose="020B0604020202020204" pitchFamily="34" charset="0"/>
              </a:rPr>
              <a:t>) AA </a:t>
            </a:r>
            <a:r>
              <a:rPr lang="ko-KR" altLang="en-US" sz="1700" dirty="0">
                <a:ea typeface="굴림체" panose="020B0609000101010101" pitchFamily="49" charset="-127"/>
                <a:cs typeface="Arial" panose="020B0604020202020204" pitchFamily="34" charset="0"/>
              </a:rPr>
              <a:t>구현을 위해서는 </a:t>
            </a:r>
            <a:r>
              <a:rPr lang="en-US" altLang="ko-KR" sz="1700" dirty="0">
                <a:ea typeface="굴림체" panose="020B0609000101010101" pitchFamily="49" charset="-127"/>
                <a:cs typeface="Arial" panose="020B0604020202020204" pitchFamily="34" charset="0"/>
              </a:rPr>
              <a:t>BB </a:t>
            </a:r>
            <a:r>
              <a:rPr lang="ko-KR" altLang="en-US" sz="1700" dirty="0">
                <a:ea typeface="굴림체" panose="020B0609000101010101" pitchFamily="49" charset="-127"/>
                <a:cs typeface="Arial" panose="020B0604020202020204" pitchFamily="34" charset="0"/>
              </a:rPr>
              <a:t>기술이 필요한데</a:t>
            </a:r>
            <a:r>
              <a:rPr lang="en-US" altLang="ko-KR" sz="1700" dirty="0">
                <a:ea typeface="굴림체" panose="020B0609000101010101" pitchFamily="49" charset="-127"/>
                <a:cs typeface="Arial" panose="020B0604020202020204" pitchFamily="34" charset="0"/>
              </a:rPr>
              <a:t>, </a:t>
            </a:r>
            <a:r>
              <a:rPr lang="ko-KR" altLang="en-US" sz="1700" dirty="0">
                <a:ea typeface="굴림체" panose="020B0609000101010101" pitchFamily="49" charset="-127"/>
                <a:cs typeface="Arial" panose="020B0604020202020204" pitchFamily="34" charset="0"/>
              </a:rPr>
              <a:t>팀원 중 해당 기술 숙련자가 없는 상태이기 때문에 </a:t>
            </a:r>
            <a:r>
              <a:rPr lang="ko-KR" altLang="en-US" sz="1700" dirty="0" err="1">
                <a:ea typeface="굴림체" panose="020B0609000101010101" pitchFamily="49" charset="-127"/>
                <a:cs typeface="Arial" panose="020B0604020202020204" pitchFamily="34" charset="0"/>
              </a:rPr>
              <a:t>개발시</a:t>
            </a:r>
            <a:r>
              <a:rPr lang="ko-KR" altLang="en-US" sz="1700" dirty="0">
                <a:ea typeface="굴림체" panose="020B0609000101010101" pitchFamily="49" charset="-127"/>
                <a:cs typeface="Arial" panose="020B0604020202020204" pitchFamily="34" charset="0"/>
              </a:rPr>
              <a:t> 어려움이 예상됨</a:t>
            </a:r>
            <a:endParaRPr lang="en-US" altLang="ko-KR" sz="1700" dirty="0"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marL="895350" lvl="1" indent="-381000">
              <a:buNone/>
            </a:pPr>
            <a:endParaRPr lang="en-US" altLang="ko-KR" dirty="0">
              <a:latin typeface="Arial" panose="020B0604020202020204" pitchFamily="34" charset="0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marL="895350" lvl="1" indent="-381000">
              <a:buNone/>
            </a:pPr>
            <a:r>
              <a:rPr lang="ko-KR" altLang="en-US" sz="2000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나</a:t>
            </a:r>
            <a:r>
              <a:rPr lang="en-US" altLang="ko-KR" sz="2000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.</a:t>
            </a:r>
            <a:r>
              <a:rPr lang="ko-KR" altLang="en-US" sz="2000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위험 요소 해결 방안 </a:t>
            </a:r>
            <a:r>
              <a:rPr lang="en-US" altLang="ko-KR" i="1" dirty="0">
                <a:latin typeface="+mn-ea"/>
                <a:cs typeface="Arial" panose="020B0604020202020204" pitchFamily="34" charset="0"/>
              </a:rPr>
              <a:t>/* </a:t>
            </a:r>
            <a:r>
              <a:rPr lang="ko-KR" altLang="en-US" i="1" dirty="0">
                <a:latin typeface="+mn-ea"/>
                <a:cs typeface="Arial" panose="020B0604020202020204" pitchFamily="34" charset="0"/>
              </a:rPr>
              <a:t>식별된 위험 요소에 어떻게 대응할지</a:t>
            </a:r>
            <a:r>
              <a:rPr lang="en-US" altLang="ko-KR" i="1" dirty="0">
                <a:latin typeface="+mn-ea"/>
                <a:cs typeface="Arial" panose="020B0604020202020204" pitchFamily="34" charset="0"/>
              </a:rPr>
              <a:t>?</a:t>
            </a:r>
            <a:r>
              <a:rPr lang="ko-KR" altLang="en-US" i="1" dirty="0">
                <a:latin typeface="+mn-ea"/>
                <a:cs typeface="Arial" panose="020B0604020202020204" pitchFamily="34" charset="0"/>
              </a:rPr>
              <a:t> *</a:t>
            </a:r>
            <a:r>
              <a:rPr lang="en-US" altLang="ko-KR" i="1" dirty="0">
                <a:latin typeface="+mn-ea"/>
                <a:cs typeface="Arial" panose="020B0604020202020204" pitchFamily="34" charset="0"/>
              </a:rPr>
              <a:t>/</a:t>
            </a:r>
          </a:p>
          <a:p>
            <a:pPr marL="1295400" lvl="2" indent="-381000">
              <a:buNone/>
            </a:pPr>
            <a:r>
              <a:rPr lang="ko-KR" altLang="en-US" sz="1700" dirty="0">
                <a:ea typeface="굴림체" panose="020B0609000101010101" pitchFamily="49" charset="-127"/>
                <a:cs typeface="Arial" panose="020B0604020202020204" pitchFamily="34" charset="0"/>
              </a:rPr>
              <a:t>예</a:t>
            </a:r>
            <a:r>
              <a:rPr lang="en-US" altLang="ko-KR" sz="1700" dirty="0">
                <a:ea typeface="굴림체" panose="020B0609000101010101" pitchFamily="49" charset="-127"/>
                <a:cs typeface="Arial" panose="020B0604020202020204" pitchFamily="34" charset="0"/>
              </a:rPr>
              <a:t>) </a:t>
            </a:r>
            <a:r>
              <a:rPr lang="ko-KR" altLang="en-US" sz="1700" dirty="0">
                <a:ea typeface="굴림체" panose="020B0609000101010101" pitchFamily="49" charset="-127"/>
                <a:cs typeface="Arial" panose="020B0604020202020204" pitchFamily="34" charset="0"/>
              </a:rPr>
              <a:t>팀원 </a:t>
            </a:r>
            <a:r>
              <a:rPr lang="en-US" altLang="ko-KR" sz="1700" dirty="0">
                <a:ea typeface="굴림체" panose="020B0609000101010101" pitchFamily="49" charset="-127"/>
                <a:cs typeface="Arial" panose="020B0604020202020204" pitchFamily="34" charset="0"/>
              </a:rPr>
              <a:t>‘</a:t>
            </a:r>
            <a:r>
              <a:rPr lang="ko-KR" altLang="en-US" sz="1700" dirty="0" err="1">
                <a:ea typeface="굴림체" panose="020B0609000101010101" pitchFamily="49" charset="-127"/>
                <a:cs typeface="Arial" panose="020B0604020202020204" pitchFamily="34" charset="0"/>
              </a:rPr>
              <a:t>일팀원</a:t>
            </a:r>
            <a:r>
              <a:rPr lang="en-US" altLang="ko-KR" sz="1700" dirty="0">
                <a:ea typeface="굴림체" panose="020B0609000101010101" pitchFamily="49" charset="-127"/>
                <a:cs typeface="Arial" panose="020B0604020202020204" pitchFamily="34" charset="0"/>
              </a:rPr>
              <a:t>’</a:t>
            </a:r>
            <a:r>
              <a:rPr lang="ko-KR" altLang="en-US" sz="1700" dirty="0">
                <a:ea typeface="굴림체" panose="020B0609000101010101" pitchFamily="49" charset="-127"/>
                <a:cs typeface="Arial" panose="020B0604020202020204" pitchFamily="34" charset="0"/>
              </a:rPr>
              <a:t>이 </a:t>
            </a:r>
            <a:r>
              <a:rPr lang="en-US" altLang="ko-KR" sz="1700" dirty="0">
                <a:ea typeface="굴림체" panose="020B0609000101010101" pitchFamily="49" charset="-127"/>
                <a:cs typeface="Arial" panose="020B0604020202020204" pitchFamily="34" charset="0"/>
              </a:rPr>
              <a:t>BB </a:t>
            </a:r>
            <a:r>
              <a:rPr lang="ko-KR" altLang="en-US" sz="1700" dirty="0">
                <a:ea typeface="굴림체" panose="020B0609000101010101" pitchFamily="49" charset="-127"/>
                <a:cs typeface="Arial" panose="020B0604020202020204" pitchFamily="34" charset="0"/>
              </a:rPr>
              <a:t>기술 수준이 </a:t>
            </a:r>
            <a:r>
              <a:rPr lang="en-US" altLang="ko-KR" sz="1700" dirty="0">
                <a:ea typeface="굴림체" panose="020B0609000101010101" pitchFamily="49" charset="-127"/>
                <a:cs typeface="Arial" panose="020B0604020202020204" pitchFamily="34" charset="0"/>
              </a:rPr>
              <a:t>‘</a:t>
            </a:r>
            <a:r>
              <a:rPr lang="ko-KR" altLang="en-US" sz="1700" dirty="0" err="1">
                <a:ea typeface="굴림체" panose="020B0609000101010101" pitchFamily="49" charset="-127"/>
                <a:cs typeface="Arial" panose="020B0604020202020204" pitchFamily="34" charset="0"/>
              </a:rPr>
              <a:t>하＇라고</a:t>
            </a:r>
            <a:r>
              <a:rPr lang="ko-KR" altLang="en-US" sz="1700" dirty="0">
                <a:ea typeface="굴림체" panose="020B0609000101010101" pitchFamily="49" charset="-127"/>
                <a:cs typeface="Arial" panose="020B0604020202020204" pitchFamily="34" charset="0"/>
              </a:rPr>
              <a:t> 하더라도 접해본 경험이 있으므로</a:t>
            </a:r>
            <a:r>
              <a:rPr lang="en-US" altLang="ko-KR" sz="1700" dirty="0">
                <a:ea typeface="굴림체" panose="020B0609000101010101" pitchFamily="49" charset="-127"/>
                <a:cs typeface="Arial" panose="020B0604020202020204" pitchFamily="34" charset="0"/>
              </a:rPr>
              <a:t>, ‘</a:t>
            </a:r>
            <a:r>
              <a:rPr lang="ko-KR" altLang="en-US" sz="1700" dirty="0" err="1">
                <a:ea typeface="굴림체" panose="020B0609000101010101" pitchFamily="49" charset="-127"/>
                <a:cs typeface="Arial" panose="020B0604020202020204" pitchFamily="34" charset="0"/>
              </a:rPr>
              <a:t>일팀원＇을</a:t>
            </a:r>
            <a:r>
              <a:rPr lang="ko-KR" altLang="en-US" sz="1700" dirty="0">
                <a:ea typeface="굴림체" panose="020B0609000101010101" pitchFamily="49" charset="-127"/>
                <a:cs typeface="Arial" panose="020B0604020202020204" pitchFamily="34" charset="0"/>
              </a:rPr>
              <a:t> 중심으로 </a:t>
            </a:r>
            <a:r>
              <a:rPr lang="en-US" altLang="ko-KR" sz="1700" dirty="0">
                <a:ea typeface="굴림체" panose="020B0609000101010101" pitchFamily="49" charset="-127"/>
                <a:cs typeface="Arial" panose="020B0604020202020204" pitchFamily="34" charset="0"/>
              </a:rPr>
              <a:t>3/30~4/17 </a:t>
            </a:r>
            <a:r>
              <a:rPr lang="ko-KR" altLang="en-US" sz="1700" dirty="0">
                <a:ea typeface="굴림체" panose="020B0609000101010101" pitchFamily="49" charset="-127"/>
                <a:cs typeface="Arial" panose="020B0604020202020204" pitchFamily="34" charset="0"/>
              </a:rPr>
              <a:t>까지 방과 후 매일 오후 </a:t>
            </a:r>
            <a:r>
              <a:rPr lang="en-US" altLang="ko-KR" sz="1700" dirty="0">
                <a:ea typeface="굴림체" panose="020B0609000101010101" pitchFamily="49" charset="-127"/>
                <a:cs typeface="Arial" panose="020B0604020202020204" pitchFamily="34" charset="0"/>
              </a:rPr>
              <a:t>5</a:t>
            </a:r>
            <a:r>
              <a:rPr lang="ko-KR" altLang="en-US" sz="1700" dirty="0">
                <a:ea typeface="굴림체" panose="020B0609000101010101" pitchFamily="49" charset="-127"/>
                <a:cs typeface="Arial" panose="020B0604020202020204" pitchFamily="34" charset="0"/>
              </a:rPr>
              <a:t>시부터 핵심적인 부분을 함께 스터디</a:t>
            </a:r>
            <a:r>
              <a:rPr lang="en-US" altLang="ko-KR" sz="1700" dirty="0">
                <a:ea typeface="굴림체" panose="020B0609000101010101" pitchFamily="49" charset="-127"/>
                <a:cs typeface="Arial" panose="020B0604020202020204" pitchFamily="34" charset="0"/>
              </a:rPr>
              <a:t>. </a:t>
            </a:r>
            <a:r>
              <a:rPr lang="ko-KR" altLang="en-US" sz="1700" dirty="0">
                <a:ea typeface="굴림체" panose="020B0609000101010101" pitchFamily="49" charset="-127"/>
                <a:cs typeface="Arial" panose="020B0604020202020204" pitchFamily="34" charset="0"/>
              </a:rPr>
              <a:t>그 이후는 </a:t>
            </a:r>
            <a:r>
              <a:rPr lang="ko-KR" altLang="en-US" sz="1700" dirty="0" err="1">
                <a:ea typeface="굴림체" panose="020B0609000101010101" pitchFamily="49" charset="-127"/>
                <a:cs typeface="Arial" panose="020B0604020202020204" pitchFamily="34" charset="0"/>
              </a:rPr>
              <a:t>팀원별</a:t>
            </a:r>
            <a:r>
              <a:rPr lang="ko-KR" altLang="en-US" sz="1700" dirty="0">
                <a:ea typeface="굴림체" panose="020B0609000101010101" pitchFamily="49" charset="-127"/>
                <a:cs typeface="Arial" panose="020B0604020202020204" pitchFamily="34" charset="0"/>
              </a:rPr>
              <a:t> 역할 분담에 따라 각자 기능 구현에 필요한 기술을 각자 익히면서 개발 예정</a:t>
            </a:r>
            <a:endParaRPr lang="en-US" altLang="ko-KR" sz="1700" dirty="0"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0154AA-1148-4DBE-BD02-00FD9630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01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>
                <a:latin typeface="Arial" pitchFamily="34" charset="0"/>
                <a:cs typeface="Arial" pitchFamily="34" charset="0"/>
              </a:rPr>
              <a:t>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686320"/>
          </a:xfrm>
        </p:spPr>
        <p:txBody>
          <a:bodyPr>
            <a:noAutofit/>
          </a:bodyPr>
          <a:lstStyle/>
          <a:p>
            <a:pPr marL="457200" indent="-457200">
              <a:spcBef>
                <a:spcPct val="100000"/>
              </a:spcBef>
              <a:buClr>
                <a:schemeClr val="tx1"/>
              </a:buClr>
              <a:buAutoNum type="arabicPeriod"/>
              <a:tabLst>
                <a:tab pos="0" algn="l"/>
              </a:tabLst>
            </a:pPr>
            <a:r>
              <a:rPr lang="ko-KR" altLang="en-US" sz="2000" b="1" dirty="0">
                <a:latin typeface="Arial" pitchFamily="34" charset="0"/>
                <a:cs typeface="Arial" pitchFamily="34" charset="0"/>
              </a:rPr>
              <a:t>요약</a:t>
            </a:r>
            <a:endParaRPr lang="en-US" altLang="ko-KR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b="1" dirty="0">
                <a:cs typeface="Arial" pitchFamily="34" charset="0"/>
              </a:rPr>
              <a:t>   </a:t>
            </a:r>
            <a:r>
              <a:rPr lang="en-US" altLang="ko-KR" sz="1700" i="1" dirty="0">
                <a:ea typeface="굴림체" panose="020B0609000101010101" pitchFamily="49" charset="-127"/>
              </a:rPr>
              <a:t>/* </a:t>
            </a:r>
            <a:r>
              <a:rPr lang="ko-KR" altLang="en-US" sz="1700" i="1" dirty="0">
                <a:ea typeface="굴림체" panose="020B0609000101010101" pitchFamily="49" charset="-127"/>
              </a:rPr>
              <a:t>작품을 간단하게 요약 *</a:t>
            </a:r>
            <a:r>
              <a:rPr lang="en-US" altLang="ko-KR" sz="1700" i="1" dirty="0">
                <a:ea typeface="굴림체" panose="020B0609000101010101" pitchFamily="49" charset="-127"/>
              </a:rPr>
              <a:t>/</a:t>
            </a:r>
          </a:p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endParaRPr lang="en-US" altLang="ko-KR" sz="2000" b="1" dirty="0">
              <a:cs typeface="Arial" pitchFamily="34" charset="0"/>
            </a:endParaRPr>
          </a:p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2. </a:t>
            </a:r>
            <a:r>
              <a:rPr lang="ko-KR" altLang="en-US" sz="2000" b="1" dirty="0">
                <a:latin typeface="Arial" pitchFamily="34" charset="0"/>
                <a:cs typeface="Arial" pitchFamily="34" charset="0"/>
              </a:rPr>
              <a:t>작품 기여도</a:t>
            </a: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(Contributions)</a:t>
            </a:r>
          </a:p>
          <a:p>
            <a:pPr marL="400050" lvl="1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ko-KR" altLang="en-US" dirty="0">
                <a:cs typeface="Arial" pitchFamily="34" charset="0"/>
              </a:rPr>
              <a:t>예</a:t>
            </a:r>
            <a:r>
              <a:rPr lang="en-US" altLang="ko-KR" dirty="0">
                <a:cs typeface="Arial" pitchFamily="34" charset="0"/>
              </a:rPr>
              <a:t>)</a:t>
            </a:r>
          </a:p>
          <a:p>
            <a:pPr marL="808038" lvl="1" indent="-266700">
              <a:buClr>
                <a:schemeClr val="tx1"/>
              </a:buClr>
              <a:buSzPct val="85000"/>
              <a:buFont typeface="Wingdings" pitchFamily="2" charset="2"/>
              <a:buChar char="m"/>
              <a:tabLst>
                <a:tab pos="0" algn="l"/>
              </a:tabLst>
            </a:pPr>
            <a:r>
              <a:rPr lang="en-US" altLang="ko-KR" dirty="0">
                <a:ea typeface="맑은 고딕" pitchFamily="50" charset="-127"/>
                <a:cs typeface="Arial" pitchFamily="34" charset="0"/>
              </a:rPr>
              <a:t>XXX</a:t>
            </a:r>
            <a:r>
              <a:rPr lang="ko-KR" altLang="en-US" dirty="0">
                <a:ea typeface="맑은 고딕" pitchFamily="50" charset="-127"/>
                <a:cs typeface="Arial" pitchFamily="34" charset="0"/>
              </a:rPr>
              <a:t>와 관련된 기존 소프트웨어들은 </a:t>
            </a:r>
            <a:r>
              <a:rPr lang="en-US" altLang="ko-KR" dirty="0">
                <a:ea typeface="맑은 고딕" pitchFamily="50" charset="-127"/>
                <a:cs typeface="Arial" pitchFamily="34" charset="0"/>
              </a:rPr>
              <a:t>AAA, BBB</a:t>
            </a:r>
            <a:r>
              <a:rPr lang="ko-KR" altLang="en-US" dirty="0">
                <a:ea typeface="맑은 고딕" pitchFamily="50" charset="-127"/>
                <a:cs typeface="Arial" pitchFamily="34" charset="0"/>
              </a:rPr>
              <a:t>라는 문제점을 가지고 있음</a:t>
            </a:r>
            <a:r>
              <a:rPr lang="en-US" altLang="ko-KR" dirty="0">
                <a:ea typeface="맑은 고딕" pitchFamily="50" charset="-127"/>
                <a:cs typeface="Arial" pitchFamily="34" charset="0"/>
              </a:rPr>
              <a:t>.</a:t>
            </a:r>
            <a:r>
              <a:rPr lang="ko-KR" altLang="en-US" dirty="0">
                <a:ea typeface="맑은 고딕" pitchFamily="50" charset="-127"/>
                <a:cs typeface="Arial" pitchFamily="34" charset="0"/>
              </a:rPr>
              <a:t>이러한 문제점을 해결한 소프트웨어임</a:t>
            </a:r>
            <a:endParaRPr lang="en-US" altLang="ko-KR" dirty="0">
              <a:ea typeface="맑은 고딕" pitchFamily="50" charset="-127"/>
              <a:cs typeface="Arial" pitchFamily="34" charset="0"/>
            </a:endParaRPr>
          </a:p>
          <a:p>
            <a:pPr marL="808038" lvl="1" indent="-266700">
              <a:buClr>
                <a:schemeClr val="tx1"/>
              </a:buClr>
              <a:buSzPct val="85000"/>
              <a:buFont typeface="Wingdings" pitchFamily="2" charset="2"/>
              <a:buChar char="m"/>
              <a:tabLst>
                <a:tab pos="0" algn="l"/>
              </a:tabLst>
            </a:pPr>
            <a:r>
              <a:rPr lang="ko-KR" altLang="en-US" dirty="0">
                <a:ea typeface="맑은 고딕" pitchFamily="50" charset="-127"/>
                <a:cs typeface="Arial" pitchFamily="34" charset="0"/>
              </a:rPr>
              <a:t>중요 기여도 </a:t>
            </a:r>
            <a:r>
              <a:rPr lang="en-US" altLang="ko-KR" dirty="0"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dirty="0">
                <a:ea typeface="맑은 고딕" pitchFamily="50" charset="-127"/>
                <a:cs typeface="Arial" pitchFamily="34" charset="0"/>
              </a:rPr>
              <a:t>위의 문제점을 해결하기 위해</a:t>
            </a:r>
            <a:r>
              <a:rPr lang="en-US" altLang="ko-KR" dirty="0">
                <a:ea typeface="맑은 고딕" pitchFamily="50" charset="-127"/>
                <a:cs typeface="Arial" pitchFamily="34" charset="0"/>
              </a:rPr>
              <a:t>, aa</a:t>
            </a:r>
            <a:r>
              <a:rPr lang="ko-KR" altLang="en-US" dirty="0">
                <a:ea typeface="맑은 고딕" pitchFamily="50" charset="-127"/>
                <a:cs typeface="Arial" pitchFamily="34" charset="0"/>
              </a:rPr>
              <a:t>라는 기술을 </a:t>
            </a:r>
            <a:r>
              <a:rPr lang="en-US" altLang="ko-KR" dirty="0">
                <a:ea typeface="맑은 고딕" pitchFamily="50" charset="-127"/>
                <a:cs typeface="Arial" pitchFamily="34" charset="0"/>
              </a:rPr>
              <a:t>bb</a:t>
            </a:r>
            <a:r>
              <a:rPr lang="ko-KR" altLang="en-US" dirty="0">
                <a:ea typeface="맑은 고딕" pitchFamily="50" charset="-127"/>
                <a:cs typeface="Arial" pitchFamily="34" charset="0"/>
              </a:rPr>
              <a:t>하게 사용함으로써 </a:t>
            </a:r>
            <a:r>
              <a:rPr lang="en-US" altLang="ko-KR" dirty="0">
                <a:ea typeface="맑은 고딕" pitchFamily="50" charset="-127"/>
                <a:cs typeface="Arial" pitchFamily="34" charset="0"/>
              </a:rPr>
              <a:t>… </a:t>
            </a:r>
            <a:r>
              <a:rPr lang="ko-KR" altLang="en-US" dirty="0">
                <a:ea typeface="맑은 고딕" pitchFamily="50" charset="-127"/>
                <a:cs typeface="Arial" pitchFamily="34" charset="0"/>
              </a:rPr>
              <a:t>문제점을 해결함</a:t>
            </a:r>
            <a:endParaRPr lang="en-US" altLang="ko-KR" dirty="0">
              <a:ea typeface="맑은 고딕" pitchFamily="50" charset="-127"/>
              <a:cs typeface="Arial" pitchFamily="34" charset="0"/>
            </a:endParaRPr>
          </a:p>
          <a:p>
            <a:pPr marL="808038" lvl="1" indent="-266700">
              <a:buClr>
                <a:schemeClr val="tx1"/>
              </a:buClr>
              <a:buSzPct val="85000"/>
              <a:buFont typeface="Wingdings" pitchFamily="2" charset="2"/>
              <a:buChar char="m"/>
              <a:tabLst>
                <a:tab pos="0" algn="l"/>
              </a:tabLst>
            </a:pPr>
            <a:r>
              <a:rPr lang="ko-KR" altLang="en-US" dirty="0">
                <a:ea typeface="맑은 고딕" pitchFamily="50" charset="-127"/>
                <a:cs typeface="Arial" pitchFamily="34" charset="0"/>
              </a:rPr>
              <a:t>그 외 기여도 </a:t>
            </a:r>
            <a:r>
              <a:rPr lang="en-US" altLang="ko-KR" dirty="0">
                <a:ea typeface="맑은 고딕" pitchFamily="50" charset="-127"/>
                <a:cs typeface="Arial" pitchFamily="34" charset="0"/>
              </a:rPr>
              <a:t>: ….</a:t>
            </a:r>
            <a:endParaRPr lang="en-US" altLang="ko-KR" b="0" dirty="0"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>
                <a:latin typeface="Arial" pitchFamily="34" charset="0"/>
                <a:cs typeface="Arial" pitchFamily="34" charset="0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9672" y="1340768"/>
            <a:ext cx="554356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Char char="q"/>
            </a:pPr>
            <a:endParaRPr lang="en-US" altLang="ko-KR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ko-KR" altLang="en-US" sz="2000" b="1" dirty="0">
                <a:latin typeface="Arial" pitchFamily="34" charset="0"/>
                <a:cs typeface="Arial" pitchFamily="34" charset="0"/>
              </a:rPr>
              <a:t> 작품 개요</a:t>
            </a:r>
            <a:endParaRPr lang="en-US" altLang="ko-KR" sz="2000" b="1" dirty="0">
              <a:latin typeface="Arial" pitchFamily="34" charset="0"/>
              <a:cs typeface="Arial" pitchFamily="34" charset="0"/>
            </a:endParaRPr>
          </a:p>
          <a:p>
            <a:pPr marL="0" indent="0"/>
            <a:endParaRPr lang="en-US" altLang="ko-KR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000" b="1" dirty="0">
                <a:latin typeface="Arial" pitchFamily="34" charset="0"/>
                <a:cs typeface="Arial" pitchFamily="34" charset="0"/>
              </a:rPr>
              <a:t>관련 기술 현황</a:t>
            </a: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Font typeface="Wingdings" pitchFamily="2" charset="2"/>
              <a:buChar char="q"/>
            </a:pPr>
            <a:endParaRPr lang="en-US" altLang="ko-KR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000" b="1" dirty="0">
                <a:latin typeface="Arial" pitchFamily="34" charset="0"/>
                <a:cs typeface="Arial" pitchFamily="34" charset="0"/>
              </a:rPr>
              <a:t>주요 기술 접근 방법</a:t>
            </a: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(Main Idea)</a:t>
            </a:r>
          </a:p>
          <a:p>
            <a:pPr marL="0" indent="0">
              <a:buFont typeface="Wingdings" pitchFamily="2" charset="2"/>
              <a:buChar char="q"/>
            </a:pPr>
            <a:endParaRPr lang="en-US" altLang="ko-KR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b="1" dirty="0">
                <a:latin typeface="Arial" pitchFamily="34" charset="0"/>
                <a:cs typeface="Arial" pitchFamily="34" charset="0"/>
              </a:rPr>
              <a:t>개발 전략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Char char="q"/>
            </a:pPr>
            <a:endParaRPr lang="en-US" altLang="ko-KR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000" b="1" dirty="0">
                <a:latin typeface="Arial" pitchFamily="34" charset="0"/>
                <a:cs typeface="Arial" pitchFamily="34" charset="0"/>
              </a:rPr>
              <a:t>결과 산출물</a:t>
            </a:r>
            <a:endParaRPr lang="en-US" altLang="ko-KR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Char char="q"/>
            </a:pPr>
            <a:endParaRPr lang="en-US" altLang="ko-KR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ko-KR" altLang="en-US" sz="2000" b="1" dirty="0">
                <a:latin typeface="Arial" pitchFamily="34" charset="0"/>
                <a:cs typeface="Arial" pitchFamily="34" charset="0"/>
              </a:rPr>
              <a:t> 프로젝트 관리</a:t>
            </a:r>
            <a:endParaRPr lang="en-US" altLang="ko-KR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Char char="q"/>
            </a:pPr>
            <a:endParaRPr lang="ko-KR" altLang="en-US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000" b="1" dirty="0">
                <a:latin typeface="Arial" pitchFamily="34" charset="0"/>
                <a:cs typeface="Arial" pitchFamily="34" charset="0"/>
              </a:rPr>
              <a:t>결론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6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작품 개요</a:t>
            </a:r>
            <a:endParaRPr lang="ko-KR" alt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972072"/>
          </a:xfrm>
        </p:spPr>
        <p:txBody>
          <a:bodyPr>
            <a:normAutofit/>
          </a:bodyPr>
          <a:lstStyle/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1. </a:t>
            </a:r>
            <a:r>
              <a:rPr lang="ko-KR" altLang="en-US" sz="2000" b="1" dirty="0">
                <a:latin typeface="Arial" pitchFamily="34" charset="0"/>
                <a:cs typeface="Arial" pitchFamily="34" charset="0"/>
              </a:rPr>
              <a:t>개발</a:t>
            </a: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000" b="1" dirty="0">
                <a:latin typeface="Arial" pitchFamily="34" charset="0"/>
                <a:cs typeface="Arial" pitchFamily="34" charset="0"/>
              </a:rPr>
              <a:t>필요성 및 목적</a:t>
            </a:r>
            <a:endParaRPr lang="en-US" altLang="ko-KR" sz="2000" b="1" dirty="0">
              <a:latin typeface="Arial" pitchFamily="34" charset="0"/>
              <a:cs typeface="Arial" pitchFamily="34" charset="0"/>
            </a:endParaRPr>
          </a:p>
          <a:p>
            <a:pPr marL="361950" lvl="1" indent="0">
              <a:buClr>
                <a:schemeClr val="tx1"/>
              </a:buClr>
              <a:buSzPct val="85000"/>
              <a:buNone/>
              <a:tabLst>
                <a:tab pos="0" algn="l"/>
              </a:tabLst>
            </a:pPr>
            <a:r>
              <a:rPr lang="ko-KR" altLang="en-US" i="1" dirty="0">
                <a:latin typeface="+mn-ea"/>
                <a:cs typeface="Arial" pitchFamily="34" charset="0"/>
              </a:rPr>
              <a:t>무엇</a:t>
            </a:r>
            <a:r>
              <a:rPr lang="en-US" altLang="ko-KR" i="1" dirty="0">
                <a:latin typeface="+mn-ea"/>
                <a:cs typeface="Arial" pitchFamily="34" charset="0"/>
              </a:rPr>
              <a:t>(what)</a:t>
            </a:r>
            <a:r>
              <a:rPr lang="ko-KR" altLang="en-US" i="1" dirty="0">
                <a:latin typeface="+mn-ea"/>
                <a:cs typeface="Arial" pitchFamily="34" charset="0"/>
              </a:rPr>
              <a:t>을 만들고자 하는가</a:t>
            </a:r>
            <a:r>
              <a:rPr lang="en-US" altLang="ko-KR" i="1" dirty="0">
                <a:latin typeface="+mn-ea"/>
                <a:cs typeface="Arial" pitchFamily="34" charset="0"/>
              </a:rPr>
              <a:t>?, </a:t>
            </a:r>
            <a:r>
              <a:rPr lang="ko-KR" altLang="en-US" i="1" dirty="0">
                <a:latin typeface="+mn-ea"/>
                <a:cs typeface="Arial" pitchFamily="34" charset="0"/>
              </a:rPr>
              <a:t>왜</a:t>
            </a:r>
            <a:r>
              <a:rPr lang="en-US" altLang="ko-KR" i="1" dirty="0">
                <a:latin typeface="+mn-ea"/>
                <a:cs typeface="Arial" pitchFamily="34" charset="0"/>
              </a:rPr>
              <a:t>(why)</a:t>
            </a:r>
            <a:r>
              <a:rPr lang="ko-KR" altLang="en-US" i="1" dirty="0">
                <a:latin typeface="+mn-ea"/>
                <a:cs typeface="Arial" pitchFamily="34" charset="0"/>
              </a:rPr>
              <a:t> 만들고자 하는가</a:t>
            </a:r>
            <a:r>
              <a:rPr lang="en-US" altLang="ko-KR" i="1" dirty="0">
                <a:latin typeface="+mn-ea"/>
                <a:cs typeface="Arial" pitchFamily="34" charset="0"/>
              </a:rPr>
              <a:t>? </a:t>
            </a:r>
            <a:r>
              <a:rPr lang="ko-KR" altLang="en-US" i="1" dirty="0">
                <a:latin typeface="+mn-ea"/>
                <a:cs typeface="Arial" pitchFamily="34" charset="0"/>
              </a:rPr>
              <a:t>에 대한 답을 내용으로 개발 목적 서술</a:t>
            </a:r>
            <a:endParaRPr lang="en-US" altLang="ko-KR" i="1" dirty="0">
              <a:latin typeface="+mn-ea"/>
              <a:cs typeface="Arial" pitchFamily="34" charset="0"/>
            </a:endParaRPr>
          </a:p>
          <a:p>
            <a:pPr marL="361950" lvl="1" indent="0">
              <a:buClr>
                <a:schemeClr val="tx1"/>
              </a:buClr>
              <a:buSzPct val="85000"/>
              <a:buNone/>
              <a:tabLst>
                <a:tab pos="0" algn="l"/>
              </a:tabLst>
            </a:pPr>
            <a:endParaRPr lang="ko-KR" altLang="en-US" i="1" dirty="0">
              <a:latin typeface="+mn-ea"/>
              <a:cs typeface="Arial" pitchFamily="34" charset="0"/>
            </a:endParaRPr>
          </a:p>
          <a:p>
            <a:pPr marL="361950" lvl="1" indent="0">
              <a:buClr>
                <a:schemeClr val="tx1"/>
              </a:buClr>
              <a:buSzPct val="85000"/>
              <a:buNone/>
              <a:tabLst>
                <a:tab pos="0" algn="l"/>
              </a:tabLst>
            </a:pPr>
            <a:r>
              <a:rPr lang="ko-KR" altLang="en-US" i="1" dirty="0">
                <a:latin typeface="+mn-ea"/>
                <a:cs typeface="Arial" pitchFamily="34" charset="0"/>
              </a:rPr>
              <a:t>╸해결하고자 하는 문제가 무엇인가</a:t>
            </a:r>
            <a:r>
              <a:rPr lang="en-US" altLang="ko-KR" i="1" dirty="0">
                <a:latin typeface="+mn-ea"/>
                <a:cs typeface="Arial" pitchFamily="34" charset="0"/>
              </a:rPr>
              <a:t>? </a:t>
            </a:r>
          </a:p>
          <a:p>
            <a:pPr marL="361950" lvl="1" indent="0">
              <a:buClr>
                <a:schemeClr val="tx1"/>
              </a:buClr>
              <a:buSzPct val="85000"/>
              <a:buNone/>
              <a:tabLst>
                <a:tab pos="0" algn="l"/>
              </a:tabLst>
            </a:pPr>
            <a:r>
              <a:rPr lang="en-US" altLang="ko-KR" i="1" dirty="0">
                <a:latin typeface="+mn-ea"/>
                <a:cs typeface="Arial" pitchFamily="34" charset="0"/>
              </a:rPr>
              <a:t>╸</a:t>
            </a:r>
            <a:r>
              <a:rPr lang="ko-KR" altLang="en-US" i="1" dirty="0">
                <a:latin typeface="+mn-ea"/>
                <a:cs typeface="Arial" pitchFamily="34" charset="0"/>
              </a:rPr>
              <a:t>기존의 해결책을 개선하는 것인가</a:t>
            </a:r>
            <a:r>
              <a:rPr lang="en-US" altLang="ko-KR" i="1" dirty="0">
                <a:latin typeface="+mn-ea"/>
                <a:cs typeface="Arial" pitchFamily="34" charset="0"/>
              </a:rPr>
              <a:t>?/</a:t>
            </a:r>
            <a:r>
              <a:rPr lang="ko-KR" altLang="en-US" i="1" dirty="0">
                <a:latin typeface="+mn-ea"/>
                <a:cs typeface="Arial" pitchFamily="34" charset="0"/>
              </a:rPr>
              <a:t>전혀 새로운 것인가</a:t>
            </a:r>
            <a:r>
              <a:rPr lang="en-US" altLang="ko-KR" i="1" dirty="0">
                <a:latin typeface="+mn-ea"/>
                <a:cs typeface="Arial" pitchFamily="34" charset="0"/>
              </a:rPr>
              <a:t>? </a:t>
            </a:r>
          </a:p>
          <a:p>
            <a:pPr marL="361950" lvl="1" indent="0">
              <a:buClr>
                <a:schemeClr val="tx1"/>
              </a:buClr>
              <a:buSzPct val="85000"/>
              <a:buNone/>
              <a:tabLst>
                <a:tab pos="0" algn="l"/>
              </a:tabLst>
            </a:pPr>
            <a:r>
              <a:rPr lang="en-US" altLang="ko-KR" i="1" dirty="0">
                <a:latin typeface="+mn-ea"/>
                <a:cs typeface="Arial" pitchFamily="34" charset="0"/>
              </a:rPr>
              <a:t>╸</a:t>
            </a:r>
            <a:r>
              <a:rPr lang="ko-KR" altLang="en-US" i="1" dirty="0">
                <a:latin typeface="+mn-ea"/>
                <a:cs typeface="Arial" pitchFamily="34" charset="0"/>
              </a:rPr>
              <a:t>어떤 사람들이 대상이 되는가</a:t>
            </a:r>
            <a:r>
              <a:rPr lang="en-US" altLang="ko-KR" i="1" dirty="0">
                <a:latin typeface="+mn-ea"/>
                <a:cs typeface="Arial" pitchFamily="34" charset="0"/>
              </a:rPr>
              <a:t>?</a:t>
            </a:r>
          </a:p>
          <a:p>
            <a:pPr marL="361950" lvl="1" indent="0">
              <a:buClr>
                <a:schemeClr val="tx1"/>
              </a:buClr>
              <a:buSzPct val="85000"/>
              <a:buNone/>
              <a:tabLst>
                <a:tab pos="0" algn="l"/>
              </a:tabLst>
            </a:pPr>
            <a:r>
              <a:rPr lang="en-US" altLang="ko-KR" i="1" dirty="0">
                <a:latin typeface="+mn-ea"/>
                <a:cs typeface="Arial" pitchFamily="34" charset="0"/>
              </a:rPr>
              <a:t>- </a:t>
            </a:r>
            <a:r>
              <a:rPr lang="ko-KR" altLang="en-US" i="1" dirty="0">
                <a:latin typeface="+mn-ea"/>
                <a:cs typeface="Arial" pitchFamily="34" charset="0"/>
              </a:rPr>
              <a:t>개발할 작품으로 선정한 이유는 무엇인가</a:t>
            </a:r>
            <a:r>
              <a:rPr lang="en-US" altLang="ko-KR" i="1" dirty="0">
                <a:latin typeface="+mn-ea"/>
                <a:cs typeface="Arial" pitchFamily="34" charset="0"/>
              </a:rPr>
              <a:t>?</a:t>
            </a:r>
          </a:p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2. </a:t>
            </a:r>
            <a:r>
              <a:rPr lang="ko-KR" altLang="en-US" b="1" dirty="0">
                <a:latin typeface="Arial" pitchFamily="34" charset="0"/>
                <a:cs typeface="Arial" pitchFamily="34" charset="0"/>
              </a:rPr>
              <a:t>특징</a:t>
            </a:r>
            <a:endParaRPr lang="ko-KR" altLang="en-US" sz="2000" b="1" dirty="0">
              <a:latin typeface="Arial" pitchFamily="34" charset="0"/>
              <a:cs typeface="Arial" pitchFamily="34" charset="0"/>
            </a:endParaRPr>
          </a:p>
          <a:p>
            <a:pPr marL="647700" lvl="1">
              <a:buClr>
                <a:schemeClr val="tx1"/>
              </a:buClr>
              <a:buSzPct val="85000"/>
              <a:buFontTx/>
              <a:buChar char="-"/>
              <a:tabLst>
                <a:tab pos="0" algn="l"/>
              </a:tabLst>
            </a:pPr>
            <a:r>
              <a:rPr lang="ko-KR" altLang="en-US" i="1" dirty="0">
                <a:latin typeface="+mn-ea"/>
                <a:cs typeface="Arial" pitchFamily="34" charset="0"/>
              </a:rPr>
              <a:t>본 작품의 차별화된 특징은 무엇인가</a:t>
            </a:r>
            <a:r>
              <a:rPr lang="en-US" altLang="ko-KR" i="1" dirty="0">
                <a:latin typeface="+mn-ea"/>
                <a:cs typeface="Arial" pitchFamily="34" charset="0"/>
              </a:rPr>
              <a:t>?</a:t>
            </a:r>
          </a:p>
          <a:p>
            <a:pPr marL="647700" lvl="1">
              <a:buClr>
                <a:schemeClr val="tx1"/>
              </a:buClr>
              <a:buSzPct val="85000"/>
              <a:buFontTx/>
              <a:buChar char="-"/>
              <a:tabLst>
                <a:tab pos="0" algn="l"/>
              </a:tabLst>
            </a:pPr>
            <a:r>
              <a:rPr lang="ko-KR" altLang="en-US" i="1" dirty="0">
                <a:latin typeface="+mn-ea"/>
                <a:cs typeface="Arial" pitchFamily="34" charset="0"/>
              </a:rPr>
              <a:t>장점은 무엇인가</a:t>
            </a:r>
            <a:r>
              <a:rPr lang="en-US" altLang="ko-KR" i="1" dirty="0">
                <a:latin typeface="+mn-ea"/>
                <a:cs typeface="Arial" pitchFamily="34" charset="0"/>
              </a:rPr>
              <a:t>?</a:t>
            </a:r>
          </a:p>
          <a:p>
            <a:pPr marL="647700" lvl="1">
              <a:buClr>
                <a:schemeClr val="tx1"/>
              </a:buClr>
              <a:buSzPct val="85000"/>
              <a:buFontTx/>
              <a:buChar char="-"/>
              <a:tabLst>
                <a:tab pos="0" algn="l"/>
              </a:tabLst>
            </a:pPr>
            <a:r>
              <a:rPr lang="ko-KR" altLang="en-US" i="1" dirty="0">
                <a:latin typeface="+mn-ea"/>
                <a:cs typeface="Arial" pitchFamily="34" charset="0"/>
              </a:rPr>
              <a:t>본 작품의 중요성은 무엇인가</a:t>
            </a:r>
            <a:r>
              <a:rPr lang="en-US" altLang="ko-KR" i="1" dirty="0">
                <a:latin typeface="+mn-ea"/>
                <a:cs typeface="Arial" pitchFamily="34" charset="0"/>
              </a:rPr>
              <a:t>?</a:t>
            </a:r>
            <a:endParaRPr lang="en-US" altLang="ko-KR" sz="300" b="0" i="1" dirty="0">
              <a:latin typeface="+mn-ea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>
                <a:latin typeface="Arial" pitchFamily="34" charset="0"/>
                <a:cs typeface="Arial" pitchFamily="34" charset="0"/>
              </a:rPr>
              <a:t>관련 기술 현황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43497"/>
          </a:xfrm>
        </p:spPr>
        <p:txBody>
          <a:bodyPr>
            <a:normAutofit/>
          </a:bodyPr>
          <a:lstStyle/>
          <a:p>
            <a:pPr marL="285750" lvl="1">
              <a:lnSpc>
                <a:spcPct val="90000"/>
              </a:lnSpc>
              <a:buClr>
                <a:schemeClr val="tx1"/>
              </a:buClr>
              <a:buSzPct val="100000"/>
              <a:buFontTx/>
              <a:buChar char="-"/>
              <a:tabLst>
                <a:tab pos="0" algn="l"/>
              </a:tabLst>
            </a:pPr>
            <a:r>
              <a:rPr lang="ko-KR" altLang="en-US" sz="1800" i="1" dirty="0">
                <a:latin typeface="맑은 고딕" pitchFamily="50" charset="-127"/>
                <a:ea typeface="맑은 고딕" pitchFamily="50" charset="-127"/>
              </a:rPr>
              <a:t>기존 기술 중</a:t>
            </a:r>
            <a:r>
              <a:rPr lang="en-US" altLang="ko-KR" sz="1800" i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i="1" dirty="0">
                <a:latin typeface="맑은 고딕" pitchFamily="50" charset="-127"/>
                <a:ea typeface="맑은 고딕" pitchFamily="50" charset="-127"/>
              </a:rPr>
              <a:t>본 작품과 유사한 소프트웨어</a:t>
            </a:r>
            <a:r>
              <a:rPr lang="en-US" altLang="ko-KR" sz="1800" i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i="1" dirty="0">
                <a:latin typeface="맑은 고딕" pitchFamily="50" charset="-127"/>
                <a:ea typeface="맑은 고딕" pitchFamily="50" charset="-127"/>
              </a:rPr>
              <a:t>혹은 기술</a:t>
            </a:r>
            <a:r>
              <a:rPr lang="en-US" altLang="ko-KR" sz="1800" i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i="1" dirty="0">
                <a:latin typeface="맑은 고딕" pitchFamily="50" charset="-127"/>
                <a:ea typeface="맑은 고딕" pitchFamily="50" charset="-127"/>
              </a:rPr>
              <a:t>들을 찾아서 짧게 요약한 후</a:t>
            </a:r>
            <a:r>
              <a:rPr lang="en-US" altLang="ko-KR" sz="1800" i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i="1" dirty="0">
                <a:latin typeface="맑은 고딕" pitchFamily="50" charset="-127"/>
                <a:ea typeface="맑은 고딕" pitchFamily="50" charset="-127"/>
              </a:rPr>
              <a:t>문제점을 서술</a:t>
            </a:r>
            <a:r>
              <a:rPr lang="en-US" altLang="ko-KR" sz="1800" i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i="1" dirty="0">
                <a:latin typeface="맑은 고딕" pitchFamily="50" charset="-127"/>
                <a:ea typeface="맑은 고딕" pitchFamily="50" charset="-127"/>
              </a:rPr>
              <a:t>이 때</a:t>
            </a:r>
            <a:r>
              <a:rPr lang="en-US" altLang="ko-KR" sz="1800" i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i="1" dirty="0">
                <a:latin typeface="맑은 고딕" pitchFamily="50" charset="-127"/>
                <a:ea typeface="맑은 고딕" pitchFamily="50" charset="-127"/>
              </a:rPr>
              <a:t> 문제점은 본 작품을 통해 해결할 수 있는 문제점이어야 함</a:t>
            </a:r>
            <a:r>
              <a:rPr lang="en-US" altLang="ko-KR" sz="1800" i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85750" lvl="1">
              <a:lnSpc>
                <a:spcPct val="90000"/>
              </a:lnSpc>
              <a:buClr>
                <a:schemeClr val="tx1"/>
              </a:buClr>
              <a:buSzPct val="100000"/>
              <a:buFontTx/>
              <a:buChar char="-"/>
              <a:tabLst>
                <a:tab pos="0" algn="l"/>
              </a:tabLst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marL="0" lvl="1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lvl="1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기술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특징 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: ......</a:t>
            </a: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문제점 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:  …..</a:t>
            </a: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0" lvl="1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r>
              <a:rPr lang="en-US" altLang="ko-KR" sz="1800" dirty="0">
                <a:latin typeface="맑은 고딕" pitchFamily="50" charset="-127"/>
              </a:rPr>
              <a:t>2. </a:t>
            </a:r>
            <a:r>
              <a:rPr lang="ko-KR" altLang="en-US" sz="1800" dirty="0">
                <a:latin typeface="맑은 고딕" pitchFamily="50" charset="-127"/>
              </a:rPr>
              <a:t>기술 </a:t>
            </a:r>
            <a:r>
              <a:rPr lang="en-US" altLang="ko-KR" sz="1800" dirty="0">
                <a:latin typeface="맑은 고딕" pitchFamily="50" charset="-127"/>
              </a:rPr>
              <a:t>2</a:t>
            </a:r>
            <a:endParaRPr lang="en-US" altLang="ko-KR" sz="1200" dirty="0">
              <a:latin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endParaRPr lang="en-US" altLang="ko-KR" sz="1200" dirty="0">
              <a:latin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r>
              <a:rPr lang="ko-KR" altLang="en-US" sz="1500" dirty="0">
                <a:latin typeface="맑은 고딕" pitchFamily="50" charset="-127"/>
              </a:rPr>
              <a:t>특징 </a:t>
            </a:r>
            <a:r>
              <a:rPr lang="en-US" altLang="ko-KR" sz="1500" dirty="0">
                <a:latin typeface="맑은 고딕" pitchFamily="50" charset="-127"/>
              </a:rPr>
              <a:t>: ......</a:t>
            </a: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r>
              <a:rPr lang="ko-KR" altLang="en-US" sz="1500" dirty="0">
                <a:latin typeface="맑은 고딕" pitchFamily="50" charset="-127"/>
              </a:rPr>
              <a:t>문제점 </a:t>
            </a:r>
            <a:r>
              <a:rPr lang="en-US" altLang="ko-KR" sz="1500" dirty="0">
                <a:latin typeface="맑은 고딕" pitchFamily="50" charset="-127"/>
              </a:rPr>
              <a:t>:  …..</a:t>
            </a: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9" name="제목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주요 기술 접근 방법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(Main Idea)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내용 개체 틀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4349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8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sz="1700" i="1" dirty="0">
                <a:latin typeface="+mn-ea"/>
                <a:cs typeface="Arial" pitchFamily="34" charset="0"/>
              </a:rPr>
              <a:t>- </a:t>
            </a:r>
            <a:r>
              <a:rPr lang="ko-KR" altLang="en-US" sz="1700" i="1" dirty="0">
                <a:latin typeface="+mn-ea"/>
                <a:cs typeface="Arial" pitchFamily="34" charset="0"/>
              </a:rPr>
              <a:t>본 작품에서 중점을 둔 개발 포인트가 무엇인지 위주로 작성</a:t>
            </a:r>
            <a:endParaRPr lang="en-US" altLang="ko-KR" sz="1700" i="1" dirty="0">
              <a:latin typeface="+mn-ea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ts val="408"/>
              </a:spcBef>
              <a:buClr>
                <a:schemeClr val="tx1"/>
              </a:buClr>
              <a:buFontTx/>
              <a:buChar char="-"/>
              <a:tabLst>
                <a:tab pos="0" algn="l"/>
              </a:tabLst>
            </a:pPr>
            <a:r>
              <a:rPr lang="en-US" altLang="ko-KR" sz="1700" i="1" dirty="0">
                <a:latin typeface="+mn-ea"/>
                <a:cs typeface="Arial" pitchFamily="34" charset="0"/>
              </a:rPr>
              <a:t>“2. </a:t>
            </a:r>
            <a:r>
              <a:rPr lang="ko-KR" altLang="en-US" sz="1700" i="1" dirty="0">
                <a:latin typeface="+mn-ea"/>
                <a:cs typeface="Arial" pitchFamily="34" charset="0"/>
              </a:rPr>
              <a:t>관련 기술 현황</a:t>
            </a:r>
            <a:r>
              <a:rPr lang="en-US" altLang="ko-KR" sz="1700" i="1" dirty="0">
                <a:latin typeface="+mn-ea"/>
                <a:cs typeface="Arial" pitchFamily="34" charset="0"/>
              </a:rPr>
              <a:t>“</a:t>
            </a:r>
            <a:r>
              <a:rPr lang="ko-KR" altLang="en-US" sz="1700" i="1" dirty="0">
                <a:latin typeface="+mn-ea"/>
                <a:cs typeface="Arial" pitchFamily="34" charset="0"/>
              </a:rPr>
              <a:t>에서 분석된 기존 기술들의 문제점을 해결하기 위해 본 작품에서 중점을 두고 있는 기술적 요소에 대해 서술</a:t>
            </a:r>
            <a:endParaRPr lang="en-US" altLang="ko-KR" sz="1700" i="1" dirty="0">
              <a:latin typeface="+mn-ea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ts val="408"/>
              </a:spcBef>
              <a:buClr>
                <a:schemeClr val="tx1"/>
              </a:buClr>
              <a:buFontTx/>
              <a:buChar char="-"/>
              <a:tabLst>
                <a:tab pos="0" algn="l"/>
              </a:tabLst>
            </a:pPr>
            <a:endParaRPr lang="en-US" altLang="ko-KR" sz="1700" i="1" dirty="0">
              <a:latin typeface="+mn-ea"/>
              <a:cs typeface="Arial" pitchFamily="34" charset="0"/>
            </a:endParaRPr>
          </a:p>
          <a:p>
            <a:pPr marL="0" lvl="1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r>
              <a:rPr lang="ko-KR" altLang="en-US" sz="1800" dirty="0">
                <a:latin typeface="맑은 고딕" pitchFamily="50" charset="-127"/>
              </a:rPr>
              <a:t>예</a:t>
            </a:r>
            <a:r>
              <a:rPr lang="en-US" altLang="ko-KR" sz="1800" dirty="0">
                <a:latin typeface="맑은 고딕" pitchFamily="50" charset="-127"/>
              </a:rPr>
              <a:t>)</a:t>
            </a:r>
          </a:p>
          <a:p>
            <a:pPr marL="0" lvl="1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r>
              <a:rPr lang="en-US" altLang="ko-KR" sz="1800" dirty="0">
                <a:latin typeface="맑은 고딕" pitchFamily="50" charset="-127"/>
              </a:rPr>
              <a:t>1. </a:t>
            </a:r>
            <a:r>
              <a:rPr lang="ko-KR" altLang="en-US" sz="1800" dirty="0">
                <a:latin typeface="맑은 고딕" pitchFamily="50" charset="-127"/>
              </a:rPr>
              <a:t>개발 포인트 </a:t>
            </a:r>
            <a:r>
              <a:rPr lang="en-US" altLang="ko-KR" sz="1800" dirty="0">
                <a:latin typeface="맑은 고딕" pitchFamily="50" charset="-127"/>
              </a:rPr>
              <a:t>1</a:t>
            </a:r>
            <a:endParaRPr lang="en-US" altLang="ko-KR" sz="1200" dirty="0">
              <a:latin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endParaRPr lang="en-US" altLang="ko-KR" sz="1200" dirty="0">
              <a:latin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r>
              <a:rPr lang="en-US" altLang="ko-KR" sz="1500" dirty="0">
                <a:latin typeface="맑은 고딕" pitchFamily="50" charset="-127"/>
              </a:rPr>
              <a:t>“2.</a:t>
            </a:r>
            <a:r>
              <a:rPr lang="ko-KR" altLang="en-US" sz="1500" dirty="0">
                <a:latin typeface="맑은 고딕" pitchFamily="50" charset="-127"/>
              </a:rPr>
              <a:t>관련 기술 현황＂ 중 </a:t>
            </a:r>
            <a:r>
              <a:rPr lang="en-US" altLang="ko-KR" sz="1500" dirty="0">
                <a:latin typeface="맑은 고딕" pitchFamily="50" charset="-127"/>
              </a:rPr>
              <a:t>“</a:t>
            </a:r>
            <a:r>
              <a:rPr lang="ko-KR" altLang="en-US" sz="1500" dirty="0">
                <a:latin typeface="맑은 고딕" pitchFamily="50" charset="-127"/>
              </a:rPr>
              <a:t>기술</a:t>
            </a:r>
            <a:r>
              <a:rPr lang="en-US" altLang="ko-KR" sz="1500" dirty="0">
                <a:latin typeface="맑은 고딕" pitchFamily="50" charset="-127"/>
              </a:rPr>
              <a:t>1”</a:t>
            </a:r>
            <a:r>
              <a:rPr lang="ko-KR" altLang="en-US" sz="1500" dirty="0">
                <a:latin typeface="맑은 고딕" pitchFamily="50" charset="-127"/>
              </a:rPr>
              <a:t>의 문제점인 </a:t>
            </a:r>
            <a:r>
              <a:rPr lang="en-US" altLang="ko-KR" sz="1500" dirty="0">
                <a:latin typeface="맑은 고딕" pitchFamily="50" charset="-127"/>
              </a:rPr>
              <a:t>aa </a:t>
            </a:r>
            <a:r>
              <a:rPr lang="ko-KR" altLang="en-US" sz="1500" dirty="0">
                <a:latin typeface="맑은 고딕" pitchFamily="50" charset="-127"/>
              </a:rPr>
              <a:t>를 해결</a:t>
            </a:r>
            <a:endParaRPr lang="en-US" altLang="ko-KR" sz="1500" dirty="0">
              <a:latin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r>
              <a:rPr lang="en-US" altLang="ko-KR" sz="1500" dirty="0">
                <a:latin typeface="맑은 고딕" pitchFamily="50" charset="-127"/>
              </a:rPr>
              <a:t>……..</a:t>
            </a:r>
            <a:r>
              <a:rPr lang="ko-KR" altLang="en-US" sz="1500" dirty="0">
                <a:latin typeface="맑은 고딕" pitchFamily="50" charset="-127"/>
              </a:rPr>
              <a:t>와 같은 방법에 의해 </a:t>
            </a:r>
            <a:r>
              <a:rPr lang="en-US" altLang="ko-KR" sz="1500" dirty="0">
                <a:latin typeface="맑은 고딕" pitchFamily="50" charset="-127"/>
              </a:rPr>
              <a:t>aa</a:t>
            </a:r>
            <a:r>
              <a:rPr lang="ko-KR" altLang="en-US" sz="1500" dirty="0">
                <a:latin typeface="맑은 고딕" pitchFamily="50" charset="-127"/>
              </a:rPr>
              <a:t> 문제점을 해결한 소프트웨어를 개발</a:t>
            </a:r>
            <a:r>
              <a:rPr lang="en-US" altLang="ko-KR" sz="1500" dirty="0">
                <a:latin typeface="맑은 고딕" pitchFamily="50" charset="-127"/>
              </a:rPr>
              <a:t>. </a:t>
            </a:r>
            <a:r>
              <a:rPr lang="ko-KR" altLang="en-US" sz="1500" dirty="0">
                <a:latin typeface="맑은 고딕" pitchFamily="50" charset="-127"/>
              </a:rPr>
              <a:t>구체적인 내용은 </a:t>
            </a:r>
            <a:r>
              <a:rPr lang="en-US" altLang="ko-KR" sz="1500" dirty="0">
                <a:latin typeface="맑은 고딕" pitchFamily="50" charset="-127"/>
              </a:rPr>
              <a:t>&lt;</a:t>
            </a:r>
            <a:r>
              <a:rPr lang="ko-KR" altLang="en-US" sz="1500" dirty="0">
                <a:latin typeface="맑은 고딕" pitchFamily="50" charset="-127"/>
              </a:rPr>
              <a:t>그림 </a:t>
            </a:r>
            <a:r>
              <a:rPr lang="en-US" altLang="ko-KR" sz="1500" dirty="0">
                <a:latin typeface="맑은 고딕" pitchFamily="50" charset="-127"/>
              </a:rPr>
              <a:t>1&gt;</a:t>
            </a:r>
            <a:r>
              <a:rPr lang="ko-KR" altLang="en-US" sz="1500" dirty="0">
                <a:latin typeface="맑은 고딕" pitchFamily="50" charset="-127"/>
              </a:rPr>
              <a:t>과 </a:t>
            </a:r>
            <a:r>
              <a:rPr lang="en-US" altLang="ko-KR" sz="1500" dirty="0">
                <a:latin typeface="맑은 고딕" pitchFamily="50" charset="-127"/>
              </a:rPr>
              <a:t>&lt;</a:t>
            </a:r>
            <a:r>
              <a:rPr lang="ko-KR" altLang="en-US" sz="1500" dirty="0">
                <a:latin typeface="맑은 고딕" pitchFamily="50" charset="-127"/>
              </a:rPr>
              <a:t>표 </a:t>
            </a:r>
            <a:r>
              <a:rPr lang="en-US" altLang="ko-KR" sz="1500" dirty="0">
                <a:latin typeface="맑은 고딕" pitchFamily="50" charset="-127"/>
              </a:rPr>
              <a:t>1&gt;</a:t>
            </a:r>
            <a:r>
              <a:rPr lang="ko-KR" altLang="en-US" sz="1500" dirty="0">
                <a:latin typeface="맑은 고딕" pitchFamily="50" charset="-127"/>
              </a:rPr>
              <a:t>과 같다</a:t>
            </a:r>
            <a:r>
              <a:rPr lang="en-US" altLang="ko-KR" sz="1500" dirty="0">
                <a:latin typeface="맑은 고딕" pitchFamily="50" charset="-127"/>
              </a:rPr>
              <a:t>. </a:t>
            </a: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endParaRPr lang="en-US" altLang="ko-KR" sz="1500" dirty="0">
              <a:latin typeface="맑은 고딕" pitchFamily="50" charset="-127"/>
            </a:endParaRPr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r>
              <a:rPr lang="en-US" altLang="ko-KR" sz="1500" dirty="0">
                <a:latin typeface="맑은 고딕" pitchFamily="50" charset="-127"/>
              </a:rPr>
              <a:t>                                       &lt;</a:t>
            </a:r>
            <a:r>
              <a:rPr lang="ko-KR" altLang="en-US" sz="1500" dirty="0">
                <a:latin typeface="맑은 고딕" pitchFamily="50" charset="-127"/>
              </a:rPr>
              <a:t>그림 </a:t>
            </a:r>
            <a:r>
              <a:rPr lang="en-US" altLang="ko-KR" sz="1500" dirty="0">
                <a:latin typeface="맑은 고딕" pitchFamily="50" charset="-127"/>
              </a:rPr>
              <a:t>1&gt;</a:t>
            </a:r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endParaRPr lang="en-US" altLang="ko-KR" sz="1500" dirty="0">
              <a:latin typeface="맑은 고딕" pitchFamily="50" charset="-127"/>
            </a:endParaRPr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endParaRPr lang="en-US" altLang="ko-KR" sz="1500" dirty="0">
              <a:latin typeface="맑은 고딕" pitchFamily="50" charset="-127"/>
            </a:endParaRPr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r>
              <a:rPr lang="en-US" altLang="ko-KR" sz="1500" dirty="0">
                <a:latin typeface="맑은 고딕" pitchFamily="50" charset="-127"/>
              </a:rPr>
              <a:t>                                         &lt;</a:t>
            </a:r>
            <a:r>
              <a:rPr lang="ko-KR" altLang="en-US" sz="1500" dirty="0">
                <a:latin typeface="맑은 고딕" pitchFamily="50" charset="-127"/>
              </a:rPr>
              <a:t>표 </a:t>
            </a:r>
            <a:r>
              <a:rPr lang="en-US" altLang="ko-KR" sz="1500" dirty="0">
                <a:latin typeface="맑은 고딕" pitchFamily="50" charset="-127"/>
              </a:rPr>
              <a:t>1&gt;</a:t>
            </a:r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r>
              <a:rPr lang="en-US" altLang="ko-KR" sz="1500" dirty="0">
                <a:latin typeface="맑은 고딕" pitchFamily="50" charset="-127"/>
              </a:rPr>
              <a:t>.</a:t>
            </a:r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r>
              <a:rPr lang="en-US" altLang="ko-KR" sz="1500" dirty="0">
                <a:latin typeface="맑은 고딕" pitchFamily="50" charset="-127"/>
              </a:rPr>
              <a:t>.</a:t>
            </a:r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endParaRPr lang="en-US" altLang="ko-KR" sz="1500" dirty="0">
              <a:latin typeface="맑은 고딕" pitchFamily="50" charset="-127"/>
            </a:endParaRPr>
          </a:p>
          <a:p>
            <a:pPr>
              <a:lnSpc>
                <a:spcPct val="90000"/>
              </a:lnSpc>
              <a:spcBef>
                <a:spcPct val="100000"/>
              </a:spcBef>
              <a:buClr>
                <a:schemeClr val="tx1"/>
              </a:buClr>
              <a:buFontTx/>
              <a:buChar char="-"/>
              <a:tabLst>
                <a:tab pos="0" algn="l"/>
              </a:tabLst>
            </a:pPr>
            <a:endParaRPr lang="en-US" altLang="ko-KR" sz="1700" i="1" dirty="0">
              <a:latin typeface="+mn-ea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q"/>
              <a:tabLst>
                <a:tab pos="0" algn="l"/>
              </a:tabLst>
            </a:pPr>
            <a:endParaRPr lang="en-US" altLang="ko-KR" sz="1700" b="1" dirty="0">
              <a:latin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>
                <a:latin typeface="Arial" pitchFamily="34" charset="0"/>
                <a:cs typeface="Arial" pitchFamily="34" charset="0"/>
              </a:rPr>
              <a:t>개발 전략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457200">
              <a:lnSpc>
                <a:spcPct val="90000"/>
              </a:lnSpc>
              <a:buAutoNum type="arabicPeriod"/>
            </a:pPr>
            <a:r>
              <a:rPr lang="ko-KR" altLang="en-US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시스템 구성도 </a:t>
            </a:r>
            <a:r>
              <a:rPr lang="en-US" altLang="ko-KR" i="1" dirty="0">
                <a:ea typeface="굴림체" panose="020B0609000101010101" pitchFamily="49" charset="-127"/>
                <a:cs typeface="Arial" panose="020B0604020202020204" pitchFamily="34" charset="0"/>
              </a:rPr>
              <a:t>/* </a:t>
            </a:r>
            <a:r>
              <a:rPr lang="ko-KR" altLang="en-US" i="1" dirty="0">
                <a:ea typeface="굴림체" panose="020B0609000101010101" pitchFamily="49" charset="-127"/>
                <a:cs typeface="Arial" panose="020B0604020202020204" pitchFamily="34" charset="0"/>
              </a:rPr>
              <a:t>시스템 개발 환경 및 아키텍처 설명 *</a:t>
            </a:r>
            <a:r>
              <a:rPr lang="en-US" altLang="ko-KR" i="1" dirty="0">
                <a:ea typeface="굴림체" panose="020B0609000101010101" pitchFamily="49" charset="-127"/>
                <a:cs typeface="Arial" panose="020B0604020202020204" pitchFamily="34" charset="0"/>
              </a:rPr>
              <a:t>/       </a:t>
            </a:r>
          </a:p>
          <a:p>
            <a:pPr marL="895350" lvl="1" indent="-381000">
              <a:lnSpc>
                <a:spcPct val="90000"/>
              </a:lnSpc>
              <a:buNone/>
            </a:pPr>
            <a:r>
              <a:rPr lang="ko-KR" altLang="en-US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가</a:t>
            </a:r>
            <a:r>
              <a:rPr lang="en-US" altLang="ko-KR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. </a:t>
            </a:r>
            <a:r>
              <a:rPr lang="ko-KR" altLang="en-US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소프트웨어 구성도</a:t>
            </a:r>
          </a:p>
          <a:p>
            <a:pPr marL="895350" lvl="1" indent="-381000">
              <a:lnSpc>
                <a:spcPct val="90000"/>
              </a:lnSpc>
              <a:buNone/>
            </a:pPr>
            <a:r>
              <a:rPr lang="ko-KR" altLang="en-US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나</a:t>
            </a:r>
            <a:r>
              <a:rPr lang="en-US" altLang="ko-KR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. </a:t>
            </a:r>
            <a:r>
              <a:rPr lang="ko-KR" altLang="en-US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하드웨어 구성도</a:t>
            </a:r>
          </a:p>
          <a:p>
            <a:pPr marL="895350" lvl="1" indent="-381000">
              <a:lnSpc>
                <a:spcPct val="90000"/>
              </a:lnSpc>
              <a:buNone/>
            </a:pPr>
            <a:r>
              <a:rPr lang="en-US" altLang="ko-KR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…</a:t>
            </a:r>
            <a:r>
              <a:rPr lang="ko-KR" altLang="en-US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     </a:t>
            </a:r>
            <a:r>
              <a:rPr lang="en-US" altLang="ko-KR" i="1" dirty="0">
                <a:ea typeface="굴림체" panose="020B0609000101010101" pitchFamily="49" charset="-127"/>
                <a:cs typeface="Arial" panose="020B0604020202020204" pitchFamily="34" charset="0"/>
              </a:rPr>
              <a:t>/* </a:t>
            </a:r>
            <a:r>
              <a:rPr lang="ko-KR" altLang="en-US" i="1" dirty="0">
                <a:ea typeface="굴림체" panose="020B0609000101010101" pitchFamily="49" charset="-127"/>
                <a:cs typeface="Arial" panose="020B0604020202020204" pitchFamily="34" charset="0"/>
              </a:rPr>
              <a:t>추가적인 구성도가 더 있는 경우</a:t>
            </a:r>
            <a:r>
              <a:rPr lang="en-US" altLang="ko-KR" i="1" dirty="0">
                <a:ea typeface="굴림체" panose="020B0609000101010101" pitchFamily="49" charset="-127"/>
                <a:cs typeface="Arial" panose="020B0604020202020204" pitchFamily="34" charset="0"/>
              </a:rPr>
              <a:t>, </a:t>
            </a:r>
            <a:r>
              <a:rPr lang="ko-KR" altLang="en-US" i="1" dirty="0">
                <a:ea typeface="굴림체" panose="020B0609000101010101" pitchFamily="49" charset="-127"/>
                <a:cs typeface="Arial" panose="020B0604020202020204" pitchFamily="34" charset="0"/>
              </a:rPr>
              <a:t>추가 기술</a:t>
            </a:r>
            <a:r>
              <a:rPr lang="en-US" altLang="ko-KR" i="1" dirty="0">
                <a:ea typeface="굴림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ko-KR" altLang="en-US" i="1" dirty="0">
                <a:ea typeface="굴림체" panose="020B0609000101010101" pitchFamily="49" charset="-127"/>
                <a:cs typeface="Arial" panose="020B0604020202020204" pitchFamily="34" charset="0"/>
              </a:rPr>
              <a:t>예</a:t>
            </a:r>
            <a:r>
              <a:rPr lang="en-US" altLang="ko-KR" i="1" dirty="0">
                <a:ea typeface="굴림체" panose="020B0609000101010101" pitchFamily="49" charset="-127"/>
                <a:cs typeface="Arial" panose="020B0604020202020204" pitchFamily="34" charset="0"/>
              </a:rPr>
              <a:t>: </a:t>
            </a:r>
            <a:r>
              <a:rPr lang="ko-KR" altLang="en-US" i="1" dirty="0">
                <a:ea typeface="굴림체" panose="020B0609000101010101" pitchFamily="49" charset="-127"/>
                <a:cs typeface="Arial" panose="020B0604020202020204" pitchFamily="34" charset="0"/>
              </a:rPr>
              <a:t>네트워크 구성도</a:t>
            </a:r>
            <a:r>
              <a:rPr lang="en-US" altLang="ko-KR" i="1" dirty="0">
                <a:ea typeface="굴림체" panose="020B0609000101010101" pitchFamily="49" charset="-127"/>
                <a:cs typeface="Arial" panose="020B0604020202020204" pitchFamily="34" charset="0"/>
              </a:rPr>
              <a:t>)  */</a:t>
            </a:r>
          </a:p>
          <a:p>
            <a:pPr marL="895350" lvl="1" indent="-381000">
              <a:lnSpc>
                <a:spcPct val="90000"/>
              </a:lnSpc>
              <a:buNone/>
            </a:pPr>
            <a:endParaRPr lang="ko-KR" altLang="en-US" dirty="0">
              <a:latin typeface="Arial" panose="020B0604020202020204" pitchFamily="34" charset="0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marL="438150" indent="-381000">
              <a:lnSpc>
                <a:spcPct val="90000"/>
              </a:lnSpc>
              <a:buNone/>
            </a:pPr>
            <a:r>
              <a:rPr lang="en-US" altLang="ko-KR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2. </a:t>
            </a:r>
            <a:r>
              <a:rPr lang="ko-KR" altLang="en-US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기능 구성도  </a:t>
            </a:r>
            <a:r>
              <a:rPr lang="en-US" altLang="ko-KR" i="1" dirty="0">
                <a:ea typeface="굴림체" panose="020B0609000101010101" pitchFamily="49" charset="-127"/>
                <a:cs typeface="Arial" panose="020B0604020202020204" pitchFamily="34" charset="0"/>
              </a:rPr>
              <a:t>/* </a:t>
            </a:r>
            <a:r>
              <a:rPr lang="ko-KR" altLang="en-US" i="1" dirty="0">
                <a:ea typeface="굴림체" panose="020B0609000101010101" pitchFamily="49" charset="-127"/>
                <a:cs typeface="Arial" panose="020B0604020202020204" pitchFamily="34" charset="0"/>
              </a:rPr>
              <a:t>시스템을 기능별로 분할하여 그림으로 표현하고 해당 그림을 설명 </a:t>
            </a:r>
            <a:r>
              <a:rPr lang="en-US" altLang="ko-KR" i="1" dirty="0">
                <a:ea typeface="굴림체" panose="020B0609000101010101" pitchFamily="49" charset="-127"/>
                <a:cs typeface="Arial" panose="020B0604020202020204" pitchFamily="34" charset="0"/>
              </a:rPr>
              <a:t>*/ </a:t>
            </a:r>
          </a:p>
          <a:p>
            <a:pPr marL="438150" indent="-381000">
              <a:lnSpc>
                <a:spcPct val="90000"/>
              </a:lnSpc>
              <a:buNone/>
            </a:pPr>
            <a:r>
              <a:rPr lang="en-US" altLang="ko-KR" i="1" dirty="0">
                <a:ea typeface="굴림체" panose="020B0609000101010101" pitchFamily="49" charset="-127"/>
                <a:cs typeface="Arial" panose="020B0604020202020204" pitchFamily="34" charset="0"/>
              </a:rPr>
              <a:t>    </a:t>
            </a:r>
            <a:r>
              <a:rPr lang="ko-KR" altLang="en-US" i="1" dirty="0">
                <a:ea typeface="굴림체" panose="020B0609000101010101" pitchFamily="49" charset="-127"/>
                <a:cs typeface="Arial" panose="020B0604020202020204" pitchFamily="34" charset="0"/>
              </a:rPr>
              <a:t>예</a:t>
            </a:r>
            <a:r>
              <a:rPr lang="en-US" altLang="ko-KR" i="1" dirty="0">
                <a:ea typeface="굴림체" panose="020B0609000101010101" pitchFamily="49" charset="-127"/>
                <a:cs typeface="Arial" panose="020B0604020202020204" pitchFamily="34" charset="0"/>
              </a:rPr>
              <a:t>) WBS </a:t>
            </a:r>
            <a:r>
              <a:rPr lang="ko-KR" altLang="en-US" i="1" dirty="0">
                <a:ea typeface="굴림체" panose="020B0609000101010101" pitchFamily="49" charset="-127"/>
                <a:cs typeface="Arial" panose="020B0604020202020204" pitchFamily="34" charset="0"/>
              </a:rPr>
              <a:t>형태 사용 </a:t>
            </a:r>
            <a:endParaRPr lang="en-US" altLang="ko-KR" i="1" dirty="0"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marL="438150" indent="-381000">
              <a:lnSpc>
                <a:spcPct val="90000"/>
              </a:lnSpc>
              <a:buNone/>
            </a:pPr>
            <a:endParaRPr lang="en-US" altLang="ko-KR" dirty="0">
              <a:latin typeface="Arial" panose="020B0604020202020204" pitchFamily="34" charset="0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7B8F8-EB97-4F75-8E70-7A47C90D3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429000"/>
            <a:ext cx="5064224" cy="28797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EEC5B-B0C4-4508-9789-3DC53EB4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개발 전략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1B9BF-B46C-4016-8783-E2C68507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38150" indent="-381000">
              <a:lnSpc>
                <a:spcPct val="90000"/>
              </a:lnSpc>
              <a:buNone/>
            </a:pPr>
            <a:r>
              <a:rPr lang="en-US" altLang="ko-KR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3. </a:t>
            </a:r>
            <a:r>
              <a:rPr lang="ko-KR" altLang="en-US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개발 방안</a:t>
            </a:r>
          </a:p>
          <a:p>
            <a:pPr marL="895350" lvl="1" indent="-381000">
              <a:lnSpc>
                <a:spcPct val="90000"/>
              </a:lnSpc>
              <a:buNone/>
            </a:pPr>
            <a:r>
              <a:rPr lang="ko-KR" altLang="en-US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가</a:t>
            </a:r>
            <a:r>
              <a:rPr lang="en-US" altLang="ko-KR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. </a:t>
            </a:r>
            <a:r>
              <a:rPr lang="ko-KR" altLang="en-US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개발 전략  </a:t>
            </a:r>
            <a:endParaRPr lang="en-US" altLang="ko-KR" b="1" dirty="0">
              <a:latin typeface="Arial" panose="020B0604020202020204" pitchFamily="34" charset="0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marL="895350" lvl="1" indent="-381000">
              <a:lnSpc>
                <a:spcPct val="90000"/>
              </a:lnSpc>
              <a:buNone/>
            </a:pPr>
            <a:r>
              <a:rPr lang="en-US" altLang="ko-KR" b="1" i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  </a:t>
            </a:r>
            <a:r>
              <a:rPr lang="en-US" altLang="ko-KR" i="1" dirty="0"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ko-KR" altLang="en-US" i="1" dirty="0">
                <a:ea typeface="굴림체" panose="020B0609000101010101" pitchFamily="49" charset="-127"/>
                <a:cs typeface="Arial" panose="020B0604020202020204" pitchFamily="34" charset="0"/>
              </a:rPr>
              <a:t>예</a:t>
            </a:r>
            <a:r>
              <a:rPr lang="en-US" altLang="ko-KR" i="1" dirty="0">
                <a:ea typeface="굴림체" panose="020B0609000101010101" pitchFamily="49" charset="-127"/>
                <a:cs typeface="Arial" panose="020B0604020202020204" pitchFamily="34" charset="0"/>
              </a:rPr>
              <a:t>) </a:t>
            </a:r>
          </a:p>
          <a:p>
            <a:pPr marL="1200150" lvl="2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ko-KR" altLang="en-US" sz="1500" i="1" dirty="0">
                <a:ea typeface="굴림체" panose="020B0609000101010101" pitchFamily="49" charset="-127"/>
                <a:cs typeface="Arial" panose="020B0604020202020204" pitchFamily="34" charset="0"/>
              </a:rPr>
              <a:t>오픈소스 </a:t>
            </a:r>
            <a:r>
              <a:rPr lang="en-US" altLang="ko-KR" sz="1500" i="1" dirty="0">
                <a:ea typeface="굴림체" panose="020B0609000101010101" pitchFamily="49" charset="-127"/>
                <a:cs typeface="Arial" panose="020B0604020202020204" pitchFamily="34" charset="0"/>
              </a:rPr>
              <a:t>bb </a:t>
            </a:r>
            <a:r>
              <a:rPr lang="ko-KR" altLang="en-US" sz="1500" i="1" dirty="0">
                <a:ea typeface="굴림체" panose="020B0609000101010101" pitchFamily="49" charset="-127"/>
                <a:cs typeface="Arial" panose="020B0604020202020204" pitchFamily="34" charset="0"/>
              </a:rPr>
              <a:t>에</a:t>
            </a:r>
            <a:r>
              <a:rPr lang="en-US" altLang="ko-KR" sz="1500" i="1" dirty="0">
                <a:ea typeface="굴림체" panose="020B0609000101010101" pitchFamily="49" charset="-127"/>
                <a:cs typeface="Arial" panose="020B0604020202020204" pitchFamily="34" charset="0"/>
              </a:rPr>
              <a:t>, </a:t>
            </a:r>
            <a:r>
              <a:rPr lang="ko-KR" altLang="en-US" sz="1500" i="1" dirty="0">
                <a:ea typeface="굴림체" panose="020B0609000101010101" pitchFamily="49" charset="-127"/>
                <a:cs typeface="Arial" panose="020B0604020202020204" pitchFamily="34" charset="0"/>
              </a:rPr>
              <a:t>본 팀이 새롭게 만든 알고리즘인 </a:t>
            </a:r>
            <a:r>
              <a:rPr lang="en-US" altLang="ko-KR" sz="1500" i="1" dirty="0">
                <a:ea typeface="굴림체" panose="020B0609000101010101" pitchFamily="49" charset="-127"/>
                <a:cs typeface="Arial" panose="020B0604020202020204" pitchFamily="34" charset="0"/>
              </a:rPr>
              <a:t>cc </a:t>
            </a:r>
            <a:r>
              <a:rPr lang="ko-KR" altLang="en-US" sz="1500" i="1" dirty="0">
                <a:ea typeface="굴림체" panose="020B0609000101010101" pitchFamily="49" charset="-127"/>
                <a:cs typeface="Arial" panose="020B0604020202020204" pitchFamily="34" charset="0"/>
              </a:rPr>
              <a:t>알고리즘을 추가하는 방식으로 구현</a:t>
            </a:r>
            <a:endParaRPr lang="en-US" altLang="ko-KR" sz="1500" i="1" dirty="0"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marL="1200150" lvl="2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ko-KR" sz="1500" i="1" dirty="0">
                <a:ea typeface="굴림체" panose="020B0609000101010101" pitchFamily="49" charset="-127"/>
                <a:cs typeface="Arial" panose="020B0604020202020204" pitchFamily="34" charset="0"/>
              </a:rPr>
              <a:t>2.</a:t>
            </a:r>
            <a:r>
              <a:rPr lang="ko-KR" altLang="en-US" sz="1500" i="1" dirty="0">
                <a:ea typeface="굴림체" panose="020B0609000101010101" pitchFamily="49" charset="-127"/>
                <a:cs typeface="Arial" panose="020B0604020202020204" pitchFamily="34" charset="0"/>
              </a:rPr>
              <a:t>관련 기술 현황＂ 중 “기술</a:t>
            </a:r>
            <a:r>
              <a:rPr lang="en-US" altLang="ko-KR" sz="1500" i="1" dirty="0">
                <a:ea typeface="굴림체" panose="020B0609000101010101" pitchFamily="49" charset="-127"/>
                <a:cs typeface="Arial" panose="020B0604020202020204" pitchFamily="34" charset="0"/>
              </a:rPr>
              <a:t>1”</a:t>
            </a:r>
            <a:r>
              <a:rPr lang="ko-KR" altLang="en-US" sz="1500" i="1" dirty="0">
                <a:ea typeface="굴림체" panose="020B0609000101010101" pitchFamily="49" charset="-127"/>
                <a:cs typeface="Arial" panose="020B0604020202020204" pitchFamily="34" charset="0"/>
              </a:rPr>
              <a:t>의 문제점인 </a:t>
            </a:r>
            <a:r>
              <a:rPr lang="en-US" altLang="ko-KR" sz="1500" i="1" dirty="0">
                <a:ea typeface="굴림체" panose="020B0609000101010101" pitchFamily="49" charset="-127"/>
                <a:cs typeface="Arial" panose="020B0604020202020204" pitchFamily="34" charset="0"/>
              </a:rPr>
              <a:t>aa </a:t>
            </a:r>
            <a:r>
              <a:rPr lang="ko-KR" altLang="en-US" sz="1500" i="1" dirty="0">
                <a:ea typeface="굴림체" panose="020B0609000101010101" pitchFamily="49" charset="-127"/>
                <a:cs typeface="Arial" panose="020B0604020202020204" pitchFamily="34" charset="0"/>
              </a:rPr>
              <a:t>를 해결한</a:t>
            </a:r>
            <a:r>
              <a:rPr lang="en-US" altLang="ko-KR" sz="1500" i="1" dirty="0">
                <a:ea typeface="굴림체" panose="020B0609000101010101" pitchFamily="49" charset="-127"/>
                <a:cs typeface="Arial" panose="020B0604020202020204" pitchFamily="34" charset="0"/>
              </a:rPr>
              <a:t> cc </a:t>
            </a:r>
            <a:r>
              <a:rPr lang="ko-KR" altLang="en-US" sz="1500" i="1" dirty="0">
                <a:ea typeface="굴림체" panose="020B0609000101010101" pitchFamily="49" charset="-127"/>
                <a:cs typeface="Arial" panose="020B0604020202020204" pitchFamily="34" charset="0"/>
              </a:rPr>
              <a:t>알고리즘은 다음과 같다</a:t>
            </a:r>
            <a:r>
              <a:rPr lang="en-US" altLang="ko-KR" sz="1500" i="1" dirty="0">
                <a:ea typeface="굴림체" panose="020B0609000101010101" pitchFamily="49" charset="-127"/>
                <a:cs typeface="Arial" panose="020B0604020202020204" pitchFamily="34" charset="0"/>
              </a:rPr>
              <a:t>.</a:t>
            </a:r>
          </a:p>
          <a:p>
            <a:pPr marL="1752600" lvl="3" indent="-381000">
              <a:lnSpc>
                <a:spcPct val="90000"/>
              </a:lnSpc>
              <a:buNone/>
            </a:pPr>
            <a:r>
              <a:rPr lang="en-US" altLang="ko-KR" sz="1500" i="1" dirty="0">
                <a:ea typeface="굴림체" panose="020B0609000101010101" pitchFamily="49" charset="-127"/>
                <a:cs typeface="Arial" panose="020B0604020202020204" pitchFamily="34" charset="0"/>
              </a:rPr>
              <a:t>      Algorithm cc</a:t>
            </a:r>
          </a:p>
          <a:p>
            <a:pPr marL="1752600" lvl="3" indent="-381000">
              <a:lnSpc>
                <a:spcPct val="90000"/>
              </a:lnSpc>
              <a:buNone/>
            </a:pPr>
            <a:r>
              <a:rPr lang="en-US" altLang="ko-KR" sz="1500" i="1" dirty="0">
                <a:ea typeface="굴림체" panose="020B0609000101010101" pitchFamily="49" charset="-127"/>
                <a:cs typeface="Arial" panose="020B0604020202020204" pitchFamily="34" charset="0"/>
              </a:rPr>
              <a:t>      Begin</a:t>
            </a:r>
          </a:p>
          <a:p>
            <a:pPr marL="1752600" lvl="3" indent="-381000">
              <a:lnSpc>
                <a:spcPct val="90000"/>
              </a:lnSpc>
              <a:buNone/>
            </a:pPr>
            <a:r>
              <a:rPr lang="en-US" altLang="ko-KR" sz="1500" i="1" dirty="0">
                <a:ea typeface="굴림체" panose="020B0609000101010101" pitchFamily="49" charset="-127"/>
                <a:cs typeface="Arial" panose="020B0604020202020204" pitchFamily="34" charset="0"/>
              </a:rPr>
              <a:t>                    …..</a:t>
            </a:r>
          </a:p>
          <a:p>
            <a:pPr marL="1752600" lvl="3" indent="-381000">
              <a:lnSpc>
                <a:spcPct val="90000"/>
              </a:lnSpc>
              <a:buNone/>
            </a:pPr>
            <a:r>
              <a:rPr lang="en-US" altLang="ko-KR" sz="1500" i="1" dirty="0">
                <a:ea typeface="굴림체" panose="020B0609000101010101" pitchFamily="49" charset="-127"/>
                <a:cs typeface="Arial" panose="020B0604020202020204" pitchFamily="34" charset="0"/>
              </a:rPr>
              <a:t>      End</a:t>
            </a:r>
          </a:p>
          <a:p>
            <a:pPr marL="1752600" lvl="3" indent="-381000">
              <a:lnSpc>
                <a:spcPct val="90000"/>
              </a:lnSpc>
              <a:buNone/>
            </a:pPr>
            <a:r>
              <a:rPr lang="en-US" altLang="ko-KR" sz="1500" i="1" dirty="0">
                <a:ea typeface="굴림체" panose="020B0609000101010101" pitchFamily="49" charset="-127"/>
                <a:cs typeface="Arial" panose="020B0604020202020204" pitchFamily="34" charset="0"/>
              </a:rPr>
              <a:t>    </a:t>
            </a:r>
          </a:p>
          <a:p>
            <a:pPr marL="895350" lvl="1" indent="-381000">
              <a:lnSpc>
                <a:spcPct val="90000"/>
              </a:lnSpc>
              <a:buNone/>
            </a:pPr>
            <a:endParaRPr lang="en-US" altLang="ko-KR" i="1" dirty="0"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marL="895350" lvl="1" indent="-381000">
              <a:lnSpc>
                <a:spcPct val="90000"/>
              </a:lnSpc>
              <a:buNone/>
            </a:pPr>
            <a:r>
              <a:rPr lang="ko-KR" altLang="en-US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나</a:t>
            </a:r>
            <a:r>
              <a:rPr lang="en-US" altLang="ko-KR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. </a:t>
            </a:r>
            <a:r>
              <a:rPr lang="ko-KR" altLang="en-US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목표 시스템 프로토타이핑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altLang="ko-KR" sz="1700" i="1" dirty="0">
                <a:ea typeface="굴림체" panose="020B0609000101010101" pitchFamily="49" charset="-127"/>
                <a:cs typeface="Arial" panose="020B0604020202020204" pitchFamily="34" charset="0"/>
              </a:rPr>
              <a:t>/* </a:t>
            </a:r>
            <a:r>
              <a:rPr lang="ko-KR" altLang="en-US" sz="1700" i="1" dirty="0">
                <a:ea typeface="굴림체" panose="020B0609000101010101" pitchFamily="49" charset="-127"/>
                <a:cs typeface="Arial" panose="020B0604020202020204" pitchFamily="34" charset="0"/>
              </a:rPr>
              <a:t>최종 시스템을 한 눈에 이해하기 쉽도록 할 목적으로 한 </a:t>
            </a:r>
            <a:r>
              <a:rPr lang="en-US" altLang="ko-KR" sz="1700" i="1" dirty="0">
                <a:ea typeface="굴림체" panose="020B0609000101010101" pitchFamily="49" charset="-127"/>
                <a:cs typeface="Arial" panose="020B0604020202020204" pitchFamily="34" charset="0"/>
              </a:rPr>
              <a:t>UI(</a:t>
            </a:r>
            <a:r>
              <a:rPr lang="ko-KR" altLang="en-US" sz="1700" i="1" dirty="0">
                <a:ea typeface="굴림체" panose="020B0609000101010101" pitchFamily="49" charset="-127"/>
                <a:cs typeface="Arial" panose="020B0604020202020204" pitchFamily="34" charset="0"/>
              </a:rPr>
              <a:t>예</a:t>
            </a:r>
            <a:r>
              <a:rPr lang="en-US" altLang="ko-KR" sz="1700" i="1" dirty="0">
                <a:ea typeface="굴림체" panose="020B0609000101010101" pitchFamily="49" charset="-127"/>
                <a:cs typeface="Arial" panose="020B0604020202020204" pitchFamily="34" charset="0"/>
              </a:rPr>
              <a:t>:</a:t>
            </a:r>
            <a:r>
              <a:rPr lang="ko-KR" altLang="en-US" sz="1700" i="1" dirty="0">
                <a:ea typeface="굴림체" panose="020B0609000101010101" pitchFamily="49" charset="-127"/>
                <a:cs typeface="Arial" panose="020B0604020202020204" pitchFamily="34" charset="0"/>
              </a:rPr>
              <a:t>화면</a:t>
            </a:r>
            <a:r>
              <a:rPr lang="en-US" altLang="ko-KR" sz="1700" i="1" dirty="0">
                <a:ea typeface="굴림체" panose="020B0609000101010101" pitchFamily="49" charset="-127"/>
                <a:cs typeface="Arial" panose="020B0604020202020204" pitchFamily="34" charset="0"/>
              </a:rPr>
              <a:t>) 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altLang="ko-KR" sz="1700" i="1" dirty="0">
                <a:ea typeface="굴림체" panose="020B0609000101010101" pitchFamily="49" charset="-127"/>
                <a:cs typeface="Arial" panose="020B0604020202020204" pitchFamily="34" charset="0"/>
              </a:rPr>
              <a:t>   : </a:t>
            </a:r>
            <a:r>
              <a:rPr lang="ko-KR" altLang="en-US" sz="1700" i="1" dirty="0">
                <a:ea typeface="굴림체" panose="020B0609000101010101" pitchFamily="49" charset="-127"/>
                <a:cs typeface="Arial" panose="020B0604020202020204" pitchFamily="34" charset="0"/>
              </a:rPr>
              <a:t>최종 개발 툴로 그려도 되고 파워포인트 등으로 그려도 됨</a:t>
            </a:r>
            <a:r>
              <a:rPr lang="en-US" altLang="ko-KR" sz="1700" i="1" dirty="0">
                <a:ea typeface="굴림체" panose="020B0609000101010101" pitchFamily="49" charset="-127"/>
                <a:cs typeface="Arial" panose="020B0604020202020204" pitchFamily="34" charset="0"/>
              </a:rPr>
              <a:t>, 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altLang="ko-KR" sz="1700" i="1" dirty="0">
                <a:ea typeface="굴림체" panose="020B0609000101010101" pitchFamily="49" charset="-127"/>
                <a:cs typeface="Arial" panose="020B0604020202020204" pitchFamily="34" charset="0"/>
              </a:rPr>
              <a:t>    </a:t>
            </a:r>
            <a:r>
              <a:rPr lang="ko-KR" altLang="en-US" sz="1700" i="1" dirty="0">
                <a:ea typeface="굴림체" panose="020B0609000101010101" pitchFamily="49" charset="-127"/>
                <a:cs typeface="Arial" panose="020B0604020202020204" pitchFamily="34" charset="0"/>
              </a:rPr>
              <a:t>자세할수록 좋음 *</a:t>
            </a:r>
            <a:r>
              <a:rPr lang="en-US" altLang="ko-KR" sz="1700" i="1" dirty="0">
                <a:ea typeface="굴림체" panose="020B0609000101010101" pitchFamily="49" charset="-127"/>
                <a:cs typeface="Arial" panose="020B0604020202020204" pitchFamily="34" charset="0"/>
              </a:rPr>
              <a:t>/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6E60F7-D8FC-49CC-A9B5-B12CA011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87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>
                <a:latin typeface="Arial" pitchFamily="34" charset="0"/>
                <a:cs typeface="Arial" pitchFamily="34" charset="0"/>
              </a:rPr>
              <a:t>결과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산출물</a:t>
            </a:r>
            <a:endParaRPr lang="ko-KR" alt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150" indent="-381000">
              <a:buNone/>
            </a:pPr>
            <a:r>
              <a:rPr lang="en-US" altLang="ko-KR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1. </a:t>
            </a:r>
            <a:r>
              <a:rPr lang="ko-KR" altLang="en-US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개발 방법론</a:t>
            </a:r>
          </a:p>
          <a:p>
            <a:pPr marL="438150" indent="-381000">
              <a:buNone/>
            </a:pPr>
            <a:r>
              <a:rPr lang="ko-KR" altLang="en-US" sz="1500" dirty="0">
                <a:ea typeface="굴림체" panose="020B0609000101010101" pitchFamily="49" charset="-127"/>
                <a:cs typeface="Arial" panose="020B0604020202020204" pitchFamily="34" charset="0"/>
              </a:rPr>
              <a:t>     </a:t>
            </a:r>
            <a:r>
              <a:rPr lang="en-US" altLang="ko-KR" sz="1500" i="1" dirty="0">
                <a:ea typeface="굴림체" panose="020B0609000101010101" pitchFamily="49" charset="-127"/>
                <a:cs typeface="Arial" panose="020B0604020202020204" pitchFamily="34" charset="0"/>
              </a:rPr>
              <a:t>/* </a:t>
            </a:r>
            <a:r>
              <a:rPr lang="ko-KR" altLang="en-US" sz="1500" i="1" dirty="0">
                <a:ea typeface="굴림체" panose="020B0609000101010101" pitchFamily="49" charset="-127"/>
                <a:cs typeface="Arial" panose="020B0604020202020204" pitchFamily="34" charset="0"/>
              </a:rPr>
              <a:t>적용하여 사용할 개발 방법론은 무엇인지</a:t>
            </a:r>
            <a:r>
              <a:rPr lang="en-US" altLang="ko-KR" sz="1500" i="1" dirty="0">
                <a:ea typeface="굴림체" panose="020B0609000101010101" pitchFamily="49" charset="-127"/>
                <a:cs typeface="Arial" panose="020B0604020202020204" pitchFamily="34" charset="0"/>
              </a:rPr>
              <a:t>?</a:t>
            </a:r>
            <a:r>
              <a:rPr lang="ko-KR" altLang="en-US" sz="1500" i="1" dirty="0">
                <a:ea typeface="굴림체" panose="020B0609000101010101" pitchFamily="49" charset="-127"/>
                <a:cs typeface="Arial" panose="020B0604020202020204" pitchFamily="34" charset="0"/>
              </a:rPr>
              <a:t> 해당 방법론을 선택한 이유는 무엇인지 등</a:t>
            </a:r>
            <a:endParaRPr lang="en-US" altLang="ko-KR" sz="1500" i="1" dirty="0"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marL="838200" lvl="1" indent="-381000">
              <a:buNone/>
            </a:pPr>
            <a:r>
              <a:rPr lang="ko-KR" altLang="en-US" sz="1500" dirty="0">
                <a:ea typeface="굴림체" panose="020B0609000101010101" pitchFamily="49" charset="-127"/>
                <a:cs typeface="Arial" panose="020B0604020202020204" pitchFamily="34" charset="0"/>
              </a:rPr>
              <a:t>예</a:t>
            </a:r>
            <a:r>
              <a:rPr lang="en-US" altLang="ko-KR" sz="1500" dirty="0">
                <a:ea typeface="굴림체" panose="020B0609000101010101" pitchFamily="49" charset="-127"/>
                <a:cs typeface="Arial" panose="020B0604020202020204" pitchFamily="34" charset="0"/>
              </a:rPr>
              <a:t>) UP</a:t>
            </a:r>
            <a:r>
              <a:rPr lang="ko-KR" altLang="en-US" sz="1500" dirty="0"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ea typeface="굴림체" panose="020B0609000101010101" pitchFamily="49" charset="-127"/>
                <a:cs typeface="Arial" panose="020B0604020202020204" pitchFamily="34" charset="0"/>
              </a:rPr>
              <a:t>&amp;</a:t>
            </a:r>
            <a:r>
              <a:rPr lang="ko-KR" altLang="en-US" sz="1500" dirty="0"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ea typeface="굴림체" panose="020B0609000101010101" pitchFamily="49" charset="-127"/>
                <a:cs typeface="Arial" panose="020B0604020202020204" pitchFamily="34" charset="0"/>
              </a:rPr>
              <a:t>UML </a:t>
            </a:r>
            <a:r>
              <a:rPr lang="ko-KR" altLang="en-US" sz="1500" dirty="0">
                <a:ea typeface="굴림체" panose="020B0609000101010101" pitchFamily="49" charset="-127"/>
                <a:cs typeface="Arial" panose="020B0604020202020204" pitchFamily="34" charset="0"/>
              </a:rPr>
              <a:t>기반 개발 방법론</a:t>
            </a:r>
            <a:r>
              <a:rPr lang="en-US" altLang="ko-KR" sz="1500" dirty="0">
                <a:ea typeface="굴림체" panose="020B0609000101010101" pitchFamily="49" charset="-127"/>
                <a:cs typeface="Arial" panose="020B0604020202020204" pitchFamily="34" charset="0"/>
              </a:rPr>
              <a:t>. XX </a:t>
            </a:r>
            <a:r>
              <a:rPr lang="ko-KR" altLang="en-US" sz="1500" dirty="0">
                <a:ea typeface="굴림체" panose="020B0609000101010101" pitchFamily="49" charset="-127"/>
                <a:cs typeface="Arial" panose="020B0604020202020204" pitchFamily="34" charset="0"/>
              </a:rPr>
              <a:t>이유로 사용  </a:t>
            </a:r>
            <a:r>
              <a:rPr lang="en-US" altLang="ko-KR" sz="1500" dirty="0">
                <a:ea typeface="굴림체" panose="020B0609000101010101" pitchFamily="49" charset="-127"/>
                <a:cs typeface="Arial" panose="020B0604020202020204" pitchFamily="34" charset="0"/>
              </a:rPr>
              <a:t>*/</a:t>
            </a:r>
          </a:p>
          <a:p>
            <a:pPr marL="438150" indent="-381000">
              <a:buNone/>
            </a:pPr>
            <a:r>
              <a:rPr lang="en-US" altLang="ko-KR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2. </a:t>
            </a:r>
            <a:r>
              <a:rPr lang="ko-KR" altLang="en-US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결과 산출물  </a:t>
            </a:r>
            <a:r>
              <a:rPr lang="en-US" altLang="ko-KR" sz="1700" i="1" dirty="0">
                <a:ea typeface="굴림체" panose="020B0609000101010101" pitchFamily="49" charset="-127"/>
                <a:cs typeface="Arial" panose="020B0604020202020204" pitchFamily="34" charset="0"/>
              </a:rPr>
              <a:t>/* </a:t>
            </a:r>
            <a:r>
              <a:rPr lang="ko-KR" altLang="en-US" sz="1700" i="1" dirty="0">
                <a:ea typeface="굴림체" panose="020B0609000101010101" pitchFamily="49" charset="-127"/>
                <a:cs typeface="Arial" panose="020B0604020202020204" pitchFamily="34" charset="0"/>
              </a:rPr>
              <a:t>개발 방법론에 기반한 공정별 산출물 목록 </a:t>
            </a:r>
            <a:r>
              <a:rPr lang="en-US" altLang="ko-KR" sz="1700" i="1" dirty="0">
                <a:ea typeface="굴림체" panose="020B0609000101010101" pitchFamily="49" charset="-127"/>
                <a:cs typeface="Arial" panose="020B0604020202020204" pitchFamily="34" charset="0"/>
              </a:rPr>
              <a:t>&amp; </a:t>
            </a:r>
            <a:r>
              <a:rPr lang="ko-KR" altLang="en-US" sz="1700" i="1" dirty="0">
                <a:ea typeface="굴림체" panose="020B0609000101010101" pitchFamily="49" charset="-127"/>
                <a:cs typeface="Arial" panose="020B0604020202020204" pitchFamily="34" charset="0"/>
              </a:rPr>
              <a:t>설명 *</a:t>
            </a:r>
            <a:r>
              <a:rPr lang="en-US" altLang="ko-KR" sz="1700" i="1" dirty="0">
                <a:ea typeface="굴림체" panose="020B0609000101010101" pitchFamily="49" charset="-127"/>
                <a:cs typeface="Arial" panose="020B0604020202020204" pitchFamily="34" charset="0"/>
              </a:rPr>
              <a:t>/</a:t>
            </a:r>
          </a:p>
          <a:p>
            <a:pPr marL="895350" lvl="1" indent="-381000">
              <a:buNone/>
            </a:pPr>
            <a:r>
              <a:rPr lang="ko-KR" altLang="en-US" dirty="0">
                <a:ea typeface="굴림체" panose="020B0609000101010101" pitchFamily="49" charset="-127"/>
                <a:cs typeface="Arial" panose="020B0604020202020204" pitchFamily="34" charset="0"/>
              </a:rPr>
              <a:t>예</a:t>
            </a:r>
            <a:r>
              <a:rPr lang="en-US" altLang="ko-KR" dirty="0">
                <a:ea typeface="굴림체" panose="020B0609000101010101" pitchFamily="49" charset="-127"/>
                <a:cs typeface="Arial" panose="020B0604020202020204" pitchFamily="34" charset="0"/>
              </a:rPr>
              <a:t>)</a:t>
            </a:r>
          </a:p>
          <a:p>
            <a:pPr marL="895350" lvl="1" indent="-381000">
              <a:buNone/>
            </a:pPr>
            <a:endParaRPr lang="en-US" altLang="ko-KR" sz="2000" dirty="0">
              <a:latin typeface="Arial" panose="020B0604020202020204" pitchFamily="34" charset="0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2F0A6F-A61D-4316-86A8-4392C7C2C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872234"/>
            <a:ext cx="4277298" cy="343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9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7370F-9961-4AFD-B051-95542C77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EAA68-2BE1-43FB-B8A9-53CE6583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755"/>
            <a:ext cx="8229600" cy="4525963"/>
          </a:xfrm>
        </p:spPr>
        <p:txBody>
          <a:bodyPr>
            <a:normAutofit/>
          </a:bodyPr>
          <a:lstStyle/>
          <a:p>
            <a:pPr marL="438150" indent="-381000">
              <a:buNone/>
            </a:pPr>
            <a:r>
              <a:rPr lang="en-US" altLang="ko-KR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1. </a:t>
            </a:r>
            <a:r>
              <a:rPr lang="ko-KR" altLang="en-US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수행 조직</a:t>
            </a:r>
          </a:p>
          <a:p>
            <a:pPr marL="895350" lvl="1" indent="-381000">
              <a:buNone/>
            </a:pPr>
            <a:r>
              <a:rPr lang="ko-KR" altLang="en-US" sz="2000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가</a:t>
            </a:r>
            <a:r>
              <a:rPr lang="en-US" altLang="ko-KR" sz="2000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. </a:t>
            </a:r>
            <a:r>
              <a:rPr lang="ko-KR" altLang="en-US" sz="2000" dirty="0" err="1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팀원별</a:t>
            </a:r>
            <a:r>
              <a:rPr lang="ko-KR" altLang="en-US" sz="2000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 업무 분장 내역 </a:t>
            </a:r>
            <a:r>
              <a:rPr lang="en-US" altLang="ko-KR" sz="1800" i="1" dirty="0">
                <a:ea typeface="굴림체" panose="020B0609000101010101" pitchFamily="49" charset="-127"/>
                <a:cs typeface="Arial" panose="020B0604020202020204" pitchFamily="34" charset="0"/>
              </a:rPr>
              <a:t>/* </a:t>
            </a:r>
            <a:r>
              <a:rPr lang="ko-KR" altLang="en-US" sz="1800" i="1" dirty="0" err="1">
                <a:ea typeface="굴림체" panose="020B0609000101010101" pitchFamily="49" charset="-127"/>
                <a:cs typeface="Arial" panose="020B0604020202020204" pitchFamily="34" charset="0"/>
              </a:rPr>
              <a:t>팀원별</a:t>
            </a:r>
            <a:r>
              <a:rPr lang="ko-KR" altLang="en-US" sz="1800" i="1" dirty="0">
                <a:ea typeface="굴림체" panose="020B0609000101010101" pitchFamily="49" charset="-127"/>
                <a:cs typeface="Arial" panose="020B0604020202020204" pitchFamily="34" charset="0"/>
              </a:rPr>
              <a:t> 업무는 상세할수록 좋음 </a:t>
            </a:r>
            <a:r>
              <a:rPr lang="en-US" altLang="ko-KR" sz="1800" i="1" dirty="0">
                <a:ea typeface="굴림체" panose="020B0609000101010101" pitchFamily="49" charset="-127"/>
                <a:cs typeface="Arial" panose="020B0604020202020204" pitchFamily="34" charset="0"/>
              </a:rPr>
              <a:t>*/</a:t>
            </a:r>
            <a:endParaRPr lang="ko-KR" altLang="en-US" sz="1800" i="1" dirty="0"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marL="895350" lvl="1" indent="-381000">
              <a:buNone/>
            </a:pPr>
            <a:r>
              <a:rPr lang="ko-KR" altLang="en-US" sz="2000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나</a:t>
            </a:r>
            <a:r>
              <a:rPr lang="en-US" altLang="ko-KR" sz="2000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. </a:t>
            </a:r>
            <a:r>
              <a:rPr lang="ko-KR" altLang="en-US" sz="2000" dirty="0" err="1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팀원별</a:t>
            </a:r>
            <a:r>
              <a:rPr lang="ko-KR" altLang="en-US" sz="2000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 현재 보유 기술과 수준</a:t>
            </a:r>
          </a:p>
          <a:p>
            <a:pPr marL="1295400" lvl="2" indent="-381000">
              <a:buNone/>
            </a:pPr>
            <a:r>
              <a:rPr lang="en-US" altLang="ko-KR" sz="1700" i="1" dirty="0">
                <a:ea typeface="굴림체" panose="020B0609000101010101" pitchFamily="49" charset="-127"/>
                <a:cs typeface="Arial" panose="020B0604020202020204" pitchFamily="34" charset="0"/>
              </a:rPr>
              <a:t>/* </a:t>
            </a:r>
            <a:r>
              <a:rPr lang="ko-KR" altLang="en-US" sz="1700" i="1" dirty="0">
                <a:ea typeface="굴림체" panose="020B0609000101010101" pitchFamily="49" charset="-127"/>
                <a:cs typeface="Arial" panose="020B0604020202020204" pitchFamily="34" charset="0"/>
              </a:rPr>
              <a:t>현 작품을 개발할 때 필요한 관련 보유 기술과 수준</a:t>
            </a:r>
            <a:r>
              <a:rPr lang="en-US" altLang="ko-KR" sz="1700" i="1" dirty="0">
                <a:ea typeface="굴림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ko-KR" altLang="en-US" sz="1700" i="1" dirty="0">
                <a:ea typeface="굴림체" panose="020B0609000101010101" pitchFamily="49" charset="-127"/>
                <a:cs typeface="Arial" panose="020B0604020202020204" pitchFamily="34" charset="0"/>
              </a:rPr>
              <a:t>상</a:t>
            </a:r>
            <a:r>
              <a:rPr lang="en-US" altLang="ko-KR" sz="1700" i="1" dirty="0">
                <a:ea typeface="굴림체" panose="020B0609000101010101" pitchFamily="49" charset="-127"/>
                <a:cs typeface="Arial" panose="020B0604020202020204" pitchFamily="34" charset="0"/>
              </a:rPr>
              <a:t>,</a:t>
            </a:r>
            <a:r>
              <a:rPr lang="ko-KR" altLang="en-US" sz="1700" i="1" dirty="0">
                <a:ea typeface="굴림체" panose="020B0609000101010101" pitchFamily="49" charset="-127"/>
                <a:cs typeface="Arial" panose="020B0604020202020204" pitchFamily="34" charset="0"/>
              </a:rPr>
              <a:t>중</a:t>
            </a:r>
            <a:r>
              <a:rPr lang="en-US" altLang="ko-KR" sz="1700" i="1" dirty="0">
                <a:ea typeface="굴림체" panose="020B0609000101010101" pitchFamily="49" charset="-127"/>
                <a:cs typeface="Arial" panose="020B0604020202020204" pitchFamily="34" charset="0"/>
              </a:rPr>
              <a:t>,</a:t>
            </a:r>
            <a:r>
              <a:rPr lang="ko-KR" altLang="en-US" sz="1700" i="1" dirty="0">
                <a:ea typeface="굴림체" panose="020B0609000101010101" pitchFamily="49" charset="-127"/>
                <a:cs typeface="Arial" panose="020B0604020202020204" pitchFamily="34" charset="0"/>
              </a:rPr>
              <a:t>하</a:t>
            </a:r>
            <a:r>
              <a:rPr lang="en-US" altLang="ko-KR" sz="1700" i="1" dirty="0">
                <a:ea typeface="굴림체" panose="020B0609000101010101" pitchFamily="49" charset="-127"/>
                <a:cs typeface="Arial" panose="020B0604020202020204" pitchFamily="34" charset="0"/>
              </a:rPr>
              <a:t>,</a:t>
            </a:r>
            <a:r>
              <a:rPr lang="ko-KR" altLang="en-US" sz="1700" i="1" dirty="0">
                <a:ea typeface="굴림체" panose="020B0609000101010101" pitchFamily="49" charset="-127"/>
                <a:cs typeface="Arial" panose="020B0604020202020204" pitchFamily="34" charset="0"/>
              </a:rPr>
              <a:t>전혀 모름 등으로 표기</a:t>
            </a:r>
            <a:r>
              <a:rPr lang="en-US" altLang="ko-KR" sz="1700" i="1" dirty="0">
                <a:ea typeface="굴림체" panose="020B0609000101010101" pitchFamily="49" charset="-127"/>
                <a:cs typeface="Arial" panose="020B0604020202020204" pitchFamily="34" charset="0"/>
              </a:rPr>
              <a:t>)</a:t>
            </a:r>
            <a:r>
              <a:rPr lang="ko-KR" altLang="en-US" sz="1700" i="1" dirty="0">
                <a:ea typeface="굴림체" panose="020B0609000101010101" pitchFamily="49" charset="-127"/>
                <a:cs typeface="Arial" panose="020B0604020202020204" pitchFamily="34" charset="0"/>
              </a:rPr>
              <a:t>이 나타나도록 기재    </a:t>
            </a:r>
            <a:r>
              <a:rPr lang="en-US" altLang="ko-KR" sz="1700" i="1" dirty="0">
                <a:ea typeface="굴림체" panose="020B0609000101010101" pitchFamily="49" charset="-127"/>
                <a:cs typeface="Arial" panose="020B0604020202020204" pitchFamily="34" charset="0"/>
              </a:rPr>
              <a:t>*/</a:t>
            </a:r>
          </a:p>
          <a:p>
            <a:pPr marL="1295400" lvl="2" indent="-381000">
              <a:buNone/>
            </a:pPr>
            <a:endParaRPr lang="en-US" altLang="ko-KR" sz="2100" dirty="0">
              <a:latin typeface="Arial" panose="020B0604020202020204" pitchFamily="34" charset="0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marL="438150" indent="-381000">
              <a:buNone/>
            </a:pPr>
            <a:r>
              <a:rPr lang="en-US" altLang="ko-KR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2. </a:t>
            </a:r>
            <a:r>
              <a:rPr lang="ko-KR" altLang="en-US" b="1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개발 일정 계획</a:t>
            </a:r>
            <a:endParaRPr lang="en-US" altLang="ko-KR" i="1" dirty="0">
              <a:latin typeface="Arial" panose="020B0604020202020204" pitchFamily="34" charset="0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marL="838200" lvl="1" indent="-381000">
              <a:buNone/>
            </a:pPr>
            <a:r>
              <a:rPr lang="ko-KR" altLang="en-US" sz="1400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예</a:t>
            </a:r>
            <a:r>
              <a:rPr lang="en-US" altLang="ko-KR" sz="1400" dirty="0"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)</a:t>
            </a:r>
            <a:endParaRPr lang="en-US" altLang="ko-KR" sz="1800" dirty="0">
              <a:latin typeface="Arial" panose="020B0604020202020204" pitchFamily="34" charset="0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13A21-C344-4A1E-ABAF-2B8B440C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31B9BE-595B-4B3A-A09E-11D250FF2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7"/>
            <a:ext cx="5904656" cy="20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727</Words>
  <Application>Microsoft Office PowerPoint</Application>
  <PresentationFormat>화면 슬라이드 쇼(4:3)</PresentationFormat>
  <Paragraphs>135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굴림체</vt:lpstr>
      <vt:lpstr>맑은 고딕</vt:lpstr>
      <vt:lpstr>Arial</vt:lpstr>
      <vt:lpstr>Wingdings</vt:lpstr>
      <vt:lpstr>Office 테마</vt:lpstr>
      <vt:lpstr>PowerPoint 프레젠테이션</vt:lpstr>
      <vt:lpstr>목차</vt:lpstr>
      <vt:lpstr>작품 개요</vt:lpstr>
      <vt:lpstr>관련 기술 현황</vt:lpstr>
      <vt:lpstr>주요 기술 접근 방법 (Main Idea)</vt:lpstr>
      <vt:lpstr>개발 전략</vt:lpstr>
      <vt:lpstr>개발 전략</vt:lpstr>
      <vt:lpstr>결과 산출물</vt:lpstr>
      <vt:lpstr>프로젝트 관리</vt:lpstr>
      <vt:lpstr>프로젝트 관리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yunhui</dc:creator>
  <cp:lastModifiedBy>iDeal</cp:lastModifiedBy>
  <cp:revision>174</cp:revision>
  <dcterms:created xsi:type="dcterms:W3CDTF">2011-03-14T03:06:32Z</dcterms:created>
  <dcterms:modified xsi:type="dcterms:W3CDTF">2021-03-10T08:27:32Z</dcterms:modified>
</cp:coreProperties>
</file>