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3"/>
  </p:notesMasterIdLst>
  <p:sldIdLst>
    <p:sldId id="258" r:id="rId2"/>
  </p:sldIdLst>
  <p:sldSz cx="18000663" cy="25452388"/>
  <p:notesSz cx="6858000" cy="9144000"/>
  <p:embeddedFontLst>
    <p:embeddedFont>
      <p:font typeface="맑은 고딕" panose="020B0503020000020004" pitchFamily="50" charset="-127"/>
      <p:regular r:id="rId4"/>
      <p:bold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</p:embeddedFontLst>
  <p:defaultTextStyle>
    <a:defPPr>
      <a:defRPr lang="ko-KR"/>
    </a:defPPr>
    <a:lvl1pPr marL="0" algn="l" defTabSz="2673494" rtl="0" eaLnBrk="1" latinLnBrk="1" hangingPunct="1">
      <a:defRPr sz="5264" kern="1200">
        <a:solidFill>
          <a:schemeClr val="tx1"/>
        </a:solidFill>
        <a:latin typeface="+mn-lt"/>
        <a:ea typeface="+mn-ea"/>
        <a:cs typeface="+mn-cs"/>
      </a:defRPr>
    </a:lvl1pPr>
    <a:lvl2pPr marL="1336747" algn="l" defTabSz="2673494" rtl="0" eaLnBrk="1" latinLnBrk="1" hangingPunct="1">
      <a:defRPr sz="5264" kern="1200">
        <a:solidFill>
          <a:schemeClr val="tx1"/>
        </a:solidFill>
        <a:latin typeface="+mn-lt"/>
        <a:ea typeface="+mn-ea"/>
        <a:cs typeface="+mn-cs"/>
      </a:defRPr>
    </a:lvl2pPr>
    <a:lvl3pPr marL="2673494" algn="l" defTabSz="2673494" rtl="0" eaLnBrk="1" latinLnBrk="1" hangingPunct="1">
      <a:defRPr sz="5264" kern="1200">
        <a:solidFill>
          <a:schemeClr val="tx1"/>
        </a:solidFill>
        <a:latin typeface="+mn-lt"/>
        <a:ea typeface="+mn-ea"/>
        <a:cs typeface="+mn-cs"/>
      </a:defRPr>
    </a:lvl3pPr>
    <a:lvl4pPr marL="4010242" algn="l" defTabSz="2673494" rtl="0" eaLnBrk="1" latinLnBrk="1" hangingPunct="1">
      <a:defRPr sz="5264" kern="1200">
        <a:solidFill>
          <a:schemeClr val="tx1"/>
        </a:solidFill>
        <a:latin typeface="+mn-lt"/>
        <a:ea typeface="+mn-ea"/>
        <a:cs typeface="+mn-cs"/>
      </a:defRPr>
    </a:lvl4pPr>
    <a:lvl5pPr marL="5346989" algn="l" defTabSz="2673494" rtl="0" eaLnBrk="1" latinLnBrk="1" hangingPunct="1">
      <a:defRPr sz="5264" kern="1200">
        <a:solidFill>
          <a:schemeClr val="tx1"/>
        </a:solidFill>
        <a:latin typeface="+mn-lt"/>
        <a:ea typeface="+mn-ea"/>
        <a:cs typeface="+mn-cs"/>
      </a:defRPr>
    </a:lvl5pPr>
    <a:lvl6pPr marL="6683733" algn="l" defTabSz="2673494" rtl="0" eaLnBrk="1" latinLnBrk="1" hangingPunct="1">
      <a:defRPr sz="5264" kern="1200">
        <a:solidFill>
          <a:schemeClr val="tx1"/>
        </a:solidFill>
        <a:latin typeface="+mn-lt"/>
        <a:ea typeface="+mn-ea"/>
        <a:cs typeface="+mn-cs"/>
      </a:defRPr>
    </a:lvl6pPr>
    <a:lvl7pPr marL="8020481" algn="l" defTabSz="2673494" rtl="0" eaLnBrk="1" latinLnBrk="1" hangingPunct="1">
      <a:defRPr sz="5264" kern="1200">
        <a:solidFill>
          <a:schemeClr val="tx1"/>
        </a:solidFill>
        <a:latin typeface="+mn-lt"/>
        <a:ea typeface="+mn-ea"/>
        <a:cs typeface="+mn-cs"/>
      </a:defRPr>
    </a:lvl7pPr>
    <a:lvl8pPr marL="9357228" algn="l" defTabSz="2673494" rtl="0" eaLnBrk="1" latinLnBrk="1" hangingPunct="1">
      <a:defRPr sz="5264" kern="1200">
        <a:solidFill>
          <a:schemeClr val="tx1"/>
        </a:solidFill>
        <a:latin typeface="+mn-lt"/>
        <a:ea typeface="+mn-ea"/>
        <a:cs typeface="+mn-cs"/>
      </a:defRPr>
    </a:lvl8pPr>
    <a:lvl9pPr marL="10693975" algn="l" defTabSz="2673494" rtl="0" eaLnBrk="1" latinLnBrk="1" hangingPunct="1">
      <a:defRPr sz="52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D3F0"/>
    <a:srgbClr val="E3CCF4"/>
    <a:srgbClr val="86EE4C"/>
    <a:srgbClr val="656FCD"/>
    <a:srgbClr val="BB83E5"/>
    <a:srgbClr val="D3B0EE"/>
    <a:srgbClr val="C5E0B9"/>
    <a:srgbClr val="5F4DA1"/>
    <a:srgbClr val="0C5C8D"/>
    <a:srgbClr val="2F8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33" d="100"/>
          <a:sy n="33" d="100"/>
        </p:scale>
        <p:origin x="226" y="-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B1EEC-F643-498B-BFCE-45600787A4DF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2DF9C-8758-491C-A7E5-A52A9758E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453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4165474"/>
            <a:ext cx="15300564" cy="8861202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13368397"/>
            <a:ext cx="13500497" cy="6145100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140D-E25D-4ADB-ABE9-EA62CF4974F1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1D33-58CA-43D9-8FE5-332F26279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89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140D-E25D-4ADB-ABE9-EA62CF4974F1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1D33-58CA-43D9-8FE5-332F26279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36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1355104"/>
            <a:ext cx="3881393" cy="2156972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1355104"/>
            <a:ext cx="11419171" cy="2156972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140D-E25D-4ADB-ABE9-EA62CF4974F1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1D33-58CA-43D9-8FE5-332F26279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75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140D-E25D-4ADB-ABE9-EA62CF4974F1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1D33-58CA-43D9-8FE5-332F26279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03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6345429"/>
            <a:ext cx="15525572" cy="10587485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7033075"/>
            <a:ext cx="15525572" cy="5567708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140D-E25D-4ADB-ABE9-EA62CF4974F1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1D33-58CA-43D9-8FE5-332F26279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45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6775520"/>
            <a:ext cx="7650282" cy="1614930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6775520"/>
            <a:ext cx="7650282" cy="1614930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140D-E25D-4ADB-ABE9-EA62CF4974F1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1D33-58CA-43D9-8FE5-332F26279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37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355109"/>
            <a:ext cx="15525572" cy="49196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6239372"/>
            <a:ext cx="7615123" cy="3057820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9297192"/>
            <a:ext cx="7615123" cy="1367476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6239372"/>
            <a:ext cx="7652626" cy="3057820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9297192"/>
            <a:ext cx="7652626" cy="1367476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140D-E25D-4ADB-ABE9-EA62CF4974F1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1D33-58CA-43D9-8FE5-332F26279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4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140D-E25D-4ADB-ABE9-EA62CF4974F1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1D33-58CA-43D9-8FE5-332F26279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03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140D-E25D-4ADB-ABE9-EA62CF4974F1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1D33-58CA-43D9-8FE5-332F26279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17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96826"/>
            <a:ext cx="5805682" cy="5938891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3664678"/>
            <a:ext cx="9112836" cy="18087692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635716"/>
            <a:ext cx="5805682" cy="14146109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140D-E25D-4ADB-ABE9-EA62CF4974F1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1D33-58CA-43D9-8FE5-332F26279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35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96826"/>
            <a:ext cx="5805682" cy="5938891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3664678"/>
            <a:ext cx="9112836" cy="18087692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635716"/>
            <a:ext cx="5805682" cy="14146109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140D-E25D-4ADB-ABE9-EA62CF4974F1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1D33-58CA-43D9-8FE5-332F26279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900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355109"/>
            <a:ext cx="15525572" cy="4919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6775520"/>
            <a:ext cx="15525572" cy="16149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23590599"/>
            <a:ext cx="4050149" cy="1355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A140D-E25D-4ADB-ABE9-EA62CF4974F1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3590599"/>
            <a:ext cx="6075224" cy="1355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23590599"/>
            <a:ext cx="4050149" cy="1355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F1D33-58CA-43D9-8FE5-332F26279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91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00088" rtl="0" eaLnBrk="1" latinLnBrk="1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1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155">
            <a:extLst>
              <a:ext uri="{FF2B5EF4-FFF2-40B4-BE49-F238E27FC236}">
                <a16:creationId xmlns:a16="http://schemas.microsoft.com/office/drawing/2014/main" id="{9F753E61-F395-4C09-AEB4-1C6325921833}"/>
              </a:ext>
            </a:extLst>
          </p:cNvPr>
          <p:cNvSpPr txBox="1"/>
          <p:nvPr/>
        </p:nvSpPr>
        <p:spPr>
          <a:xfrm>
            <a:off x="118298" y="19941886"/>
            <a:ext cx="18000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&lt;2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가지 모드 제공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&gt;</a:t>
            </a:r>
          </a:p>
          <a:p>
            <a:pPr algn="ctr"/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210 굴림 070" panose="02020603020101020101" pitchFamily="18" charset="-127"/>
              <a:ea typeface="210 굴림 070" panose="02020603020101020101" pitchFamily="18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F1FBF64-DDED-4DCC-B6CB-CF2EFF4FD595}"/>
              </a:ext>
            </a:extLst>
          </p:cNvPr>
          <p:cNvSpPr/>
          <p:nvPr/>
        </p:nvSpPr>
        <p:spPr>
          <a:xfrm>
            <a:off x="0" y="0"/>
            <a:ext cx="18000663" cy="3236298"/>
          </a:xfrm>
          <a:prstGeom prst="rect">
            <a:avLst/>
          </a:prstGeom>
          <a:gradFill flip="none" rotWithShape="1">
            <a:gsLst>
              <a:gs pos="14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9AF1631-2DA6-47C1-9568-5C5F595487F0}"/>
              </a:ext>
            </a:extLst>
          </p:cNvPr>
          <p:cNvSpPr/>
          <p:nvPr/>
        </p:nvSpPr>
        <p:spPr>
          <a:xfrm>
            <a:off x="0" y="3236298"/>
            <a:ext cx="18000663" cy="2131062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2B6BCE-F825-4C42-9FF5-FE134D04BE9A}"/>
              </a:ext>
            </a:extLst>
          </p:cNvPr>
          <p:cNvSpPr txBox="1"/>
          <p:nvPr/>
        </p:nvSpPr>
        <p:spPr>
          <a:xfrm>
            <a:off x="-5167284" y="589420"/>
            <a:ext cx="18000663" cy="2646878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6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210 M고딕 090" panose="02020603020101020101" pitchFamily="18" charset="-127"/>
                <a:ea typeface="210 M고딕 090" panose="02020603020101020101" pitchFamily="18" charset="-127"/>
              </a:rPr>
              <a:t>H</a:t>
            </a:r>
            <a:r>
              <a:rPr lang="en-US" altLang="ko-KR" sz="8800" b="1" dirty="0" err="1">
                <a:solidFill>
                  <a:schemeClr val="bg1"/>
                </a:solidFill>
                <a:latin typeface="210 M고딕 090" panose="02020603020101020101" pitchFamily="18" charset="-127"/>
                <a:ea typeface="210 M고딕 090" panose="02020603020101020101" pitchFamily="18" charset="-127"/>
              </a:rPr>
              <a:t>elp</a:t>
            </a:r>
            <a:r>
              <a:rPr lang="en-US" altLang="ko-KR" sz="166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210 M고딕 090" panose="02020603020101020101" pitchFamily="18" charset="-127"/>
                <a:ea typeface="210 M고딕 090" panose="02020603020101020101" pitchFamily="18" charset="-127"/>
              </a:rPr>
              <a:t>me</a:t>
            </a:r>
            <a:endParaRPr lang="ko-KR" altLang="en-US" sz="166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210 M고딕 090" panose="02020603020101020101" pitchFamily="18" charset="-127"/>
              <a:ea typeface="210 M고딕 090" panose="0202060302010102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44F13A9-38FE-431E-9B34-4A3B7C39F78E}"/>
              </a:ext>
            </a:extLst>
          </p:cNvPr>
          <p:cNvSpPr txBox="1"/>
          <p:nvPr/>
        </p:nvSpPr>
        <p:spPr>
          <a:xfrm>
            <a:off x="7160886" y="2144040"/>
            <a:ext cx="8272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낙상사고대처 애플리케이션</a:t>
            </a:r>
            <a:r>
              <a:rPr lang="en-US" altLang="ko-KR" sz="2800" dirty="0">
                <a:solidFill>
                  <a:schemeClr val="bg1"/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  </a:t>
            </a:r>
            <a:r>
              <a:rPr lang="ko-KR" altLang="en-US" sz="2800" dirty="0">
                <a:solidFill>
                  <a:schemeClr val="bg1"/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1D7EB96-5571-41C3-82D0-68615626E33A}"/>
              </a:ext>
            </a:extLst>
          </p:cNvPr>
          <p:cNvSpPr txBox="1"/>
          <p:nvPr/>
        </p:nvSpPr>
        <p:spPr>
          <a:xfrm>
            <a:off x="12580775" y="2542037"/>
            <a:ext cx="8272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210 굴림 070" panose="02020603020101020101" pitchFamily="18" charset="-127"/>
                <a:ea typeface="210 굴림 070" panose="02020603020101020101" pitchFamily="18" charset="-127"/>
              </a:rPr>
              <a:t>성봉제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210 굴림 070" panose="02020603020101020101" pitchFamily="18" charset="-127"/>
                <a:ea typeface="210 굴림 070" panose="02020603020101020101" pitchFamily="18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210 굴림 070" panose="02020603020101020101" pitchFamily="18" charset="-127"/>
                <a:ea typeface="210 굴림 070" panose="02020603020101020101" pitchFamily="18" charset="-127"/>
              </a:rPr>
              <a:t>, </a:t>
            </a:r>
            <a:r>
              <a:rPr lang="ko-KR" alt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210 굴림 070" panose="02020603020101020101" pitchFamily="18" charset="-127"/>
                <a:ea typeface="210 굴림 070" panose="02020603020101020101" pitchFamily="18" charset="-127"/>
              </a:rPr>
              <a:t>김민형</a:t>
            </a:r>
            <a:r>
              <a:rPr lang="en-US" altLang="ko-KR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210 굴림 070" panose="02020603020101020101" pitchFamily="18" charset="-127"/>
                <a:ea typeface="210 굴림 070" panose="02020603020101020101" pitchFamily="18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210 굴림 070" panose="02020603020101020101" pitchFamily="18" charset="-127"/>
                <a:ea typeface="210 굴림 070" panose="02020603020101020101" pitchFamily="18" charset="-127"/>
              </a:rPr>
              <a:t>김승수</a:t>
            </a:r>
            <a:r>
              <a:rPr lang="en-US" altLang="ko-KR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210 굴림 070" panose="02020603020101020101" pitchFamily="18" charset="-127"/>
                <a:ea typeface="210 굴림 070" panose="02020603020101020101" pitchFamily="18" charset="-127"/>
              </a:rPr>
              <a:t>, </a:t>
            </a:r>
            <a:r>
              <a:rPr lang="ko-KR" alt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210 굴림 070" panose="02020603020101020101" pitchFamily="18" charset="-127"/>
                <a:ea typeface="210 굴림 070" panose="02020603020101020101" pitchFamily="18" charset="-127"/>
              </a:rPr>
              <a:t>원동찬</a:t>
            </a:r>
            <a:endParaRPr lang="ko-KR" altLang="en-US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210 굴림 070" panose="02020603020101020101" pitchFamily="18" charset="-127"/>
              <a:ea typeface="210 굴림 070" panose="0202060302010102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2D28366-6151-4DB7-80FC-D41E05E8ACB7}"/>
              </a:ext>
            </a:extLst>
          </p:cNvPr>
          <p:cNvSpPr/>
          <p:nvPr/>
        </p:nvSpPr>
        <p:spPr>
          <a:xfrm>
            <a:off x="293914" y="3722914"/>
            <a:ext cx="17249549" cy="83003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CAFC111-CD84-4136-94D5-09E3E5501C7B}"/>
              </a:ext>
            </a:extLst>
          </p:cNvPr>
          <p:cNvSpPr/>
          <p:nvPr/>
        </p:nvSpPr>
        <p:spPr>
          <a:xfrm>
            <a:off x="457200" y="3867150"/>
            <a:ext cx="609600" cy="552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solidFill>
                <a:schemeClr val="accent5">
                  <a:lumMod val="50000"/>
                </a:schemeClr>
              </a:solidFill>
              <a:latin typeface="210 굴림 070" panose="02020603020101020101" pitchFamily="18" charset="-127"/>
              <a:ea typeface="210 굴림 070" panose="0202060302010102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742458F-47B9-4F28-B23A-DD8517616153}"/>
              </a:ext>
            </a:extLst>
          </p:cNvPr>
          <p:cNvSpPr txBox="1"/>
          <p:nvPr/>
        </p:nvSpPr>
        <p:spPr>
          <a:xfrm>
            <a:off x="1230086" y="3896380"/>
            <a:ext cx="8272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Hme</a:t>
            </a:r>
            <a:r>
              <a:rPr lang="en-US" altLang="ko-KR" sz="2800" dirty="0">
                <a:solidFill>
                  <a:schemeClr val="bg1"/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 (</a:t>
            </a:r>
            <a:r>
              <a:rPr lang="ko-KR" altLang="en-US" sz="2800" dirty="0" err="1">
                <a:solidFill>
                  <a:schemeClr val="bg1"/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흐미</a:t>
            </a:r>
            <a:r>
              <a:rPr lang="en-US" altLang="ko-KR" sz="2800" dirty="0">
                <a:solidFill>
                  <a:schemeClr val="bg1"/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) </a:t>
            </a:r>
            <a:r>
              <a:rPr lang="ko-KR" altLang="en-US" sz="2800" dirty="0">
                <a:solidFill>
                  <a:schemeClr val="bg1"/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기능 및 소개</a:t>
            </a:r>
          </a:p>
        </p:txBody>
      </p:sp>
      <p:pic>
        <p:nvPicPr>
          <p:cNvPr id="1032" name="Picture 8" descr="전기, 센서 무료 아이콘 의 Windows 8 Icon">
            <a:extLst>
              <a:ext uri="{FF2B5EF4-FFF2-40B4-BE49-F238E27FC236}">
                <a16:creationId xmlns:a16="http://schemas.microsoft.com/office/drawing/2014/main" id="{5D8FB9CB-6F51-473A-ADAE-920B2155C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224" y="57355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겨울철 급증하는 낙상사고 예방법과 대처요령 - 코리아헬스로그">
            <a:extLst>
              <a:ext uri="{FF2B5EF4-FFF2-40B4-BE49-F238E27FC236}">
                <a16:creationId xmlns:a16="http://schemas.microsoft.com/office/drawing/2014/main" id="{0A0820E4-D8C2-4BC6-A108-8D83C1776F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2" t="3601" r="5833" b="6399"/>
          <a:stretch/>
        </p:blipFill>
        <p:spPr bwMode="auto">
          <a:xfrm>
            <a:off x="1496786" y="5263874"/>
            <a:ext cx="28575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스마트폰 무료 아이콘 의 Data And Devices icon pack">
            <a:extLst>
              <a:ext uri="{FF2B5EF4-FFF2-40B4-BE49-F238E27FC236}">
                <a16:creationId xmlns:a16="http://schemas.microsoft.com/office/drawing/2014/main" id="{A556BD8F-4068-484A-8423-4F37D26FE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317" y="5735525"/>
            <a:ext cx="1971348" cy="19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화살표: 오른쪽 85">
            <a:extLst>
              <a:ext uri="{FF2B5EF4-FFF2-40B4-BE49-F238E27FC236}">
                <a16:creationId xmlns:a16="http://schemas.microsoft.com/office/drawing/2014/main" id="{E71BA8FD-0964-464C-BC1E-DB78CF562711}"/>
              </a:ext>
            </a:extLst>
          </p:cNvPr>
          <p:cNvSpPr/>
          <p:nvPr/>
        </p:nvSpPr>
        <p:spPr>
          <a:xfrm>
            <a:off x="4781550" y="6721199"/>
            <a:ext cx="723900" cy="183437"/>
          </a:xfrm>
          <a:prstGeom prst="rightArrow">
            <a:avLst/>
          </a:prstGeom>
          <a:gradFill>
            <a:gsLst>
              <a:gs pos="51000">
                <a:schemeClr val="accent1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A82A40F-9D28-4B10-91C4-BD1E1E14689C}"/>
              </a:ext>
            </a:extLst>
          </p:cNvPr>
          <p:cNvSpPr txBox="1"/>
          <p:nvPr/>
        </p:nvSpPr>
        <p:spPr>
          <a:xfrm>
            <a:off x="10312967" y="6114589"/>
            <a:ext cx="82724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스마트폰 내 센서를 이용하여 낙상사고를 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210 굴림 070" panose="02020603020101020101" pitchFamily="18" charset="-127"/>
              <a:ea typeface="210 굴림 070" panose="02020603020101020101" pitchFamily="18" charset="-127"/>
            </a:endParaRPr>
          </a:p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감지하고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그에 따른 대처를 해주는 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210 굴림 070" panose="02020603020101020101" pitchFamily="18" charset="-127"/>
              <a:ea typeface="210 굴림 070" panose="02020603020101020101" pitchFamily="18" charset="-127"/>
            </a:endParaRPr>
          </a:p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안드로이드 애플리케이션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5E30B03-96E3-4338-9414-85AA5C297BD0}"/>
              </a:ext>
            </a:extLst>
          </p:cNvPr>
          <p:cNvSpPr txBox="1"/>
          <p:nvPr/>
        </p:nvSpPr>
        <p:spPr>
          <a:xfrm>
            <a:off x="561474" y="3863088"/>
            <a:ext cx="8272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5">
                    <a:lumMod val="50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1</a:t>
            </a:r>
            <a:endParaRPr lang="ko-KR" altLang="en-US" sz="3600" b="1" dirty="0">
              <a:solidFill>
                <a:schemeClr val="accent5">
                  <a:lumMod val="50000"/>
                </a:schemeClr>
              </a:solidFill>
              <a:latin typeface="210 굴림 070" panose="02020603020101020101" pitchFamily="18" charset="-127"/>
              <a:ea typeface="210 굴림 070" panose="02020603020101020101" pitchFamily="18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FEF483DD-DC2A-41E5-BC19-D25D5E2E51C3}"/>
              </a:ext>
            </a:extLst>
          </p:cNvPr>
          <p:cNvSpPr/>
          <p:nvPr/>
        </p:nvSpPr>
        <p:spPr>
          <a:xfrm>
            <a:off x="293914" y="9128338"/>
            <a:ext cx="17249549" cy="83003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DEC90C2-CBCD-4EB2-9C08-2CC6F88B93F4}"/>
              </a:ext>
            </a:extLst>
          </p:cNvPr>
          <p:cNvSpPr txBox="1"/>
          <p:nvPr/>
        </p:nvSpPr>
        <p:spPr>
          <a:xfrm>
            <a:off x="1230086" y="9301804"/>
            <a:ext cx="8272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작동방식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FF6BFEC-71E0-4E95-AFF7-11EB0F1B9FEC}"/>
              </a:ext>
            </a:extLst>
          </p:cNvPr>
          <p:cNvSpPr/>
          <p:nvPr/>
        </p:nvSpPr>
        <p:spPr>
          <a:xfrm>
            <a:off x="457200" y="9267131"/>
            <a:ext cx="609600" cy="552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solidFill>
                <a:schemeClr val="accent5">
                  <a:lumMod val="50000"/>
                </a:schemeClr>
              </a:solidFill>
              <a:latin typeface="210 굴림 070" panose="02020603020101020101" pitchFamily="18" charset="-127"/>
              <a:ea typeface="210 굴림 070" panose="02020603020101020101" pitchFamily="18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F5D179E-BB03-4B4E-A2DB-6DE6A367E38E}"/>
              </a:ext>
            </a:extLst>
          </p:cNvPr>
          <p:cNvSpPr txBox="1"/>
          <p:nvPr/>
        </p:nvSpPr>
        <p:spPr>
          <a:xfrm>
            <a:off x="544284" y="9220190"/>
            <a:ext cx="8272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5">
                    <a:lumMod val="50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2</a:t>
            </a:r>
            <a:endParaRPr lang="ko-KR" altLang="en-US" sz="3600" b="1" dirty="0">
              <a:solidFill>
                <a:schemeClr val="accent5">
                  <a:lumMod val="50000"/>
                </a:schemeClr>
              </a:solidFill>
              <a:latin typeface="210 굴림 070" panose="02020603020101020101" pitchFamily="18" charset="-127"/>
              <a:ea typeface="210 굴림 070" panose="02020603020101020101" pitchFamily="18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0DF8004F-DC17-4C0A-9C71-80A5F8A29AC9}"/>
              </a:ext>
            </a:extLst>
          </p:cNvPr>
          <p:cNvSpPr/>
          <p:nvPr/>
        </p:nvSpPr>
        <p:spPr>
          <a:xfrm>
            <a:off x="1689129" y="10828710"/>
            <a:ext cx="3287486" cy="3287486"/>
          </a:xfrm>
          <a:prstGeom prst="ellipse">
            <a:avLst/>
          </a:prstGeom>
          <a:noFill/>
          <a:ln w="44450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0F3CE5CF-CD03-475F-9D2B-2E2CDBE2C139}"/>
              </a:ext>
            </a:extLst>
          </p:cNvPr>
          <p:cNvSpPr/>
          <p:nvPr/>
        </p:nvSpPr>
        <p:spPr>
          <a:xfrm>
            <a:off x="5403879" y="10828710"/>
            <a:ext cx="3287486" cy="3287486"/>
          </a:xfrm>
          <a:prstGeom prst="ellipse">
            <a:avLst/>
          </a:prstGeom>
          <a:noFill/>
          <a:ln w="44450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06005A7E-2D1E-4CD4-B91F-0192D4BAB011}"/>
              </a:ext>
            </a:extLst>
          </p:cNvPr>
          <p:cNvSpPr/>
          <p:nvPr/>
        </p:nvSpPr>
        <p:spPr>
          <a:xfrm>
            <a:off x="9118629" y="10828159"/>
            <a:ext cx="3287486" cy="3287486"/>
          </a:xfrm>
          <a:prstGeom prst="ellipse">
            <a:avLst/>
          </a:prstGeom>
          <a:noFill/>
          <a:ln w="44450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72A3C662-3328-4E6F-A0BB-0E49E9586B4D}"/>
              </a:ext>
            </a:extLst>
          </p:cNvPr>
          <p:cNvSpPr/>
          <p:nvPr/>
        </p:nvSpPr>
        <p:spPr>
          <a:xfrm>
            <a:off x="12833379" y="10828159"/>
            <a:ext cx="3287486" cy="3287486"/>
          </a:xfrm>
          <a:prstGeom prst="ellipse">
            <a:avLst/>
          </a:prstGeom>
          <a:noFill/>
          <a:ln w="44450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화살표: 오른쪽 133">
            <a:extLst>
              <a:ext uri="{FF2B5EF4-FFF2-40B4-BE49-F238E27FC236}">
                <a16:creationId xmlns:a16="http://schemas.microsoft.com/office/drawing/2014/main" id="{3A1C7386-7399-4411-9F61-023B7580790E}"/>
              </a:ext>
            </a:extLst>
          </p:cNvPr>
          <p:cNvSpPr/>
          <p:nvPr/>
        </p:nvSpPr>
        <p:spPr>
          <a:xfrm>
            <a:off x="4830664" y="12360077"/>
            <a:ext cx="723900" cy="183437"/>
          </a:xfrm>
          <a:prstGeom prst="rightArrow">
            <a:avLst/>
          </a:prstGeom>
          <a:gradFill>
            <a:gsLst>
              <a:gs pos="51000">
                <a:schemeClr val="accent1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화살표: 오른쪽 134">
            <a:extLst>
              <a:ext uri="{FF2B5EF4-FFF2-40B4-BE49-F238E27FC236}">
                <a16:creationId xmlns:a16="http://schemas.microsoft.com/office/drawing/2014/main" id="{7DDED00F-5A0E-41B7-8996-2303A21BAE63}"/>
              </a:ext>
            </a:extLst>
          </p:cNvPr>
          <p:cNvSpPr/>
          <p:nvPr/>
        </p:nvSpPr>
        <p:spPr>
          <a:xfrm>
            <a:off x="8615469" y="12360076"/>
            <a:ext cx="723900" cy="183437"/>
          </a:xfrm>
          <a:prstGeom prst="rightArrow">
            <a:avLst/>
          </a:prstGeom>
          <a:gradFill>
            <a:gsLst>
              <a:gs pos="51000">
                <a:schemeClr val="accent1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화살표: 오른쪽 135">
            <a:extLst>
              <a:ext uri="{FF2B5EF4-FFF2-40B4-BE49-F238E27FC236}">
                <a16:creationId xmlns:a16="http://schemas.microsoft.com/office/drawing/2014/main" id="{E0F44628-77DB-4B6A-A77B-7B125B9ECE46}"/>
              </a:ext>
            </a:extLst>
          </p:cNvPr>
          <p:cNvSpPr/>
          <p:nvPr/>
        </p:nvSpPr>
        <p:spPr>
          <a:xfrm>
            <a:off x="12280785" y="12380183"/>
            <a:ext cx="723900" cy="183437"/>
          </a:xfrm>
          <a:prstGeom prst="rightArrow">
            <a:avLst/>
          </a:prstGeom>
          <a:gradFill>
            <a:gsLst>
              <a:gs pos="51000">
                <a:schemeClr val="accent1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FD39E1F-FAA7-4FC2-BBF8-CC737207919A}"/>
              </a:ext>
            </a:extLst>
          </p:cNvPr>
          <p:cNvSpPr txBox="1"/>
          <p:nvPr/>
        </p:nvSpPr>
        <p:spPr>
          <a:xfrm>
            <a:off x="1847689" y="11734620"/>
            <a:ext cx="30503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가속도 센서의 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210 굴림 070" panose="02020603020101020101" pitchFamily="18" charset="-127"/>
              <a:ea typeface="210 굴림 070" panose="02020603020101020101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x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축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, y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축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, z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축 방향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210 굴림 070" panose="02020603020101020101" pitchFamily="18" charset="-127"/>
              <a:ea typeface="210 굴림 070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신호성분을 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210 굴림 070" panose="02020603020101020101" pitchFamily="18" charset="-127"/>
              <a:ea typeface="210 굴림 070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사용하여 구성 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F14E0C7-A173-41AA-8A91-C69D47EF82D1}"/>
              </a:ext>
            </a:extLst>
          </p:cNvPr>
          <p:cNvSpPr txBox="1"/>
          <p:nvPr/>
        </p:nvSpPr>
        <p:spPr>
          <a:xfrm>
            <a:off x="5578746" y="11919285"/>
            <a:ext cx="3050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X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축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,y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축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,z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축 값이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210 굴림 070" panose="02020603020101020101" pitchFamily="18" charset="-127"/>
              <a:ea typeface="210 굴림 070" panose="02020603020101020101" pitchFamily="18" charset="-127"/>
            </a:endParaRPr>
          </a:p>
          <a:p>
            <a:pPr algn="ctr"/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임계값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 이상이 되면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10</a:t>
            </a: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초동안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 타이머 작동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427FC21-5459-4043-8B61-C08ED9390591}"/>
              </a:ext>
            </a:extLst>
          </p:cNvPr>
          <p:cNvSpPr txBox="1"/>
          <p:nvPr/>
        </p:nvSpPr>
        <p:spPr>
          <a:xfrm>
            <a:off x="9252768" y="11559555"/>
            <a:ext cx="30503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3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축의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임계값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 이상의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210 굴림 070" panose="02020603020101020101" pitchFamily="18" charset="-127"/>
              <a:ea typeface="210 굴림 070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 변화가 있고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, </a:t>
            </a:r>
          </a:p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10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초간 신호성분의 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210 굴림 070" panose="02020603020101020101" pitchFamily="18" charset="-127"/>
              <a:ea typeface="210 굴림 070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변화가 거의 없거나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210 굴림 070" panose="02020603020101020101" pitchFamily="18" charset="-127"/>
              <a:ea typeface="210 굴림 070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 움직임의 규칙성이 없으면 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210 굴림 070" panose="02020603020101020101" pitchFamily="18" charset="-127"/>
              <a:ea typeface="210 굴림 070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낙상으로 판별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C4F97D9-0EC4-42AD-BF6C-B2B76E27990E}"/>
              </a:ext>
            </a:extLst>
          </p:cNvPr>
          <p:cNvSpPr txBox="1"/>
          <p:nvPr/>
        </p:nvSpPr>
        <p:spPr>
          <a:xfrm>
            <a:off x="12924007" y="11598055"/>
            <a:ext cx="30503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10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초 간 임계이상의 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210 굴림 070" panose="02020603020101020101" pitchFamily="18" charset="-127"/>
              <a:ea typeface="210 굴림 070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변화가 있어도 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210 굴림 070" panose="02020603020101020101" pitchFamily="18" charset="-127"/>
              <a:ea typeface="210 굴림 070" panose="02020603020101020101" pitchFamily="18" charset="-127"/>
            </a:endParaRPr>
          </a:p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3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축의 신호 성분이 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210 굴림 070" panose="02020603020101020101" pitchFamily="18" charset="-127"/>
              <a:ea typeface="210 굴림 070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규칙적이고 반복적인 운동 패턴을 보인다면 낙상으로 판별하지 않는다 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363FB49F-4E70-4ED3-A6A3-B5D15BBB008D}"/>
              </a:ext>
            </a:extLst>
          </p:cNvPr>
          <p:cNvSpPr/>
          <p:nvPr/>
        </p:nvSpPr>
        <p:spPr>
          <a:xfrm>
            <a:off x="293914" y="15017888"/>
            <a:ext cx="17249549" cy="83003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23D85814-27CD-4E86-BAD8-66AA5FA0DA5E}"/>
              </a:ext>
            </a:extLst>
          </p:cNvPr>
          <p:cNvSpPr/>
          <p:nvPr/>
        </p:nvSpPr>
        <p:spPr>
          <a:xfrm>
            <a:off x="457200" y="15156681"/>
            <a:ext cx="609600" cy="552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solidFill>
                <a:schemeClr val="accent5">
                  <a:lumMod val="50000"/>
                </a:schemeClr>
              </a:solidFill>
              <a:latin typeface="210 굴림 070" panose="02020603020101020101" pitchFamily="18" charset="-127"/>
              <a:ea typeface="210 굴림 070" panose="02020603020101020101" pitchFamily="18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D87183B-FD45-4F3C-A217-E59174ADAD46}"/>
              </a:ext>
            </a:extLst>
          </p:cNvPr>
          <p:cNvSpPr txBox="1"/>
          <p:nvPr/>
        </p:nvSpPr>
        <p:spPr>
          <a:xfrm>
            <a:off x="544285" y="15140639"/>
            <a:ext cx="8272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5">
                    <a:lumMod val="50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3</a:t>
            </a:r>
            <a:endParaRPr lang="ko-KR" altLang="en-US" sz="3600" b="1" dirty="0">
              <a:solidFill>
                <a:schemeClr val="accent5">
                  <a:lumMod val="50000"/>
                </a:schemeClr>
              </a:solidFill>
              <a:latin typeface="210 굴림 070" panose="02020603020101020101" pitchFamily="18" charset="-127"/>
              <a:ea typeface="210 굴림 070" panose="02020603020101020101" pitchFamily="18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2DC11B8-C38F-41C6-A22F-FFFA9F7F2B6D}"/>
              </a:ext>
            </a:extLst>
          </p:cNvPr>
          <p:cNvSpPr txBox="1"/>
          <p:nvPr/>
        </p:nvSpPr>
        <p:spPr>
          <a:xfrm>
            <a:off x="1230086" y="15173563"/>
            <a:ext cx="8272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개발 환경</a:t>
            </a: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C2B23AE7-FAFB-4102-B4E7-108623F87DB1}"/>
              </a:ext>
            </a:extLst>
          </p:cNvPr>
          <p:cNvSpPr/>
          <p:nvPr/>
        </p:nvSpPr>
        <p:spPr>
          <a:xfrm>
            <a:off x="3093980" y="16570464"/>
            <a:ext cx="1598337" cy="1598337"/>
          </a:xfrm>
          <a:prstGeom prst="roundRect">
            <a:avLst/>
          </a:prstGeom>
          <a:gradFill>
            <a:gsLst>
              <a:gs pos="9000">
                <a:schemeClr val="accent4">
                  <a:lumMod val="40000"/>
                  <a:lumOff val="60000"/>
                </a:schemeClr>
              </a:gs>
              <a:gs pos="100000">
                <a:srgbClr val="86EE4C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6" name="Picture 10" descr="겨울철 급증하는 낙상사고 예방법과 대처요령 - 코리아헬스로그">
            <a:extLst>
              <a:ext uri="{FF2B5EF4-FFF2-40B4-BE49-F238E27FC236}">
                <a16:creationId xmlns:a16="http://schemas.microsoft.com/office/drawing/2014/main" id="{2CC84A16-9A80-4AF9-9EBC-A74780DC0D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2" t="3601" r="5833" b="6399"/>
          <a:stretch/>
        </p:blipFill>
        <p:spPr bwMode="auto">
          <a:xfrm>
            <a:off x="3330939" y="16749616"/>
            <a:ext cx="1172544" cy="119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9E8BCDC4-92B7-48E9-879C-C9876A3B0B43}"/>
              </a:ext>
            </a:extLst>
          </p:cNvPr>
          <p:cNvSpPr txBox="1"/>
          <p:nvPr/>
        </p:nvSpPr>
        <p:spPr>
          <a:xfrm>
            <a:off x="5018963" y="17063216"/>
            <a:ext cx="8272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앱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- Android Studio 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210 굴림 070" panose="02020603020101020101" pitchFamily="18" charset="-127"/>
              <a:ea typeface="210 굴림 070" panose="02020603020101020101" pitchFamily="18" charset="-127"/>
            </a:endParaRPr>
          </a:p>
        </p:txBody>
      </p:sp>
      <p:pic>
        <p:nvPicPr>
          <p:cNvPr id="1038" name="Picture 14" descr="월드 와이드 웹 아이콘 | 공용 도메인 벡터">
            <a:extLst>
              <a:ext uri="{FF2B5EF4-FFF2-40B4-BE49-F238E27FC236}">
                <a16:creationId xmlns:a16="http://schemas.microsoft.com/office/drawing/2014/main" id="{A39E5EE8-4B78-4BFE-8F62-C431D4470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491" y="16513030"/>
            <a:ext cx="1623592" cy="162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72BED156-E3DA-46A5-8B6B-84E66EA7019E}"/>
              </a:ext>
            </a:extLst>
          </p:cNvPr>
          <p:cNvSpPr txBox="1"/>
          <p:nvPr/>
        </p:nvSpPr>
        <p:spPr>
          <a:xfrm>
            <a:off x="11843637" y="16559929"/>
            <a:ext cx="82724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      </a:t>
            </a:r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Mongodb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210 굴림 070" panose="02020603020101020101" pitchFamily="18" charset="-127"/>
              <a:ea typeface="210 굴림 070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      HTML</a:t>
            </a:r>
          </a:p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      CSS</a:t>
            </a:r>
          </a:p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      Json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210 굴림 070" panose="02020603020101020101" pitchFamily="18" charset="-127"/>
              <a:ea typeface="210 굴림 070" panose="02020603020101020101" pitchFamily="18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CCFC5D6-B02E-4A6C-84A1-F43533825516}"/>
              </a:ext>
            </a:extLst>
          </p:cNvPr>
          <p:cNvSpPr txBox="1"/>
          <p:nvPr/>
        </p:nvSpPr>
        <p:spPr>
          <a:xfrm>
            <a:off x="11692360" y="17108022"/>
            <a:ext cx="8272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웹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- 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210 굴림 070" panose="02020603020101020101" pitchFamily="18" charset="-127"/>
              <a:ea typeface="210 굴림 070" panose="02020603020101020101" pitchFamily="18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10E8AA90-2C61-4655-9EFB-132593058FFA}"/>
              </a:ext>
            </a:extLst>
          </p:cNvPr>
          <p:cNvSpPr/>
          <p:nvPr/>
        </p:nvSpPr>
        <p:spPr>
          <a:xfrm>
            <a:off x="293914" y="18797356"/>
            <a:ext cx="17249549" cy="83003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0E7F0A6-9AFB-4AA6-80E4-21CF7C05BF0B}"/>
              </a:ext>
            </a:extLst>
          </p:cNvPr>
          <p:cNvSpPr/>
          <p:nvPr/>
        </p:nvSpPr>
        <p:spPr>
          <a:xfrm>
            <a:off x="457200" y="18936149"/>
            <a:ext cx="609600" cy="552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solidFill>
                <a:schemeClr val="accent5">
                  <a:lumMod val="50000"/>
                </a:schemeClr>
              </a:solidFill>
              <a:latin typeface="210 굴림 070" panose="02020603020101020101" pitchFamily="18" charset="-127"/>
              <a:ea typeface="210 굴림 070" panose="02020603020101020101" pitchFamily="18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3A3A6AA-F9C5-4A7D-8EA2-679EAC3B713E}"/>
              </a:ext>
            </a:extLst>
          </p:cNvPr>
          <p:cNvSpPr txBox="1"/>
          <p:nvPr/>
        </p:nvSpPr>
        <p:spPr>
          <a:xfrm>
            <a:off x="1230086" y="18953031"/>
            <a:ext cx="8272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특징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77DE9C7-BD92-4208-953C-FFFD426A25CC}"/>
              </a:ext>
            </a:extLst>
          </p:cNvPr>
          <p:cNvSpPr txBox="1"/>
          <p:nvPr/>
        </p:nvSpPr>
        <p:spPr>
          <a:xfrm>
            <a:off x="544285" y="18923911"/>
            <a:ext cx="8272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5">
                    <a:lumMod val="50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4</a:t>
            </a:r>
            <a:endParaRPr lang="ko-KR" altLang="en-US" sz="3600" b="1" dirty="0">
              <a:solidFill>
                <a:schemeClr val="accent5">
                  <a:lumMod val="50000"/>
                </a:schemeClr>
              </a:solidFill>
              <a:latin typeface="210 굴림 070" panose="02020603020101020101" pitchFamily="18" charset="-127"/>
              <a:ea typeface="210 굴림 070" panose="02020603020101020101" pitchFamily="18" charset="-12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0A2ECA8-274C-4C0C-8CD9-CB217DA5BB43}"/>
              </a:ext>
            </a:extLst>
          </p:cNvPr>
          <p:cNvSpPr txBox="1"/>
          <p:nvPr/>
        </p:nvSpPr>
        <p:spPr>
          <a:xfrm>
            <a:off x="1175525" y="19971906"/>
            <a:ext cx="8272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&lt;GPS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를 통한 위치정보 전송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&gt;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486FE2E-E94E-47E0-82A1-48D14BE601F0}"/>
              </a:ext>
            </a:extLst>
          </p:cNvPr>
          <p:cNvSpPr txBox="1"/>
          <p:nvPr/>
        </p:nvSpPr>
        <p:spPr>
          <a:xfrm>
            <a:off x="12826036" y="19928753"/>
            <a:ext cx="82724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&lt;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간단하고 직관적인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UI&gt;</a:t>
            </a:r>
          </a:p>
          <a:p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210 굴림 070" panose="02020603020101020101" pitchFamily="18" charset="-127"/>
              <a:ea typeface="210 굴림 070" panose="02020603020101020101" pitchFamily="18" charset="-127"/>
            </a:endParaRPr>
          </a:p>
        </p:txBody>
      </p:sp>
      <p:sp>
        <p:nvSpPr>
          <p:cNvPr id="123" name="AutoShape 20" descr="gps - 무료 지도 및 위치개 아이콘">
            <a:extLst>
              <a:ext uri="{FF2B5EF4-FFF2-40B4-BE49-F238E27FC236}">
                <a16:creationId xmlns:a16="http://schemas.microsoft.com/office/drawing/2014/main" id="{41FD74DE-2E2C-4933-8295-046D22CCD7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47138" y="12573000"/>
            <a:ext cx="3509142" cy="350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48" name="Picture 24" descr="gps - 무료 지도와 깃발개 아이콘">
            <a:extLst>
              <a:ext uri="{FF2B5EF4-FFF2-40B4-BE49-F238E27FC236}">
                <a16:creationId xmlns:a16="http://schemas.microsoft.com/office/drawing/2014/main" id="{62347E4B-716D-43C3-8AAF-650A28A1E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659" y="2079350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15E472C8-D8F0-44B5-BBC1-A45F01AD19A8}"/>
              </a:ext>
            </a:extLst>
          </p:cNvPr>
          <p:cNvSpPr/>
          <p:nvPr/>
        </p:nvSpPr>
        <p:spPr>
          <a:xfrm>
            <a:off x="0" y="23909848"/>
            <a:ext cx="18000663" cy="1586889"/>
          </a:xfrm>
          <a:prstGeom prst="rect">
            <a:avLst/>
          </a:prstGeom>
          <a:gradFill flip="none" rotWithShape="1">
            <a:gsLst>
              <a:gs pos="14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772E9A4-2B2B-4B8C-8AAD-BBFD332F99B6}"/>
              </a:ext>
            </a:extLst>
          </p:cNvPr>
          <p:cNvSpPr txBox="1"/>
          <p:nvPr/>
        </p:nvSpPr>
        <p:spPr>
          <a:xfrm>
            <a:off x="5018963" y="20770221"/>
            <a:ext cx="8272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76D3F0"/>
                </a:highlight>
                <a:latin typeface="210 굴림 070" panose="02020603020101020101" pitchFamily="18" charset="-127"/>
                <a:ea typeface="210 굴림 070" panose="02020603020101020101" pitchFamily="18" charset="-127"/>
              </a:rPr>
              <a:t>일반 모드 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76D3F0"/>
              </a:highlight>
              <a:latin typeface="210 굴림 070" panose="02020603020101020101" pitchFamily="18" charset="-127"/>
              <a:ea typeface="210 굴림 070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자동으로 낙상감지 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210 굴림 070" panose="02020603020101020101" pitchFamily="18" charset="-127"/>
              <a:ea typeface="210 굴림 070" panose="02020603020101020101" pitchFamily="18" charset="-127"/>
            </a:endParaRPr>
          </a:p>
          <a:p>
            <a:pPr algn="ctr"/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210 굴림 070" panose="02020603020101020101" pitchFamily="18" charset="-127"/>
              <a:ea typeface="210 굴림 070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76D3F0"/>
                </a:highlight>
                <a:latin typeface="210 굴림 070" panose="02020603020101020101" pitchFamily="18" charset="-127"/>
                <a:ea typeface="210 굴림 070" panose="02020603020101020101" pitchFamily="18" charset="-127"/>
              </a:rPr>
              <a:t>제스처 모드 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76D3F0"/>
              </a:highlight>
              <a:latin typeface="210 굴림 070" panose="02020603020101020101" pitchFamily="18" charset="-127"/>
              <a:ea typeface="210 굴림 070" panose="02020603020101020101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3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번의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흔듬으로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210 굴림 070" panose="02020603020101020101" pitchFamily="18" charset="-127"/>
              <a:ea typeface="210 굴림 070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굴림 070" panose="02020603020101020101" pitchFamily="18" charset="-127"/>
                <a:ea typeface="210 굴림 070" panose="02020603020101020101" pitchFamily="18" charset="-127"/>
              </a:rPr>
              <a:t>애플리케이션 작동 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210 굴림 070" panose="02020603020101020101" pitchFamily="18" charset="-127"/>
              <a:ea typeface="210 굴림 070" panose="02020603020101020101" pitchFamily="18" charset="-127"/>
            </a:endParaRPr>
          </a:p>
        </p:txBody>
      </p:sp>
      <p:pic>
        <p:nvPicPr>
          <p:cNvPr id="169" name="그림 168">
            <a:extLst>
              <a:ext uri="{FF2B5EF4-FFF2-40B4-BE49-F238E27FC236}">
                <a16:creationId xmlns:a16="http://schemas.microsoft.com/office/drawing/2014/main" id="{FD180C6E-8DF0-4BAF-B790-221A576878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58240" y="20645097"/>
            <a:ext cx="2116148" cy="26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78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</TotalTime>
  <Words>149</Words>
  <Application>Microsoft Office PowerPoint</Application>
  <PresentationFormat>사용자 지정</PresentationFormat>
  <Paragraphs>45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210 M고딕 090</vt:lpstr>
      <vt:lpstr>Calibri Light</vt:lpstr>
      <vt:lpstr>210 굴림 070</vt:lpstr>
      <vt:lpstr>Calibri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 운태</dc:creator>
  <cp:lastModifiedBy>봉제 성</cp:lastModifiedBy>
  <cp:revision>50</cp:revision>
  <dcterms:created xsi:type="dcterms:W3CDTF">2019-05-24T03:03:39Z</dcterms:created>
  <dcterms:modified xsi:type="dcterms:W3CDTF">2020-06-10T07:31:55Z</dcterms:modified>
</cp:coreProperties>
</file>