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0" r:id="rId4"/>
    <p:sldId id="289" r:id="rId5"/>
    <p:sldId id="266" r:id="rId6"/>
    <p:sldId id="262" r:id="rId7"/>
    <p:sldId id="263" r:id="rId8"/>
    <p:sldId id="264" r:id="rId9"/>
    <p:sldId id="265" r:id="rId10"/>
    <p:sldId id="267" r:id="rId11"/>
    <p:sldId id="268" r:id="rId12"/>
    <p:sldId id="271" r:id="rId13"/>
    <p:sldId id="272" r:id="rId14"/>
    <p:sldId id="278" r:id="rId15"/>
    <p:sldId id="279" r:id="rId16"/>
    <p:sldId id="280" r:id="rId17"/>
    <p:sldId id="282" r:id="rId18"/>
    <p:sldId id="285" r:id="rId19"/>
    <p:sldId id="291" r:id="rId20"/>
    <p:sldId id="286" r:id="rId21"/>
    <p:sldId id="292" r:id="rId22"/>
    <p:sldId id="287" r:id="rId23"/>
    <p:sldId id="288" r:id="rId24"/>
  </p:sldIdLst>
  <p:sldSz cx="20104100" cy="11309350"/>
  <p:notesSz cx="20104100" cy="113093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7" y="888736"/>
            <a:ext cx="148955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916" y="888736"/>
            <a:ext cx="14971733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8111" y="3188384"/>
            <a:ext cx="16417925" cy="742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539D837-5DB1-4431-AB7C-5415CAD917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224250" y="324598"/>
            <a:ext cx="3578068" cy="8342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5474" y="9786312"/>
            <a:ext cx="9874775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-20" dirty="0">
                <a:latin typeface="Arial"/>
                <a:cs typeface="Arial"/>
              </a:rPr>
              <a:t>Kyonggi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Uni</a:t>
            </a:r>
            <a:r>
              <a:rPr sz="2800" b="1" spc="-305" dirty="0">
                <a:latin typeface="Arial"/>
                <a:cs typeface="Arial"/>
              </a:rPr>
              <a:t>v</a:t>
            </a:r>
            <a:r>
              <a:rPr sz="2800" b="1" spc="5" dirty="0">
                <a:latin typeface="Arial"/>
                <a:cs typeface="Arial"/>
              </a:rPr>
              <a:t>. </a:t>
            </a:r>
            <a:r>
              <a:rPr sz="2800" b="1" spc="30" dirty="0">
                <a:latin typeface="Arial"/>
                <a:cs typeface="Arial"/>
              </a:rPr>
              <a:t>Smart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5" dirty="0">
                <a:latin typeface="Arial"/>
                <a:cs typeface="Arial"/>
              </a:rPr>
              <a:t>I.O.T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10" dirty="0">
                <a:latin typeface="Arial"/>
                <a:cs typeface="Arial"/>
              </a:rPr>
              <a:t>Lab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95" dirty="0">
                <a:latin typeface="나눔고딕OTF ExtraBold"/>
                <a:cs typeface="나눔고딕OTF ExtraBold"/>
              </a:rPr>
              <a:t>이상민</a:t>
            </a:r>
            <a:r>
              <a:rPr sz="2800" b="1" spc="-5" dirty="0">
                <a:latin typeface="나눔고딕OTF ExtraBold"/>
                <a:cs typeface="나눔고딕OTF ExtraBold"/>
              </a:rPr>
              <a:t> </a:t>
            </a:r>
            <a:r>
              <a:rPr sz="2800" b="1" spc="-15" dirty="0">
                <a:latin typeface="Arial"/>
                <a:cs typeface="Arial"/>
              </a:rPr>
              <a:t>(2021</a:t>
            </a:r>
            <a:r>
              <a:rPr sz="2800" b="1" spc="-195" dirty="0">
                <a:latin typeface="나눔고딕OTF ExtraBold"/>
                <a:cs typeface="나눔고딕OTF ExtraBold"/>
              </a:rPr>
              <a:t>년</a:t>
            </a:r>
            <a:r>
              <a:rPr sz="2800" b="1" spc="-5" dirty="0">
                <a:latin typeface="나눔고딕OTF ExtraBold"/>
                <a:cs typeface="나눔고딕OTF ExtraBold"/>
              </a:rPr>
              <a:t> </a:t>
            </a:r>
            <a:r>
              <a:rPr lang="en-US" sz="2800" b="1" spc="10" dirty="0">
                <a:latin typeface="Arial"/>
                <a:cs typeface="Arial"/>
              </a:rPr>
              <a:t>10</a:t>
            </a:r>
            <a:r>
              <a:rPr sz="2800" b="1" spc="-195" dirty="0">
                <a:latin typeface="나눔고딕OTF ExtraBold"/>
                <a:cs typeface="나눔고딕OTF ExtraBold"/>
              </a:rPr>
              <a:t>월</a:t>
            </a:r>
            <a:r>
              <a:rPr sz="2800" b="1" spc="-5" dirty="0">
                <a:latin typeface="나눔고딕OTF ExtraBold"/>
                <a:cs typeface="나눔고딕OTF ExtraBold"/>
              </a:rPr>
              <a:t> </a:t>
            </a:r>
            <a:r>
              <a:rPr sz="2800" b="1" spc="10" dirty="0">
                <a:latin typeface="Arial"/>
                <a:cs typeface="Arial"/>
              </a:rPr>
              <a:t>2</a:t>
            </a:r>
            <a:r>
              <a:rPr lang="en-US" sz="2800" b="1" spc="10" dirty="0">
                <a:latin typeface="Arial"/>
                <a:cs typeface="Arial"/>
              </a:rPr>
              <a:t>3</a:t>
            </a:r>
            <a:r>
              <a:rPr sz="2800" b="1" spc="-195" dirty="0">
                <a:latin typeface="나눔고딕OTF ExtraBold"/>
                <a:cs typeface="나눔고딕OTF ExtraBold"/>
              </a:rPr>
              <a:t>일</a:t>
            </a:r>
            <a:r>
              <a:rPr sz="2800" b="1" spc="-100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664" y="3121328"/>
            <a:ext cx="18633585" cy="5352747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820"/>
              </a:spcBef>
            </a:pPr>
            <a:r>
              <a:rPr lang="ko-KR" altLang="en-US" sz="9550" dirty="0"/>
              <a:t>겹친 문자 이미지 분류를 위한 </a:t>
            </a:r>
            <a:r>
              <a:rPr lang="ko-KR" altLang="en-US" sz="9550" dirty="0" err="1"/>
              <a:t>합성곱</a:t>
            </a:r>
            <a:r>
              <a:rPr lang="ko-KR" altLang="en-US" sz="9550" dirty="0"/>
              <a:t> 신경망 모델의 정확도 분석</a:t>
            </a:r>
            <a:endParaRPr sz="9550" dirty="0"/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br>
              <a:rPr lang="en-US" sz="4500" dirty="0">
                <a:latin typeface="나눔고딕OTF ExtraBold"/>
                <a:cs typeface="나눔고딕OTF ExtraBold"/>
              </a:rPr>
            </a:br>
            <a:r>
              <a:rPr lang="en-US" sz="4500" dirty="0">
                <a:latin typeface="나눔고딕OTF ExtraBold"/>
                <a:cs typeface="나눔고딕OTF ExtraBold"/>
              </a:rPr>
              <a:t>Accuracy analysis of convolutional neural network models for overlapped character image classification.</a:t>
            </a:r>
            <a:endParaRPr sz="4500" dirty="0">
              <a:latin typeface="나눔고딕OTF ExtraBold"/>
              <a:cs typeface="나눔고딕OTF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888736"/>
            <a:ext cx="896874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114" dirty="0">
                <a:latin typeface="Arial"/>
                <a:cs typeface="Arial"/>
              </a:rPr>
              <a:t>Where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did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75" dirty="0">
                <a:latin typeface="Arial"/>
                <a:cs typeface="Arial"/>
              </a:rPr>
              <a:t>it</a:t>
            </a:r>
            <a:r>
              <a:rPr sz="7000" b="1" spc="-295" dirty="0">
                <a:latin typeface="Arial"/>
                <a:cs typeface="Arial"/>
              </a:rPr>
              <a:t> </a:t>
            </a:r>
            <a:r>
              <a:rPr sz="7000" b="1" spc="-160" dirty="0">
                <a:latin typeface="Arial"/>
                <a:cs typeface="Arial"/>
              </a:rPr>
              <a:t>proceed?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639191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10" dirty="0">
                <a:latin typeface="Arial"/>
                <a:cs typeface="Arial"/>
              </a:rPr>
              <a:t>1.</a:t>
            </a:r>
            <a:r>
              <a:rPr sz="4500" b="1" dirty="0">
                <a:latin typeface="Arial"/>
                <a:cs typeface="Arial"/>
              </a:rPr>
              <a:t> Google</a:t>
            </a:r>
            <a:r>
              <a:rPr sz="4500" b="1" spc="5" dirty="0">
                <a:latin typeface="Arial"/>
                <a:cs typeface="Arial"/>
              </a:rPr>
              <a:t> </a:t>
            </a:r>
            <a:r>
              <a:rPr sz="45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Colaboratory</a:t>
            </a:r>
            <a:endParaRPr sz="4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7808" y="3266916"/>
            <a:ext cx="16468482" cy="72734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Ho</a:t>
            </a:r>
            <a:r>
              <a:rPr spc="145" dirty="0"/>
              <a:t>w</a:t>
            </a:r>
            <a:r>
              <a:rPr spc="-280" dirty="0"/>
              <a:t> </a:t>
            </a:r>
            <a:r>
              <a:rPr spc="-95" dirty="0"/>
              <a:t>t</a:t>
            </a:r>
            <a:r>
              <a:rPr spc="90" dirty="0"/>
              <a:t>o</a:t>
            </a:r>
            <a:r>
              <a:rPr spc="-280" dirty="0"/>
              <a:t> </a:t>
            </a:r>
            <a:r>
              <a:rPr spc="-220" dirty="0"/>
              <a:t>solv</a:t>
            </a:r>
            <a:r>
              <a:rPr spc="-85" dirty="0"/>
              <a:t>e</a:t>
            </a:r>
            <a:r>
              <a:rPr spc="-280" dirty="0"/>
              <a:t> </a:t>
            </a:r>
            <a:r>
              <a:rPr spc="-100" dirty="0"/>
              <a:t>th</a:t>
            </a:r>
            <a:r>
              <a:rPr spc="50" dirty="0"/>
              <a:t>e</a:t>
            </a:r>
            <a:r>
              <a:rPr spc="-280" dirty="0"/>
              <a:t> </a:t>
            </a:r>
            <a:r>
              <a:rPr spc="-140" dirty="0"/>
              <a:t>p</a:t>
            </a:r>
            <a:r>
              <a:rPr spc="-270" dirty="0"/>
              <a:t>r</a:t>
            </a:r>
            <a:r>
              <a:rPr spc="-120"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7947721" cy="824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dirty="0">
                <a:latin typeface="Arial"/>
                <a:cs typeface="Arial"/>
              </a:rPr>
              <a:t>1. </a:t>
            </a:r>
            <a:r>
              <a:rPr sz="4350" b="1" spc="-325" dirty="0">
                <a:latin typeface="나눔고딕OTF ExtraBold"/>
                <a:cs typeface="나눔고딕OTF ExtraBold"/>
              </a:rPr>
              <a:t>기존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60" dirty="0">
                <a:latin typeface="Arial"/>
                <a:cs typeface="Arial"/>
              </a:rPr>
              <a:t>Image</a:t>
            </a:r>
            <a:r>
              <a:rPr sz="4350" b="1" dirty="0">
                <a:latin typeface="Arial"/>
                <a:cs typeface="Arial"/>
              </a:rPr>
              <a:t> </a:t>
            </a:r>
            <a:r>
              <a:rPr sz="4350" b="1" spc="-10" dirty="0">
                <a:latin typeface="Arial"/>
                <a:cs typeface="Arial"/>
              </a:rPr>
              <a:t>Classification</a:t>
            </a:r>
            <a:r>
              <a:rPr sz="4350" b="1" dirty="0">
                <a:latin typeface="Arial"/>
                <a:cs typeface="Arial"/>
              </a:rPr>
              <a:t> </a:t>
            </a:r>
            <a:r>
              <a:rPr sz="4350" b="1" spc="-85" dirty="0">
                <a:latin typeface="Arial"/>
                <a:cs typeface="Arial"/>
              </a:rPr>
              <a:t>model</a:t>
            </a:r>
            <a:r>
              <a:rPr sz="4350" b="1" spc="-85" dirty="0">
                <a:latin typeface="나눔고딕OTF ExtraBold"/>
                <a:cs typeface="나눔고딕OTF ExtraBold"/>
              </a:rPr>
              <a:t>들을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270" dirty="0">
                <a:latin typeface="나눔고딕OTF ExtraBold"/>
                <a:cs typeface="나눔고딕OTF ExtraBold"/>
              </a:rPr>
              <a:t>사용해보자</a:t>
            </a:r>
            <a:r>
              <a:rPr sz="4350" b="1" spc="-270" dirty="0">
                <a:latin typeface="Arial"/>
                <a:cs typeface="Arial"/>
              </a:rPr>
              <a:t>.</a:t>
            </a:r>
            <a:endParaRPr sz="4350" dirty="0">
              <a:latin typeface="Arial"/>
              <a:cs typeface="Arial"/>
            </a:endParaRPr>
          </a:p>
          <a:p>
            <a:pPr marL="459105" indent="-443230">
              <a:lnSpc>
                <a:spcPct val="100000"/>
              </a:lnSpc>
              <a:spcBef>
                <a:spcPts val="4660"/>
              </a:spcBef>
              <a:buSzPct val="123188"/>
              <a:buChar char="•"/>
              <a:tabLst>
                <a:tab pos="459105" algn="l"/>
                <a:tab pos="459740" algn="l"/>
              </a:tabLst>
            </a:pPr>
            <a:r>
              <a:rPr sz="3450" spc="-90" dirty="0">
                <a:latin typeface="Arial"/>
                <a:cs typeface="Arial"/>
              </a:rPr>
              <a:t>Train</a:t>
            </a:r>
            <a:r>
              <a:rPr sz="3450" spc="5" dirty="0">
                <a:latin typeface="Arial"/>
                <a:cs typeface="Arial"/>
              </a:rPr>
              <a:t> </a:t>
            </a:r>
            <a:r>
              <a:rPr sz="3450" spc="45" dirty="0">
                <a:latin typeface="Arial"/>
                <a:cs typeface="Arial"/>
              </a:rPr>
              <a:t>data</a:t>
            </a:r>
            <a:r>
              <a:rPr sz="3450" spc="10" dirty="0">
                <a:latin typeface="Arial"/>
                <a:cs typeface="Arial"/>
              </a:rPr>
              <a:t> </a:t>
            </a:r>
            <a:r>
              <a:rPr sz="3450" spc="35" dirty="0">
                <a:latin typeface="Arial"/>
                <a:cs typeface="Arial"/>
              </a:rPr>
              <a:t>set</a:t>
            </a:r>
            <a:r>
              <a:rPr sz="3450" spc="5" dirty="0">
                <a:latin typeface="Arial"/>
                <a:cs typeface="Arial"/>
              </a:rPr>
              <a:t> </a:t>
            </a:r>
            <a:r>
              <a:rPr sz="3450" spc="-35" dirty="0">
                <a:latin typeface="Arial"/>
                <a:cs typeface="Arial"/>
              </a:rPr>
              <a:t>2048</a:t>
            </a:r>
            <a:r>
              <a:rPr sz="3450" spc="-35" dirty="0">
                <a:latin typeface="나눔고딕OTF"/>
                <a:cs typeface="나눔고딕OTF"/>
              </a:rPr>
              <a:t>개</a:t>
            </a:r>
            <a:r>
              <a:rPr sz="3450" spc="5" dirty="0">
                <a:latin typeface="나눔고딕OTF"/>
                <a:cs typeface="나눔고딕OTF"/>
              </a:rPr>
              <a:t> </a:t>
            </a:r>
            <a:r>
              <a:rPr sz="3450" spc="70" dirty="0">
                <a:latin typeface="Arial"/>
                <a:cs typeface="Arial"/>
              </a:rPr>
              <a:t>&gt;</a:t>
            </a:r>
            <a:r>
              <a:rPr sz="3450" spc="5" dirty="0">
                <a:latin typeface="Arial"/>
                <a:cs typeface="Arial"/>
              </a:rPr>
              <a:t> </a:t>
            </a:r>
            <a:r>
              <a:rPr sz="3450" spc="-140" dirty="0" err="1">
                <a:latin typeface="나눔고딕OTF"/>
                <a:cs typeface="나눔고딕OTF"/>
              </a:rPr>
              <a:t>학습데</a:t>
            </a:r>
            <a:r>
              <a:rPr lang="ko-KR" altLang="en-US" sz="3450" spc="-140" dirty="0" err="1">
                <a:latin typeface="나눔고딕OTF"/>
                <a:cs typeface="나눔고딕OTF"/>
              </a:rPr>
              <a:t>이터</a:t>
            </a:r>
            <a:r>
              <a:rPr sz="3450" spc="-140" dirty="0">
                <a:latin typeface="Arial"/>
                <a:cs typeface="Arial"/>
              </a:rPr>
              <a:t>(1642</a:t>
            </a:r>
            <a:r>
              <a:rPr sz="3450" spc="-140" dirty="0">
                <a:latin typeface="나눔고딕OTF"/>
                <a:cs typeface="나눔고딕OTF"/>
              </a:rPr>
              <a:t>개</a:t>
            </a:r>
            <a:r>
              <a:rPr sz="3450" spc="-140" dirty="0">
                <a:latin typeface="Arial"/>
                <a:cs typeface="Arial"/>
              </a:rPr>
              <a:t>),</a:t>
            </a:r>
            <a:r>
              <a:rPr sz="3450" spc="10" dirty="0">
                <a:latin typeface="Arial"/>
                <a:cs typeface="Arial"/>
              </a:rPr>
              <a:t> </a:t>
            </a:r>
            <a:r>
              <a:rPr sz="3450" spc="-175" dirty="0" err="1">
                <a:latin typeface="나눔고딕OTF"/>
                <a:cs typeface="나눔고딕OTF"/>
              </a:rPr>
              <a:t>검증데</a:t>
            </a:r>
            <a:r>
              <a:rPr lang="ko-KR" altLang="en-US" sz="3450" spc="-175" dirty="0" err="1">
                <a:latin typeface="나눔고딕OTF"/>
                <a:cs typeface="나눔고딕OTF"/>
              </a:rPr>
              <a:t>이터</a:t>
            </a:r>
            <a:r>
              <a:rPr sz="3450" spc="-175" dirty="0">
                <a:latin typeface="Arial"/>
                <a:cs typeface="Arial"/>
              </a:rPr>
              <a:t>(406</a:t>
            </a:r>
            <a:r>
              <a:rPr sz="3450" spc="-175" dirty="0">
                <a:latin typeface="나눔고딕OTF"/>
                <a:cs typeface="나눔고딕OTF"/>
              </a:rPr>
              <a:t>개</a:t>
            </a:r>
            <a:r>
              <a:rPr sz="3450" spc="-175" dirty="0">
                <a:latin typeface="Arial"/>
                <a:cs typeface="Arial"/>
              </a:rPr>
              <a:t>)</a:t>
            </a:r>
            <a:r>
              <a:rPr sz="3450" spc="-175" dirty="0">
                <a:latin typeface="나눔고딕OTF"/>
                <a:cs typeface="나눔고딕OTF"/>
              </a:rPr>
              <a:t>로</a:t>
            </a:r>
            <a:r>
              <a:rPr sz="3450" spc="5" dirty="0">
                <a:latin typeface="나눔고딕OTF"/>
                <a:cs typeface="나눔고딕OTF"/>
              </a:rPr>
              <a:t> </a:t>
            </a:r>
            <a:r>
              <a:rPr sz="3450" spc="-235" dirty="0">
                <a:latin typeface="나눔고딕OTF"/>
                <a:cs typeface="나눔고딕OTF"/>
              </a:rPr>
              <a:t>나누어서</a:t>
            </a:r>
            <a:r>
              <a:rPr sz="3450" dirty="0">
                <a:latin typeface="나눔고딕OTF"/>
                <a:cs typeface="나눔고딕OTF"/>
              </a:rPr>
              <a:t> </a:t>
            </a:r>
            <a:r>
              <a:rPr sz="3450" spc="-235" dirty="0">
                <a:latin typeface="나눔고딕OTF"/>
                <a:cs typeface="나눔고딕OTF"/>
              </a:rPr>
              <a:t>학습</a:t>
            </a:r>
            <a:endParaRPr sz="3450" dirty="0">
              <a:latin typeface="나눔고딕OTF"/>
              <a:cs typeface="나눔고딕OTF"/>
            </a:endParaRPr>
          </a:p>
          <a:p>
            <a:pPr marL="459105" marR="1131570" indent="-442595">
              <a:lnSpc>
                <a:spcPct val="106900"/>
              </a:lnSpc>
              <a:spcBef>
                <a:spcPts val="3265"/>
              </a:spcBef>
              <a:buSzPct val="123188"/>
              <a:buChar char="•"/>
              <a:tabLst>
                <a:tab pos="459105" algn="l"/>
                <a:tab pos="459740" algn="l"/>
              </a:tabLst>
            </a:pPr>
            <a:r>
              <a:rPr sz="3450" spc="-70" dirty="0">
                <a:latin typeface="Arial"/>
                <a:cs typeface="Arial"/>
              </a:rPr>
              <a:t>2048</a:t>
            </a:r>
            <a:r>
              <a:rPr sz="3450" spc="-70" dirty="0">
                <a:latin typeface="나눔고딕OTF"/>
                <a:cs typeface="나눔고딕OTF"/>
              </a:rPr>
              <a:t>개로</a:t>
            </a:r>
            <a:r>
              <a:rPr sz="3450" dirty="0">
                <a:latin typeface="나눔고딕OTF"/>
                <a:cs typeface="나눔고딕OTF"/>
              </a:rPr>
              <a:t> </a:t>
            </a:r>
            <a:r>
              <a:rPr sz="3450" spc="-55" dirty="0">
                <a:latin typeface="Arial"/>
                <a:cs typeface="Arial"/>
              </a:rPr>
              <a:t>20480</a:t>
            </a:r>
            <a:r>
              <a:rPr sz="3450" spc="-55" dirty="0">
                <a:latin typeface="나눔고딕OTF"/>
                <a:cs typeface="나눔고딕OTF"/>
              </a:rPr>
              <a:t>개를</a:t>
            </a:r>
            <a:r>
              <a:rPr sz="3450" spc="5" dirty="0">
                <a:latin typeface="나눔고딕OTF"/>
                <a:cs typeface="나눔고딕OTF"/>
              </a:rPr>
              <a:t> </a:t>
            </a:r>
            <a:r>
              <a:rPr sz="3450" spc="-235" dirty="0">
                <a:latin typeface="나눔고딕OTF"/>
                <a:cs typeface="나눔고딕OTF"/>
              </a:rPr>
              <a:t>유추해야</a:t>
            </a:r>
            <a:r>
              <a:rPr sz="3450" spc="5" dirty="0">
                <a:latin typeface="나눔고딕OTF"/>
                <a:cs typeface="나눔고딕OTF"/>
              </a:rPr>
              <a:t> </a:t>
            </a:r>
            <a:r>
              <a:rPr sz="3450" spc="-235" dirty="0">
                <a:latin typeface="나눔고딕OTF"/>
                <a:cs typeface="나눔고딕OTF"/>
              </a:rPr>
              <a:t>하기에</a:t>
            </a:r>
            <a:r>
              <a:rPr sz="3450" spc="5" dirty="0">
                <a:latin typeface="나눔고딕OTF"/>
                <a:cs typeface="나눔고딕OTF"/>
              </a:rPr>
              <a:t> </a:t>
            </a:r>
            <a:r>
              <a:rPr sz="3450" spc="-90" dirty="0">
                <a:latin typeface="Arial"/>
                <a:cs typeface="Arial"/>
              </a:rPr>
              <a:t>Train</a:t>
            </a:r>
            <a:r>
              <a:rPr sz="3450" spc="10" dirty="0">
                <a:latin typeface="Arial"/>
                <a:cs typeface="Arial"/>
              </a:rPr>
              <a:t> </a:t>
            </a:r>
            <a:r>
              <a:rPr sz="3450" dirty="0">
                <a:latin typeface="Arial"/>
                <a:cs typeface="Arial"/>
              </a:rPr>
              <a:t>Data</a:t>
            </a:r>
            <a:r>
              <a:rPr sz="3450" spc="5" dirty="0">
                <a:latin typeface="Arial"/>
                <a:cs typeface="Arial"/>
              </a:rPr>
              <a:t> </a:t>
            </a:r>
            <a:r>
              <a:rPr sz="3450" spc="-35" dirty="0">
                <a:latin typeface="Arial"/>
                <a:cs typeface="Arial"/>
              </a:rPr>
              <a:t>set</a:t>
            </a:r>
            <a:r>
              <a:rPr sz="3450" spc="-35" dirty="0">
                <a:latin typeface="나눔고딕OTF"/>
                <a:cs typeface="나눔고딕OTF"/>
              </a:rPr>
              <a:t>의</a:t>
            </a:r>
            <a:r>
              <a:rPr sz="3450" spc="5" dirty="0">
                <a:latin typeface="나눔고딕OTF"/>
                <a:cs typeface="나눔고딕OTF"/>
              </a:rPr>
              <a:t> </a:t>
            </a:r>
            <a:r>
              <a:rPr sz="3450" spc="-235" dirty="0">
                <a:latin typeface="나눔고딕OTF"/>
                <a:cs typeface="나눔고딕OTF"/>
              </a:rPr>
              <a:t>부족을</a:t>
            </a:r>
            <a:r>
              <a:rPr sz="3450" spc="5" dirty="0">
                <a:latin typeface="나눔고딕OTF"/>
                <a:cs typeface="나눔고딕OTF"/>
              </a:rPr>
              <a:t> </a:t>
            </a:r>
            <a:r>
              <a:rPr sz="3450" spc="-235" dirty="0">
                <a:latin typeface="나눔고딕OTF"/>
                <a:cs typeface="나눔고딕OTF"/>
              </a:rPr>
              <a:t>해결하기</a:t>
            </a:r>
            <a:r>
              <a:rPr sz="3450" spc="5" dirty="0">
                <a:latin typeface="나눔고딕OTF"/>
                <a:cs typeface="나눔고딕OTF"/>
              </a:rPr>
              <a:t> </a:t>
            </a:r>
            <a:r>
              <a:rPr sz="3450" spc="-235" dirty="0" err="1">
                <a:latin typeface="나눔고딕OTF"/>
                <a:cs typeface="나눔고딕OTF"/>
              </a:rPr>
              <a:t>위해서</a:t>
            </a:r>
            <a:r>
              <a:rPr sz="3450" spc="-235" dirty="0">
                <a:latin typeface="나눔고딕OTF"/>
                <a:cs typeface="나눔고딕OTF"/>
              </a:rPr>
              <a:t> </a:t>
            </a:r>
            <a:br>
              <a:rPr lang="en-US" sz="3450" spc="-235" dirty="0">
                <a:latin typeface="나눔고딕OTF"/>
                <a:cs typeface="나눔고딕OTF"/>
              </a:rPr>
            </a:br>
            <a:r>
              <a:rPr sz="3450" spc="-950" dirty="0">
                <a:latin typeface="나눔고딕OTF"/>
                <a:cs typeface="나눔고딕OTF"/>
              </a:rPr>
              <a:t> </a:t>
            </a:r>
            <a:r>
              <a:rPr sz="3450" spc="-10" dirty="0">
                <a:latin typeface="Arial"/>
                <a:cs typeface="Arial"/>
              </a:rPr>
              <a:t>ImageDataGenerator</a:t>
            </a:r>
            <a:r>
              <a:rPr sz="3450" spc="-10" dirty="0">
                <a:latin typeface="나눔고딕OTF"/>
                <a:cs typeface="나눔고딕OTF"/>
              </a:rPr>
              <a:t>을</a:t>
            </a:r>
            <a:r>
              <a:rPr sz="3450" spc="-5" dirty="0">
                <a:latin typeface="나눔고딕OTF"/>
                <a:cs typeface="나눔고딕OTF"/>
              </a:rPr>
              <a:t> </a:t>
            </a:r>
            <a:r>
              <a:rPr sz="3450" spc="-235" dirty="0">
                <a:latin typeface="나눔고딕OTF"/>
                <a:cs typeface="나눔고딕OTF"/>
              </a:rPr>
              <a:t>통해</a:t>
            </a:r>
            <a:r>
              <a:rPr sz="3450" spc="495" dirty="0">
                <a:latin typeface="나눔고딕OTF"/>
                <a:cs typeface="나눔고딕OTF"/>
              </a:rPr>
              <a:t> </a:t>
            </a:r>
            <a:r>
              <a:rPr sz="3450" dirty="0">
                <a:latin typeface="Arial"/>
                <a:cs typeface="Arial"/>
              </a:rPr>
              <a:t>Data</a:t>
            </a:r>
            <a:r>
              <a:rPr sz="3450" spc="955" dirty="0">
                <a:latin typeface="Arial"/>
                <a:cs typeface="Arial"/>
              </a:rPr>
              <a:t> </a:t>
            </a:r>
            <a:r>
              <a:rPr sz="3450" spc="5" dirty="0">
                <a:latin typeface="Arial"/>
                <a:cs typeface="Arial"/>
              </a:rPr>
              <a:t>Argmentation</a:t>
            </a:r>
            <a:r>
              <a:rPr sz="3450" spc="5" dirty="0">
                <a:latin typeface="나눔고딕OTF"/>
                <a:cs typeface="나눔고딕OTF"/>
              </a:rPr>
              <a:t>을  </a:t>
            </a:r>
            <a:r>
              <a:rPr sz="3450" spc="-235" dirty="0">
                <a:latin typeface="나눔고딕OTF"/>
                <a:cs typeface="나눔고딕OTF"/>
              </a:rPr>
              <a:t>진행하여</a:t>
            </a:r>
            <a:r>
              <a:rPr sz="3450" spc="500" dirty="0">
                <a:latin typeface="나눔고딕OTF"/>
                <a:cs typeface="나눔고딕OTF"/>
              </a:rPr>
              <a:t> </a:t>
            </a:r>
            <a:r>
              <a:rPr sz="3450" spc="-235" dirty="0" err="1">
                <a:latin typeface="나눔고딕OTF"/>
                <a:cs typeface="나눔고딕OTF"/>
              </a:rPr>
              <a:t>학습에는</a:t>
            </a:r>
            <a:r>
              <a:rPr sz="3450" spc="-235" dirty="0">
                <a:latin typeface="나눔고딕OTF"/>
                <a:cs typeface="나눔고딕OTF"/>
              </a:rPr>
              <a:t> </a:t>
            </a:r>
            <a:r>
              <a:rPr sz="3450" spc="-229" dirty="0">
                <a:latin typeface="나눔고딕OTF"/>
                <a:cs typeface="나눔고딕OTF"/>
              </a:rPr>
              <a:t> </a:t>
            </a:r>
            <a:br>
              <a:rPr lang="en-US" sz="3450" spc="-229" dirty="0">
                <a:latin typeface="나눔고딕OTF"/>
                <a:cs typeface="나눔고딕OTF"/>
              </a:rPr>
            </a:br>
            <a:r>
              <a:rPr sz="3450" spc="-90" dirty="0">
                <a:latin typeface="Arial"/>
                <a:cs typeface="Arial"/>
              </a:rPr>
              <a:t>Train</a:t>
            </a:r>
            <a:r>
              <a:rPr sz="3450" spc="5" dirty="0">
                <a:latin typeface="Arial"/>
                <a:cs typeface="Arial"/>
              </a:rPr>
              <a:t> </a:t>
            </a:r>
            <a:r>
              <a:rPr sz="3450" spc="15" dirty="0">
                <a:latin typeface="Arial"/>
                <a:cs typeface="Arial"/>
              </a:rPr>
              <a:t>image</a:t>
            </a:r>
            <a:r>
              <a:rPr sz="3450" spc="5" dirty="0">
                <a:latin typeface="Arial"/>
                <a:cs typeface="Arial"/>
              </a:rPr>
              <a:t> </a:t>
            </a:r>
            <a:r>
              <a:rPr sz="3450" spc="70" dirty="0">
                <a:latin typeface="Arial"/>
                <a:cs typeface="Arial"/>
              </a:rPr>
              <a:t>=</a:t>
            </a:r>
            <a:r>
              <a:rPr sz="3450" spc="10" dirty="0">
                <a:latin typeface="Arial"/>
                <a:cs typeface="Arial"/>
              </a:rPr>
              <a:t> </a:t>
            </a:r>
            <a:r>
              <a:rPr sz="3450" spc="15" dirty="0">
                <a:latin typeface="Arial"/>
                <a:cs typeface="Arial"/>
              </a:rPr>
              <a:t>52544,</a:t>
            </a:r>
            <a:r>
              <a:rPr sz="3450" spc="5" dirty="0">
                <a:latin typeface="Arial"/>
                <a:cs typeface="Arial"/>
              </a:rPr>
              <a:t> </a:t>
            </a:r>
            <a:r>
              <a:rPr sz="3450" spc="-15" dirty="0">
                <a:latin typeface="Arial"/>
                <a:cs typeface="Arial"/>
              </a:rPr>
              <a:t>Validataion</a:t>
            </a:r>
            <a:r>
              <a:rPr sz="3450" spc="10" dirty="0">
                <a:latin typeface="Arial"/>
                <a:cs typeface="Arial"/>
              </a:rPr>
              <a:t> </a:t>
            </a:r>
            <a:r>
              <a:rPr sz="3450" spc="15" dirty="0">
                <a:latin typeface="Arial"/>
                <a:cs typeface="Arial"/>
              </a:rPr>
              <a:t>image</a:t>
            </a:r>
            <a:r>
              <a:rPr sz="3450" spc="5" dirty="0">
                <a:latin typeface="Arial"/>
                <a:cs typeface="Arial"/>
              </a:rPr>
              <a:t> </a:t>
            </a:r>
            <a:r>
              <a:rPr sz="3450" spc="70" dirty="0">
                <a:latin typeface="Arial"/>
                <a:cs typeface="Arial"/>
              </a:rPr>
              <a:t>=</a:t>
            </a:r>
            <a:r>
              <a:rPr sz="3450" spc="5" dirty="0">
                <a:latin typeface="Arial"/>
                <a:cs typeface="Arial"/>
              </a:rPr>
              <a:t> </a:t>
            </a:r>
            <a:r>
              <a:rPr sz="3450" spc="-25" dirty="0">
                <a:latin typeface="Arial"/>
                <a:cs typeface="Arial"/>
              </a:rPr>
              <a:t>12992</a:t>
            </a:r>
            <a:r>
              <a:rPr sz="3450" spc="-25" dirty="0">
                <a:latin typeface="나눔고딕OTF"/>
                <a:cs typeface="나눔고딕OTF"/>
              </a:rPr>
              <a:t>가</a:t>
            </a:r>
            <a:r>
              <a:rPr sz="3450" spc="5" dirty="0">
                <a:latin typeface="나눔고딕OTF"/>
                <a:cs typeface="나눔고딕OTF"/>
              </a:rPr>
              <a:t> </a:t>
            </a:r>
            <a:r>
              <a:rPr sz="3450" spc="-204" dirty="0">
                <a:latin typeface="나눔고딕OTF"/>
                <a:cs typeface="나눔고딕OTF"/>
              </a:rPr>
              <a:t>사용되었습니다</a:t>
            </a:r>
            <a:r>
              <a:rPr sz="3450" spc="-204" dirty="0">
                <a:latin typeface="Arial"/>
                <a:cs typeface="Arial"/>
              </a:rPr>
              <a:t>.</a:t>
            </a:r>
            <a:endParaRPr sz="3450" dirty="0">
              <a:latin typeface="Arial"/>
              <a:cs typeface="Arial"/>
            </a:endParaRPr>
          </a:p>
          <a:p>
            <a:pPr marL="459105" marR="5080" indent="-442595">
              <a:lnSpc>
                <a:spcPts val="4120"/>
              </a:lnSpc>
              <a:spcBef>
                <a:spcPts val="3704"/>
              </a:spcBef>
              <a:buSzPct val="123188"/>
              <a:buChar char="•"/>
              <a:tabLst>
                <a:tab pos="459105" algn="l"/>
                <a:tab pos="459740" algn="l"/>
              </a:tabLst>
            </a:pPr>
            <a:r>
              <a:rPr sz="3450" spc="-10" dirty="0">
                <a:latin typeface="Arial"/>
                <a:cs typeface="Arial"/>
              </a:rPr>
              <a:t>ImageDataGenerator(</a:t>
            </a:r>
            <a:r>
              <a:rPr sz="3450" spc="30" dirty="0">
                <a:latin typeface="Arial"/>
                <a:cs typeface="Arial"/>
              </a:rPr>
              <a:t> </a:t>
            </a:r>
            <a:r>
              <a:rPr sz="3450" spc="20" dirty="0">
                <a:latin typeface="Arial"/>
                <a:cs typeface="Arial"/>
              </a:rPr>
              <a:t>rescale=1./255,</a:t>
            </a:r>
            <a:r>
              <a:rPr sz="3450" spc="30" dirty="0">
                <a:latin typeface="Arial"/>
                <a:cs typeface="Arial"/>
              </a:rPr>
              <a:t> </a:t>
            </a:r>
            <a:r>
              <a:rPr sz="3450" spc="25" dirty="0">
                <a:latin typeface="Arial"/>
                <a:cs typeface="Arial"/>
              </a:rPr>
              <a:t>validation_split=0.2,</a:t>
            </a:r>
            <a:r>
              <a:rPr sz="3450" spc="30" dirty="0">
                <a:latin typeface="Arial"/>
                <a:cs typeface="Arial"/>
              </a:rPr>
              <a:t> </a:t>
            </a:r>
            <a:r>
              <a:rPr sz="3450" spc="15" dirty="0">
                <a:latin typeface="Arial"/>
                <a:cs typeface="Arial"/>
              </a:rPr>
              <a:t>rotation_range=10, </a:t>
            </a:r>
            <a:r>
              <a:rPr sz="3450" spc="-940" dirty="0">
                <a:latin typeface="Arial"/>
                <a:cs typeface="Arial"/>
              </a:rPr>
              <a:t> </a:t>
            </a:r>
            <a:br>
              <a:rPr lang="en-US" sz="3450" spc="-940" dirty="0">
                <a:latin typeface="Arial"/>
                <a:cs typeface="Arial"/>
              </a:rPr>
            </a:br>
            <a:r>
              <a:rPr sz="3450" spc="20" dirty="0" err="1">
                <a:latin typeface="Arial"/>
                <a:cs typeface="Arial"/>
              </a:rPr>
              <a:t>width_shift_range</a:t>
            </a:r>
            <a:r>
              <a:rPr sz="3450" spc="20" dirty="0">
                <a:latin typeface="Arial"/>
                <a:cs typeface="Arial"/>
              </a:rPr>
              <a:t>=0.1,</a:t>
            </a:r>
            <a:r>
              <a:rPr sz="3450" spc="5" dirty="0">
                <a:latin typeface="Arial"/>
                <a:cs typeface="Arial"/>
              </a:rPr>
              <a:t> </a:t>
            </a:r>
            <a:r>
              <a:rPr sz="3450" spc="-5" dirty="0">
                <a:latin typeface="Arial"/>
                <a:cs typeface="Arial"/>
              </a:rPr>
              <a:t>height_shift_range=0.1)</a:t>
            </a:r>
            <a:endParaRPr sz="3450" dirty="0">
              <a:latin typeface="Arial"/>
              <a:cs typeface="Arial"/>
            </a:endParaRPr>
          </a:p>
          <a:p>
            <a:pPr marL="459105" indent="-443230">
              <a:lnSpc>
                <a:spcPct val="100000"/>
              </a:lnSpc>
              <a:spcBef>
                <a:spcPts val="3115"/>
              </a:spcBef>
              <a:buSzPct val="123188"/>
              <a:buChar char="•"/>
              <a:tabLst>
                <a:tab pos="459105" algn="l"/>
                <a:tab pos="459740" algn="l"/>
              </a:tabLst>
            </a:pPr>
            <a:r>
              <a:rPr sz="3450" spc="5" dirty="0">
                <a:latin typeface="Arial"/>
                <a:cs typeface="Arial"/>
              </a:rPr>
              <a:t>Batch_size</a:t>
            </a:r>
            <a:r>
              <a:rPr sz="3450" spc="-10" dirty="0">
                <a:latin typeface="Arial"/>
                <a:cs typeface="Arial"/>
              </a:rPr>
              <a:t> </a:t>
            </a:r>
            <a:r>
              <a:rPr sz="3450" spc="70" dirty="0">
                <a:latin typeface="Arial"/>
                <a:cs typeface="Arial"/>
              </a:rPr>
              <a:t>=</a:t>
            </a:r>
            <a:r>
              <a:rPr sz="3450" spc="-5" dirty="0">
                <a:latin typeface="Arial"/>
                <a:cs typeface="Arial"/>
              </a:rPr>
              <a:t> </a:t>
            </a:r>
            <a:r>
              <a:rPr sz="3450" spc="15" dirty="0">
                <a:latin typeface="Arial"/>
                <a:cs typeface="Arial"/>
              </a:rPr>
              <a:t>32</a:t>
            </a:r>
            <a:r>
              <a:rPr sz="3450" spc="-5" dirty="0">
                <a:latin typeface="Arial"/>
                <a:cs typeface="Arial"/>
              </a:rPr>
              <a:t> </a:t>
            </a:r>
            <a:r>
              <a:rPr sz="3450" spc="-25" dirty="0">
                <a:latin typeface="Arial"/>
                <a:cs typeface="Arial"/>
              </a:rPr>
              <a:t>(dafault)</a:t>
            </a:r>
            <a:endParaRPr sz="3450" dirty="0">
              <a:latin typeface="Arial"/>
              <a:cs typeface="Arial"/>
            </a:endParaRPr>
          </a:p>
          <a:p>
            <a:pPr marL="459105" indent="-443230">
              <a:lnSpc>
                <a:spcPct val="100000"/>
              </a:lnSpc>
              <a:spcBef>
                <a:spcPts val="3245"/>
              </a:spcBef>
              <a:buSzPct val="123188"/>
              <a:buChar char="•"/>
              <a:tabLst>
                <a:tab pos="459105" algn="l"/>
                <a:tab pos="459740" algn="l"/>
              </a:tabLst>
            </a:pPr>
            <a:r>
              <a:rPr sz="3450" spc="40" dirty="0">
                <a:latin typeface="Arial"/>
                <a:cs typeface="Arial"/>
              </a:rPr>
              <a:t>optimizer</a:t>
            </a:r>
            <a:r>
              <a:rPr sz="3450" spc="5" dirty="0">
                <a:latin typeface="Arial"/>
                <a:cs typeface="Arial"/>
              </a:rPr>
              <a:t> </a:t>
            </a:r>
            <a:r>
              <a:rPr sz="3450" spc="70" dirty="0">
                <a:latin typeface="Arial"/>
                <a:cs typeface="Arial"/>
              </a:rPr>
              <a:t>=</a:t>
            </a:r>
            <a:r>
              <a:rPr sz="3450" spc="5" dirty="0">
                <a:latin typeface="Arial"/>
                <a:cs typeface="Arial"/>
              </a:rPr>
              <a:t> Adam(lr=0.002, epsilon=None)</a:t>
            </a:r>
            <a:endParaRPr sz="3450" dirty="0">
              <a:latin typeface="Arial"/>
              <a:cs typeface="Arial"/>
            </a:endParaRPr>
          </a:p>
          <a:p>
            <a:pPr marL="459105" indent="-443230">
              <a:lnSpc>
                <a:spcPct val="100000"/>
              </a:lnSpc>
              <a:spcBef>
                <a:spcPts val="3250"/>
              </a:spcBef>
              <a:buSzPct val="123188"/>
              <a:buChar char="•"/>
              <a:tabLst>
                <a:tab pos="459105" algn="l"/>
                <a:tab pos="459740" algn="l"/>
              </a:tabLst>
            </a:pPr>
            <a:r>
              <a:rPr sz="3450" spc="55" dirty="0">
                <a:latin typeface="Arial"/>
                <a:cs typeface="Arial"/>
              </a:rPr>
              <a:t>epochs</a:t>
            </a:r>
            <a:r>
              <a:rPr sz="3450" spc="-15" dirty="0">
                <a:latin typeface="Arial"/>
                <a:cs typeface="Arial"/>
              </a:rPr>
              <a:t> </a:t>
            </a:r>
            <a:r>
              <a:rPr sz="3450" spc="70" dirty="0">
                <a:latin typeface="Arial"/>
                <a:cs typeface="Arial"/>
              </a:rPr>
              <a:t>=</a:t>
            </a:r>
            <a:r>
              <a:rPr sz="3450" spc="-15" dirty="0">
                <a:latin typeface="Arial"/>
                <a:cs typeface="Arial"/>
              </a:rPr>
              <a:t> </a:t>
            </a:r>
            <a:r>
              <a:rPr sz="3450" spc="15" dirty="0">
                <a:latin typeface="Arial"/>
                <a:cs typeface="Arial"/>
              </a:rPr>
              <a:t>500</a:t>
            </a:r>
            <a:endParaRPr sz="3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888736"/>
            <a:ext cx="104635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" dirty="0">
                <a:latin typeface="Arial"/>
                <a:cs typeface="Arial"/>
              </a:rPr>
              <a:t>Ho</a:t>
            </a:r>
            <a:r>
              <a:rPr sz="7000" b="1" spc="145" dirty="0">
                <a:latin typeface="Arial"/>
                <a:cs typeface="Arial"/>
              </a:rPr>
              <a:t>w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5" dirty="0">
                <a:latin typeface="Arial"/>
                <a:cs typeface="Arial"/>
              </a:rPr>
              <a:t>t</a:t>
            </a:r>
            <a:r>
              <a:rPr sz="7000" b="1" spc="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0" dirty="0">
                <a:latin typeface="Arial"/>
                <a:cs typeface="Arial"/>
              </a:rPr>
              <a:t>solv</a:t>
            </a:r>
            <a:r>
              <a:rPr sz="7000" b="1" spc="-8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th</a:t>
            </a:r>
            <a:r>
              <a:rPr sz="7000" b="1" spc="50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p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120" dirty="0">
                <a:latin typeface="Arial"/>
                <a:cs typeface="Arial"/>
              </a:rPr>
              <a:t>oblem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729" y="1969896"/>
            <a:ext cx="17900650" cy="681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00" b="1" dirty="0">
                <a:latin typeface="Arial"/>
                <a:cs typeface="Arial"/>
              </a:rPr>
              <a:t>1.3</a:t>
            </a:r>
            <a:r>
              <a:rPr sz="4300" b="1" spc="40" dirty="0">
                <a:latin typeface="Arial"/>
                <a:cs typeface="Arial"/>
              </a:rPr>
              <a:t> </a:t>
            </a:r>
            <a:r>
              <a:rPr sz="4300" b="1" spc="-5" dirty="0">
                <a:latin typeface="Arial"/>
                <a:cs typeface="Arial"/>
              </a:rPr>
              <a:t>rotation_range=10,</a:t>
            </a:r>
            <a:r>
              <a:rPr sz="4300" b="1" spc="45" dirty="0">
                <a:latin typeface="Arial"/>
                <a:cs typeface="Arial"/>
              </a:rPr>
              <a:t> </a:t>
            </a:r>
            <a:r>
              <a:rPr sz="4300" b="1" spc="-20" dirty="0">
                <a:latin typeface="Arial"/>
                <a:cs typeface="Arial"/>
              </a:rPr>
              <a:t>width_shift_range=0.1,</a:t>
            </a:r>
            <a:r>
              <a:rPr sz="4300" b="1" spc="40" dirty="0">
                <a:latin typeface="Arial"/>
                <a:cs typeface="Arial"/>
              </a:rPr>
              <a:t> </a:t>
            </a:r>
            <a:r>
              <a:rPr sz="4300" b="1" spc="-25" dirty="0">
                <a:latin typeface="Arial"/>
                <a:cs typeface="Arial"/>
              </a:rPr>
              <a:t>height_shift_range=0.1</a:t>
            </a:r>
            <a:endParaRPr sz="43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1130" y="3139310"/>
            <a:ext cx="11181837" cy="78164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Ho</a:t>
            </a:r>
            <a:r>
              <a:rPr spc="145" dirty="0"/>
              <a:t>w</a:t>
            </a:r>
            <a:r>
              <a:rPr spc="-280" dirty="0"/>
              <a:t> </a:t>
            </a:r>
            <a:r>
              <a:rPr spc="-95" dirty="0"/>
              <a:t>t</a:t>
            </a:r>
            <a:r>
              <a:rPr spc="90" dirty="0"/>
              <a:t>o</a:t>
            </a:r>
            <a:r>
              <a:rPr spc="-280" dirty="0"/>
              <a:t> </a:t>
            </a:r>
            <a:r>
              <a:rPr spc="-220" dirty="0"/>
              <a:t>solv</a:t>
            </a:r>
            <a:r>
              <a:rPr spc="-85" dirty="0"/>
              <a:t>e</a:t>
            </a:r>
            <a:r>
              <a:rPr spc="-280" dirty="0"/>
              <a:t> </a:t>
            </a:r>
            <a:r>
              <a:rPr spc="-100" dirty="0"/>
              <a:t>th</a:t>
            </a:r>
            <a:r>
              <a:rPr spc="50" dirty="0"/>
              <a:t>e</a:t>
            </a:r>
            <a:r>
              <a:rPr spc="-280" dirty="0"/>
              <a:t> </a:t>
            </a:r>
            <a:r>
              <a:rPr spc="-140" dirty="0"/>
              <a:t>p</a:t>
            </a:r>
            <a:r>
              <a:rPr spc="-270" dirty="0"/>
              <a:t>r</a:t>
            </a:r>
            <a:r>
              <a:rPr spc="-120"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699389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dirty="0">
                <a:latin typeface="Arial"/>
                <a:cs typeface="Arial"/>
              </a:rPr>
              <a:t>2. </a:t>
            </a:r>
            <a:r>
              <a:rPr sz="4350" b="1" spc="-325" dirty="0">
                <a:latin typeface="나눔고딕OTF ExtraBold"/>
                <a:cs typeface="나눔고딕OTF ExtraBold"/>
              </a:rPr>
              <a:t>학습된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개별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모델들의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정확도</a:t>
            </a:r>
            <a:r>
              <a:rPr sz="4350" b="1" dirty="0">
                <a:latin typeface="Arial"/>
                <a:cs typeface="Arial"/>
              </a:rPr>
              <a:t>.</a:t>
            </a:r>
            <a:endParaRPr sz="4350">
              <a:latin typeface="Arial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46DE0C-91B1-458A-8C89-5D572775C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74" y="3056191"/>
            <a:ext cx="10400989" cy="796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Ho</a:t>
            </a:r>
            <a:r>
              <a:rPr spc="145" dirty="0"/>
              <a:t>w</a:t>
            </a:r>
            <a:r>
              <a:rPr spc="-280" dirty="0"/>
              <a:t> </a:t>
            </a:r>
            <a:r>
              <a:rPr spc="-95" dirty="0"/>
              <a:t>t</a:t>
            </a:r>
            <a:r>
              <a:rPr spc="90" dirty="0"/>
              <a:t>o</a:t>
            </a:r>
            <a:r>
              <a:rPr spc="-280" dirty="0"/>
              <a:t> </a:t>
            </a:r>
            <a:r>
              <a:rPr spc="-220" dirty="0"/>
              <a:t>solv</a:t>
            </a:r>
            <a:r>
              <a:rPr spc="-85" dirty="0"/>
              <a:t>e</a:t>
            </a:r>
            <a:r>
              <a:rPr spc="-280" dirty="0"/>
              <a:t> </a:t>
            </a:r>
            <a:r>
              <a:rPr spc="-100" dirty="0"/>
              <a:t>th</a:t>
            </a:r>
            <a:r>
              <a:rPr spc="50" dirty="0"/>
              <a:t>e</a:t>
            </a:r>
            <a:r>
              <a:rPr spc="-280" dirty="0"/>
              <a:t> </a:t>
            </a:r>
            <a:r>
              <a:rPr spc="-140" dirty="0"/>
              <a:t>p</a:t>
            </a:r>
            <a:r>
              <a:rPr spc="-270" dirty="0"/>
              <a:t>r</a:t>
            </a:r>
            <a:r>
              <a:rPr spc="-120"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028" y="1962721"/>
            <a:ext cx="17960421" cy="614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350" b="1" dirty="0">
                <a:latin typeface="Arial"/>
                <a:cs typeface="Arial"/>
              </a:rPr>
              <a:t>2. </a:t>
            </a:r>
            <a:r>
              <a:rPr sz="4350" b="1" spc="-325" dirty="0">
                <a:latin typeface="나눔고딕OTF ExtraBold"/>
                <a:cs typeface="나눔고딕OTF ExtraBold"/>
              </a:rPr>
              <a:t>학습된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개별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모델들의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정확도</a:t>
            </a:r>
            <a:r>
              <a:rPr sz="4350" b="1" dirty="0">
                <a:latin typeface="Arial"/>
                <a:cs typeface="Arial"/>
              </a:rPr>
              <a:t>.</a:t>
            </a:r>
            <a:endParaRPr sz="4350" dirty="0">
              <a:latin typeface="Arial"/>
              <a:cs typeface="Arial"/>
            </a:endParaRPr>
          </a:p>
          <a:p>
            <a:pPr marL="532130" marR="4879340" indent="-502920">
              <a:lnSpc>
                <a:spcPct val="106400"/>
              </a:lnSpc>
              <a:spcBef>
                <a:spcPts val="4320"/>
              </a:spcBef>
              <a:buSzPct val="122784"/>
              <a:buChar char="•"/>
              <a:tabLst>
                <a:tab pos="532130" algn="l"/>
                <a:tab pos="532765" algn="l"/>
              </a:tabLst>
            </a:pPr>
            <a:r>
              <a:rPr sz="3950" spc="60" dirty="0">
                <a:latin typeface="Arial"/>
                <a:cs typeface="Arial"/>
              </a:rPr>
              <a:t>Model </a:t>
            </a:r>
            <a:r>
              <a:rPr sz="3950" dirty="0">
                <a:latin typeface="Arial"/>
                <a:cs typeface="Arial"/>
              </a:rPr>
              <a:t>Default </a:t>
            </a:r>
            <a:r>
              <a:rPr sz="3950" spc="45" dirty="0">
                <a:latin typeface="Arial"/>
                <a:cs typeface="Arial"/>
              </a:rPr>
              <a:t>Input </a:t>
            </a:r>
            <a:r>
              <a:rPr sz="3950" spc="-40" dirty="0">
                <a:latin typeface="Arial"/>
                <a:cs typeface="Arial"/>
              </a:rPr>
              <a:t>size</a:t>
            </a:r>
            <a:r>
              <a:rPr sz="3950" spc="-290" dirty="0">
                <a:latin typeface="나눔고딕OTF"/>
                <a:cs typeface="나눔고딕OTF"/>
              </a:rPr>
              <a:t>와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45" dirty="0">
                <a:latin typeface="Arial"/>
                <a:cs typeface="Arial"/>
              </a:rPr>
              <a:t>Input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-40" dirty="0">
                <a:latin typeface="Arial"/>
                <a:cs typeface="Arial"/>
              </a:rPr>
              <a:t>size</a:t>
            </a:r>
            <a:r>
              <a:rPr sz="3950" spc="-290" dirty="0">
                <a:latin typeface="나눔고딕OTF"/>
                <a:cs typeface="나눔고딕OTF"/>
              </a:rPr>
              <a:t>가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같은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 err="1">
                <a:latin typeface="나눔고딕OTF"/>
                <a:cs typeface="나눔고딕OTF"/>
              </a:rPr>
              <a:t>모델의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lang="ko-KR" altLang="en-US" sz="3950" spc="-225" dirty="0">
                <a:latin typeface="나눔고딕OTF"/>
                <a:cs typeface="나눔고딕OTF"/>
              </a:rPr>
              <a:t>경</a:t>
            </a:r>
            <a:r>
              <a:rPr sz="3950" spc="-225" dirty="0">
                <a:latin typeface="나눔고딕OTF"/>
                <a:cs typeface="나눔고딕OTF"/>
              </a:rPr>
              <a:t>우  가장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정확도가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높은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 err="1">
                <a:latin typeface="나눔고딕OTF"/>
                <a:cs typeface="나눔고딕OTF"/>
              </a:rPr>
              <a:t>모델은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10" dirty="0">
                <a:latin typeface="Arial"/>
                <a:cs typeface="Arial"/>
              </a:rPr>
              <a:t>DenseNet121</a:t>
            </a:r>
            <a:r>
              <a:rPr lang="ko-KR" altLang="en-US" sz="3950" spc="-300" dirty="0">
                <a:latin typeface="나눔고딕OTF"/>
                <a:cs typeface="나눔고딕OTF"/>
              </a:rPr>
              <a:t>이였으며</a:t>
            </a:r>
            <a:r>
              <a:rPr sz="3950" dirty="0">
                <a:latin typeface="Arial"/>
                <a:cs typeface="Arial"/>
              </a:rPr>
              <a:t>,</a:t>
            </a:r>
            <a:endParaRPr lang="ko-KR" altLang="en-US" sz="3950" dirty="0">
              <a:latin typeface="Arial"/>
              <a:cs typeface="Arial"/>
            </a:endParaRPr>
          </a:p>
          <a:p>
            <a:pPr marL="532130" marR="340360">
              <a:lnSpc>
                <a:spcPct val="106400"/>
              </a:lnSpc>
            </a:pPr>
            <a:r>
              <a:rPr lang="ko-KR" altLang="en-US" sz="3950" spc="-290" dirty="0">
                <a:latin typeface="나눔고딕OTF"/>
                <a:cs typeface="나눔고딕OTF"/>
              </a:rPr>
              <a:t>해당</a:t>
            </a:r>
            <a:r>
              <a:rPr lang="ko-KR" altLang="en-US" sz="3950" spc="-285" dirty="0">
                <a:latin typeface="나눔고딕OTF"/>
                <a:cs typeface="나눔고딕OTF"/>
              </a:rPr>
              <a:t> </a:t>
            </a:r>
            <a:r>
              <a:rPr lang="ko-KR" altLang="en-US" sz="3950" spc="-290" dirty="0">
                <a:latin typeface="나눔고딕OTF"/>
                <a:cs typeface="나눔고딕OTF"/>
              </a:rPr>
              <a:t>모델을</a:t>
            </a:r>
            <a:r>
              <a:rPr lang="ko-KR" altLang="en-US" sz="3950" spc="-285" dirty="0">
                <a:latin typeface="나눔고딕OTF"/>
                <a:cs typeface="나눔고딕OTF"/>
              </a:rPr>
              <a:t> </a:t>
            </a:r>
            <a:r>
              <a:rPr lang="ko-KR" altLang="en-US" sz="3950" spc="-290" dirty="0">
                <a:latin typeface="나눔고딕OTF"/>
                <a:cs typeface="나눔고딕OTF"/>
              </a:rPr>
              <a:t>기준으로</a:t>
            </a:r>
            <a:r>
              <a:rPr lang="ko-KR" altLang="en-US" sz="3950" spc="-285" dirty="0">
                <a:latin typeface="나눔고딕OTF"/>
                <a:cs typeface="나눔고딕OTF"/>
              </a:rPr>
              <a:t> </a:t>
            </a:r>
            <a:r>
              <a:rPr lang="en-US" altLang="ko-KR" sz="3950" spc="-15" dirty="0">
                <a:latin typeface="Arial"/>
                <a:cs typeface="Arial"/>
              </a:rPr>
              <a:t>Parameter </a:t>
            </a:r>
            <a:r>
              <a:rPr lang="en-US" altLang="ko-KR" sz="3950" spc="-10" dirty="0">
                <a:latin typeface="Arial"/>
                <a:cs typeface="Arial"/>
              </a:rPr>
              <a:t>optimization(</a:t>
            </a:r>
            <a:r>
              <a:rPr lang="en-US" altLang="ko-KR" sz="3950" spc="-10" dirty="0" err="1">
                <a:latin typeface="Arial"/>
                <a:cs typeface="Arial"/>
              </a:rPr>
              <a:t>ImageDataGenerator</a:t>
            </a:r>
            <a:r>
              <a:rPr lang="en-US" altLang="ko-KR" sz="3950" spc="-10" dirty="0">
                <a:latin typeface="Arial"/>
                <a:cs typeface="Arial"/>
              </a:rPr>
              <a:t>), </a:t>
            </a:r>
            <a:r>
              <a:rPr lang="ko-KR" altLang="en-US" sz="3950" spc="-5" dirty="0">
                <a:latin typeface="Arial"/>
                <a:cs typeface="Arial"/>
              </a:rPr>
              <a:t> </a:t>
            </a:r>
            <a:br>
              <a:rPr lang="ko-KR" altLang="en-US" sz="3950" spc="-5" dirty="0">
                <a:latin typeface="Arial"/>
                <a:cs typeface="Arial"/>
              </a:rPr>
            </a:br>
            <a:r>
              <a:rPr lang="en-US" altLang="ko-KR" sz="3950" spc="15" dirty="0">
                <a:latin typeface="Arial"/>
                <a:cs typeface="Arial"/>
              </a:rPr>
              <a:t>Optimizer</a:t>
            </a:r>
            <a:r>
              <a:rPr lang="ko-KR" altLang="en-US" sz="3950" dirty="0">
                <a:latin typeface="Arial"/>
                <a:cs typeface="Arial"/>
              </a:rPr>
              <a:t> </a:t>
            </a:r>
            <a:r>
              <a:rPr lang="en-US" altLang="ko-KR" sz="3950" spc="15" dirty="0">
                <a:latin typeface="Arial"/>
                <a:cs typeface="Arial"/>
              </a:rPr>
              <a:t>optimization</a:t>
            </a:r>
            <a:r>
              <a:rPr lang="ko-KR" altLang="en-US" sz="3950" spc="15" dirty="0">
                <a:latin typeface="나눔고딕OTF"/>
                <a:cs typeface="나눔고딕OTF"/>
              </a:rPr>
              <a:t>을</a:t>
            </a:r>
            <a:r>
              <a:rPr lang="ko-KR" altLang="en-US" sz="3950" spc="-5" dirty="0">
                <a:latin typeface="나눔고딕OTF"/>
                <a:cs typeface="나눔고딕OTF"/>
              </a:rPr>
              <a:t> </a:t>
            </a:r>
            <a:r>
              <a:rPr lang="ko-KR" altLang="en-US" sz="3950" spc="-290" dirty="0">
                <a:latin typeface="나눔고딕OTF"/>
                <a:cs typeface="나눔고딕OTF"/>
              </a:rPr>
              <a:t>진행한다음</a:t>
            </a:r>
            <a:r>
              <a:rPr lang="ko-KR" altLang="en-US" sz="3950" spc="-5" dirty="0">
                <a:latin typeface="나눔고딕OTF"/>
                <a:cs typeface="나눔고딕OTF"/>
              </a:rPr>
              <a:t> </a:t>
            </a:r>
            <a:r>
              <a:rPr lang="ko-KR" altLang="en-US" sz="3950" spc="-290" dirty="0">
                <a:latin typeface="나눔고딕OTF"/>
                <a:cs typeface="나눔고딕OTF"/>
              </a:rPr>
              <a:t>최적을</a:t>
            </a:r>
            <a:r>
              <a:rPr lang="ko-KR" altLang="en-US" sz="3950" spc="-10" dirty="0">
                <a:latin typeface="나눔고딕OTF"/>
                <a:cs typeface="나눔고딕OTF"/>
              </a:rPr>
              <a:t> </a:t>
            </a:r>
            <a:r>
              <a:rPr lang="ko-KR" altLang="en-US" sz="3950" spc="-290" dirty="0">
                <a:latin typeface="나눔고딕OTF"/>
                <a:cs typeface="나눔고딕OTF"/>
              </a:rPr>
              <a:t>찾은</a:t>
            </a:r>
            <a:r>
              <a:rPr lang="ko-KR" altLang="en-US" sz="3950" spc="-5" dirty="0">
                <a:latin typeface="나눔고딕OTF"/>
                <a:cs typeface="나눔고딕OTF"/>
              </a:rPr>
              <a:t> </a:t>
            </a:r>
            <a:r>
              <a:rPr lang="ko-KR" altLang="en-US" sz="3950" spc="-290" dirty="0">
                <a:latin typeface="나눔고딕OTF"/>
                <a:cs typeface="나눔고딕OTF"/>
              </a:rPr>
              <a:t>후</a:t>
            </a:r>
            <a:r>
              <a:rPr lang="ko-KR" altLang="en-US" sz="3950" spc="-5" dirty="0">
                <a:latin typeface="나눔고딕OTF"/>
                <a:cs typeface="나눔고딕OTF"/>
              </a:rPr>
              <a:t> </a:t>
            </a:r>
            <a:r>
              <a:rPr lang="ko-KR" altLang="en-US" sz="3950" spc="-290" dirty="0">
                <a:latin typeface="나눔고딕OTF"/>
                <a:cs typeface="나눔고딕OTF"/>
              </a:rPr>
              <a:t>재학습을</a:t>
            </a:r>
            <a:r>
              <a:rPr lang="ko-KR" altLang="en-US" sz="3950" spc="-10" dirty="0">
                <a:latin typeface="나눔고딕OTF"/>
                <a:cs typeface="나눔고딕OTF"/>
              </a:rPr>
              <a:t> </a:t>
            </a:r>
            <a:r>
              <a:rPr lang="ko-KR" altLang="en-US" sz="3950" spc="-290" dirty="0">
                <a:latin typeface="나눔고딕OTF"/>
                <a:cs typeface="나눔고딕OTF"/>
              </a:rPr>
              <a:t>진행할</a:t>
            </a:r>
            <a:r>
              <a:rPr lang="ko-KR" altLang="en-US" sz="3950" spc="-5" dirty="0">
                <a:latin typeface="나눔고딕OTF"/>
                <a:cs typeface="나눔고딕OTF"/>
              </a:rPr>
              <a:t> </a:t>
            </a:r>
            <a:r>
              <a:rPr lang="ko-KR" altLang="en-US" sz="3950" spc="-245" dirty="0">
                <a:latin typeface="나눔고딕OTF"/>
                <a:cs typeface="나눔고딕OTF"/>
              </a:rPr>
              <a:t>예정</a:t>
            </a:r>
            <a:endParaRPr lang="ko-KR" altLang="en-US" sz="3950" dirty="0">
              <a:latin typeface="Arial"/>
              <a:cs typeface="Arial"/>
            </a:endParaRPr>
          </a:p>
          <a:p>
            <a:pPr marL="532130" marR="17780" indent="-502920">
              <a:lnSpc>
                <a:spcPts val="4700"/>
              </a:lnSpc>
              <a:spcBef>
                <a:spcPts val="4205"/>
              </a:spcBef>
              <a:buSzPct val="122784"/>
              <a:buChar char="•"/>
              <a:tabLst>
                <a:tab pos="532130" algn="l"/>
                <a:tab pos="532765" algn="l"/>
              </a:tabLst>
            </a:pPr>
            <a:r>
              <a:rPr sz="3950" spc="-10" dirty="0">
                <a:latin typeface="Arial"/>
                <a:cs typeface="Arial"/>
              </a:rPr>
              <a:t>EﬃcientNetB4(380x380),</a:t>
            </a:r>
            <a:r>
              <a:rPr sz="3950" spc="105" dirty="0">
                <a:latin typeface="Arial"/>
                <a:cs typeface="Arial"/>
              </a:rPr>
              <a:t> </a:t>
            </a:r>
            <a:r>
              <a:rPr sz="3950" spc="-10" dirty="0">
                <a:latin typeface="Arial"/>
                <a:cs typeface="Arial"/>
              </a:rPr>
              <a:t>EﬃcientNetB5(456x456),</a:t>
            </a:r>
            <a:r>
              <a:rPr sz="3950" spc="105" dirty="0">
                <a:latin typeface="Arial"/>
                <a:cs typeface="Arial"/>
              </a:rPr>
              <a:t> </a:t>
            </a:r>
            <a:r>
              <a:rPr sz="3950" spc="-10" dirty="0">
                <a:latin typeface="Arial"/>
                <a:cs typeface="Arial"/>
              </a:rPr>
              <a:t>EﬃcientNetB6(528x528), </a:t>
            </a:r>
            <a:r>
              <a:rPr sz="3950" spc="-1085" dirty="0">
                <a:latin typeface="Arial"/>
                <a:cs typeface="Arial"/>
              </a:rPr>
              <a:t> </a:t>
            </a:r>
            <a:br>
              <a:rPr lang="en-US" sz="3950" spc="-1085" dirty="0">
                <a:latin typeface="Arial"/>
                <a:cs typeface="Arial"/>
              </a:rPr>
            </a:br>
            <a:r>
              <a:rPr sz="3950" spc="-10" dirty="0">
                <a:latin typeface="Arial"/>
                <a:cs typeface="Arial"/>
              </a:rPr>
              <a:t>EﬃcientNetB7(224x224),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-20" dirty="0">
                <a:latin typeface="Arial"/>
                <a:cs typeface="Arial"/>
              </a:rPr>
              <a:t>EﬃcientNetB7(600x600)</a:t>
            </a:r>
            <a:r>
              <a:rPr sz="3950" spc="-20" dirty="0">
                <a:latin typeface="나눔고딕OTF"/>
                <a:cs typeface="나눔고딕OTF"/>
              </a:rPr>
              <a:t>의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195" dirty="0">
                <a:latin typeface="나눔고딕OTF"/>
                <a:cs typeface="나눔고딕OTF"/>
              </a:rPr>
              <a:t>경우</a:t>
            </a:r>
            <a:r>
              <a:rPr sz="3950" spc="-195" dirty="0">
                <a:latin typeface="Arial"/>
                <a:cs typeface="Arial"/>
              </a:rPr>
              <a:t>,</a:t>
            </a:r>
            <a:endParaRPr sz="3950" dirty="0">
              <a:latin typeface="Arial"/>
              <a:cs typeface="Arial"/>
            </a:endParaRPr>
          </a:p>
          <a:p>
            <a:pPr marL="532130">
              <a:lnSpc>
                <a:spcPct val="100000"/>
              </a:lnSpc>
              <a:spcBef>
                <a:spcPts val="150"/>
              </a:spcBef>
            </a:pPr>
            <a:r>
              <a:rPr sz="3950" spc="30" dirty="0">
                <a:latin typeface="Arial"/>
                <a:cs typeface="Arial"/>
              </a:rPr>
              <a:t>Colab </a:t>
            </a:r>
            <a:r>
              <a:rPr sz="3950" spc="95" dirty="0">
                <a:latin typeface="Arial"/>
                <a:cs typeface="Arial"/>
              </a:rPr>
              <a:t>p</a:t>
            </a:r>
            <a:r>
              <a:rPr sz="3950" spc="-20" dirty="0">
                <a:latin typeface="Arial"/>
                <a:cs typeface="Arial"/>
              </a:rPr>
              <a:t>r</a:t>
            </a:r>
            <a:r>
              <a:rPr sz="3950" spc="70" dirty="0">
                <a:latin typeface="Arial"/>
                <a:cs typeface="Arial"/>
              </a:rPr>
              <a:t>o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-45" dirty="0">
                <a:latin typeface="Arial"/>
                <a:cs typeface="Arial"/>
              </a:rPr>
              <a:t>GPU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30" dirty="0">
                <a:latin typeface="Arial"/>
                <a:cs typeface="Arial"/>
              </a:rPr>
              <a:t>memory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부족으로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 err="1">
                <a:latin typeface="나눔고딕OTF"/>
                <a:cs typeface="나눔고딕OTF"/>
              </a:rPr>
              <a:t>인해서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300" dirty="0" err="1">
                <a:latin typeface="나눔고딕OTF"/>
                <a:cs typeface="나눔고딕OTF"/>
              </a:rPr>
              <a:t>학습</a:t>
            </a:r>
            <a:r>
              <a:rPr lang="ko-KR" altLang="en-US" sz="3950" spc="-300" dirty="0">
                <a:latin typeface="나눔고딕OTF"/>
                <a:cs typeface="나눔고딕OTF"/>
              </a:rPr>
              <a:t>이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 err="1">
                <a:latin typeface="나눔고딕OTF"/>
                <a:cs typeface="나눔고딕OTF"/>
              </a:rPr>
              <a:t>불가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888736"/>
            <a:ext cx="104635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20" dirty="0">
                <a:latin typeface="Arial"/>
                <a:cs typeface="Arial"/>
              </a:rPr>
              <a:t>Ho</a:t>
            </a:r>
            <a:r>
              <a:rPr sz="7000" b="1" spc="145" dirty="0">
                <a:latin typeface="Arial"/>
                <a:cs typeface="Arial"/>
              </a:rPr>
              <a:t>w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95" dirty="0">
                <a:latin typeface="Arial"/>
                <a:cs typeface="Arial"/>
              </a:rPr>
              <a:t>t</a:t>
            </a:r>
            <a:r>
              <a:rPr sz="7000" b="1" spc="90" dirty="0">
                <a:latin typeface="Arial"/>
                <a:cs typeface="Arial"/>
              </a:rPr>
              <a:t>o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220" dirty="0">
                <a:latin typeface="Arial"/>
                <a:cs typeface="Arial"/>
              </a:rPr>
              <a:t>solv</a:t>
            </a:r>
            <a:r>
              <a:rPr sz="7000" b="1" spc="-85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00" dirty="0">
                <a:latin typeface="Arial"/>
                <a:cs typeface="Arial"/>
              </a:rPr>
              <a:t>th</a:t>
            </a:r>
            <a:r>
              <a:rPr sz="7000" b="1" spc="50" dirty="0">
                <a:latin typeface="Arial"/>
                <a:cs typeface="Arial"/>
              </a:rPr>
              <a:t>e</a:t>
            </a:r>
            <a:r>
              <a:rPr sz="7000" b="1" spc="-280" dirty="0">
                <a:latin typeface="Arial"/>
                <a:cs typeface="Arial"/>
              </a:rPr>
              <a:t> </a:t>
            </a:r>
            <a:r>
              <a:rPr sz="7000" b="1" spc="-140" dirty="0">
                <a:latin typeface="Arial"/>
                <a:cs typeface="Arial"/>
              </a:rPr>
              <a:t>p</a:t>
            </a:r>
            <a:r>
              <a:rPr sz="7000" b="1" spc="-270" dirty="0">
                <a:latin typeface="Arial"/>
                <a:cs typeface="Arial"/>
              </a:rPr>
              <a:t>r</a:t>
            </a:r>
            <a:r>
              <a:rPr sz="7000" b="1" spc="-120" dirty="0">
                <a:latin typeface="Arial"/>
                <a:cs typeface="Arial"/>
              </a:rPr>
              <a:t>oblem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553910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10" dirty="0">
                <a:latin typeface="Arial"/>
                <a:cs typeface="Arial"/>
              </a:rPr>
              <a:t>3.</a:t>
            </a:r>
            <a:r>
              <a:rPr sz="4500" b="1" spc="-5" dirty="0">
                <a:latin typeface="Arial"/>
                <a:cs typeface="Arial"/>
              </a:rPr>
              <a:t> </a:t>
            </a:r>
            <a:r>
              <a:rPr sz="4500" b="1" spc="-70" dirty="0">
                <a:latin typeface="Arial"/>
                <a:cs typeface="Arial"/>
              </a:rPr>
              <a:t>Voting</a:t>
            </a:r>
            <a:r>
              <a:rPr sz="4500" b="1" dirty="0">
                <a:latin typeface="Arial"/>
                <a:cs typeface="Arial"/>
              </a:rPr>
              <a:t> </a:t>
            </a:r>
            <a:r>
              <a:rPr sz="4500" b="1" spc="-5" dirty="0">
                <a:latin typeface="Arial"/>
                <a:cs typeface="Arial"/>
              </a:rPr>
              <a:t>ensemble?</a:t>
            </a:r>
            <a:endParaRPr sz="4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3221" y="3282418"/>
            <a:ext cx="11612655" cy="64327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Ho</a:t>
            </a:r>
            <a:r>
              <a:rPr spc="145" dirty="0"/>
              <a:t>w</a:t>
            </a:r>
            <a:r>
              <a:rPr spc="-280" dirty="0"/>
              <a:t> </a:t>
            </a:r>
            <a:r>
              <a:rPr spc="-95" dirty="0"/>
              <a:t>t</a:t>
            </a:r>
            <a:r>
              <a:rPr spc="90" dirty="0"/>
              <a:t>o</a:t>
            </a:r>
            <a:r>
              <a:rPr spc="-280" dirty="0"/>
              <a:t> </a:t>
            </a:r>
            <a:r>
              <a:rPr spc="-220" dirty="0"/>
              <a:t>solv</a:t>
            </a:r>
            <a:r>
              <a:rPr spc="-85" dirty="0"/>
              <a:t>e</a:t>
            </a:r>
            <a:r>
              <a:rPr spc="-280" dirty="0"/>
              <a:t> </a:t>
            </a:r>
            <a:r>
              <a:rPr spc="-100" dirty="0"/>
              <a:t>th</a:t>
            </a:r>
            <a:r>
              <a:rPr spc="50" dirty="0"/>
              <a:t>e</a:t>
            </a:r>
            <a:r>
              <a:rPr spc="-280" dirty="0"/>
              <a:t> </a:t>
            </a:r>
            <a:r>
              <a:rPr spc="-140" dirty="0"/>
              <a:t>p</a:t>
            </a:r>
            <a:r>
              <a:rPr spc="-270" dirty="0"/>
              <a:t>r</a:t>
            </a:r>
            <a:r>
              <a:rPr spc="-120"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029" y="1962721"/>
            <a:ext cx="17486630" cy="5357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350" b="1" dirty="0">
                <a:latin typeface="Arial"/>
                <a:cs typeface="Arial"/>
              </a:rPr>
              <a:t>3. </a:t>
            </a:r>
            <a:r>
              <a:rPr sz="4350" b="1" spc="-325" dirty="0">
                <a:latin typeface="나눔고딕OTF ExtraBold"/>
                <a:cs typeface="나눔고딕OTF ExtraBold"/>
              </a:rPr>
              <a:t>학습된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개별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모델을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사용한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400" dirty="0">
                <a:latin typeface="Arial"/>
                <a:cs typeface="Arial"/>
              </a:rPr>
              <a:t>V</a:t>
            </a:r>
            <a:r>
              <a:rPr sz="4350" b="1" spc="-15" dirty="0">
                <a:latin typeface="Arial"/>
                <a:cs typeface="Arial"/>
              </a:rPr>
              <a:t>oting</a:t>
            </a:r>
            <a:r>
              <a:rPr sz="4350" b="1" dirty="0">
                <a:latin typeface="Arial"/>
                <a:cs typeface="Arial"/>
              </a:rPr>
              <a:t> </a:t>
            </a:r>
            <a:r>
              <a:rPr sz="4350" b="1" spc="5" dirty="0">
                <a:latin typeface="Arial"/>
                <a:cs typeface="Arial"/>
              </a:rPr>
              <a:t>ensemble.</a:t>
            </a:r>
            <a:endParaRPr sz="4350" dirty="0">
              <a:latin typeface="Arial"/>
              <a:cs typeface="Arial"/>
            </a:endParaRPr>
          </a:p>
          <a:p>
            <a:pPr marL="532130" indent="-503555">
              <a:lnSpc>
                <a:spcPct val="100000"/>
              </a:lnSpc>
              <a:spcBef>
                <a:spcPts val="4620"/>
              </a:spcBef>
              <a:buSzPct val="122784"/>
              <a:buChar char="•"/>
              <a:tabLst>
                <a:tab pos="532130" algn="l"/>
                <a:tab pos="532765" algn="l"/>
              </a:tabLst>
            </a:pPr>
            <a:r>
              <a:rPr sz="3950" dirty="0">
                <a:latin typeface="Arial"/>
                <a:cs typeface="Arial"/>
              </a:rPr>
              <a:t>25 </a:t>
            </a:r>
            <a:r>
              <a:rPr sz="3950" spc="45" dirty="0">
                <a:latin typeface="Arial"/>
                <a:cs typeface="Arial"/>
              </a:rPr>
              <a:t>model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-25" dirty="0">
                <a:latin typeface="Arial"/>
                <a:cs typeface="Arial"/>
              </a:rPr>
              <a:t>Voting</a:t>
            </a:r>
            <a:r>
              <a:rPr sz="3950" dirty="0">
                <a:latin typeface="Arial"/>
                <a:cs typeface="Arial"/>
              </a:rPr>
              <a:t> ensemble result</a:t>
            </a:r>
          </a:p>
          <a:p>
            <a:pPr marL="532130" marR="673735" indent="-502920">
              <a:lnSpc>
                <a:spcPct val="106400"/>
              </a:lnSpc>
              <a:spcBef>
                <a:spcPts val="3369"/>
              </a:spcBef>
              <a:buSzPct val="122784"/>
              <a:buChar char="•"/>
              <a:tabLst>
                <a:tab pos="532130" algn="l"/>
                <a:tab pos="532765" algn="l"/>
              </a:tabLst>
            </a:pPr>
            <a:r>
              <a:rPr lang="en-US" altLang="ko-KR" sz="3950" dirty="0">
                <a:latin typeface="Arial"/>
                <a:cs typeface="Arial"/>
              </a:rPr>
              <a:t>25</a:t>
            </a:r>
            <a:r>
              <a:rPr lang="ko-KR" altLang="en-US" sz="3950" spc="-290" dirty="0">
                <a:latin typeface="나눔고딕OTF"/>
                <a:cs typeface="나눔고딕OTF"/>
              </a:rPr>
              <a:t>개의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모델의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비교를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진행할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때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60" dirty="0">
                <a:latin typeface="Arial"/>
                <a:cs typeface="Arial"/>
              </a:rPr>
              <a:t>VGG16,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-70" dirty="0">
                <a:latin typeface="Arial"/>
                <a:cs typeface="Arial"/>
              </a:rPr>
              <a:t>VGG19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45" dirty="0">
                <a:latin typeface="Arial"/>
                <a:cs typeface="Arial"/>
              </a:rPr>
              <a:t>model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10" dirty="0">
                <a:latin typeface="Arial"/>
                <a:cs typeface="Arial"/>
              </a:rPr>
              <a:t>running</a:t>
            </a:r>
            <a:r>
              <a:rPr sz="3950" dirty="0">
                <a:latin typeface="Arial"/>
                <a:cs typeface="Arial"/>
              </a:rPr>
              <a:t> </a:t>
            </a:r>
            <a:br>
              <a:rPr lang="en-US" sz="3950" dirty="0">
                <a:latin typeface="Arial"/>
                <a:cs typeface="Arial"/>
              </a:rPr>
            </a:br>
            <a:r>
              <a:rPr sz="3950" spc="-25" dirty="0" err="1">
                <a:latin typeface="Arial"/>
                <a:cs typeface="Arial"/>
              </a:rPr>
              <a:t>er</a:t>
            </a:r>
            <a:r>
              <a:rPr sz="3950" spc="-95" dirty="0" err="1">
                <a:latin typeface="Arial"/>
                <a:cs typeface="Arial"/>
              </a:rPr>
              <a:t>r</a:t>
            </a:r>
            <a:r>
              <a:rPr sz="3950" spc="35" dirty="0" err="1">
                <a:latin typeface="Arial"/>
                <a:cs typeface="Arial"/>
              </a:rPr>
              <a:t>or</a:t>
            </a:r>
            <a:r>
              <a:rPr sz="3950" spc="-225" dirty="0" err="1">
                <a:latin typeface="나눔고딕OTF"/>
                <a:cs typeface="나눔고딕OTF"/>
              </a:rPr>
              <a:t>가</a:t>
            </a:r>
            <a:r>
              <a:rPr sz="3950" spc="-225" dirty="0">
                <a:latin typeface="나눔고딕OTF"/>
                <a:cs typeface="나눔고딕OTF"/>
              </a:rPr>
              <a:t>  </a:t>
            </a:r>
            <a:r>
              <a:rPr sz="3950" spc="-225" dirty="0" err="1">
                <a:latin typeface="나눔고딕OTF"/>
                <a:cs typeface="나눔고딕OTF"/>
              </a:rPr>
              <a:t>있어</a:t>
            </a:r>
            <a:r>
              <a:rPr lang="en-US" sz="3950" spc="-225" dirty="0">
                <a:latin typeface="나눔고딕OTF"/>
                <a:cs typeface="나눔고딕OTF"/>
              </a:rPr>
              <a:t> </a:t>
            </a:r>
            <a:r>
              <a:rPr lang="ko-KR" altLang="en-US" sz="3950" spc="-225" dirty="0">
                <a:latin typeface="나눔고딕OTF"/>
                <a:cs typeface="나눔고딕OTF"/>
              </a:rPr>
              <a:t>제외하고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 err="1">
                <a:latin typeface="나눔고딕OTF"/>
                <a:cs typeface="나눔고딕OTF"/>
              </a:rPr>
              <a:t>진행</a:t>
            </a:r>
            <a:r>
              <a:rPr lang="en-US" sz="3950" spc="-290" dirty="0">
                <a:latin typeface="나눔고딕OTF"/>
                <a:cs typeface="나눔고딕OTF"/>
              </a:rPr>
              <a:t>.</a:t>
            </a:r>
            <a:endParaRPr sz="3950" dirty="0">
              <a:latin typeface="Arial"/>
              <a:cs typeface="Arial"/>
            </a:endParaRPr>
          </a:p>
          <a:p>
            <a:pPr marL="532130" marR="2539365" indent="-502920">
              <a:lnSpc>
                <a:spcPct val="106400"/>
              </a:lnSpc>
              <a:spcBef>
                <a:spcPts val="3710"/>
              </a:spcBef>
              <a:buSzPct val="122784"/>
              <a:buChar char="•"/>
              <a:tabLst>
                <a:tab pos="532130" algn="l"/>
                <a:tab pos="532765" algn="l"/>
              </a:tabLst>
            </a:pPr>
            <a:r>
              <a:rPr sz="3950" spc="15" dirty="0">
                <a:latin typeface="Arial"/>
                <a:cs typeface="Arial"/>
              </a:rPr>
              <a:t>Individual </a:t>
            </a:r>
            <a:r>
              <a:rPr sz="3950" spc="-5" dirty="0">
                <a:latin typeface="Arial"/>
                <a:cs typeface="Arial"/>
              </a:rPr>
              <a:t>model(Before </a:t>
            </a:r>
            <a:r>
              <a:rPr sz="3950" spc="10" dirty="0">
                <a:latin typeface="Arial"/>
                <a:cs typeface="Arial"/>
              </a:rPr>
              <a:t>parameter </a:t>
            </a:r>
            <a:r>
              <a:rPr sz="3950" spc="-5" dirty="0">
                <a:latin typeface="Arial"/>
                <a:cs typeface="Arial"/>
              </a:rPr>
              <a:t>optimization)</a:t>
            </a:r>
            <a:r>
              <a:rPr sz="3950" spc="-5" dirty="0">
                <a:latin typeface="나눔고딕OTF"/>
                <a:cs typeface="나눔고딕OTF"/>
              </a:rPr>
              <a:t>을 </a:t>
            </a:r>
            <a:r>
              <a:rPr sz="3950" spc="-290" dirty="0" err="1">
                <a:latin typeface="나눔고딕OTF"/>
                <a:cs typeface="나눔고딕OTF"/>
              </a:rPr>
              <a:t>통해서</a:t>
            </a:r>
            <a:r>
              <a:rPr sz="3950" spc="-290" dirty="0">
                <a:latin typeface="나눔고딕OTF"/>
                <a:cs typeface="나눔고딕OTF"/>
              </a:rPr>
              <a:t> </a:t>
            </a:r>
            <a:r>
              <a:rPr sz="3950" spc="-285" dirty="0">
                <a:latin typeface="나눔고딕OTF"/>
                <a:cs typeface="나눔고딕OTF"/>
              </a:rPr>
              <a:t> </a:t>
            </a:r>
            <a:br>
              <a:rPr lang="en-US" sz="3950" spc="-285" dirty="0">
                <a:latin typeface="나눔고딕OTF"/>
                <a:cs typeface="나눔고딕OTF"/>
              </a:rPr>
            </a:br>
            <a:r>
              <a:rPr sz="3950" spc="-290" dirty="0" err="1">
                <a:latin typeface="나눔고딕OTF"/>
                <a:cs typeface="나눔고딕OTF"/>
              </a:rPr>
              <a:t>개별적으로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학습된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 err="1">
                <a:latin typeface="나눔고딕OTF"/>
                <a:cs typeface="나눔고딕OTF"/>
              </a:rPr>
              <a:t>모델을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lang="ko-KR" altLang="en-US" sz="3950" spc="-300" dirty="0">
                <a:latin typeface="나눔고딕OTF"/>
                <a:cs typeface="나눔고딕OTF"/>
              </a:rPr>
              <a:t>이용하여서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440" dirty="0">
                <a:latin typeface="Arial"/>
                <a:cs typeface="Arial"/>
              </a:rPr>
              <a:t>V</a:t>
            </a:r>
            <a:r>
              <a:rPr sz="3950" spc="60" dirty="0">
                <a:latin typeface="Arial"/>
                <a:cs typeface="Arial"/>
              </a:rPr>
              <a:t>oting</a:t>
            </a:r>
            <a:r>
              <a:rPr sz="3950" dirty="0">
                <a:latin typeface="Arial"/>
                <a:cs typeface="Arial"/>
              </a:rPr>
              <a:t> ensemble </a:t>
            </a:r>
            <a:r>
              <a:rPr sz="3950" spc="-290" dirty="0">
                <a:latin typeface="나눔고딕OTF"/>
                <a:cs typeface="나눔고딕OTF"/>
              </a:rPr>
              <a:t>된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 err="1">
                <a:latin typeface="나눔고딕OTF"/>
                <a:cs typeface="나눔고딕OTF"/>
              </a:rPr>
              <a:t>결과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Ho</a:t>
            </a:r>
            <a:r>
              <a:rPr spc="145" dirty="0"/>
              <a:t>w</a:t>
            </a:r>
            <a:r>
              <a:rPr spc="-280" dirty="0"/>
              <a:t> </a:t>
            </a:r>
            <a:r>
              <a:rPr spc="-95" dirty="0"/>
              <a:t>t</a:t>
            </a:r>
            <a:r>
              <a:rPr spc="90" dirty="0"/>
              <a:t>o</a:t>
            </a:r>
            <a:r>
              <a:rPr spc="-280" dirty="0"/>
              <a:t> </a:t>
            </a:r>
            <a:r>
              <a:rPr spc="-220" dirty="0"/>
              <a:t>solv</a:t>
            </a:r>
            <a:r>
              <a:rPr spc="-85" dirty="0"/>
              <a:t>e</a:t>
            </a:r>
            <a:r>
              <a:rPr spc="-280" dirty="0"/>
              <a:t> </a:t>
            </a:r>
            <a:r>
              <a:rPr spc="-100" dirty="0"/>
              <a:t>th</a:t>
            </a:r>
            <a:r>
              <a:rPr spc="50" dirty="0"/>
              <a:t>e</a:t>
            </a:r>
            <a:r>
              <a:rPr spc="-280" dirty="0"/>
              <a:t> </a:t>
            </a:r>
            <a:r>
              <a:rPr spc="-140" dirty="0"/>
              <a:t>p</a:t>
            </a:r>
            <a:r>
              <a:rPr spc="-270" dirty="0"/>
              <a:t>r</a:t>
            </a:r>
            <a:r>
              <a:rPr spc="-120"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4530069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dirty="0">
                <a:latin typeface="Arial"/>
                <a:cs typeface="Arial"/>
              </a:rPr>
              <a:t>3. </a:t>
            </a:r>
            <a:r>
              <a:rPr sz="4350" b="1" spc="-325" dirty="0">
                <a:latin typeface="나눔고딕OTF ExtraBold"/>
                <a:cs typeface="나눔고딕OTF ExtraBold"/>
              </a:rPr>
              <a:t>학습된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개별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모델을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사용한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400" dirty="0">
                <a:latin typeface="Arial"/>
                <a:cs typeface="Arial"/>
              </a:rPr>
              <a:t>V</a:t>
            </a:r>
            <a:r>
              <a:rPr sz="4350" b="1" spc="-15" dirty="0">
                <a:latin typeface="Arial"/>
                <a:cs typeface="Arial"/>
              </a:rPr>
              <a:t>oting</a:t>
            </a:r>
            <a:r>
              <a:rPr sz="4350" b="1" dirty="0">
                <a:latin typeface="Arial"/>
                <a:cs typeface="Arial"/>
              </a:rPr>
              <a:t> </a:t>
            </a:r>
            <a:r>
              <a:rPr sz="4350" b="1" spc="5" dirty="0">
                <a:latin typeface="Arial"/>
                <a:cs typeface="Arial"/>
              </a:rPr>
              <a:t>ensemble.</a:t>
            </a:r>
            <a:r>
              <a:rPr sz="4350" b="1" dirty="0">
                <a:latin typeface="Arial"/>
                <a:cs typeface="Arial"/>
              </a:rPr>
              <a:t> </a:t>
            </a:r>
            <a:r>
              <a:rPr sz="4350" b="1" spc="-160" dirty="0">
                <a:latin typeface="Arial"/>
                <a:cs typeface="Arial"/>
              </a:rPr>
              <a:t>(</a:t>
            </a:r>
            <a:r>
              <a:rPr sz="4350" b="1" dirty="0">
                <a:latin typeface="Arial"/>
                <a:cs typeface="Arial"/>
              </a:rPr>
              <a:t> 25 </a:t>
            </a:r>
            <a:r>
              <a:rPr sz="4350" b="1" spc="-5" dirty="0">
                <a:latin typeface="Arial"/>
                <a:cs typeface="Arial"/>
              </a:rPr>
              <a:t>models</a:t>
            </a:r>
            <a:r>
              <a:rPr sz="4350" b="1" dirty="0">
                <a:latin typeface="Arial"/>
                <a:cs typeface="Arial"/>
              </a:rPr>
              <a:t> </a:t>
            </a:r>
            <a:r>
              <a:rPr sz="4350" b="1" spc="-160" dirty="0">
                <a:latin typeface="Arial"/>
                <a:cs typeface="Arial"/>
              </a:rPr>
              <a:t>)</a:t>
            </a:r>
            <a:endParaRPr sz="435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AA20B9-F940-40E5-A573-EA10C4F8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0" y="2635374"/>
            <a:ext cx="6741406" cy="8412130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6FFBA8A1-FE61-4D22-B23A-D65EBFECE943}"/>
              </a:ext>
            </a:extLst>
          </p:cNvPr>
          <p:cNvSpPr txBox="1"/>
          <p:nvPr/>
        </p:nvSpPr>
        <p:spPr>
          <a:xfrm>
            <a:off x="1136650" y="2835275"/>
            <a:ext cx="7275533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105"/>
              </a:spcBef>
              <a:buSzPct val="122784"/>
              <a:tabLst>
                <a:tab pos="514984" algn="l"/>
                <a:tab pos="515620" algn="l"/>
              </a:tabLst>
            </a:pPr>
            <a:r>
              <a:rPr sz="3950" spc="5" dirty="0">
                <a:latin typeface="Arial"/>
                <a:cs typeface="Arial"/>
              </a:rPr>
              <a:t> </a:t>
            </a:r>
            <a:r>
              <a:rPr sz="3950" spc="-10" dirty="0">
                <a:latin typeface="Arial"/>
                <a:cs typeface="Arial"/>
              </a:rPr>
              <a:t>Private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accuracy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220" dirty="0">
                <a:latin typeface="Arial"/>
                <a:cs typeface="Arial"/>
              </a:rPr>
              <a:t>-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0.93386.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48272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What's</a:t>
            </a:r>
            <a:r>
              <a:rPr spc="-370" dirty="0"/>
              <a:t> </a:t>
            </a:r>
            <a:r>
              <a:rPr spc="-195" dirty="0"/>
              <a:t>left?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13213715" cy="8301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10" dirty="0">
                <a:latin typeface="Arial"/>
                <a:cs typeface="Arial"/>
              </a:rPr>
              <a:t>1.</a:t>
            </a:r>
            <a:r>
              <a:rPr sz="4500" b="1" spc="50" dirty="0">
                <a:latin typeface="Arial"/>
                <a:cs typeface="Arial"/>
              </a:rPr>
              <a:t> </a:t>
            </a:r>
            <a:r>
              <a:rPr sz="4500" b="1" spc="70" dirty="0">
                <a:latin typeface="Arial"/>
                <a:cs typeface="Arial"/>
              </a:rPr>
              <a:t>Parameter</a:t>
            </a:r>
            <a:r>
              <a:rPr sz="4500" b="1" spc="50" dirty="0">
                <a:latin typeface="Arial"/>
                <a:cs typeface="Arial"/>
              </a:rPr>
              <a:t> </a:t>
            </a:r>
            <a:r>
              <a:rPr sz="4500" b="1" spc="30" dirty="0">
                <a:latin typeface="Arial"/>
                <a:cs typeface="Arial"/>
              </a:rPr>
              <a:t>optimization(ImageDataGenerator)</a:t>
            </a:r>
            <a:endParaRPr sz="4500">
              <a:latin typeface="Arial"/>
              <a:cs typeface="Arial"/>
            </a:endParaRPr>
          </a:p>
          <a:p>
            <a:pPr marL="383540" indent="-367665">
              <a:lnSpc>
                <a:spcPct val="100000"/>
              </a:lnSpc>
              <a:spcBef>
                <a:spcPts val="4340"/>
              </a:spcBef>
              <a:buSzPct val="124561"/>
              <a:buChar char="•"/>
              <a:tabLst>
                <a:tab pos="383540" algn="l"/>
                <a:tab pos="384175" algn="l"/>
              </a:tabLst>
            </a:pPr>
            <a:r>
              <a:rPr sz="2850" spc="50" dirty="0">
                <a:latin typeface="Arial"/>
                <a:cs typeface="Arial"/>
              </a:rPr>
              <a:t>model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65" dirty="0">
                <a:latin typeface="Arial"/>
                <a:cs typeface="Arial"/>
              </a:rPr>
              <a:t>=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10" dirty="0">
                <a:latin typeface="Arial"/>
                <a:cs typeface="Arial"/>
              </a:rPr>
              <a:t>DenseNet121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15" dirty="0">
                <a:latin typeface="Arial"/>
                <a:cs typeface="Arial"/>
              </a:rPr>
              <a:t>(input</a:t>
            </a:r>
            <a:r>
              <a:rPr sz="2850" spc="10" dirty="0">
                <a:latin typeface="Arial"/>
                <a:cs typeface="Arial"/>
              </a:rPr>
              <a:t> </a:t>
            </a:r>
            <a:r>
              <a:rPr sz="2850" spc="-15" dirty="0">
                <a:latin typeface="Arial"/>
                <a:cs typeface="Arial"/>
              </a:rPr>
              <a:t>size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65" dirty="0">
                <a:latin typeface="Arial"/>
                <a:cs typeface="Arial"/>
              </a:rPr>
              <a:t>=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20" dirty="0">
                <a:latin typeface="Arial"/>
                <a:cs typeface="Arial"/>
              </a:rPr>
              <a:t>224</a:t>
            </a:r>
            <a:r>
              <a:rPr sz="2850" spc="10" dirty="0">
                <a:latin typeface="Arial"/>
                <a:cs typeface="Arial"/>
              </a:rPr>
              <a:t> </a:t>
            </a:r>
            <a:r>
              <a:rPr sz="2850" spc="70" dirty="0">
                <a:latin typeface="Arial"/>
                <a:cs typeface="Arial"/>
              </a:rPr>
              <a:t>x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-35" dirty="0">
                <a:latin typeface="Arial"/>
                <a:cs typeface="Arial"/>
              </a:rPr>
              <a:t>224)</a:t>
            </a:r>
            <a:endParaRPr sz="2850">
              <a:latin typeface="Arial"/>
              <a:cs typeface="Arial"/>
            </a:endParaRPr>
          </a:p>
          <a:p>
            <a:pPr marL="383540" indent="-367665">
              <a:lnSpc>
                <a:spcPct val="100000"/>
              </a:lnSpc>
              <a:spcBef>
                <a:spcPts val="2340"/>
              </a:spcBef>
              <a:buSzPct val="124561"/>
              <a:buChar char="•"/>
              <a:tabLst>
                <a:tab pos="383540" algn="l"/>
                <a:tab pos="384175" algn="l"/>
              </a:tabLst>
            </a:pPr>
            <a:r>
              <a:rPr sz="2850" spc="10" dirty="0">
                <a:latin typeface="Arial"/>
                <a:cs typeface="Arial"/>
              </a:rPr>
              <a:t>Batch_size</a:t>
            </a:r>
            <a:r>
              <a:rPr sz="2850" spc="-10" dirty="0">
                <a:latin typeface="Arial"/>
                <a:cs typeface="Arial"/>
              </a:rPr>
              <a:t> </a:t>
            </a:r>
            <a:r>
              <a:rPr sz="2850" spc="65" dirty="0">
                <a:latin typeface="Arial"/>
                <a:cs typeface="Arial"/>
              </a:rPr>
              <a:t>=</a:t>
            </a:r>
            <a:r>
              <a:rPr sz="2850" spc="-5" dirty="0">
                <a:latin typeface="Arial"/>
                <a:cs typeface="Arial"/>
              </a:rPr>
              <a:t> </a:t>
            </a:r>
            <a:r>
              <a:rPr sz="2850" spc="20" dirty="0">
                <a:latin typeface="Arial"/>
                <a:cs typeface="Arial"/>
              </a:rPr>
              <a:t>32</a:t>
            </a:r>
            <a:r>
              <a:rPr sz="2850" spc="-5" dirty="0">
                <a:latin typeface="Arial"/>
                <a:cs typeface="Arial"/>
              </a:rPr>
              <a:t> </a:t>
            </a:r>
            <a:r>
              <a:rPr sz="2850" spc="-15" dirty="0">
                <a:latin typeface="Arial"/>
                <a:cs typeface="Arial"/>
              </a:rPr>
              <a:t>(dafault)</a:t>
            </a:r>
            <a:endParaRPr sz="2850">
              <a:latin typeface="Arial"/>
              <a:cs typeface="Arial"/>
            </a:endParaRPr>
          </a:p>
          <a:p>
            <a:pPr marL="383540" indent="-367665">
              <a:lnSpc>
                <a:spcPct val="100000"/>
              </a:lnSpc>
              <a:spcBef>
                <a:spcPts val="2340"/>
              </a:spcBef>
              <a:buSzPct val="124561"/>
              <a:buChar char="•"/>
              <a:tabLst>
                <a:tab pos="383540" algn="l"/>
                <a:tab pos="384175" algn="l"/>
              </a:tabLst>
            </a:pPr>
            <a:r>
              <a:rPr sz="2850" spc="40" dirty="0">
                <a:latin typeface="Arial"/>
                <a:cs typeface="Arial"/>
              </a:rPr>
              <a:t>optimizer</a:t>
            </a:r>
            <a:r>
              <a:rPr sz="2850" dirty="0">
                <a:latin typeface="Arial"/>
                <a:cs typeface="Arial"/>
              </a:rPr>
              <a:t> </a:t>
            </a:r>
            <a:r>
              <a:rPr sz="2850" spc="65" dirty="0">
                <a:latin typeface="Arial"/>
                <a:cs typeface="Arial"/>
              </a:rPr>
              <a:t>=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10" dirty="0">
                <a:latin typeface="Arial"/>
                <a:cs typeface="Arial"/>
              </a:rPr>
              <a:t>Adam(lr=0.002,</a:t>
            </a:r>
            <a:r>
              <a:rPr sz="2850" spc="5" dirty="0">
                <a:latin typeface="Arial"/>
                <a:cs typeface="Arial"/>
              </a:rPr>
              <a:t> </a:t>
            </a:r>
            <a:r>
              <a:rPr sz="2850" spc="10" dirty="0">
                <a:latin typeface="Arial"/>
                <a:cs typeface="Arial"/>
              </a:rPr>
              <a:t>epsilon=None)</a:t>
            </a:r>
            <a:endParaRPr sz="2850">
              <a:latin typeface="Arial"/>
              <a:cs typeface="Arial"/>
            </a:endParaRPr>
          </a:p>
          <a:p>
            <a:pPr marL="383540" indent="-367665">
              <a:lnSpc>
                <a:spcPct val="100000"/>
              </a:lnSpc>
              <a:spcBef>
                <a:spcPts val="2340"/>
              </a:spcBef>
              <a:buSzPct val="124561"/>
              <a:buChar char="•"/>
              <a:tabLst>
                <a:tab pos="383540" algn="l"/>
                <a:tab pos="384175" algn="l"/>
              </a:tabLst>
            </a:pPr>
            <a:r>
              <a:rPr sz="2850" spc="55" dirty="0">
                <a:latin typeface="Arial"/>
                <a:cs typeface="Arial"/>
              </a:rPr>
              <a:t>epochs</a:t>
            </a:r>
            <a:r>
              <a:rPr sz="2850" spc="-20" dirty="0">
                <a:latin typeface="Arial"/>
                <a:cs typeface="Arial"/>
              </a:rPr>
              <a:t> </a:t>
            </a:r>
            <a:r>
              <a:rPr sz="2850" spc="65" dirty="0">
                <a:latin typeface="Arial"/>
                <a:cs typeface="Arial"/>
              </a:rPr>
              <a:t>=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spc="20" dirty="0">
                <a:latin typeface="Arial"/>
                <a:cs typeface="Arial"/>
              </a:rPr>
              <a:t>500</a:t>
            </a:r>
            <a:endParaRPr sz="2850">
              <a:latin typeface="Arial"/>
              <a:cs typeface="Arial"/>
            </a:endParaRPr>
          </a:p>
          <a:p>
            <a:pPr marL="383540" indent="-367665">
              <a:lnSpc>
                <a:spcPct val="100000"/>
              </a:lnSpc>
              <a:spcBef>
                <a:spcPts val="2335"/>
              </a:spcBef>
              <a:buSzPct val="124561"/>
              <a:buChar char="•"/>
              <a:tabLst>
                <a:tab pos="383540" algn="l"/>
                <a:tab pos="384175" algn="l"/>
              </a:tabLst>
            </a:pPr>
            <a:r>
              <a:rPr sz="2850" spc="-5" dirty="0">
                <a:latin typeface="Arial"/>
                <a:cs typeface="Arial"/>
              </a:rPr>
              <a:t>ImageDataGenerator(</a:t>
            </a:r>
            <a:endParaRPr sz="2850">
              <a:latin typeface="Arial"/>
              <a:cs typeface="Arial"/>
            </a:endParaRPr>
          </a:p>
          <a:p>
            <a:pPr marL="885825" lvl="1" indent="-367030">
              <a:lnSpc>
                <a:spcPct val="100000"/>
              </a:lnSpc>
              <a:spcBef>
                <a:spcPts val="2340"/>
              </a:spcBef>
              <a:buSzPct val="124561"/>
              <a:buChar char="•"/>
              <a:tabLst>
                <a:tab pos="885825" algn="l"/>
                <a:tab pos="886460" algn="l"/>
              </a:tabLst>
            </a:pPr>
            <a:r>
              <a:rPr sz="2850" dirty="0">
                <a:latin typeface="Arial"/>
                <a:cs typeface="Arial"/>
              </a:rPr>
              <a:t>rescale</a:t>
            </a:r>
            <a:r>
              <a:rPr sz="2850" spc="-10" dirty="0">
                <a:latin typeface="Arial"/>
                <a:cs typeface="Arial"/>
              </a:rPr>
              <a:t> </a:t>
            </a:r>
            <a:r>
              <a:rPr sz="2850" spc="65" dirty="0">
                <a:latin typeface="Arial"/>
                <a:cs typeface="Arial"/>
              </a:rPr>
              <a:t>=</a:t>
            </a:r>
            <a:r>
              <a:rPr sz="2850" spc="-5" dirty="0">
                <a:latin typeface="Arial"/>
                <a:cs typeface="Arial"/>
              </a:rPr>
              <a:t> </a:t>
            </a:r>
            <a:r>
              <a:rPr sz="2850" spc="35" dirty="0">
                <a:latin typeface="Arial"/>
                <a:cs typeface="Arial"/>
              </a:rPr>
              <a:t>1./255,</a:t>
            </a:r>
            <a:endParaRPr sz="2850">
              <a:latin typeface="Arial"/>
              <a:cs typeface="Arial"/>
            </a:endParaRPr>
          </a:p>
          <a:p>
            <a:pPr marL="885825" lvl="1" indent="-367030">
              <a:lnSpc>
                <a:spcPct val="100000"/>
              </a:lnSpc>
              <a:spcBef>
                <a:spcPts val="2340"/>
              </a:spcBef>
              <a:buSzPct val="124561"/>
              <a:buChar char="•"/>
              <a:tabLst>
                <a:tab pos="885825" algn="l"/>
                <a:tab pos="886460" algn="l"/>
              </a:tabLst>
            </a:pPr>
            <a:r>
              <a:rPr sz="2850" spc="25" dirty="0">
                <a:latin typeface="Arial"/>
                <a:cs typeface="Arial"/>
              </a:rPr>
              <a:t>validation_split</a:t>
            </a:r>
            <a:r>
              <a:rPr sz="2850" dirty="0">
                <a:latin typeface="Arial"/>
                <a:cs typeface="Arial"/>
              </a:rPr>
              <a:t> </a:t>
            </a:r>
            <a:r>
              <a:rPr sz="2850" spc="65" dirty="0">
                <a:latin typeface="Arial"/>
                <a:cs typeface="Arial"/>
              </a:rPr>
              <a:t>=</a:t>
            </a:r>
            <a:r>
              <a:rPr sz="2850" dirty="0">
                <a:latin typeface="Arial"/>
                <a:cs typeface="Arial"/>
              </a:rPr>
              <a:t> </a:t>
            </a:r>
            <a:r>
              <a:rPr sz="2850" spc="-25" dirty="0">
                <a:latin typeface="Arial"/>
                <a:cs typeface="Arial"/>
              </a:rPr>
              <a:t>0.X,</a:t>
            </a:r>
            <a:endParaRPr sz="2850">
              <a:latin typeface="Arial"/>
              <a:cs typeface="Arial"/>
            </a:endParaRPr>
          </a:p>
          <a:p>
            <a:pPr marL="885825" lvl="1" indent="-367030">
              <a:lnSpc>
                <a:spcPct val="100000"/>
              </a:lnSpc>
              <a:spcBef>
                <a:spcPts val="2340"/>
              </a:spcBef>
              <a:buSzPct val="124561"/>
              <a:buChar char="•"/>
              <a:tabLst>
                <a:tab pos="885825" algn="l"/>
                <a:tab pos="886460" algn="l"/>
              </a:tabLst>
            </a:pPr>
            <a:r>
              <a:rPr sz="2850" spc="15" dirty="0">
                <a:latin typeface="Arial"/>
                <a:cs typeface="Arial"/>
              </a:rPr>
              <a:t>rotation_range</a:t>
            </a:r>
            <a:r>
              <a:rPr sz="2850" spc="-15" dirty="0">
                <a:latin typeface="Arial"/>
                <a:cs typeface="Arial"/>
              </a:rPr>
              <a:t> </a:t>
            </a:r>
            <a:r>
              <a:rPr sz="2850" spc="65" dirty="0">
                <a:latin typeface="Arial"/>
                <a:cs typeface="Arial"/>
              </a:rPr>
              <a:t>=</a:t>
            </a:r>
            <a:r>
              <a:rPr sz="2850" spc="-10" dirty="0">
                <a:latin typeface="Arial"/>
                <a:cs typeface="Arial"/>
              </a:rPr>
              <a:t> </a:t>
            </a:r>
            <a:r>
              <a:rPr sz="2850" spc="-65" dirty="0">
                <a:latin typeface="Arial"/>
                <a:cs typeface="Arial"/>
              </a:rPr>
              <a:t>X,</a:t>
            </a:r>
            <a:endParaRPr sz="2850">
              <a:latin typeface="Arial"/>
              <a:cs typeface="Arial"/>
            </a:endParaRPr>
          </a:p>
          <a:p>
            <a:pPr marL="885825" lvl="1" indent="-367030">
              <a:lnSpc>
                <a:spcPct val="100000"/>
              </a:lnSpc>
              <a:spcBef>
                <a:spcPts val="2335"/>
              </a:spcBef>
              <a:buSzPct val="124561"/>
              <a:buChar char="•"/>
              <a:tabLst>
                <a:tab pos="885825" algn="l"/>
                <a:tab pos="886460" algn="l"/>
              </a:tabLst>
            </a:pPr>
            <a:r>
              <a:rPr sz="2850" spc="20" dirty="0">
                <a:latin typeface="Arial"/>
                <a:cs typeface="Arial"/>
              </a:rPr>
              <a:t>width_shift_range</a:t>
            </a:r>
            <a:r>
              <a:rPr sz="2850" dirty="0">
                <a:latin typeface="Arial"/>
                <a:cs typeface="Arial"/>
              </a:rPr>
              <a:t> </a:t>
            </a:r>
            <a:r>
              <a:rPr sz="2850" spc="65" dirty="0">
                <a:latin typeface="Arial"/>
                <a:cs typeface="Arial"/>
              </a:rPr>
              <a:t>=</a:t>
            </a:r>
            <a:r>
              <a:rPr sz="2850" dirty="0">
                <a:latin typeface="Arial"/>
                <a:cs typeface="Arial"/>
              </a:rPr>
              <a:t> </a:t>
            </a:r>
            <a:r>
              <a:rPr sz="2850" spc="-25" dirty="0">
                <a:latin typeface="Arial"/>
                <a:cs typeface="Arial"/>
              </a:rPr>
              <a:t>0.X,</a:t>
            </a:r>
            <a:endParaRPr sz="2850">
              <a:latin typeface="Arial"/>
              <a:cs typeface="Arial"/>
            </a:endParaRPr>
          </a:p>
          <a:p>
            <a:pPr marL="885825" lvl="1" indent="-367030">
              <a:lnSpc>
                <a:spcPct val="100000"/>
              </a:lnSpc>
              <a:spcBef>
                <a:spcPts val="2340"/>
              </a:spcBef>
              <a:buSzPct val="124561"/>
              <a:buChar char="•"/>
              <a:tabLst>
                <a:tab pos="885825" algn="l"/>
                <a:tab pos="886460" algn="l"/>
              </a:tabLst>
            </a:pPr>
            <a:r>
              <a:rPr sz="2850" spc="10" dirty="0">
                <a:latin typeface="Arial"/>
                <a:cs typeface="Arial"/>
              </a:rPr>
              <a:t>height_shift_range</a:t>
            </a:r>
            <a:r>
              <a:rPr sz="2850" spc="-10" dirty="0">
                <a:latin typeface="Arial"/>
                <a:cs typeface="Arial"/>
              </a:rPr>
              <a:t> </a:t>
            </a:r>
            <a:r>
              <a:rPr sz="2850" spc="65" dirty="0">
                <a:latin typeface="Arial"/>
                <a:cs typeface="Arial"/>
              </a:rPr>
              <a:t>=</a:t>
            </a:r>
            <a:r>
              <a:rPr sz="2850" spc="-5" dirty="0">
                <a:latin typeface="Arial"/>
                <a:cs typeface="Arial"/>
              </a:rPr>
              <a:t> </a:t>
            </a:r>
            <a:r>
              <a:rPr sz="2850" spc="-35" dirty="0">
                <a:latin typeface="Arial"/>
                <a:cs typeface="Arial"/>
              </a:rPr>
              <a:t>0.X</a:t>
            </a:r>
            <a:r>
              <a:rPr sz="2850" spc="-10" dirty="0">
                <a:latin typeface="Arial"/>
                <a:cs typeface="Arial"/>
              </a:rPr>
              <a:t> </a:t>
            </a:r>
            <a:r>
              <a:rPr sz="2850" spc="-204" dirty="0">
                <a:latin typeface="Arial"/>
                <a:cs typeface="Arial"/>
              </a:rPr>
              <a:t>)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48272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What's</a:t>
            </a:r>
            <a:r>
              <a:rPr spc="-370" dirty="0"/>
              <a:t> </a:t>
            </a:r>
            <a:r>
              <a:rPr spc="-195" dirty="0"/>
              <a:t>left?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13213715" cy="709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10" dirty="0">
                <a:latin typeface="Arial"/>
                <a:cs typeface="Arial"/>
              </a:rPr>
              <a:t>1.</a:t>
            </a:r>
            <a:r>
              <a:rPr sz="4500" b="1" spc="50" dirty="0">
                <a:latin typeface="Arial"/>
                <a:cs typeface="Arial"/>
              </a:rPr>
              <a:t> </a:t>
            </a:r>
            <a:r>
              <a:rPr sz="4500" b="1" spc="70" dirty="0">
                <a:latin typeface="Arial"/>
                <a:cs typeface="Arial"/>
              </a:rPr>
              <a:t>Parameter</a:t>
            </a:r>
            <a:r>
              <a:rPr sz="4500" b="1" spc="50" dirty="0">
                <a:latin typeface="Arial"/>
                <a:cs typeface="Arial"/>
              </a:rPr>
              <a:t> </a:t>
            </a:r>
            <a:r>
              <a:rPr sz="4500" b="1" spc="30" dirty="0">
                <a:latin typeface="Arial"/>
                <a:cs typeface="Arial"/>
              </a:rPr>
              <a:t>optimization(</a:t>
            </a:r>
            <a:r>
              <a:rPr sz="4500" b="1" spc="30" dirty="0" err="1">
                <a:latin typeface="Arial"/>
                <a:cs typeface="Arial"/>
              </a:rPr>
              <a:t>ImageDataGenerator</a:t>
            </a:r>
            <a:r>
              <a:rPr sz="4500" b="1" spc="30" dirty="0">
                <a:latin typeface="Arial"/>
                <a:cs typeface="Arial"/>
              </a:rPr>
              <a:t>)</a:t>
            </a:r>
            <a:endParaRPr lang="en-US" sz="4500" b="1" spc="30" dirty="0">
              <a:latin typeface="Arial"/>
              <a:cs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92975E-DFC6-4683-85DB-207D1A0B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28" y="2911474"/>
            <a:ext cx="8117921" cy="34949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F119F2-A230-46C4-A3B9-989A4D55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615" y="2911473"/>
            <a:ext cx="8117921" cy="34948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B263FB-20E0-42DE-A744-7FA78822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728" y="6950075"/>
            <a:ext cx="8134799" cy="37364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A027162-4FB8-4E70-AFF9-7442987DA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615" y="6950075"/>
            <a:ext cx="8134798" cy="37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0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</a:t>
            </a:r>
            <a:r>
              <a:rPr lang="en-US" spc="-105" dirty="0"/>
              <a:t>y</a:t>
            </a:r>
            <a:r>
              <a:rPr spc="-190" dirty="0"/>
              <a:t>?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4EA4041-F6BA-46F3-AF94-5F8F06032513}"/>
              </a:ext>
            </a:extLst>
          </p:cNvPr>
          <p:cNvSpPr txBox="1"/>
          <p:nvPr/>
        </p:nvSpPr>
        <p:spPr>
          <a:xfrm>
            <a:off x="1007029" y="1962721"/>
            <a:ext cx="18073154" cy="54219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en-US" sz="4350" b="1" dirty="0">
                <a:latin typeface="Arial"/>
                <a:cs typeface="Arial"/>
              </a:rPr>
              <a:t>1. </a:t>
            </a:r>
            <a:r>
              <a:rPr lang="ko-KR" altLang="en-US" sz="4350" b="1" dirty="0">
                <a:latin typeface="Arial"/>
                <a:cs typeface="Arial"/>
              </a:rPr>
              <a:t>왜 분석하였는가</a:t>
            </a:r>
            <a:r>
              <a:rPr lang="en-US" altLang="ko-KR" sz="4350" b="1" dirty="0">
                <a:latin typeface="Arial"/>
                <a:cs typeface="Arial"/>
              </a:rPr>
              <a:t>?</a:t>
            </a:r>
            <a:endParaRPr sz="4350" dirty="0">
              <a:latin typeface="나눔고딕OTF ExtraBold"/>
              <a:cs typeface="나눔고딕OTF ExtraBold"/>
            </a:endParaRP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784"/>
              <a:tabLst>
                <a:tab pos="532130" algn="l"/>
                <a:tab pos="532765" algn="l"/>
              </a:tabLst>
            </a:pPr>
            <a:r>
              <a:rPr lang="en-US" sz="3950" spc="35" dirty="0">
                <a:latin typeface="Arial"/>
                <a:cs typeface="Arial"/>
              </a:rPr>
              <a:t>MNIST</a:t>
            </a:r>
            <a:r>
              <a:rPr lang="ko-KR" altLang="en-US" sz="3950" spc="35" dirty="0">
                <a:latin typeface="Arial"/>
                <a:cs typeface="Arial"/>
              </a:rPr>
              <a:t>의 이미지 분류 대회의 필기체 분류 문제 사람의 분류 </a:t>
            </a:r>
            <a:r>
              <a:rPr lang="en-US" altLang="ko-KR" sz="3950" spc="35" dirty="0">
                <a:latin typeface="Arial"/>
                <a:cs typeface="Arial"/>
              </a:rPr>
              <a:t>95%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784"/>
              <a:tabLst>
                <a:tab pos="532130" algn="l"/>
                <a:tab pos="532765" algn="l"/>
              </a:tabLst>
            </a:pPr>
            <a:r>
              <a:rPr lang="ko-KR" altLang="en-US" sz="3950" spc="35" dirty="0">
                <a:latin typeface="Arial"/>
                <a:cs typeface="Arial"/>
              </a:rPr>
              <a:t>최신 분류 모델의 성능은 </a:t>
            </a:r>
            <a:r>
              <a:rPr lang="en-US" altLang="ko-KR" sz="3950" spc="35" dirty="0">
                <a:latin typeface="Arial"/>
                <a:cs typeface="Arial"/>
              </a:rPr>
              <a:t>99.87%, </a:t>
            </a:r>
            <a:r>
              <a:rPr lang="ko-KR" altLang="en-US" sz="3950" spc="35" dirty="0">
                <a:latin typeface="Arial"/>
                <a:cs typeface="Arial"/>
              </a:rPr>
              <a:t>약 </a:t>
            </a:r>
            <a:r>
              <a:rPr lang="en-US" altLang="ko-KR" sz="3950" spc="35" dirty="0">
                <a:latin typeface="Arial"/>
                <a:cs typeface="Arial"/>
              </a:rPr>
              <a:t>4.8% </a:t>
            </a:r>
            <a:r>
              <a:rPr lang="ko-KR" altLang="en-US" sz="3950" spc="35" dirty="0">
                <a:latin typeface="Arial"/>
                <a:cs typeface="Arial"/>
              </a:rPr>
              <a:t>이상 앞서는 것을 알 수 있음</a:t>
            </a:r>
            <a:r>
              <a:rPr lang="en-US" altLang="ko-KR" sz="3950" spc="35" dirty="0">
                <a:latin typeface="Arial"/>
                <a:cs typeface="Arial"/>
              </a:rPr>
              <a:t>.</a:t>
            </a: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784"/>
              <a:tabLst>
                <a:tab pos="532130" algn="l"/>
                <a:tab pos="532765" algn="l"/>
              </a:tabLst>
            </a:pPr>
            <a:r>
              <a:rPr lang="ko-KR" altLang="en-US" sz="3950" spc="35" dirty="0">
                <a:latin typeface="Arial"/>
                <a:cs typeface="Arial"/>
              </a:rPr>
              <a:t>하지만</a:t>
            </a:r>
            <a:r>
              <a:rPr lang="en-US" altLang="ko-KR" sz="3950" spc="35" dirty="0">
                <a:latin typeface="Arial"/>
                <a:cs typeface="Arial"/>
              </a:rPr>
              <a:t>, </a:t>
            </a:r>
            <a:r>
              <a:rPr lang="ko-KR" altLang="en-US" sz="3950" spc="35" dirty="0">
                <a:latin typeface="Arial"/>
                <a:cs typeface="Arial"/>
              </a:rPr>
              <a:t>필기체 문제가 아닌 그보다 더 어렵다고 볼 수 있는 문제에 대한</a:t>
            </a:r>
            <a:endParaRPr lang="en-US" altLang="ko-KR" sz="3950" spc="35" dirty="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784"/>
              <a:tabLst>
                <a:tab pos="532130" algn="l"/>
                <a:tab pos="532765" algn="l"/>
              </a:tabLst>
            </a:pPr>
            <a:r>
              <a:rPr lang="ko-KR" altLang="en-US" sz="3950" spc="35" dirty="0">
                <a:latin typeface="Arial"/>
                <a:cs typeface="Arial"/>
              </a:rPr>
              <a:t>기존의 딥러닝 모델의 성능 파악이 필요</a:t>
            </a:r>
            <a:r>
              <a:rPr lang="en-US" altLang="ko-KR" sz="3950" spc="35" dirty="0">
                <a:latin typeface="Arial"/>
                <a:cs typeface="Arial"/>
              </a:rPr>
              <a:t>.</a:t>
            </a:r>
            <a:r>
              <a:rPr lang="ko-KR" altLang="en-US" sz="3950" spc="35" dirty="0">
                <a:latin typeface="Arial"/>
                <a:cs typeface="Arial"/>
              </a:rPr>
              <a:t> </a:t>
            </a:r>
            <a:endParaRPr sz="3950" dirty="0">
              <a:latin typeface="나눔고딕OTF"/>
              <a:cs typeface="나눔고딕OT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48272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What's</a:t>
            </a:r>
            <a:r>
              <a:rPr spc="-370" dirty="0"/>
              <a:t> </a:t>
            </a:r>
            <a:r>
              <a:rPr spc="-195" dirty="0"/>
              <a:t>left?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12721590" cy="8302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10" dirty="0">
                <a:latin typeface="Arial"/>
                <a:cs typeface="Arial"/>
              </a:rPr>
              <a:t>2.</a:t>
            </a:r>
            <a:r>
              <a:rPr sz="4500" b="1" dirty="0">
                <a:latin typeface="Arial"/>
                <a:cs typeface="Arial"/>
              </a:rPr>
              <a:t> </a:t>
            </a:r>
            <a:r>
              <a:rPr sz="4500" b="1" spc="30" dirty="0">
                <a:latin typeface="Arial"/>
                <a:cs typeface="Arial"/>
              </a:rPr>
              <a:t>Optimizer</a:t>
            </a:r>
            <a:r>
              <a:rPr sz="4500" b="1" spc="5" dirty="0">
                <a:latin typeface="Arial"/>
                <a:cs typeface="Arial"/>
              </a:rPr>
              <a:t> </a:t>
            </a:r>
            <a:r>
              <a:rPr sz="4500" b="1" spc="20" dirty="0">
                <a:latin typeface="Arial"/>
                <a:cs typeface="Arial"/>
              </a:rPr>
              <a:t>optimization</a:t>
            </a:r>
            <a:endParaRPr sz="4500">
              <a:latin typeface="Arial"/>
              <a:cs typeface="Arial"/>
            </a:endParaRPr>
          </a:p>
          <a:p>
            <a:pPr marL="423545" indent="-407670">
              <a:lnSpc>
                <a:spcPct val="100000"/>
              </a:lnSpc>
              <a:spcBef>
                <a:spcPts val="4330"/>
              </a:spcBef>
              <a:buSzPct val="123437"/>
              <a:buChar char="•"/>
              <a:tabLst>
                <a:tab pos="423545" algn="l"/>
                <a:tab pos="424180" algn="l"/>
              </a:tabLst>
            </a:pPr>
            <a:r>
              <a:rPr sz="3200" spc="10" dirty="0">
                <a:latin typeface="Arial"/>
                <a:cs typeface="Arial"/>
              </a:rPr>
              <a:t>class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Adadelta: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Optimizer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that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implements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the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Adadelta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algorithm.</a:t>
            </a:r>
            <a:endParaRPr sz="3200">
              <a:latin typeface="Arial"/>
              <a:cs typeface="Arial"/>
            </a:endParaRPr>
          </a:p>
          <a:p>
            <a:pPr marL="423545" indent="-407670">
              <a:lnSpc>
                <a:spcPct val="100000"/>
              </a:lnSpc>
              <a:spcBef>
                <a:spcPts val="2585"/>
              </a:spcBef>
              <a:buSzPct val="123437"/>
              <a:buChar char="•"/>
              <a:tabLst>
                <a:tab pos="423545" algn="l"/>
                <a:tab pos="424180" algn="l"/>
              </a:tabLst>
            </a:pPr>
            <a:r>
              <a:rPr sz="3200" spc="10" dirty="0">
                <a:latin typeface="Arial"/>
                <a:cs typeface="Arial"/>
              </a:rPr>
              <a:t>class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Adagrad: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Optimizer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that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implements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the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Adagrad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algorithm.</a:t>
            </a:r>
            <a:endParaRPr sz="3200">
              <a:latin typeface="Arial"/>
              <a:cs typeface="Arial"/>
            </a:endParaRPr>
          </a:p>
          <a:p>
            <a:pPr marL="423545" indent="-407670">
              <a:lnSpc>
                <a:spcPct val="100000"/>
              </a:lnSpc>
              <a:spcBef>
                <a:spcPts val="2590"/>
              </a:spcBef>
              <a:buSzPct val="123437"/>
              <a:buChar char="•"/>
              <a:tabLst>
                <a:tab pos="423545" algn="l"/>
                <a:tab pos="424180" algn="l"/>
              </a:tabLst>
            </a:pPr>
            <a:r>
              <a:rPr sz="3200" spc="10" dirty="0">
                <a:latin typeface="Arial"/>
                <a:cs typeface="Arial"/>
              </a:rPr>
              <a:t>class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Adam: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Optimizer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that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implements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the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Adam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algorithm.</a:t>
            </a:r>
            <a:endParaRPr sz="3200">
              <a:latin typeface="Arial"/>
              <a:cs typeface="Arial"/>
            </a:endParaRPr>
          </a:p>
          <a:p>
            <a:pPr marL="423545" indent="-407670">
              <a:lnSpc>
                <a:spcPct val="100000"/>
              </a:lnSpc>
              <a:spcBef>
                <a:spcPts val="2585"/>
              </a:spcBef>
              <a:buSzPct val="123437"/>
              <a:buChar char="•"/>
              <a:tabLst>
                <a:tab pos="423545" algn="l"/>
                <a:tab pos="424180" algn="l"/>
              </a:tabLst>
            </a:pPr>
            <a:r>
              <a:rPr sz="3200" spc="10" dirty="0">
                <a:latin typeface="Arial"/>
                <a:cs typeface="Arial"/>
              </a:rPr>
              <a:t>class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Adamax: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Optimizer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that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implements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the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Adamax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algorithm.</a:t>
            </a:r>
            <a:endParaRPr sz="3200">
              <a:latin typeface="Arial"/>
              <a:cs typeface="Arial"/>
            </a:endParaRPr>
          </a:p>
          <a:p>
            <a:pPr marL="423545" indent="-407670">
              <a:lnSpc>
                <a:spcPct val="100000"/>
              </a:lnSpc>
              <a:spcBef>
                <a:spcPts val="2590"/>
              </a:spcBef>
              <a:buSzPct val="123437"/>
              <a:buChar char="•"/>
              <a:tabLst>
                <a:tab pos="423545" algn="l"/>
                <a:tab pos="424180" algn="l"/>
              </a:tabLst>
            </a:pPr>
            <a:r>
              <a:rPr sz="3200" spc="10" dirty="0">
                <a:latin typeface="Arial"/>
                <a:cs typeface="Arial"/>
              </a:rPr>
              <a:t>class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Ftrl: </a:t>
            </a:r>
            <a:r>
              <a:rPr sz="3200" spc="15" dirty="0">
                <a:latin typeface="Arial"/>
                <a:cs typeface="Arial"/>
              </a:rPr>
              <a:t>Optimizer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that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implements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the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FTRL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algorithm.</a:t>
            </a:r>
            <a:endParaRPr sz="3200">
              <a:latin typeface="Arial"/>
              <a:cs typeface="Arial"/>
            </a:endParaRPr>
          </a:p>
          <a:p>
            <a:pPr marL="423545" indent="-407670">
              <a:lnSpc>
                <a:spcPct val="100000"/>
              </a:lnSpc>
              <a:spcBef>
                <a:spcPts val="2585"/>
              </a:spcBef>
              <a:buSzPct val="123437"/>
              <a:buChar char="•"/>
              <a:tabLst>
                <a:tab pos="423545" algn="l"/>
                <a:tab pos="424180" algn="l"/>
              </a:tabLst>
            </a:pPr>
            <a:r>
              <a:rPr sz="3200" spc="10" dirty="0">
                <a:latin typeface="Arial"/>
                <a:cs typeface="Arial"/>
              </a:rPr>
              <a:t>class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Nadam: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Optimizer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that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implements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the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NAdam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algorithm.</a:t>
            </a:r>
            <a:endParaRPr sz="3200">
              <a:latin typeface="Arial"/>
              <a:cs typeface="Arial"/>
            </a:endParaRPr>
          </a:p>
          <a:p>
            <a:pPr marL="423545" indent="-407670">
              <a:lnSpc>
                <a:spcPct val="100000"/>
              </a:lnSpc>
              <a:spcBef>
                <a:spcPts val="2590"/>
              </a:spcBef>
              <a:buSzPct val="123437"/>
              <a:buChar char="•"/>
              <a:tabLst>
                <a:tab pos="423545" algn="l"/>
                <a:tab pos="424180" algn="l"/>
              </a:tabLst>
            </a:pPr>
            <a:r>
              <a:rPr sz="3200" spc="10" dirty="0">
                <a:latin typeface="Arial"/>
                <a:cs typeface="Arial"/>
              </a:rPr>
              <a:t>class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Optimizer: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Base</a:t>
            </a:r>
            <a:r>
              <a:rPr sz="3200" spc="10" dirty="0">
                <a:latin typeface="Arial"/>
                <a:cs typeface="Arial"/>
              </a:rPr>
              <a:t> class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40" dirty="0">
                <a:latin typeface="Arial"/>
                <a:cs typeface="Arial"/>
              </a:rPr>
              <a:t>for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Keras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optimizers.</a:t>
            </a:r>
            <a:endParaRPr sz="3200">
              <a:latin typeface="Arial"/>
              <a:cs typeface="Arial"/>
            </a:endParaRPr>
          </a:p>
          <a:p>
            <a:pPr marL="423545" indent="-407670">
              <a:lnSpc>
                <a:spcPct val="100000"/>
              </a:lnSpc>
              <a:spcBef>
                <a:spcPts val="2585"/>
              </a:spcBef>
              <a:buSzPct val="123437"/>
              <a:buChar char="•"/>
              <a:tabLst>
                <a:tab pos="423545" algn="l"/>
                <a:tab pos="424180" algn="l"/>
              </a:tabLst>
            </a:pPr>
            <a:r>
              <a:rPr sz="3200" spc="10" dirty="0">
                <a:latin typeface="Arial"/>
                <a:cs typeface="Arial"/>
              </a:rPr>
              <a:t>class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RMSprop: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Optimizer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that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implements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the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RMSprop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algorithm.</a:t>
            </a:r>
            <a:endParaRPr sz="3200">
              <a:latin typeface="Arial"/>
              <a:cs typeface="Arial"/>
            </a:endParaRPr>
          </a:p>
          <a:p>
            <a:pPr marL="423545" indent="-407670">
              <a:lnSpc>
                <a:spcPct val="100000"/>
              </a:lnSpc>
              <a:spcBef>
                <a:spcPts val="2590"/>
              </a:spcBef>
              <a:buSzPct val="123437"/>
              <a:buChar char="•"/>
              <a:tabLst>
                <a:tab pos="423545" algn="l"/>
                <a:tab pos="424180" algn="l"/>
              </a:tabLst>
            </a:pPr>
            <a:r>
              <a:rPr sz="3200" spc="10" dirty="0">
                <a:latin typeface="Arial"/>
                <a:cs typeface="Arial"/>
              </a:rPr>
              <a:t>class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SGD: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Gradient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descent</a:t>
            </a:r>
            <a:r>
              <a:rPr sz="3200" dirty="0">
                <a:latin typeface="Arial"/>
                <a:cs typeface="Arial"/>
              </a:rPr>
              <a:t> (with </a:t>
            </a:r>
            <a:r>
              <a:rPr sz="3200" spc="10" dirty="0">
                <a:latin typeface="Arial"/>
                <a:cs typeface="Arial"/>
              </a:rPr>
              <a:t>momentum)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optimizer.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48272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What's</a:t>
            </a:r>
            <a:r>
              <a:rPr spc="-370" dirty="0"/>
              <a:t> </a:t>
            </a:r>
            <a:r>
              <a:rPr spc="-195" dirty="0"/>
              <a:t>left?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12721590" cy="709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10" dirty="0">
                <a:latin typeface="Arial"/>
                <a:cs typeface="Arial"/>
              </a:rPr>
              <a:t>2.</a:t>
            </a:r>
            <a:r>
              <a:rPr sz="4500" b="1" dirty="0">
                <a:latin typeface="Arial"/>
                <a:cs typeface="Arial"/>
              </a:rPr>
              <a:t> </a:t>
            </a:r>
            <a:r>
              <a:rPr sz="4500" b="1" spc="30" dirty="0">
                <a:latin typeface="Arial"/>
                <a:cs typeface="Arial"/>
              </a:rPr>
              <a:t>Optimizer</a:t>
            </a:r>
            <a:r>
              <a:rPr sz="4500" b="1" spc="5" dirty="0">
                <a:latin typeface="Arial"/>
                <a:cs typeface="Arial"/>
              </a:rPr>
              <a:t> </a:t>
            </a:r>
            <a:r>
              <a:rPr sz="4500" b="1" spc="20" dirty="0">
                <a:latin typeface="Arial"/>
                <a:cs typeface="Arial"/>
              </a:rPr>
              <a:t>optimization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8EFAF9-0374-4110-9CA8-126266505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77"/>
          <a:stretch/>
        </p:blipFill>
        <p:spPr>
          <a:xfrm>
            <a:off x="8147050" y="1035401"/>
            <a:ext cx="5334000" cy="3300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A4133F-C75C-42A1-BF05-09300190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226" y="4482749"/>
            <a:ext cx="1518364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32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888736"/>
            <a:ext cx="48272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0" b="1" spc="-70" dirty="0">
                <a:latin typeface="Arial"/>
                <a:cs typeface="Arial"/>
              </a:rPr>
              <a:t>What's</a:t>
            </a:r>
            <a:r>
              <a:rPr sz="7000" b="1" spc="-370" dirty="0">
                <a:latin typeface="Arial"/>
                <a:cs typeface="Arial"/>
              </a:rPr>
              <a:t> </a:t>
            </a:r>
            <a:r>
              <a:rPr sz="7000" b="1" spc="-195" dirty="0">
                <a:latin typeface="Arial"/>
                <a:cs typeface="Arial"/>
              </a:rPr>
              <a:t>left?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729" y="1975902"/>
            <a:ext cx="7438390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b="1" spc="10" dirty="0">
                <a:latin typeface="Arial"/>
                <a:cs typeface="Arial"/>
              </a:rPr>
              <a:t>3.</a:t>
            </a:r>
            <a:r>
              <a:rPr sz="4500" b="1" spc="5" dirty="0">
                <a:latin typeface="Arial"/>
                <a:cs typeface="Arial"/>
              </a:rPr>
              <a:t> </a:t>
            </a:r>
            <a:r>
              <a:rPr sz="4500" b="1" spc="100" dirty="0">
                <a:latin typeface="Arial"/>
                <a:cs typeface="Arial"/>
              </a:rPr>
              <a:t>Data</a:t>
            </a:r>
            <a:r>
              <a:rPr sz="4500" b="1" spc="5" dirty="0">
                <a:latin typeface="Arial"/>
                <a:cs typeface="Arial"/>
              </a:rPr>
              <a:t> </a:t>
            </a:r>
            <a:r>
              <a:rPr sz="4500" b="1" spc="-20" dirty="0">
                <a:latin typeface="Arial"/>
                <a:cs typeface="Arial"/>
              </a:rPr>
              <a:t>input</a:t>
            </a:r>
            <a:r>
              <a:rPr sz="4500" b="1" spc="5" dirty="0">
                <a:latin typeface="Arial"/>
                <a:cs typeface="Arial"/>
              </a:rPr>
              <a:t> </a:t>
            </a:r>
            <a:r>
              <a:rPr sz="4500" b="1" spc="10" dirty="0">
                <a:latin typeface="Arial"/>
                <a:cs typeface="Arial"/>
              </a:rPr>
              <a:t>size</a:t>
            </a:r>
            <a:r>
              <a:rPr sz="4500" b="1" spc="5" dirty="0">
                <a:latin typeface="Arial"/>
                <a:cs typeface="Arial"/>
              </a:rPr>
              <a:t> </a:t>
            </a:r>
            <a:r>
              <a:rPr sz="4500" b="1" spc="15" dirty="0">
                <a:latin typeface="Arial"/>
                <a:cs typeface="Arial"/>
              </a:rPr>
              <a:t>tendency</a:t>
            </a:r>
            <a:endParaRPr sz="4500">
              <a:latin typeface="Arial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9941AB-8D62-41F1-B054-155C0711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3099175"/>
            <a:ext cx="8455597" cy="34674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CE9A68-2202-46E9-93DF-A00ABE9D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0" y="4968875"/>
            <a:ext cx="11648958" cy="50127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48272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What's</a:t>
            </a:r>
            <a:r>
              <a:rPr spc="-370" dirty="0"/>
              <a:t> </a:t>
            </a:r>
            <a:r>
              <a:rPr spc="-195" dirty="0"/>
              <a:t>left?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575958"/>
            <a:ext cx="15172055" cy="1113124"/>
          </a:xfrm>
          <a:prstGeom prst="rect">
            <a:avLst/>
          </a:prstGeom>
        </p:spPr>
        <p:txBody>
          <a:bodyPr vert="horz" wrap="square" lIns="0" tIns="4165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79"/>
              </a:spcBef>
            </a:pPr>
            <a:r>
              <a:rPr sz="4500" b="1" spc="10" dirty="0">
                <a:latin typeface="Arial"/>
                <a:cs typeface="Arial"/>
              </a:rPr>
              <a:t>4.</a:t>
            </a:r>
            <a:r>
              <a:rPr sz="4500" b="1" spc="-5" dirty="0">
                <a:latin typeface="Arial"/>
                <a:cs typeface="Arial"/>
              </a:rPr>
              <a:t> </a:t>
            </a:r>
            <a:r>
              <a:rPr sz="4500" b="1" spc="-70" dirty="0">
                <a:latin typeface="Arial"/>
                <a:cs typeface="Arial"/>
              </a:rPr>
              <a:t>Voting</a:t>
            </a:r>
            <a:r>
              <a:rPr sz="4500" b="1" spc="-5" dirty="0">
                <a:latin typeface="Arial"/>
                <a:cs typeface="Arial"/>
              </a:rPr>
              <a:t> </a:t>
            </a:r>
            <a:r>
              <a:rPr sz="4500" b="1" spc="25" dirty="0">
                <a:latin typeface="Arial"/>
                <a:cs typeface="Arial"/>
              </a:rPr>
              <a:t>ensemble</a:t>
            </a:r>
            <a:endParaRPr sz="4500" dirty="0">
              <a:latin typeface="Arial"/>
              <a:cs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281114-E859-4F00-A21E-0D23B906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28" y="2986567"/>
            <a:ext cx="6507357" cy="3582507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21324AEC-BB39-4709-AAF3-DBEB184333FD}"/>
              </a:ext>
            </a:extLst>
          </p:cNvPr>
          <p:cNvSpPr txBox="1"/>
          <p:nvPr/>
        </p:nvSpPr>
        <p:spPr>
          <a:xfrm>
            <a:off x="1060450" y="6797675"/>
            <a:ext cx="7275533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105"/>
              </a:spcBef>
              <a:buSzPct val="122784"/>
              <a:tabLst>
                <a:tab pos="514984" algn="l"/>
                <a:tab pos="515620" algn="l"/>
              </a:tabLst>
            </a:pPr>
            <a:r>
              <a:rPr sz="3950" spc="5" dirty="0">
                <a:latin typeface="Arial"/>
                <a:cs typeface="Arial"/>
              </a:rPr>
              <a:t> </a:t>
            </a:r>
            <a:r>
              <a:rPr sz="3950" spc="-10" dirty="0">
                <a:latin typeface="Arial"/>
                <a:cs typeface="Arial"/>
              </a:rPr>
              <a:t>Private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35" dirty="0">
                <a:latin typeface="Arial"/>
                <a:cs typeface="Arial"/>
              </a:rPr>
              <a:t>accuracy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spc="220" dirty="0">
                <a:latin typeface="Arial"/>
                <a:cs typeface="Arial"/>
              </a:rPr>
              <a:t>-</a:t>
            </a:r>
            <a:r>
              <a:rPr sz="3950" spc="1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0.9</a:t>
            </a:r>
            <a:r>
              <a:rPr lang="en-US" sz="3950" dirty="0">
                <a:latin typeface="Arial"/>
                <a:cs typeface="Arial"/>
              </a:rPr>
              <a:t>4599</a:t>
            </a:r>
            <a:r>
              <a:rPr sz="3950" dirty="0">
                <a:latin typeface="Arial"/>
                <a:cs typeface="Arial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B5FBBB-3D52-4FC3-BB86-D0541643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161" y="888736"/>
            <a:ext cx="6497889" cy="93451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</a:t>
            </a:r>
            <a:r>
              <a:rPr lang="en-US" spc="-105" dirty="0"/>
              <a:t>y</a:t>
            </a:r>
            <a:r>
              <a:rPr spc="-190" dirty="0"/>
              <a:t>?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4EA4041-F6BA-46F3-AF94-5F8F06032513}"/>
              </a:ext>
            </a:extLst>
          </p:cNvPr>
          <p:cNvSpPr txBox="1"/>
          <p:nvPr/>
        </p:nvSpPr>
        <p:spPr>
          <a:xfrm>
            <a:off x="1007029" y="1962721"/>
            <a:ext cx="18073154" cy="7791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en-US" sz="4350" b="1" dirty="0">
                <a:latin typeface="Arial"/>
                <a:cs typeface="Arial"/>
              </a:rPr>
              <a:t>1. </a:t>
            </a:r>
            <a:r>
              <a:rPr lang="ko-KR" altLang="en-US" sz="4350" b="1" dirty="0">
                <a:latin typeface="Arial"/>
                <a:cs typeface="Arial"/>
              </a:rPr>
              <a:t>왜 분석하였는가</a:t>
            </a:r>
            <a:r>
              <a:rPr lang="en-US" altLang="ko-KR" sz="4350" b="1" dirty="0">
                <a:latin typeface="Arial"/>
                <a:cs typeface="Arial"/>
              </a:rPr>
              <a:t>?</a:t>
            </a:r>
            <a:endParaRPr sz="4350" dirty="0">
              <a:latin typeface="나눔고딕OTF ExtraBold"/>
              <a:cs typeface="나눔고딕OTF ExtraBold"/>
            </a:endParaRPr>
          </a:p>
          <a:p>
            <a:pPr marL="28575">
              <a:lnSpc>
                <a:spcPct val="100000"/>
              </a:lnSpc>
              <a:spcBef>
                <a:spcPts val="4485"/>
              </a:spcBef>
              <a:buSzPct val="122784"/>
              <a:tabLst>
                <a:tab pos="532130" algn="l"/>
                <a:tab pos="532765" algn="l"/>
              </a:tabLst>
            </a:pPr>
            <a:r>
              <a:rPr lang="ko-KR" altLang="en-US" sz="3950" spc="35" dirty="0">
                <a:latin typeface="Arial"/>
                <a:cs typeface="Arial"/>
              </a:rPr>
              <a:t>기존의 저명한 </a:t>
            </a:r>
            <a:r>
              <a:rPr lang="ko-KR" altLang="en-US" sz="3950" spc="35" dirty="0" err="1">
                <a:latin typeface="Arial"/>
                <a:cs typeface="Arial"/>
              </a:rPr>
              <a:t>합성곱</a:t>
            </a:r>
            <a:r>
              <a:rPr lang="ko-KR" altLang="en-US" sz="3950" spc="35" dirty="0">
                <a:latin typeface="Arial"/>
                <a:cs typeface="Arial"/>
              </a:rPr>
              <a:t> 신경망 </a:t>
            </a:r>
            <a:r>
              <a:rPr lang="en-US" altLang="ko-KR" sz="3950" spc="35" dirty="0">
                <a:latin typeface="Arial"/>
                <a:cs typeface="Arial"/>
              </a:rPr>
              <a:t>(convolutional neural network) </a:t>
            </a:r>
            <a:r>
              <a:rPr lang="ko-KR" altLang="en-US" sz="3950" spc="35" dirty="0">
                <a:latin typeface="Arial"/>
                <a:cs typeface="Arial"/>
              </a:rPr>
              <a:t>모델을 활용</a:t>
            </a:r>
            <a:endParaRPr lang="en-US" altLang="ko-KR" sz="3950" spc="35" dirty="0">
              <a:latin typeface="Arial"/>
              <a:cs typeface="Arial"/>
            </a:endParaRP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784"/>
              <a:buAutoNum type="arabicPeriod"/>
              <a:tabLst>
                <a:tab pos="532130" algn="l"/>
                <a:tab pos="532765" algn="l"/>
              </a:tabLst>
            </a:pPr>
            <a:r>
              <a:rPr lang="en-US" altLang="ko-KR" sz="3950" spc="35" dirty="0" err="1">
                <a:latin typeface="Arial"/>
                <a:cs typeface="Arial"/>
              </a:rPr>
              <a:t>VGGNet</a:t>
            </a:r>
            <a:r>
              <a:rPr lang="en-US" altLang="ko-KR" sz="3950" spc="35" dirty="0">
                <a:latin typeface="Arial"/>
                <a:cs typeface="Arial"/>
              </a:rPr>
              <a:t> – 2014 </a:t>
            </a:r>
            <a:r>
              <a:rPr lang="ko-KR" altLang="en-US" sz="3950" spc="35" dirty="0">
                <a:latin typeface="Arial"/>
                <a:cs typeface="Arial"/>
              </a:rPr>
              <a:t>이미지넷 이미지 인식 대회 준우승</a:t>
            </a:r>
            <a:r>
              <a:rPr lang="en-US" altLang="ko-KR" sz="3950" spc="35" dirty="0">
                <a:latin typeface="Arial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784"/>
              <a:buAutoNum type="arabicPeriod"/>
              <a:tabLst>
                <a:tab pos="532130" algn="l"/>
                <a:tab pos="532765" algn="l"/>
              </a:tabLst>
            </a:pPr>
            <a:r>
              <a:rPr lang="en-US" altLang="ko-KR" sz="3950" spc="35" dirty="0" err="1">
                <a:latin typeface="Arial"/>
                <a:cs typeface="Arial"/>
              </a:rPr>
              <a:t>GoogleNet</a:t>
            </a:r>
            <a:r>
              <a:rPr lang="en-US" altLang="ko-KR" sz="3950" spc="35" dirty="0">
                <a:latin typeface="Arial"/>
                <a:cs typeface="Arial"/>
              </a:rPr>
              <a:t>(Inception) – 2014 </a:t>
            </a:r>
            <a:r>
              <a:rPr lang="ko-KR" altLang="en-US" sz="3950" spc="35" dirty="0">
                <a:latin typeface="Arial"/>
                <a:cs typeface="Arial"/>
              </a:rPr>
              <a:t>이미지넷 이미지 인식 대회 우승</a:t>
            </a:r>
            <a:r>
              <a:rPr lang="en-US" altLang="ko-KR" sz="3950" spc="35" dirty="0">
                <a:latin typeface="Arial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784"/>
              <a:buAutoNum type="arabicPeriod"/>
              <a:tabLst>
                <a:tab pos="532130" algn="l"/>
                <a:tab pos="532765" algn="l"/>
              </a:tabLst>
            </a:pPr>
            <a:r>
              <a:rPr lang="en-US" altLang="ko-KR" sz="3950" spc="35" dirty="0" err="1">
                <a:latin typeface="Arial"/>
                <a:cs typeface="Arial"/>
              </a:rPr>
              <a:t>ResNet</a:t>
            </a:r>
            <a:r>
              <a:rPr lang="en-US" altLang="ko-KR" sz="3950" spc="35" dirty="0">
                <a:latin typeface="Arial"/>
                <a:cs typeface="Arial"/>
              </a:rPr>
              <a:t> – 2015 ILSVRC </a:t>
            </a:r>
            <a:r>
              <a:rPr lang="ko-KR" altLang="en-US" sz="3950" spc="35" dirty="0">
                <a:latin typeface="Arial"/>
                <a:cs typeface="Arial"/>
              </a:rPr>
              <a:t>우승</a:t>
            </a:r>
            <a:r>
              <a:rPr lang="en-US" altLang="ko-KR" sz="3950" spc="35" dirty="0">
                <a:latin typeface="Arial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784"/>
              <a:buAutoNum type="arabicPeriod"/>
              <a:tabLst>
                <a:tab pos="532130" algn="l"/>
                <a:tab pos="532765" algn="l"/>
              </a:tabLst>
            </a:pPr>
            <a:r>
              <a:rPr lang="en-US" altLang="ko-KR" sz="3950" spc="35" dirty="0" err="1">
                <a:latin typeface="Arial"/>
                <a:cs typeface="Arial"/>
              </a:rPr>
              <a:t>DenseNet</a:t>
            </a:r>
            <a:r>
              <a:rPr lang="en-US" altLang="ko-KR" sz="3950" spc="35" dirty="0">
                <a:latin typeface="Arial"/>
                <a:cs typeface="Arial"/>
              </a:rPr>
              <a:t> – </a:t>
            </a:r>
            <a:r>
              <a:rPr lang="en-US" altLang="ko-KR" sz="3950" spc="35" dirty="0" err="1">
                <a:latin typeface="Arial"/>
                <a:cs typeface="Arial"/>
              </a:rPr>
              <a:t>ResNet</a:t>
            </a:r>
            <a:r>
              <a:rPr lang="en-US" altLang="ko-KR" sz="3950" spc="35" dirty="0">
                <a:latin typeface="Arial"/>
                <a:cs typeface="Arial"/>
              </a:rPr>
              <a:t> </a:t>
            </a:r>
            <a:r>
              <a:rPr lang="ko-KR" altLang="en-US" sz="3950" spc="35" dirty="0">
                <a:latin typeface="Arial"/>
                <a:cs typeface="Arial"/>
              </a:rPr>
              <a:t>보다 적은 파라미터 수로 더 높은 성능을 가진 모델</a:t>
            </a:r>
            <a:r>
              <a:rPr lang="en-US" altLang="ko-KR" sz="3950" spc="35" dirty="0">
                <a:latin typeface="Arial"/>
                <a:cs typeface="Arial"/>
              </a:rPr>
              <a:t>.</a:t>
            </a:r>
          </a:p>
          <a:p>
            <a:pPr marL="771525" indent="-742950">
              <a:lnSpc>
                <a:spcPct val="100000"/>
              </a:lnSpc>
              <a:spcBef>
                <a:spcPts val="4485"/>
              </a:spcBef>
              <a:buSzPct val="122784"/>
              <a:buAutoNum type="arabicPeriod"/>
              <a:tabLst>
                <a:tab pos="532130" algn="l"/>
                <a:tab pos="532765" algn="l"/>
              </a:tabLst>
            </a:pPr>
            <a:r>
              <a:rPr lang="en-US" altLang="ko-KR" sz="3950" spc="35" dirty="0" err="1">
                <a:latin typeface="Arial"/>
                <a:cs typeface="Arial"/>
              </a:rPr>
              <a:t>EffcientNet</a:t>
            </a:r>
            <a:r>
              <a:rPr lang="en-US" altLang="ko-KR" sz="3950" spc="35" dirty="0">
                <a:latin typeface="Arial"/>
                <a:cs typeface="Arial"/>
              </a:rPr>
              <a:t> – </a:t>
            </a:r>
            <a:r>
              <a:rPr lang="ko-KR" altLang="en-US" sz="3950" spc="35" dirty="0">
                <a:latin typeface="Arial"/>
                <a:cs typeface="Arial"/>
              </a:rPr>
              <a:t>기존보다 훨씬 적은 파라미터 수로 </a:t>
            </a:r>
            <a:r>
              <a:rPr lang="en-US" altLang="ko-KR" sz="3950" spc="35" dirty="0">
                <a:latin typeface="Arial"/>
                <a:cs typeface="Arial"/>
              </a:rPr>
              <a:t>SOTA</a:t>
            </a:r>
            <a:r>
              <a:rPr lang="ko-KR" altLang="en-US" sz="3950" spc="35" dirty="0">
                <a:latin typeface="Arial"/>
                <a:cs typeface="Arial"/>
              </a:rPr>
              <a:t>를 달성한 모델</a:t>
            </a:r>
            <a:r>
              <a:rPr lang="en-US" altLang="ko-KR" sz="3950" spc="35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48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Wha</a:t>
            </a:r>
            <a:r>
              <a:rPr spc="20" dirty="0"/>
              <a:t>t</a:t>
            </a:r>
            <a:r>
              <a:rPr spc="-280" dirty="0"/>
              <a:t> </a:t>
            </a:r>
            <a:r>
              <a:rPr spc="-235" dirty="0"/>
              <a:t>i</a:t>
            </a:r>
            <a:r>
              <a:rPr spc="-180" dirty="0"/>
              <a:t>s</a:t>
            </a:r>
            <a:r>
              <a:rPr spc="-280" dirty="0"/>
              <a:t> </a:t>
            </a:r>
            <a:r>
              <a:rPr spc="-100" dirty="0"/>
              <a:t>th</a:t>
            </a:r>
            <a:r>
              <a:rPr spc="50" dirty="0"/>
              <a:t>e</a:t>
            </a:r>
            <a:r>
              <a:rPr spc="-280" dirty="0"/>
              <a:t> </a:t>
            </a:r>
            <a:r>
              <a:rPr spc="-140" dirty="0"/>
              <a:t>p</a:t>
            </a:r>
            <a:r>
              <a:rPr spc="-270" dirty="0"/>
              <a:t>r</a:t>
            </a:r>
            <a:r>
              <a:rPr spc="-190" dirty="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444944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dirty="0">
                <a:latin typeface="Arial"/>
                <a:cs typeface="Arial"/>
              </a:rPr>
              <a:t>1. </a:t>
            </a:r>
            <a:r>
              <a:rPr sz="4350" b="1" spc="-325" dirty="0">
                <a:latin typeface="나눔고딕OTF ExtraBold"/>
                <a:cs typeface="나눔고딕OTF ExtraBold"/>
              </a:rPr>
              <a:t>어떠한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문제인가</a:t>
            </a:r>
            <a:r>
              <a:rPr sz="4350" b="1" spc="-240" dirty="0">
                <a:latin typeface="Arial"/>
                <a:cs typeface="Arial"/>
              </a:rPr>
              <a:t>?</a:t>
            </a:r>
            <a:endParaRPr sz="4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517" y="7952155"/>
            <a:ext cx="13368019" cy="196977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540385" indent="-502920">
              <a:lnSpc>
                <a:spcPct val="100000"/>
              </a:lnSpc>
              <a:spcBef>
                <a:spcPts val="2220"/>
              </a:spcBef>
              <a:buSzPct val="122784"/>
              <a:buChar char="•"/>
              <a:tabLst>
                <a:tab pos="540385" algn="l"/>
                <a:tab pos="541020" algn="l"/>
              </a:tabLst>
            </a:pPr>
            <a:r>
              <a:rPr sz="3950" spc="30" dirty="0">
                <a:latin typeface="Arial"/>
                <a:cs typeface="Arial"/>
              </a:rPr>
              <a:t>Digit </a:t>
            </a:r>
            <a:r>
              <a:rPr sz="3950" dirty="0">
                <a:latin typeface="Arial"/>
                <a:cs typeface="Arial"/>
              </a:rPr>
              <a:t>: </a:t>
            </a:r>
            <a:r>
              <a:rPr sz="3950" spc="-290" dirty="0">
                <a:latin typeface="나눔고딕OTF"/>
                <a:cs typeface="나눔고딕OTF"/>
              </a:rPr>
              <a:t>원본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숫자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55" dirty="0">
                <a:latin typeface="Arial"/>
                <a:cs typeface="Arial"/>
              </a:rPr>
              <a:t>(0~9</a:t>
            </a:r>
            <a:r>
              <a:rPr sz="3950" spc="-290" dirty="0">
                <a:latin typeface="나눔고딕OTF"/>
                <a:cs typeface="나눔고딕OTF"/>
              </a:rPr>
              <a:t>까지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총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dirty="0">
                <a:latin typeface="Arial"/>
                <a:cs typeface="Arial"/>
              </a:rPr>
              <a:t>10</a:t>
            </a:r>
            <a:r>
              <a:rPr sz="3950" spc="-290" dirty="0">
                <a:latin typeface="나눔고딕OTF"/>
                <a:cs typeface="나눔고딕OTF"/>
              </a:rPr>
              <a:t>개</a:t>
            </a:r>
            <a:r>
              <a:rPr sz="3950" spc="-295" dirty="0">
                <a:latin typeface="Arial"/>
                <a:cs typeface="Arial"/>
              </a:rPr>
              <a:t>)</a:t>
            </a:r>
            <a:endParaRPr sz="3950">
              <a:latin typeface="Arial"/>
              <a:cs typeface="Arial"/>
            </a:endParaRPr>
          </a:p>
          <a:p>
            <a:pPr marL="540385" indent="-502920">
              <a:lnSpc>
                <a:spcPct val="100000"/>
              </a:lnSpc>
              <a:spcBef>
                <a:spcPts val="3520"/>
              </a:spcBef>
              <a:buSzPct val="122784"/>
              <a:buChar char="•"/>
              <a:tabLst>
                <a:tab pos="540385" algn="l"/>
                <a:tab pos="541020" algn="l"/>
              </a:tabLst>
            </a:pPr>
            <a:r>
              <a:rPr sz="3950" spc="25" dirty="0">
                <a:latin typeface="Arial"/>
                <a:cs typeface="Arial"/>
              </a:rPr>
              <a:t>Letter </a:t>
            </a:r>
            <a:r>
              <a:rPr sz="3950" dirty="0">
                <a:latin typeface="Arial"/>
                <a:cs typeface="Arial"/>
              </a:rPr>
              <a:t>: </a:t>
            </a:r>
            <a:r>
              <a:rPr sz="3950" spc="-290" dirty="0">
                <a:latin typeface="나눔고딕OTF"/>
                <a:cs typeface="나눔고딕OTF"/>
              </a:rPr>
              <a:t>원본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숫자를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가리는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문자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5" dirty="0">
                <a:latin typeface="Arial"/>
                <a:cs typeface="Arial"/>
              </a:rPr>
              <a:t>(</a:t>
            </a:r>
            <a:r>
              <a:rPr sz="3950" spc="-290" dirty="0">
                <a:latin typeface="나눔고딕OTF"/>
                <a:cs typeface="나눔고딕OTF"/>
              </a:rPr>
              <a:t>알파벳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대소문자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포함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spc="-290" dirty="0">
                <a:latin typeface="나눔고딕OTF"/>
                <a:cs typeface="나눔고딕OTF"/>
              </a:rPr>
              <a:t>총</a:t>
            </a:r>
            <a:r>
              <a:rPr sz="3950" spc="-10" dirty="0">
                <a:latin typeface="나눔고딕OTF"/>
                <a:cs typeface="나눔고딕OTF"/>
              </a:rPr>
              <a:t> </a:t>
            </a:r>
            <a:r>
              <a:rPr sz="3950" dirty="0">
                <a:latin typeface="Arial"/>
                <a:cs typeface="Arial"/>
              </a:rPr>
              <a:t>52</a:t>
            </a:r>
            <a:r>
              <a:rPr sz="3950" spc="-290" dirty="0">
                <a:latin typeface="나눔고딕OTF"/>
                <a:cs typeface="나눔고딕OTF"/>
              </a:rPr>
              <a:t>개</a:t>
            </a:r>
            <a:r>
              <a:rPr sz="3950" spc="-295" dirty="0">
                <a:latin typeface="Arial"/>
                <a:cs typeface="Arial"/>
              </a:rPr>
              <a:t>)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0056" y="3178058"/>
            <a:ext cx="12463987" cy="45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0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934593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Wh</a:t>
            </a:r>
            <a:r>
              <a:rPr spc="-100" dirty="0"/>
              <a:t>y</a:t>
            </a:r>
            <a:r>
              <a:rPr spc="-280" dirty="0"/>
              <a:t> </a:t>
            </a:r>
            <a:r>
              <a:rPr spc="-235" dirty="0"/>
              <a:t>i</a:t>
            </a:r>
            <a:r>
              <a:rPr spc="-180" dirty="0"/>
              <a:t>s</a:t>
            </a:r>
            <a:r>
              <a:rPr spc="-280" dirty="0"/>
              <a:t> </a:t>
            </a:r>
            <a:r>
              <a:rPr spc="-70" dirty="0"/>
              <a:t>tha</a:t>
            </a:r>
            <a:r>
              <a:rPr spc="50" dirty="0"/>
              <a:t>t</a:t>
            </a:r>
            <a:r>
              <a:rPr spc="-280" dirty="0"/>
              <a:t> </a:t>
            </a:r>
            <a:r>
              <a:rPr spc="125" dirty="0"/>
              <a:t>a</a:t>
            </a:r>
            <a:r>
              <a:rPr spc="-280" dirty="0"/>
              <a:t> </a:t>
            </a:r>
            <a:r>
              <a:rPr spc="-140" dirty="0"/>
              <a:t>p</a:t>
            </a:r>
            <a:r>
              <a:rPr spc="-270" dirty="0"/>
              <a:t>r</a:t>
            </a:r>
            <a:r>
              <a:rPr spc="-190" dirty="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730123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dirty="0">
                <a:latin typeface="Arial"/>
                <a:cs typeface="Arial"/>
              </a:rPr>
              <a:t>1. </a:t>
            </a:r>
            <a:r>
              <a:rPr sz="4350" b="1" spc="-325" dirty="0">
                <a:latin typeface="나눔고딕OTF ExtraBold"/>
                <a:cs typeface="나눔고딕OTF ExtraBold"/>
              </a:rPr>
              <a:t>해당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문제를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진행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하였는가</a:t>
            </a:r>
            <a:r>
              <a:rPr sz="4350" b="1" spc="-240" dirty="0">
                <a:latin typeface="Arial"/>
                <a:cs typeface="Arial"/>
              </a:rPr>
              <a:t>?</a:t>
            </a:r>
            <a:endParaRPr sz="43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2850" y="3031114"/>
            <a:ext cx="4198400" cy="53104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8517" y="8407936"/>
            <a:ext cx="17954625" cy="1758815"/>
          </a:xfrm>
          <a:prstGeom prst="rect">
            <a:avLst/>
          </a:prstGeom>
        </p:spPr>
        <p:txBody>
          <a:bodyPr vert="horz" wrap="square" lIns="0" tIns="253365" rIns="0" bIns="0" rtlCol="0">
            <a:spAutoFit/>
          </a:bodyPr>
          <a:lstStyle/>
          <a:p>
            <a:pPr marL="490220" indent="-452755">
              <a:lnSpc>
                <a:spcPct val="100000"/>
              </a:lnSpc>
              <a:spcBef>
                <a:spcPts val="1995"/>
              </a:spcBef>
              <a:buSzPct val="122535"/>
              <a:buFont typeface="Arial"/>
              <a:buChar char="•"/>
              <a:tabLst>
                <a:tab pos="490220" algn="l"/>
                <a:tab pos="490855" algn="l"/>
              </a:tabLst>
            </a:pPr>
            <a:r>
              <a:rPr sz="3550" spc="-260" dirty="0">
                <a:latin typeface="나눔고딕OTF"/>
                <a:cs typeface="나눔고딕OTF"/>
              </a:rPr>
              <a:t>숫자의</a:t>
            </a:r>
            <a:r>
              <a:rPr sz="3550" spc="-5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일부분</a:t>
            </a:r>
            <a:r>
              <a:rPr sz="3550" spc="-5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정보를</a:t>
            </a:r>
            <a:r>
              <a:rPr sz="3550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가지고</a:t>
            </a:r>
            <a:r>
              <a:rPr sz="3550" spc="-5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전체</a:t>
            </a:r>
            <a:r>
              <a:rPr sz="3550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숫자에</a:t>
            </a:r>
            <a:r>
              <a:rPr sz="3550" spc="-5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대한</a:t>
            </a:r>
            <a:r>
              <a:rPr sz="3550" spc="-5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정보를</a:t>
            </a:r>
            <a:r>
              <a:rPr sz="3550" dirty="0">
                <a:latin typeface="나눔고딕OTF"/>
                <a:cs typeface="나눔고딕OTF"/>
              </a:rPr>
              <a:t> </a:t>
            </a:r>
            <a:r>
              <a:rPr sz="3550" spc="-260" dirty="0" err="1">
                <a:latin typeface="나눔고딕OTF"/>
                <a:cs typeface="나눔고딕OTF"/>
              </a:rPr>
              <a:t>알아내는</a:t>
            </a:r>
            <a:r>
              <a:rPr sz="3550" spc="-5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것</a:t>
            </a:r>
            <a:r>
              <a:rPr lang="ko-KR" altLang="en-US" sz="3550" spc="-260" dirty="0">
                <a:latin typeface="나눔고딕OTF"/>
                <a:cs typeface="나눔고딕OTF"/>
              </a:rPr>
              <a:t>이</a:t>
            </a:r>
            <a:r>
              <a:rPr sz="3550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중요</a:t>
            </a:r>
            <a:r>
              <a:rPr sz="3550" spc="-5" dirty="0">
                <a:latin typeface="나눔고딕OTF"/>
                <a:cs typeface="나눔고딕OTF"/>
              </a:rPr>
              <a:t> </a:t>
            </a:r>
            <a:r>
              <a:rPr sz="3550" spc="-210" dirty="0">
                <a:latin typeface="나눔고딕OTF"/>
                <a:cs typeface="나눔고딕OTF"/>
              </a:rPr>
              <a:t>포인트</a:t>
            </a:r>
            <a:r>
              <a:rPr sz="3550" spc="-210" dirty="0">
                <a:latin typeface="Arial"/>
                <a:cs typeface="Arial"/>
              </a:rPr>
              <a:t>!</a:t>
            </a:r>
            <a:endParaRPr sz="3550" dirty="0">
              <a:latin typeface="Arial"/>
              <a:cs typeface="Arial"/>
            </a:endParaRPr>
          </a:p>
          <a:p>
            <a:pPr marL="490220" indent="-452755">
              <a:lnSpc>
                <a:spcPct val="100000"/>
              </a:lnSpc>
              <a:spcBef>
                <a:spcPts val="3155"/>
              </a:spcBef>
              <a:buSzPct val="122535"/>
              <a:buFont typeface="Arial"/>
              <a:buChar char="•"/>
              <a:tabLst>
                <a:tab pos="490220" algn="l"/>
                <a:tab pos="490855" algn="l"/>
              </a:tabLst>
            </a:pPr>
            <a:r>
              <a:rPr lang="ko-KR" altLang="en-US" sz="3550" spc="-260" dirty="0">
                <a:latin typeface="나눔고딕OTF"/>
                <a:cs typeface="나눔고딕OTF"/>
              </a:rPr>
              <a:t>이와</a:t>
            </a:r>
            <a:r>
              <a:rPr sz="3550" spc="-5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관련된</a:t>
            </a:r>
            <a:r>
              <a:rPr sz="3550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숨겨진</a:t>
            </a:r>
            <a:r>
              <a:rPr sz="3550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영역을</a:t>
            </a:r>
            <a:r>
              <a:rPr sz="3550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유추해야하는</a:t>
            </a:r>
            <a:r>
              <a:rPr sz="3550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문제에</a:t>
            </a:r>
            <a:r>
              <a:rPr sz="3550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대해서</a:t>
            </a:r>
            <a:r>
              <a:rPr sz="3550" dirty="0">
                <a:latin typeface="나눔고딕OTF"/>
                <a:cs typeface="나눔고딕OTF"/>
              </a:rPr>
              <a:t> </a:t>
            </a:r>
            <a:r>
              <a:rPr sz="3550" spc="-260" dirty="0">
                <a:latin typeface="나눔고딕OTF"/>
                <a:cs typeface="나눔고딕OTF"/>
              </a:rPr>
              <a:t>사용</a:t>
            </a:r>
            <a:r>
              <a:rPr sz="3550" spc="-5" dirty="0">
                <a:latin typeface="나눔고딕OTF"/>
                <a:cs typeface="나눔고딕OTF"/>
              </a:rPr>
              <a:t> </a:t>
            </a:r>
            <a:r>
              <a:rPr sz="3550" spc="-260" dirty="0" err="1">
                <a:latin typeface="나눔고딕OTF"/>
                <a:cs typeface="나눔고딕OTF"/>
              </a:rPr>
              <a:t>가능한</a:t>
            </a:r>
            <a:r>
              <a:rPr sz="3550" dirty="0">
                <a:latin typeface="나눔고딕OTF"/>
                <a:cs typeface="나눔고딕OTF"/>
              </a:rPr>
              <a:t> </a:t>
            </a:r>
            <a:r>
              <a:rPr sz="3550" spc="-260" dirty="0" err="1">
                <a:latin typeface="나눔고딕OTF"/>
                <a:cs typeface="나눔고딕OTF"/>
              </a:rPr>
              <a:t>접근법</a:t>
            </a:r>
            <a:r>
              <a:rPr lang="ko-KR" altLang="en-US" sz="3550" spc="-260" dirty="0">
                <a:latin typeface="나눔고딕OTF"/>
                <a:cs typeface="나눔고딕OTF"/>
              </a:rPr>
              <a:t>이라고</a:t>
            </a:r>
            <a:r>
              <a:rPr sz="3550" dirty="0">
                <a:latin typeface="나눔고딕OTF"/>
                <a:cs typeface="나눔고딕OTF"/>
              </a:rPr>
              <a:t> </a:t>
            </a:r>
            <a:r>
              <a:rPr sz="3550" spc="-225" dirty="0" err="1">
                <a:latin typeface="나눔고딕OTF"/>
                <a:cs typeface="나눔고딕OTF"/>
              </a:rPr>
              <a:t>생각하였습니다</a:t>
            </a:r>
            <a:endParaRPr sz="3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Wha</a:t>
            </a:r>
            <a:r>
              <a:rPr spc="20" dirty="0"/>
              <a:t>t</a:t>
            </a:r>
            <a:r>
              <a:rPr spc="-280" dirty="0"/>
              <a:t> </a:t>
            </a:r>
            <a:r>
              <a:rPr spc="-235" dirty="0"/>
              <a:t>i</a:t>
            </a:r>
            <a:r>
              <a:rPr spc="-180" dirty="0"/>
              <a:t>s</a:t>
            </a:r>
            <a:r>
              <a:rPr spc="-280" dirty="0"/>
              <a:t> </a:t>
            </a:r>
            <a:r>
              <a:rPr spc="-100" dirty="0"/>
              <a:t>th</a:t>
            </a:r>
            <a:r>
              <a:rPr spc="50" dirty="0"/>
              <a:t>e</a:t>
            </a:r>
            <a:r>
              <a:rPr spc="-280" dirty="0"/>
              <a:t> </a:t>
            </a:r>
            <a:r>
              <a:rPr spc="-140" dirty="0"/>
              <a:t>p</a:t>
            </a:r>
            <a:r>
              <a:rPr spc="-270" dirty="0"/>
              <a:t>r</a:t>
            </a:r>
            <a:r>
              <a:rPr spc="-190" dirty="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3832921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dirty="0">
                <a:latin typeface="Arial"/>
                <a:cs typeface="Arial"/>
              </a:rPr>
              <a:t>4. </a:t>
            </a:r>
            <a:r>
              <a:rPr sz="4350" b="1" spc="80" dirty="0">
                <a:latin typeface="Arial"/>
                <a:cs typeface="Arial"/>
              </a:rPr>
              <a:t>Data</a:t>
            </a:r>
            <a:r>
              <a:rPr sz="4350" b="1" dirty="0">
                <a:latin typeface="Arial"/>
                <a:cs typeface="Arial"/>
              </a:rPr>
              <a:t> </a:t>
            </a:r>
            <a:r>
              <a:rPr sz="4350" b="1" spc="-60" dirty="0">
                <a:latin typeface="Arial"/>
                <a:cs typeface="Arial"/>
              </a:rPr>
              <a:t>Visualization</a:t>
            </a:r>
            <a:r>
              <a:rPr sz="4350" b="1" spc="-60" dirty="0">
                <a:latin typeface="나눔고딕OTF ExtraBold"/>
                <a:cs typeface="나눔고딕OTF ExtraBold"/>
              </a:rPr>
              <a:t>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>
                <a:latin typeface="나눔고딕OTF ExtraBold"/>
                <a:cs typeface="나눔고딕OTF ExtraBold"/>
              </a:rPr>
              <a:t>통한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165" dirty="0" err="1">
                <a:latin typeface="나눔고딕OTF ExtraBold"/>
                <a:cs typeface="나눔고딕OTF ExtraBold"/>
              </a:rPr>
              <a:t>확인</a:t>
            </a:r>
            <a:r>
              <a:rPr lang="en-US" sz="4350" b="1" spc="-165" dirty="0">
                <a:latin typeface="나눔고딕OTF ExtraBold"/>
                <a:cs typeface="나눔고딕OTF ExtraBold"/>
              </a:rPr>
              <a:t> </a:t>
            </a:r>
            <a:r>
              <a:rPr sz="4350" b="1" spc="-165" dirty="0">
                <a:latin typeface="Arial"/>
                <a:cs typeface="Arial"/>
              </a:rPr>
              <a:t>(Train</a:t>
            </a:r>
            <a:r>
              <a:rPr sz="4350" b="1" dirty="0">
                <a:latin typeface="Arial"/>
                <a:cs typeface="Arial"/>
              </a:rPr>
              <a:t> </a:t>
            </a:r>
            <a:r>
              <a:rPr sz="4350" b="1" spc="80" dirty="0">
                <a:latin typeface="Arial"/>
                <a:cs typeface="Arial"/>
              </a:rPr>
              <a:t>Data</a:t>
            </a:r>
            <a:r>
              <a:rPr sz="4350" b="1" spc="5" dirty="0">
                <a:latin typeface="Arial"/>
                <a:cs typeface="Arial"/>
              </a:rPr>
              <a:t> </a:t>
            </a:r>
            <a:r>
              <a:rPr sz="4350" b="1" spc="-20" dirty="0">
                <a:latin typeface="Arial"/>
                <a:cs typeface="Arial"/>
              </a:rPr>
              <a:t>set).</a:t>
            </a:r>
            <a:endParaRPr sz="43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533" y="4110603"/>
            <a:ext cx="4353187" cy="45661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5810" y="4110603"/>
            <a:ext cx="4363595" cy="4566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71739" y="4110603"/>
            <a:ext cx="4358747" cy="45661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Wha</a:t>
            </a:r>
            <a:r>
              <a:rPr spc="20" dirty="0"/>
              <a:t>t</a:t>
            </a:r>
            <a:r>
              <a:rPr spc="-280" dirty="0"/>
              <a:t> </a:t>
            </a:r>
            <a:r>
              <a:rPr spc="-235" dirty="0"/>
              <a:t>i</a:t>
            </a:r>
            <a:r>
              <a:rPr spc="-180" dirty="0"/>
              <a:t>s</a:t>
            </a:r>
            <a:r>
              <a:rPr spc="-280" dirty="0"/>
              <a:t> </a:t>
            </a:r>
            <a:r>
              <a:rPr spc="-100" dirty="0"/>
              <a:t>th</a:t>
            </a:r>
            <a:r>
              <a:rPr spc="50" dirty="0"/>
              <a:t>e</a:t>
            </a:r>
            <a:r>
              <a:rPr spc="-280" dirty="0"/>
              <a:t> </a:t>
            </a:r>
            <a:r>
              <a:rPr spc="-140" dirty="0"/>
              <a:t>p</a:t>
            </a:r>
            <a:r>
              <a:rPr spc="-270" dirty="0"/>
              <a:t>r</a:t>
            </a:r>
            <a:r>
              <a:rPr spc="-190" dirty="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8" y="1962721"/>
            <a:ext cx="12080321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dirty="0">
                <a:latin typeface="Arial"/>
                <a:cs typeface="Arial"/>
              </a:rPr>
              <a:t>4. </a:t>
            </a:r>
            <a:r>
              <a:rPr sz="4350" b="1" spc="80" dirty="0">
                <a:latin typeface="Arial"/>
                <a:cs typeface="Arial"/>
              </a:rPr>
              <a:t>Data </a:t>
            </a:r>
            <a:r>
              <a:rPr sz="4350" b="1" spc="-240" dirty="0">
                <a:latin typeface="Arial"/>
                <a:cs typeface="Arial"/>
              </a:rPr>
              <a:t>V</a:t>
            </a:r>
            <a:r>
              <a:rPr sz="4350" b="1" spc="-25" dirty="0">
                <a:latin typeface="Arial"/>
                <a:cs typeface="Arial"/>
              </a:rPr>
              <a:t>isualization</a:t>
            </a:r>
            <a:r>
              <a:rPr sz="4350" b="1" spc="-325" dirty="0">
                <a:latin typeface="나눔고딕OTF ExtraBold"/>
                <a:cs typeface="나눔고딕OTF ExtraBold"/>
              </a:rPr>
              <a:t>을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>
                <a:latin typeface="나눔고딕OTF ExtraBold"/>
                <a:cs typeface="나눔고딕OTF ExtraBold"/>
              </a:rPr>
              <a:t>통한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 err="1">
                <a:latin typeface="나눔고딕OTF ExtraBold"/>
                <a:cs typeface="나눔고딕OTF ExtraBold"/>
              </a:rPr>
              <a:t>확인</a:t>
            </a:r>
            <a:r>
              <a:rPr lang="en-US" sz="4350" b="1" spc="-325" dirty="0">
                <a:latin typeface="나눔고딕OTF ExtraBold"/>
                <a:cs typeface="나눔고딕OTF ExtraBold"/>
              </a:rPr>
              <a:t> </a:t>
            </a:r>
            <a:r>
              <a:rPr sz="4350" b="1" spc="-160" dirty="0">
                <a:latin typeface="Arial"/>
                <a:cs typeface="Arial"/>
              </a:rPr>
              <a:t>(</a:t>
            </a:r>
            <a:r>
              <a:rPr sz="4350" b="1" spc="-484" dirty="0">
                <a:latin typeface="Arial"/>
                <a:cs typeface="Arial"/>
              </a:rPr>
              <a:t>T</a:t>
            </a:r>
            <a:r>
              <a:rPr sz="4350" b="1" spc="25" dirty="0">
                <a:latin typeface="Arial"/>
                <a:cs typeface="Arial"/>
              </a:rPr>
              <a:t>est</a:t>
            </a:r>
            <a:r>
              <a:rPr sz="4350" b="1" dirty="0">
                <a:latin typeface="Arial"/>
                <a:cs typeface="Arial"/>
              </a:rPr>
              <a:t> </a:t>
            </a:r>
            <a:r>
              <a:rPr sz="4350" b="1" spc="80" dirty="0">
                <a:latin typeface="Arial"/>
                <a:cs typeface="Arial"/>
              </a:rPr>
              <a:t>Data</a:t>
            </a:r>
            <a:r>
              <a:rPr sz="4350" b="1" dirty="0">
                <a:latin typeface="Arial"/>
                <a:cs typeface="Arial"/>
              </a:rPr>
              <a:t> </a:t>
            </a:r>
            <a:r>
              <a:rPr sz="4350" b="1" spc="-20" dirty="0">
                <a:latin typeface="Arial"/>
                <a:cs typeface="Arial"/>
              </a:rPr>
              <a:t>set).</a:t>
            </a:r>
            <a:endParaRPr sz="43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346" y="4110603"/>
            <a:ext cx="4351620" cy="45661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5810" y="4110603"/>
            <a:ext cx="4363595" cy="4566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65327" y="4110603"/>
            <a:ext cx="4363381" cy="45661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Wha</a:t>
            </a:r>
            <a:r>
              <a:rPr spc="20" dirty="0"/>
              <a:t>t</a:t>
            </a:r>
            <a:r>
              <a:rPr spc="-280" dirty="0"/>
              <a:t> </a:t>
            </a:r>
            <a:r>
              <a:rPr spc="-235" dirty="0"/>
              <a:t>i</a:t>
            </a:r>
            <a:r>
              <a:rPr spc="-180" dirty="0"/>
              <a:t>s</a:t>
            </a:r>
            <a:r>
              <a:rPr spc="-280" dirty="0"/>
              <a:t> </a:t>
            </a:r>
            <a:r>
              <a:rPr spc="-100" dirty="0"/>
              <a:t>th</a:t>
            </a:r>
            <a:r>
              <a:rPr spc="50" dirty="0"/>
              <a:t>e</a:t>
            </a:r>
            <a:r>
              <a:rPr spc="-280" dirty="0"/>
              <a:t> </a:t>
            </a:r>
            <a:r>
              <a:rPr spc="-140" dirty="0"/>
              <a:t>p</a:t>
            </a:r>
            <a:r>
              <a:rPr spc="-270" dirty="0"/>
              <a:t>r</a:t>
            </a:r>
            <a:r>
              <a:rPr spc="-190" dirty="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3854430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dirty="0">
                <a:latin typeface="Arial"/>
                <a:cs typeface="Arial"/>
              </a:rPr>
              <a:t>5. </a:t>
            </a:r>
            <a:r>
              <a:rPr sz="4350" b="1" spc="80" dirty="0">
                <a:latin typeface="Arial"/>
                <a:cs typeface="Arial"/>
              </a:rPr>
              <a:t>Data </a:t>
            </a:r>
            <a:r>
              <a:rPr sz="4350" b="1" spc="-325" dirty="0">
                <a:latin typeface="나눔고딕OTF ExtraBold"/>
                <a:cs typeface="나눔고딕OTF ExtraBold"/>
              </a:rPr>
              <a:t>분포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통계</a:t>
            </a:r>
            <a:r>
              <a:rPr sz="4350" b="1" dirty="0">
                <a:latin typeface="Arial"/>
                <a:cs typeface="Arial"/>
              </a:rPr>
              <a:t>. </a:t>
            </a:r>
            <a:r>
              <a:rPr sz="4350" b="1" spc="-20" dirty="0">
                <a:latin typeface="Arial"/>
                <a:cs typeface="Arial"/>
              </a:rPr>
              <a:t>(0~9,</a:t>
            </a:r>
            <a:r>
              <a:rPr sz="4350" b="1" dirty="0">
                <a:latin typeface="Arial"/>
                <a:cs typeface="Arial"/>
              </a:rPr>
              <a:t> </a:t>
            </a:r>
            <a:r>
              <a:rPr sz="4350" b="1" spc="25" dirty="0">
                <a:latin typeface="Arial"/>
                <a:cs typeface="Arial"/>
              </a:rPr>
              <a:t>A~Z</a:t>
            </a:r>
            <a:r>
              <a:rPr sz="4350" b="1" spc="-325" dirty="0">
                <a:latin typeface="나눔고딕OTF ExtraBold"/>
                <a:cs typeface="나눔고딕OTF ExtraBold"/>
              </a:rPr>
              <a:t>까지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가능한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경우의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수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dirty="0">
                <a:latin typeface="Arial"/>
                <a:cs typeface="Arial"/>
              </a:rPr>
              <a:t>260</a:t>
            </a:r>
            <a:r>
              <a:rPr sz="4350" b="1" spc="-325" dirty="0">
                <a:latin typeface="나눔고딕OTF ExtraBold"/>
                <a:cs typeface="나눔고딕OTF ExtraBold"/>
              </a:rPr>
              <a:t>가지</a:t>
            </a:r>
            <a:r>
              <a:rPr sz="4350" b="1" spc="-160" dirty="0">
                <a:latin typeface="Arial"/>
                <a:cs typeface="Arial"/>
              </a:rPr>
              <a:t>)</a:t>
            </a:r>
            <a:endParaRPr sz="43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7113" y="3494142"/>
            <a:ext cx="16156576" cy="6512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88736"/>
            <a:ext cx="86721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Wha</a:t>
            </a:r>
            <a:r>
              <a:rPr spc="20" dirty="0"/>
              <a:t>t</a:t>
            </a:r>
            <a:r>
              <a:rPr spc="-280" dirty="0"/>
              <a:t> </a:t>
            </a:r>
            <a:r>
              <a:rPr spc="-235" dirty="0"/>
              <a:t>i</a:t>
            </a:r>
            <a:r>
              <a:rPr spc="-180" dirty="0"/>
              <a:t>s</a:t>
            </a:r>
            <a:r>
              <a:rPr spc="-280" dirty="0"/>
              <a:t> </a:t>
            </a:r>
            <a:r>
              <a:rPr spc="-100" dirty="0"/>
              <a:t>th</a:t>
            </a:r>
            <a:r>
              <a:rPr spc="50" dirty="0"/>
              <a:t>e</a:t>
            </a:r>
            <a:r>
              <a:rPr spc="-280" dirty="0"/>
              <a:t> </a:t>
            </a:r>
            <a:r>
              <a:rPr spc="-140" dirty="0"/>
              <a:t>p</a:t>
            </a:r>
            <a:r>
              <a:rPr spc="-270" dirty="0"/>
              <a:t>r</a:t>
            </a:r>
            <a:r>
              <a:rPr spc="-190" dirty="0"/>
              <a:t>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729" y="1962721"/>
            <a:ext cx="1635315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dirty="0">
                <a:latin typeface="Arial"/>
                <a:cs typeface="Arial"/>
              </a:rPr>
              <a:t>6. </a:t>
            </a:r>
            <a:r>
              <a:rPr sz="4350" b="1" spc="-325" dirty="0">
                <a:latin typeface="나눔고딕OTF ExtraBold"/>
                <a:cs typeface="나눔고딕OTF ExtraBold"/>
              </a:rPr>
              <a:t>원본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숫자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이미지</a:t>
            </a:r>
            <a:r>
              <a:rPr sz="4350" b="1" dirty="0">
                <a:latin typeface="Arial"/>
                <a:cs typeface="Arial"/>
              </a:rPr>
              <a:t>, </a:t>
            </a:r>
            <a:r>
              <a:rPr sz="4350" b="1" spc="-325" dirty="0">
                <a:latin typeface="나눔고딕OTF ExtraBold"/>
                <a:cs typeface="나눔고딕OTF ExtraBold"/>
              </a:rPr>
              <a:t>숫자가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있어서는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안되는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영역</a:t>
            </a:r>
            <a:r>
              <a:rPr sz="4350" b="1" dirty="0">
                <a:latin typeface="Arial"/>
                <a:cs typeface="Arial"/>
              </a:rPr>
              <a:t>, </a:t>
            </a:r>
            <a:r>
              <a:rPr sz="4350" b="1" spc="-325" dirty="0">
                <a:latin typeface="나눔고딕OTF ExtraBold"/>
                <a:cs typeface="나눔고딕OTF ExtraBold"/>
              </a:rPr>
              <a:t>숫자가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무조건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있는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영역</a:t>
            </a:r>
            <a:endParaRPr sz="4350">
              <a:latin typeface="나눔고딕OTF ExtraBold"/>
              <a:cs typeface="나눔고딕OTF ExtraBold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9240" y="2983304"/>
            <a:ext cx="14425623" cy="14260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9241" y="4665455"/>
            <a:ext cx="14425613" cy="14260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9241" y="6347607"/>
            <a:ext cx="14425613" cy="14260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9241" y="9179843"/>
            <a:ext cx="14425613" cy="14260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9729" y="8097640"/>
            <a:ext cx="1555178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b="1" dirty="0">
                <a:latin typeface="Arial"/>
                <a:cs typeface="Arial"/>
              </a:rPr>
              <a:t>7. </a:t>
            </a:r>
            <a:r>
              <a:rPr sz="4350" b="1" spc="-325" dirty="0">
                <a:latin typeface="나눔고딕OTF ExtraBold"/>
                <a:cs typeface="나눔고딕OTF ExtraBold"/>
              </a:rPr>
              <a:t>전체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405" dirty="0">
                <a:latin typeface="Arial"/>
                <a:cs typeface="Arial"/>
              </a:rPr>
              <a:t>T</a:t>
            </a:r>
            <a:r>
              <a:rPr sz="4350" b="1" spc="-25" dirty="0">
                <a:latin typeface="Arial"/>
                <a:cs typeface="Arial"/>
              </a:rPr>
              <a:t>rain</a:t>
            </a:r>
            <a:r>
              <a:rPr sz="4350" b="1" dirty="0">
                <a:latin typeface="Arial"/>
                <a:cs typeface="Arial"/>
              </a:rPr>
              <a:t> </a:t>
            </a:r>
            <a:r>
              <a:rPr sz="4350" b="1" spc="80" dirty="0">
                <a:latin typeface="Arial"/>
                <a:cs typeface="Arial"/>
              </a:rPr>
              <a:t>Data</a:t>
            </a:r>
            <a:r>
              <a:rPr sz="4350" b="1" spc="-325" dirty="0">
                <a:latin typeface="나눔고딕OTF ExtraBold"/>
                <a:cs typeface="나눔고딕OTF ExtraBold"/>
              </a:rPr>
              <a:t>에서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보이는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숫자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부분의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모든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이미지를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겹친</a:t>
            </a:r>
            <a:r>
              <a:rPr sz="4350" b="1" spc="-10" dirty="0">
                <a:latin typeface="나눔고딕OTF ExtraBold"/>
                <a:cs typeface="나눔고딕OTF ExtraBold"/>
              </a:rPr>
              <a:t> </a:t>
            </a:r>
            <a:r>
              <a:rPr sz="4350" b="1" spc="-325" dirty="0">
                <a:latin typeface="나눔고딕OTF ExtraBold"/>
                <a:cs typeface="나눔고딕OTF ExtraBold"/>
              </a:rPr>
              <a:t>이미지</a:t>
            </a:r>
            <a:endParaRPr sz="4350">
              <a:latin typeface="나눔고딕OTF ExtraBold"/>
              <a:cs typeface="나눔고딕OTF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901</Words>
  <Application>Microsoft Office PowerPoint</Application>
  <PresentationFormat>사용자 지정</PresentationFormat>
  <Paragraphs>96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나눔고딕OTF</vt:lpstr>
      <vt:lpstr>나눔고딕OTF ExtraBold</vt:lpstr>
      <vt:lpstr>Arial</vt:lpstr>
      <vt:lpstr>Calibri</vt:lpstr>
      <vt:lpstr>Office Theme</vt:lpstr>
      <vt:lpstr>겹친 문자 이미지 분류를 위한 합성곱 신경망 모델의 정확도 분석  Accuracy analysis of convolutional neural network models for overlapped character image classification.</vt:lpstr>
      <vt:lpstr>Why?</vt:lpstr>
      <vt:lpstr>Why?</vt:lpstr>
      <vt:lpstr>What is the problem?</vt:lpstr>
      <vt:lpstr>Why is that a problem?</vt:lpstr>
      <vt:lpstr>What is the problem?</vt:lpstr>
      <vt:lpstr>What is the problem?</vt:lpstr>
      <vt:lpstr>What is the problem?</vt:lpstr>
      <vt:lpstr>What is the problem?</vt:lpstr>
      <vt:lpstr>PowerPoint 프레젠테이션</vt:lpstr>
      <vt:lpstr>How to solve the problem</vt:lpstr>
      <vt:lpstr>PowerPoint 프레젠테이션</vt:lpstr>
      <vt:lpstr>How to solve the problem</vt:lpstr>
      <vt:lpstr>How to solve the problem</vt:lpstr>
      <vt:lpstr>PowerPoint 프레젠테이션</vt:lpstr>
      <vt:lpstr>How to solve the problem</vt:lpstr>
      <vt:lpstr>How to solve the problem</vt:lpstr>
      <vt:lpstr>What's left?</vt:lpstr>
      <vt:lpstr>What's left?</vt:lpstr>
      <vt:lpstr>What's left?</vt:lpstr>
      <vt:lpstr>What's left?</vt:lpstr>
      <vt:lpstr>PowerPoint 프레젠테이션</vt:lpstr>
      <vt:lpstr>What's left?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DACON 컴퓨터 비전 학습 경진대회</dc:title>
  <cp:lastModifiedBy>이상민</cp:lastModifiedBy>
  <cp:revision>11</cp:revision>
  <dcterms:created xsi:type="dcterms:W3CDTF">2021-10-14T17:41:36Z</dcterms:created>
  <dcterms:modified xsi:type="dcterms:W3CDTF">2021-10-19T21:38:09Z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2021-08-25T00:00:00Z</vt:filetime>
  </property>
  <property fmtid="{D5CDD505-2E9C-101B-9397-08002B2CF9AE}" pid="3" name="Creator">
    <vt:lpwstr>Keynote</vt:lpwstr>
  </property>
  <property fmtid="{D5CDD505-2E9C-101B-9397-08002B2CF9AE}" pid="4" name="LastSaved">
    <vt:filetime>2021-10-14T00:00:00Z</vt:filetime>
  </property>
</Properties>
</file>