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8"/>
  </p:notesMasterIdLst>
  <p:sldIdLst>
    <p:sldId id="256" r:id="rId2"/>
    <p:sldId id="258" r:id="rId3"/>
    <p:sldId id="311" r:id="rId4"/>
    <p:sldId id="314" r:id="rId5"/>
    <p:sldId id="319" r:id="rId6"/>
    <p:sldId id="292" r:id="rId7"/>
    <p:sldId id="315" r:id="rId8"/>
    <p:sldId id="298" r:id="rId9"/>
    <p:sldId id="316" r:id="rId10"/>
    <p:sldId id="303" r:id="rId11"/>
    <p:sldId id="317" r:id="rId12"/>
    <p:sldId id="318" r:id="rId13"/>
    <p:sldId id="309" r:id="rId14"/>
    <p:sldId id="289" r:id="rId15"/>
    <p:sldId id="306" r:id="rId16"/>
    <p:sldId id="274" r:id="rId17"/>
  </p:sldIdLst>
  <p:sldSz cx="20104100" cy="1130935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55100" autoAdjust="0"/>
  </p:normalViewPr>
  <p:slideViewPr>
    <p:cSldViewPr>
      <p:cViewPr varScale="1">
        <p:scale>
          <a:sx n="54" d="100"/>
          <a:sy n="54" d="100"/>
        </p:scale>
        <p:origin x="84" y="14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3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r">
              <a:defRPr sz="6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8911" tIns="24456" rIns="48911" bIns="244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1" cy="4475559"/>
          </a:xfrm>
          <a:prstGeom prst="rect">
            <a:avLst/>
          </a:prstGeom>
        </p:spPr>
        <p:txBody>
          <a:bodyPr vert="horz" lIns="48911" tIns="24456" rIns="48911" bIns="24456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r">
              <a:defRPr sz="6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2713" y="744538"/>
            <a:ext cx="6632575" cy="37306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안녕하세요 저는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눈문</a:t>
            </a:r>
            <a:r>
              <a:rPr lang="ko-KR" altLang="en-US" dirty="0" smtClean="0"/>
              <a:t> 리뷰 </a:t>
            </a:r>
            <a:r>
              <a:rPr lang="ko-KR" altLang="en-US" dirty="0"/>
              <a:t>발표를 맡은 스마트 </a:t>
            </a:r>
            <a:r>
              <a:rPr lang="ko-KR" altLang="en-US" dirty="0" err="1"/>
              <a:t>아이오티</a:t>
            </a:r>
            <a:r>
              <a:rPr lang="ko-KR" altLang="en-US" dirty="0"/>
              <a:t> 소속 학부연구생 이상민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목차로 발표를 준비하였습니다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3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3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dirty="0" smtClean="0"/>
                  <a:t>의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texture</a:t>
                </a:r>
                <a:r>
                  <a:rPr lang="ko-KR" altLang="en-US" sz="1200" dirty="0" smtClean="0"/>
                  <a:t>를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전송할 수 있다면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𝐼_2</a:t>
                </a:r>
                <a:r>
                  <a:rPr lang="ko-KR" altLang="en-US" sz="1200" dirty="0" smtClean="0"/>
                  <a:t>의 레이블도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전송되었다고 </a:t>
                </a:r>
                <a:r>
                  <a:rPr lang="ko-KR" altLang="en-US" sz="1200" dirty="0" smtClean="0"/>
                  <a:t>가정하고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가정을 기반으로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𝑡𝑒𝑥𝑡𝑢𝑟𝑒</a:t>
                </a:r>
                <a:r>
                  <a:rPr lang="ko-KR" altLang="en-US" sz="1200" dirty="0" smtClean="0"/>
                  <a:t>가 주어진다면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𝑠𝑡𝑟𝑢𝑐𝑡𝑢𝑟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e</a:t>
                </a:r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사용하여</a:t>
                </a:r>
                <a:r>
                  <a:rPr lang="ko-KR" altLang="en-US" sz="1200" baseline="0" dirty="0" smtClean="0"/>
                  <a:t>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 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이</a:t>
                </a:r>
                <a:r>
                  <a:rPr lang="ko-KR" altLang="en-US" sz="1200" dirty="0" smtClean="0"/>
                  <a:t>미지</a:t>
                </a:r>
                <a:r>
                  <a:rPr lang="ko-KR" altLang="en-US" sz="1200" dirty="0" smtClean="0"/>
                  <a:t> 생성할</a:t>
                </a:r>
                <a:r>
                  <a:rPr lang="ko-KR" altLang="en-US" sz="1200" baseline="0" dirty="0" smtClean="0"/>
                  <a:t> 수 있으며</a:t>
                </a:r>
                <a:r>
                  <a:rPr lang="en-US" altLang="ko-KR" sz="1200" baseline="0" dirty="0" smtClean="0"/>
                  <a:t>,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여기에서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𝐼_𝑑𝑠𝑡</a:t>
                </a:r>
                <a:r>
                  <a:rPr lang="ko-KR" altLang="en-US" sz="1200" dirty="0" smtClean="0"/>
                  <a:t>는 </a:t>
                </a:r>
                <a:r>
                  <a:rPr lang="ko-KR" altLang="en-US" sz="1200" dirty="0" smtClean="0"/>
                  <a:t>코로나 결과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데이터셋을</a:t>
                </a:r>
                <a:r>
                  <a:rPr lang="ko-KR" altLang="en-US" sz="1200" dirty="0" smtClean="0"/>
                  <a:t> 사용하였으며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𝑠𝑟𝑐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ChestX-ray14</a:t>
                </a:r>
                <a:r>
                  <a:rPr lang="ko-KR" altLang="en-US" sz="1200" dirty="0" smtClean="0"/>
                  <a:t>를 사용하였습니다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증강 기법을 사용하여서 훈련 셋을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배로 확장이 </a:t>
                </a:r>
                <a:r>
                  <a:rPr lang="ko-KR" altLang="en-US" sz="1200" dirty="0" smtClean="0"/>
                  <a:t>가능하며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해당 증강의 실험 결과는 </a:t>
                </a:r>
                <a:r>
                  <a:rPr lang="en-US" altLang="ko-KR" sz="1200" dirty="0" smtClean="0"/>
                  <a:t>Table 2</a:t>
                </a:r>
                <a:r>
                  <a:rPr lang="ko-KR" altLang="en-US" sz="1200" dirty="0" smtClean="0"/>
                  <a:t>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확인 가능하며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이러한 증강 기법을 </a:t>
                </a:r>
                <a:r>
                  <a:rPr lang="ko-KR" altLang="en-US" sz="1200" dirty="0" smtClean="0"/>
                  <a:t>통해서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r>
                  <a:rPr lang="ko-KR" altLang="en-US" sz="1200" dirty="0" smtClean="0"/>
                  <a:t>예측의 정확도를 더욱 향상 시킬 수 있음을 </a:t>
                </a:r>
                <a:r>
                  <a:rPr lang="ko-KR" altLang="en-US" sz="1200" dirty="0" smtClean="0"/>
                  <a:t>보여주었다고 주장하였습니다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jpe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541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dirty="0" err="1">
                <a:latin typeface="Arial"/>
                <a:ea typeface="+mj-ea"/>
                <a:cs typeface="Arial"/>
              </a:rPr>
              <a:t>Kyonggi</a:t>
            </a:r>
            <a:r>
              <a:rPr sz="3600" b="1" dirty="0">
                <a:latin typeface="Arial"/>
                <a:ea typeface="+mj-ea"/>
                <a:cs typeface="Arial"/>
              </a:rPr>
              <a:t> Univ. Smart I.O.T Lab </a:t>
            </a:r>
            <a:r>
              <a:rPr sz="3600" b="1" dirty="0">
                <a:latin typeface="나눔고딕OTF ExtraBold"/>
                <a:cs typeface="나눔고딕OTF ExtraBold"/>
              </a:rPr>
              <a:t>이상민 </a:t>
            </a:r>
            <a:r>
              <a:rPr sz="3600" b="1" dirty="0">
                <a:latin typeface="Arial"/>
                <a:ea typeface="+mj-ea"/>
                <a:cs typeface="Arial"/>
              </a:rPr>
              <a:t>(2021</a:t>
            </a:r>
            <a:r>
              <a:rPr sz="3600" b="1" dirty="0">
                <a:latin typeface="나눔고딕OTF ExtraBold"/>
                <a:cs typeface="나눔고딕OTF ExtraBold"/>
              </a:rPr>
              <a:t>년 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dirty="0">
                <a:latin typeface="Arial"/>
                <a:ea typeface="+mj-ea"/>
                <a:cs typeface="Arial"/>
              </a:rPr>
              <a:t>2</a:t>
            </a:r>
            <a:r>
              <a:rPr sz="3600" b="1" dirty="0" smtClean="0">
                <a:latin typeface="나눔고딕OTF ExtraBold"/>
                <a:cs typeface="나눔고딕OTF ExtraBold"/>
              </a:rPr>
              <a:t>월 </a:t>
            </a:r>
            <a:r>
              <a:rPr lang="en-US" sz="3600" b="1" dirty="0" smtClean="0">
                <a:latin typeface="나눔고딕OTF ExtraBold"/>
                <a:cs typeface="나눔고딕OTF ExtraBold"/>
              </a:rPr>
              <a:t>09</a:t>
            </a:r>
            <a:r>
              <a:rPr sz="3600" b="1" dirty="0" smtClean="0">
                <a:latin typeface="나눔고딕OTF ExtraBold"/>
                <a:cs typeface="나눔고딕OTF ExtraBold"/>
              </a:rPr>
              <a:t>일</a:t>
            </a:r>
            <a:r>
              <a:rPr sz="3600" b="1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557384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5400" dirty="0" smtClean="0"/>
              <a:t>USAD : </a:t>
            </a:r>
            <a:r>
              <a:rPr lang="en-US" altLang="ko-KR" sz="5400" dirty="0" err="1" smtClean="0"/>
              <a:t>UnSupervised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>Anomaly Detection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on </a:t>
            </a:r>
            <a:r>
              <a:rPr lang="en-US" altLang="ko-KR" sz="5400" dirty="0"/>
              <a:t>Multivariate Time </a:t>
            </a:r>
            <a:r>
              <a:rPr lang="en-US" altLang="ko-KR" sz="5400" dirty="0" smtClean="0"/>
              <a:t>Series, KDD 2020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Data analysis </a:t>
            </a:r>
            <a:r>
              <a:rPr lang="en-US" sz="5400" dirty="0" smtClean="0"/>
              <a:t>programming </a:t>
            </a:r>
            <a:r>
              <a:rPr lang="en-US" sz="5400" dirty="0"/>
              <a:t>p</a:t>
            </a:r>
            <a:r>
              <a:rPr lang="en-US" sz="5400" dirty="0" smtClean="0"/>
              <a:t>aper </a:t>
            </a:r>
            <a:r>
              <a:rPr lang="en-US" sz="5400" dirty="0"/>
              <a:t>review</a:t>
            </a:r>
            <a:endParaRPr sz="5400" dirty="0"/>
          </a:p>
        </p:txBody>
      </p:sp>
      <p:pic>
        <p:nvPicPr>
          <p:cNvPr id="6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Experimental setup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1450" y="2061018"/>
            <a:ext cx="175094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5</a:t>
            </a:r>
            <a:r>
              <a:rPr lang="ko-KR" altLang="en-US" sz="3200" dirty="0" smtClean="0"/>
              <a:t>개의 공공 </a:t>
            </a:r>
            <a:r>
              <a:rPr lang="en-US" altLang="ko-KR" sz="3200" dirty="0" smtClean="0"/>
              <a:t>Dataset</a:t>
            </a:r>
            <a:r>
              <a:rPr lang="ko-KR" altLang="en-US" sz="3200" dirty="0" smtClean="0"/>
              <a:t> 활용</a:t>
            </a:r>
            <a:endParaRPr lang="en-US" altLang="ko-KR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Secure water treatment (</a:t>
            </a:r>
            <a:r>
              <a:rPr lang="en-US" altLang="ko-KR" sz="2400" dirty="0" err="1" smtClean="0"/>
              <a:t>SWaT</a:t>
            </a:r>
            <a:r>
              <a:rPr lang="en-US" altLang="ko-KR" sz="2400" dirty="0" smtClean="0"/>
              <a:t>) - </a:t>
            </a:r>
            <a:r>
              <a:rPr lang="ko-KR" altLang="en-US" sz="2400" dirty="0" err="1" smtClean="0"/>
              <a:t>여과수를</a:t>
            </a:r>
            <a:r>
              <a:rPr lang="ko-KR" altLang="en-US" sz="2400" dirty="0" smtClean="0"/>
              <a:t> 생산하는 실제 산업용 수처리 공장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일 비정상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Water distribution (WADI</a:t>
            </a:r>
            <a:r>
              <a:rPr lang="en-US" altLang="ko-KR" sz="2400" dirty="0" smtClean="0"/>
              <a:t>) - </a:t>
            </a:r>
            <a:r>
              <a:rPr lang="en-US" altLang="ko-KR" sz="2400" dirty="0" err="1" smtClean="0"/>
              <a:t>SWaT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확장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물 분배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데이터 세트</a:t>
            </a:r>
            <a:r>
              <a:rPr lang="en-US" altLang="ko-KR" sz="2400" dirty="0" smtClean="0"/>
              <a:t>, 16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14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비정상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Server machine dataset (SMD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대규모 인터넷 회사에서 수집한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주간의 데이터 세트</a:t>
            </a:r>
            <a:r>
              <a:rPr lang="en-US" altLang="ko-KR" sz="2400" dirty="0" smtClean="0"/>
              <a:t>, 28</a:t>
            </a:r>
            <a:r>
              <a:rPr lang="ko-KR" altLang="en-US" sz="2400" dirty="0" smtClean="0"/>
              <a:t>개의 서버 시스템에서 가져온 데이터</a:t>
            </a:r>
            <a:endParaRPr lang="en-US" altLang="ko-KR" sz="2400" dirty="0" smtClean="0"/>
          </a:p>
          <a:p>
            <a:pPr lvl="8"/>
            <a:r>
              <a:rPr lang="en-US" altLang="ko-KR" sz="2400" dirty="0"/>
              <a:t>	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크기가 동일한 두 개의 집합으로 나뉘며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각각 훈련 세트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테스트 세트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Soil moisture active passive (SMAP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토양 수분 데이터 세트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Mars science laboratory (MSL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탐사 데이터 세트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1450" y="5175918"/>
            <a:ext cx="151567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Feasibility study : Orange’s dataset</a:t>
            </a:r>
          </a:p>
          <a:p>
            <a:r>
              <a:rPr lang="ko-KR" altLang="en-US" sz="2400" dirty="0" smtClean="0"/>
              <a:t>웹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사이트에 있는 </a:t>
            </a:r>
            <a:r>
              <a:rPr lang="en-US" altLang="ko-KR" sz="2400" dirty="0" smtClean="0"/>
              <a:t>Orange </a:t>
            </a:r>
            <a:r>
              <a:rPr lang="ko-KR" altLang="en-US" sz="2400" dirty="0" smtClean="0"/>
              <a:t>광고 네트워크의 기술 및 비즈니스 지표</a:t>
            </a:r>
            <a:endParaRPr lang="en-US" altLang="ko-KR" sz="2400" dirty="0" smtClean="0"/>
          </a:p>
          <a:p>
            <a:r>
              <a:rPr lang="ko-KR" altLang="en-US" sz="2400" dirty="0" smtClean="0"/>
              <a:t>약 </a:t>
            </a:r>
            <a:r>
              <a:rPr lang="en-US" altLang="ko-KR" sz="2400" dirty="0" smtClean="0"/>
              <a:t>32</a:t>
            </a:r>
            <a:r>
              <a:rPr lang="ko-KR" altLang="en-US" sz="2400" dirty="0" smtClean="0"/>
              <a:t>일에 해당하는 학습 세트와 약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일에 해당하는 테스트 세트</a:t>
            </a:r>
            <a:endParaRPr lang="en-US" altLang="ko-KR" sz="2400" dirty="0" smtClean="0"/>
          </a:p>
          <a:p>
            <a:r>
              <a:rPr lang="ko-KR" altLang="en-US" sz="2400" dirty="0" smtClean="0"/>
              <a:t>훈련 세트는 회사에 큰 사고가 없는 연속된 날을 선택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테스트 세트는 중요한 기간에 해당하는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일을 선택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이상 현상은 사고 보고서를 기반으로 전문가가 레이블 지정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7552155"/>
            <a:ext cx="7989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Evaluation Metrics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450" y="2061018"/>
            <a:ext cx="8355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평가 지표</a:t>
            </a:r>
            <a:endParaRPr lang="en-US" altLang="ko-KR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Precision (</a:t>
            </a:r>
            <a:r>
              <a:rPr lang="ko-KR" altLang="en-US" sz="2400" dirty="0" smtClean="0"/>
              <a:t>정밀도</a:t>
            </a:r>
            <a:r>
              <a:rPr lang="en-US" altLang="ko-KR" sz="2400" dirty="0" smtClean="0"/>
              <a:t>, P), Recall (</a:t>
            </a:r>
            <a:r>
              <a:rPr lang="ko-KR" altLang="en-US" sz="2400" dirty="0" err="1" smtClean="0"/>
              <a:t>재현율</a:t>
            </a:r>
            <a:r>
              <a:rPr lang="en-US" altLang="ko-KR" sz="2400" dirty="0" smtClean="0"/>
              <a:t>, R), F1 score (F1), F1*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blipFill>
                <a:blip r:embed="rId5"/>
                <a:stretch>
                  <a:fillRect b="-1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※</a:t>
                </a:r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2800" dirty="0" smtClean="0"/>
                  <a:t> 평균 정밀도와 평균 </a:t>
                </a:r>
                <a:r>
                  <a:rPr lang="ko-KR" altLang="en-US" sz="2800" dirty="0" err="1" smtClean="0"/>
                  <a:t>재현율을</a:t>
                </a:r>
                <a:r>
                  <a:rPr lang="ko-KR" altLang="en-US" sz="2800" dirty="0" smtClean="0"/>
                  <a:t> 의미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blipFill>
                <a:blip r:embed="rId6"/>
                <a:stretch>
                  <a:fillRect l="-3114" t="-28169" r="-2046" b="-45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TP</a:t>
                </a:r>
                <a:r>
                  <a:rPr lang="ko-KR" altLang="en-US" sz="2400" dirty="0" smtClean="0"/>
                  <a:t>는 참 긍정</a:t>
                </a:r>
                <a:r>
                  <a:rPr lang="en-US" altLang="ko-KR" sz="2400" dirty="0" smtClean="0"/>
                  <a:t>, FP</a:t>
                </a:r>
                <a:r>
                  <a:rPr lang="ko-KR" altLang="en-US" sz="2400" dirty="0" smtClean="0"/>
                  <a:t>는 거짓 긍정</a:t>
                </a:r>
                <a:r>
                  <a:rPr lang="en-US" altLang="ko-KR" sz="2400" dirty="0" smtClean="0"/>
                  <a:t>, FN</a:t>
                </a:r>
                <a:r>
                  <a:rPr lang="ko-KR" altLang="en-US" sz="2400" dirty="0" smtClean="0"/>
                  <a:t>은 거짓 부정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 smtClean="0"/>
                  <a:t>완전성을 기하기 위해  저자는 평균 정밀도와 평균 </a:t>
                </a:r>
                <a:r>
                  <a:rPr lang="ko-KR" altLang="en-US" sz="2400" dirty="0" err="1" smtClean="0"/>
                  <a:t>재현율을</a:t>
                </a:r>
                <a:r>
                  <a:rPr lang="ko-KR" altLang="en-US" sz="2400" dirty="0" smtClean="0"/>
                  <a:t> 사용하여 </a:t>
                </a:r>
                <a:r>
                  <a:rPr lang="en-US" altLang="ko-KR" sz="2400" dirty="0" smtClean="0"/>
                  <a:t>F1 </a:t>
                </a:r>
                <a:r>
                  <a:rPr lang="ko-KR" altLang="en-US" sz="2400" dirty="0" smtClean="0"/>
                  <a:t>점수를 계산하여 측정 값을 보고하며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이 점수를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으로 표시</a:t>
                </a:r>
                <a:endParaRPr lang="en-US" altLang="ko-KR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blipFill>
                <a:blip r:embed="rId7"/>
                <a:stretch>
                  <a:fillRect l="-498" t="-5076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52" y="3026474"/>
            <a:ext cx="13990760" cy="638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83616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Point-adjust : detect each observation/time-point independently and assigns a label to single time-point (without/with)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3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1" y="3022474"/>
            <a:ext cx="8001001" cy="29919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60" y="7054456"/>
            <a:ext cx="4761541" cy="3191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9050" y="2017976"/>
            <a:ext cx="1192429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알고리즘별</a:t>
            </a:r>
            <a:r>
              <a:rPr lang="ko-KR" altLang="en-US" sz="2800" dirty="0"/>
              <a:t> 전체 </a:t>
            </a:r>
            <a:r>
              <a:rPr lang="en-US" altLang="ko-KR" sz="2800" dirty="0"/>
              <a:t>datasets</a:t>
            </a:r>
            <a:r>
              <a:rPr lang="ko-KR" altLang="en-US" sz="2800" dirty="0"/>
              <a:t>의 평균 성능</a:t>
            </a:r>
            <a:r>
              <a:rPr lang="en-US" altLang="ko-KR" sz="2800" dirty="0"/>
              <a:t>(± standard deviation)</a:t>
            </a:r>
            <a:r>
              <a:rPr lang="ko-KR" altLang="en-US" sz="2800" dirty="0"/>
              <a:t>은 다음과 같음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650" y="6198525"/>
            <a:ext cx="804354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𝛼와 𝛽에 따른 </a:t>
            </a:r>
            <a:r>
              <a:rPr lang="en-US" altLang="ko-KR" sz="2800" dirty="0" err="1"/>
              <a:t>SWaT</a:t>
            </a:r>
            <a:r>
              <a:rPr lang="en-US" altLang="ko-KR" sz="2800" dirty="0"/>
              <a:t> dataset</a:t>
            </a:r>
            <a:r>
              <a:rPr lang="ko-KR" altLang="en-US" sz="2800" dirty="0"/>
              <a:t>의 성능은 다음과 같음</a:t>
            </a:r>
          </a:p>
        </p:txBody>
      </p:sp>
    </p:spTree>
    <p:extLst>
      <p:ext uri="{BB962C8B-B14F-4D97-AF65-F5344CB8AC3E}">
        <p14:creationId xmlns:p14="http://schemas.microsoft.com/office/powerpoint/2010/main" val="4192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24" y="3019011"/>
            <a:ext cx="16563975" cy="2886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207724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Down-sampling / windows size / latent space’s dimension / percentage of anomalies</a:t>
            </a:r>
            <a:r>
              <a:rPr lang="ko-KR" altLang="en-US" sz="2800" dirty="0"/>
              <a:t>에 따른 </a:t>
            </a:r>
            <a:r>
              <a:rPr lang="en-US" altLang="ko-KR" sz="2800" dirty="0"/>
              <a:t>ablation study</a:t>
            </a:r>
            <a:r>
              <a:rPr lang="ko-KR" altLang="en-US" sz="2800" dirty="0"/>
              <a:t>의 결과</a:t>
            </a:r>
          </a:p>
        </p:txBody>
      </p:sp>
    </p:spTree>
    <p:extLst>
      <p:ext uri="{BB962C8B-B14F-4D97-AF65-F5344CB8AC3E}">
        <p14:creationId xmlns:p14="http://schemas.microsoft.com/office/powerpoint/2010/main" val="4000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022474"/>
            <a:ext cx="10798018" cy="5233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551362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With/without </a:t>
            </a:r>
            <a:r>
              <a:rPr lang="en-US" altLang="ko-KR" sz="2800" dirty="0"/>
              <a:t>adversarial training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atin typeface="+mn-ea"/>
              </a:rPr>
              <a:t>감사합니다</a:t>
            </a:r>
            <a:r>
              <a:rPr lang="en-US" altLang="ko-KR" sz="11500" b="1" dirty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  <p:pic>
        <p:nvPicPr>
          <p:cNvPr id="7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6089650" y="3368675"/>
            <a:ext cx="7543800" cy="4054956"/>
          </a:xfrm>
          <a:prstGeom prst="rect">
            <a:avLst/>
          </a:prstGeom>
        </p:spPr>
        <p:txBody>
          <a:bodyPr vert="horz" wrap="square" lIns="0" tIns="12700" rIns="0" bIns="0" anchor="ctr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01. Introduction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02. </a:t>
            </a:r>
            <a:r>
              <a:rPr lang="en-US" altLang="ko-KR" sz="4350" b="1" dirty="0" smtClean="0">
                <a:latin typeface="나눔고딕OTF ExtraBold"/>
              </a:rPr>
              <a:t>Methods</a:t>
            </a:r>
            <a:endParaRPr lang="en-US" altLang="ko-KR" sz="4350" b="1" dirty="0">
              <a:latin typeface="나눔고딕OTF ExtraBold"/>
            </a:endParaRP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03. </a:t>
            </a:r>
            <a:r>
              <a:rPr lang="en-US" altLang="ko-KR" sz="4350" b="1" dirty="0" smtClean="0">
                <a:latin typeface="나눔고딕OTF ExtraBold"/>
              </a:rPr>
              <a:t>Experiments and Results</a:t>
            </a:r>
            <a:endParaRPr lang="ko-KR" altLang="en-US" sz="4350" b="1" dirty="0">
              <a:latin typeface="나눔고딕OTF ExtraBold"/>
            </a:endParaRPr>
          </a:p>
        </p:txBody>
      </p:sp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endParaRPr lang="en-US" sz="4400" b="0" kern="0" spc="-190" dirty="0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164713" y="5264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sz="4400" kern="0" dirty="0" smtClean="0"/>
              <a:t>Index</a:t>
            </a:r>
            <a:endParaRPr lang="en-US" sz="44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0" name="object 3"/>
          <p:cNvSpPr txBox="1"/>
          <p:nvPr/>
        </p:nvSpPr>
        <p:spPr>
          <a:xfrm>
            <a:off x="1012313" y="1118507"/>
            <a:ext cx="13306937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Pre-view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1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𝑈𝑛𝑠𝑢𝑝𝑒𝑟𝑣𝑖𝑠𝑒𝑑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𝐴𝑛𝑜𝑚𝑎𝑙𝑦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𝑀𝑢𝑙𝑡𝑖𝑣𝑎𝑟𝑖𝑎𝑡𝑒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𝑆𝑒𝑟𝑖𝑒𝑠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6747387" y="4898628"/>
            <a:ext cx="2057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852787" y="4912539"/>
            <a:ext cx="5943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70787" y="4912539"/>
            <a:ext cx="3124200" cy="2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3"/>
          <p:cNvSpPr txBox="1"/>
          <p:nvPr/>
        </p:nvSpPr>
        <p:spPr>
          <a:xfrm>
            <a:off x="1517650" y="3063875"/>
            <a:ext cx="12763500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기존 관측과는 상이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하여 다른 </a:t>
            </a:r>
            <a:r>
              <a:rPr lang="ko-KR" altLang="en-US" sz="2800" dirty="0" err="1">
                <a:latin typeface="바탕" panose="02030600000101010101" pitchFamily="18" charset="-127"/>
                <a:ea typeface="바탕" panose="02030600000101010101" pitchFamily="18" charset="-127"/>
              </a:rPr>
              <a:t>매커니즘에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 의해 생성되었다고 판단할만한 </a:t>
            </a:r>
            <a:r>
              <a:rPr lang="ko-KR" altLang="en-US" sz="2800" dirty="0" err="1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관측값</a:t>
            </a:r>
            <a:endParaRPr lang="ko-KR" altLang="en-US" sz="28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endCxn id="16" idx="2"/>
          </p:cNvCxnSpPr>
          <p:nvPr/>
        </p:nvCxnSpPr>
        <p:spPr>
          <a:xfrm flipV="1">
            <a:off x="7890387" y="3507586"/>
            <a:ext cx="9013" cy="775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"/>
          <p:cNvSpPr txBox="1"/>
          <p:nvPr/>
        </p:nvSpPr>
        <p:spPr>
          <a:xfrm>
            <a:off x="10942572" y="5807075"/>
            <a:ext cx="7764029" cy="4502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각 시간 단위마다 </a:t>
            </a:r>
            <a:r>
              <a:rPr lang="ko-KR" altLang="en-US" sz="2800" dirty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개의 값을 가지는 </a:t>
            </a:r>
            <a:r>
              <a:rPr lang="ko-KR" altLang="en-US" sz="2800" dirty="0" err="1" smtClean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시계열</a:t>
            </a:r>
            <a:endParaRPr lang="ko-KR" altLang="en-US" sz="280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14824587" y="5037098"/>
            <a:ext cx="2792" cy="7699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3"/>
          <p:cNvSpPr txBox="1"/>
          <p:nvPr/>
        </p:nvSpPr>
        <p:spPr>
          <a:xfrm>
            <a:off x="1517650" y="5674117"/>
            <a:ext cx="6858000" cy="87459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Auto encoder </a:t>
            </a: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(AE)</a:t>
            </a:r>
            <a:b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Generative adversarial networks (GANs</a:t>
            </a: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2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946650" y="5015730"/>
            <a:ext cx="0" cy="65838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96" y="7027306"/>
            <a:ext cx="7969605" cy="27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9937639" y="10009743"/>
            <a:ext cx="977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 출처 : https://link.springer.com/article/10.1007/s10994-019-05815-0?shared-article-renderer </a:t>
            </a:r>
          </a:p>
        </p:txBody>
      </p:sp>
    </p:spTree>
    <p:extLst>
      <p:ext uri="{BB962C8B-B14F-4D97-AF65-F5344CB8AC3E}">
        <p14:creationId xmlns:p14="http://schemas.microsoft.com/office/powerpoint/2010/main" val="130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b="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순서도: 수동 연산 1"/>
          <p:cNvSpPr/>
          <p:nvPr/>
        </p:nvSpPr>
        <p:spPr>
          <a:xfrm rot="5400000">
            <a:off x="10239300" y="8016875"/>
            <a:ext cx="2286000" cy="1676400"/>
          </a:xfrm>
          <a:prstGeom prst="flowChartManualOperat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Decoder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3500" y="8169274"/>
            <a:ext cx="455806" cy="13716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순서도: 수동 연산 8"/>
          <p:cNvSpPr/>
          <p:nvPr/>
        </p:nvSpPr>
        <p:spPr>
          <a:xfrm rot="16200000">
            <a:off x="6985595" y="7963564"/>
            <a:ext cx="2286000" cy="1783022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Encoder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9020106" y="8855074"/>
            <a:ext cx="5333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" idx="2"/>
          </p:cNvCxnSpPr>
          <p:nvPr/>
        </p:nvCxnSpPr>
        <p:spPr>
          <a:xfrm>
            <a:off x="10062323" y="8855073"/>
            <a:ext cx="48177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37082" y="7369174"/>
            <a:ext cx="1859218" cy="7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544100" y="7377111"/>
            <a:ext cx="16764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2900" y="7124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28485" y="68472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압축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190" y="68113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복원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정상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blipFill>
                <a:blip r:embed="rId5"/>
                <a:stretch>
                  <a:fillRect l="-3979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이상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blipFill>
                <a:blip r:embed="rId6"/>
                <a:stretch>
                  <a:fillRect l="-3979" t="-13158" r="-16446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복원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́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blipFill>
                <a:blip r:embed="rId7"/>
                <a:stretch>
                  <a:fillRect l="-3747" t="-5952" b="-2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289050" y="2017976"/>
            <a:ext cx="1681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활용한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은 데이터를 압축</a:t>
            </a:r>
            <a:r>
              <a:rPr lang="en-US" altLang="ko-KR" sz="2800" dirty="0"/>
              <a:t>&amp;</a:t>
            </a:r>
            <a:r>
              <a:rPr lang="ko-KR" altLang="en-US" sz="2800" dirty="0"/>
              <a:t>복원하는 과정에서 발생하는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reconstruction </a:t>
            </a:r>
            <a:r>
              <a:rPr lang="en-US" altLang="ko-KR" sz="2800" dirty="0"/>
              <a:t>error</a:t>
            </a:r>
            <a:r>
              <a:rPr lang="ko-KR" altLang="en-US" sz="2800" dirty="0"/>
              <a:t>를 </a:t>
            </a:r>
            <a:r>
              <a:rPr lang="en-US" altLang="ko-KR" sz="2800" dirty="0"/>
              <a:t>anomaly score</a:t>
            </a:r>
            <a:r>
              <a:rPr lang="ko-KR" altLang="en-US" sz="2800" dirty="0"/>
              <a:t>로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학습에는 정상 데이터만을 사용하기 때문에 이상 데이터가 들어올 경우 큰 </a:t>
            </a:r>
            <a:r>
              <a:rPr lang="en-US" altLang="ko-KR" sz="2800" dirty="0"/>
              <a:t>reconstruction error</a:t>
            </a:r>
            <a:r>
              <a:rPr lang="ko-KR" altLang="en-US" sz="2800" dirty="0"/>
              <a:t>가 </a:t>
            </a:r>
            <a:r>
              <a:rPr lang="ko-KR" altLang="en-US" sz="2800" dirty="0" smtClean="0"/>
              <a:t>발생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AE</a:t>
            </a:r>
            <a:r>
              <a:rPr lang="ko-KR" altLang="en-US" sz="2800" dirty="0"/>
              <a:t>는 압축 과정에서 복원에 불필요한 정보를 제거하여 비정상을 탐지할 수 있는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abnormal </a:t>
            </a:r>
            <a:r>
              <a:rPr lang="en-US" altLang="ko-KR" sz="2800" dirty="0"/>
              <a:t>information</a:t>
            </a:r>
            <a:r>
              <a:rPr lang="ko-KR" altLang="en-US" sz="2800" dirty="0"/>
              <a:t>이 사라질 가능성이 </a:t>
            </a:r>
            <a:r>
              <a:rPr lang="ko-KR" altLang="en-US" sz="2800" dirty="0" smtClean="0"/>
              <a:t>존재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 분포와 유사한 비정상 데이터가 들어올 경우 이를 구별할 수 </a:t>
            </a:r>
            <a:r>
              <a:rPr lang="ko-KR" altLang="en-US" sz="2800" dirty="0" smtClean="0"/>
              <a:t>없음 </a:t>
            </a:r>
            <a:r>
              <a:rPr lang="en-US" altLang="ko-KR" sz="2800" dirty="0" smtClean="0"/>
              <a:t>(= </a:t>
            </a:r>
            <a:r>
              <a:rPr lang="ko-KR" altLang="en-US" sz="2800" dirty="0" smtClean="0"/>
              <a:t>최대한 </a:t>
            </a:r>
            <a:r>
              <a:rPr lang="ko-KR" altLang="en-US" sz="2800" dirty="0"/>
              <a:t>정상처럼 복원하기 때문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69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순서도: 수동 연산 1"/>
              <p:cNvSpPr/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순서도: 수동 연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930722" y="6074646"/>
            <a:ext cx="427768" cy="1371600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수동 연산 8"/>
              <p:cNvSpPr/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순서도: 수동 연산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blipFill>
                <a:blip r:embed="rId6"/>
                <a:stretch>
                  <a:fillRect l="-332"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7596492" y="6760446"/>
            <a:ext cx="33423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  <a:endCxn id="2" idx="2"/>
          </p:cNvCxnSpPr>
          <p:nvPr/>
        </p:nvCxnSpPr>
        <p:spPr>
          <a:xfrm>
            <a:off x="8358490" y="6760446"/>
            <a:ext cx="38099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5689" y="5617446"/>
            <a:ext cx="380015" cy="228600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9" idx="3"/>
            <a:endCxn id="9" idx="0"/>
          </p:cNvCxnSpPr>
          <p:nvPr/>
        </p:nvCxnSpPr>
        <p:spPr>
          <a:xfrm>
            <a:off x="5385704" y="6760447"/>
            <a:ext cx="4277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수동 연산 42"/>
          <p:cNvSpPr/>
          <p:nvPr/>
        </p:nvSpPr>
        <p:spPr>
          <a:xfrm rot="16200000">
            <a:off x="11535999" y="5948179"/>
            <a:ext cx="2286000" cy="1630615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2" idx="0"/>
            <a:endCxn id="44" idx="1"/>
          </p:cNvCxnSpPr>
          <p:nvPr/>
        </p:nvCxnSpPr>
        <p:spPr>
          <a:xfrm>
            <a:off x="10568289" y="6760448"/>
            <a:ext cx="378557" cy="5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4" idx="3"/>
            <a:endCxn id="43" idx="0"/>
          </p:cNvCxnSpPr>
          <p:nvPr/>
        </p:nvCxnSpPr>
        <p:spPr>
          <a:xfrm flipV="1">
            <a:off x="11371230" y="6763487"/>
            <a:ext cx="492462" cy="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43" idx="2"/>
            <a:endCxn id="53" idx="1"/>
          </p:cNvCxnSpPr>
          <p:nvPr/>
        </p:nvCxnSpPr>
        <p:spPr>
          <a:xfrm flipV="1">
            <a:off x="13494307" y="6760446"/>
            <a:ext cx="336474" cy="30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수동 연산 56"/>
          <p:cNvSpPr/>
          <p:nvPr/>
        </p:nvSpPr>
        <p:spPr>
          <a:xfrm rot="16200000">
            <a:off x="11536000" y="8725568"/>
            <a:ext cx="2286000" cy="1630613"/>
          </a:xfrm>
          <a:prstGeom prst="flowChartManualOperation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Discri-minator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오른쪽 중괄호 57"/>
          <p:cNvSpPr/>
          <p:nvPr/>
        </p:nvSpPr>
        <p:spPr>
          <a:xfrm rot="16200000">
            <a:off x="7959830" y="3821023"/>
            <a:ext cx="369551" cy="3505201"/>
          </a:xfrm>
          <a:prstGeom prst="rightBrace">
            <a:avLst>
              <a:gd name="adj1" fmla="val 8333"/>
              <a:gd name="adj2" fmla="val 4911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19" idx="3"/>
            <a:endCxn id="57" idx="0"/>
          </p:cNvCxnSpPr>
          <p:nvPr/>
        </p:nvCxnSpPr>
        <p:spPr>
          <a:xfrm>
            <a:off x="5385704" y="6760447"/>
            <a:ext cx="6477990" cy="2780428"/>
          </a:xfrm>
          <a:prstGeom prst="bentConnector3">
            <a:avLst>
              <a:gd name="adj1" fmla="val 25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4" idx="3"/>
            <a:endCxn id="57" idx="0"/>
          </p:cNvCxnSpPr>
          <p:nvPr/>
        </p:nvCxnSpPr>
        <p:spPr>
          <a:xfrm>
            <a:off x="11371230" y="6765812"/>
            <a:ext cx="492464" cy="2775063"/>
          </a:xfrm>
          <a:prstGeom prst="bentConnector3">
            <a:avLst>
              <a:gd name="adj1" fmla="val 379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13830781" y="9125375"/>
            <a:ext cx="869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Real/</a:t>
            </a:r>
          </a:p>
          <a:p>
            <a:r>
              <a:rPr lang="en-US" altLang="ko-KR" sz="2400" b="1" dirty="0" smtClean="0"/>
              <a:t>Fake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289050" y="2017976"/>
            <a:ext cx="179354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GANs based </a:t>
            </a:r>
            <a:r>
              <a:rPr lang="ko-KR" altLang="en-US" sz="2800" dirty="0"/>
              <a:t>방법의 경우 </a:t>
            </a:r>
            <a:r>
              <a:rPr lang="en-US" altLang="ko-KR" sz="2800" dirty="0"/>
              <a:t>fake (abnormal)</a:t>
            </a:r>
            <a:r>
              <a:rPr lang="ko-KR" altLang="en-US" sz="2800" dirty="0"/>
              <a:t>와 </a:t>
            </a:r>
            <a:r>
              <a:rPr lang="en-US" altLang="ko-KR" sz="2800" dirty="0"/>
              <a:t>real (normal)</a:t>
            </a:r>
            <a:r>
              <a:rPr lang="ko-KR" altLang="en-US" sz="2800" dirty="0"/>
              <a:t>을 구분하는 </a:t>
            </a:r>
            <a:r>
              <a:rPr lang="en-US" altLang="ko-KR" sz="2800" dirty="0"/>
              <a:t>discriminator</a:t>
            </a:r>
            <a:r>
              <a:rPr lang="ko-KR" altLang="en-US" sz="2800" dirty="0"/>
              <a:t>의 도입으로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정상 </a:t>
            </a:r>
            <a:r>
              <a:rPr lang="ko-KR" altLang="en-US" sz="2800" dirty="0"/>
              <a:t>데이터만을 </a:t>
            </a:r>
            <a:r>
              <a:rPr lang="ko-KR" altLang="en-US" sz="2800" dirty="0" smtClean="0"/>
              <a:t>활용하더라도 보다 </a:t>
            </a:r>
            <a:r>
              <a:rPr lang="ko-KR" altLang="en-US" sz="2800" dirty="0"/>
              <a:t>상세하게 비정상을 구분할 수 있음</a:t>
            </a:r>
            <a:r>
              <a:rPr lang="en-US" altLang="ko-KR" sz="2800" dirty="0"/>
              <a:t>(=abnormal information</a:t>
            </a:r>
            <a:r>
              <a:rPr lang="ko-KR" altLang="en-US" sz="2800" dirty="0"/>
              <a:t>을 포함</a:t>
            </a:r>
            <a:r>
              <a:rPr lang="en-US" altLang="ko-KR" sz="2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판별자를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속이기 위해서는 </a:t>
            </a:r>
            <a:r>
              <a:rPr lang="en-US" altLang="ko-KR" sz="2800" dirty="0"/>
              <a:t>real </a:t>
            </a:r>
            <a:r>
              <a:rPr lang="ko-KR" altLang="en-US" sz="2800" dirty="0"/>
              <a:t>정보 뿐 아니라 </a:t>
            </a:r>
            <a:r>
              <a:rPr lang="en-US" altLang="ko-KR" sz="2800" dirty="0"/>
              <a:t>fake</a:t>
            </a:r>
            <a:r>
              <a:rPr lang="ko-KR" altLang="en-US" sz="2800" dirty="0"/>
              <a:t>에 대한 정보를 포함하도록 </a:t>
            </a:r>
            <a:r>
              <a:rPr lang="ko-KR" altLang="en-US" sz="2800" dirty="0" smtClean="0"/>
              <a:t>인코더 및 </a:t>
            </a:r>
            <a:r>
              <a:rPr lang="ko-KR" altLang="en-US" sz="2800" dirty="0" err="1" smtClean="0"/>
              <a:t>디코더가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학습하기 때문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GANs</a:t>
            </a:r>
            <a:r>
              <a:rPr lang="ko-KR" altLang="en-US" sz="2800" dirty="0"/>
              <a:t>는 안정적인 학습이 어렵다는 단점이 존재함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33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4672965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architecture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49"/>
          <a:stretch/>
        </p:blipFill>
        <p:spPr>
          <a:xfrm>
            <a:off x="5187954" y="4435475"/>
            <a:ext cx="8874806" cy="5016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blipFill>
                <a:blip r:embed="rId6"/>
                <a:stretch>
                  <a:fillRect r="-2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𝐸𝑐𝑜𝑑𝑒𝑟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r="-2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blipFill>
                <a:blip r:embed="rId10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blipFill>
                <a:blip r:embed="rId11"/>
                <a:stretch>
                  <a:fillRect l="-96" t="-15385" b="-39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11880273" y="7392020"/>
            <a:ext cx="2286000" cy="16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1880273" y="545798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3" idx="3"/>
          </p:cNvCxnSpPr>
          <p:nvPr/>
        </p:nvCxnSpPr>
        <p:spPr>
          <a:xfrm flipH="1" flipV="1">
            <a:off x="4963081" y="6544681"/>
            <a:ext cx="1583192" cy="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9050" y="2017976"/>
            <a:ext cx="16368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는 학습이 쉬운 </a:t>
            </a:r>
            <a:r>
              <a:rPr lang="en-US" altLang="ko-KR" sz="2800" dirty="0"/>
              <a:t>AE</a:t>
            </a:r>
            <a:r>
              <a:rPr lang="ko-KR" altLang="en-US" sz="2800" dirty="0"/>
              <a:t>의 장점과 </a:t>
            </a:r>
            <a:r>
              <a:rPr lang="en-US" altLang="ko-KR" sz="2800" dirty="0"/>
              <a:t>abnormal information</a:t>
            </a:r>
            <a:r>
              <a:rPr lang="ko-KR" altLang="en-US" sz="2800" dirty="0"/>
              <a:t>을 강제할 수 있는 </a:t>
            </a:r>
            <a:r>
              <a:rPr lang="en-US" altLang="ko-KR" sz="2800" dirty="0"/>
              <a:t>GANs</a:t>
            </a:r>
            <a:r>
              <a:rPr lang="ko-KR" altLang="en-US" sz="2800" dirty="0"/>
              <a:t>의 장점을 결합한 </a:t>
            </a:r>
            <a:r>
              <a:rPr lang="ko-KR" altLang="en-US" sz="2800" dirty="0" err="1" smtClean="0"/>
              <a:t>모델임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사용하되 </a:t>
            </a:r>
            <a:r>
              <a:rPr lang="en-US" altLang="ko-KR" sz="2800" dirty="0"/>
              <a:t>adversarial training</a:t>
            </a:r>
            <a:r>
              <a:rPr lang="ko-KR" altLang="en-US" sz="2800" dirty="0"/>
              <a:t>을 적용하여 보다 상세한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을 추구하고자 </a:t>
            </a:r>
            <a:r>
              <a:rPr lang="ko-KR" altLang="en-US" sz="2800" dirty="0" smtClean="0"/>
              <a:t>함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architecture</a:t>
            </a:r>
            <a:r>
              <a:rPr lang="ko-KR" altLang="en-US" sz="2800" dirty="0"/>
              <a:t>는 다음과 같음</a:t>
            </a:r>
          </a:p>
        </p:txBody>
      </p:sp>
    </p:spTree>
    <p:extLst>
      <p:ext uri="{BB962C8B-B14F-4D97-AF65-F5344CB8AC3E}">
        <p14:creationId xmlns:p14="http://schemas.microsoft.com/office/powerpoint/2010/main" val="4845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5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83170" y="9285660"/>
                <a:ext cx="4648200" cy="754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70" y="9285660"/>
                <a:ext cx="4648200" cy="754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289050" y="2017976"/>
            <a:ext cx="48184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 is trained in two </a:t>
            </a:r>
            <a:r>
              <a:rPr lang="en-US" altLang="ko-KR" sz="2800" dirty="0" smtClean="0"/>
              <a:t>phases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1. </a:t>
            </a:r>
            <a:r>
              <a:rPr lang="en-US" altLang="ko-KR" sz="2800" dirty="0" err="1" smtClean="0"/>
              <a:t>Autoencoder</a:t>
            </a:r>
            <a:r>
              <a:rPr lang="en-US" altLang="ko-KR" sz="2800" dirty="0" smtClean="0"/>
              <a:t> training</a:t>
            </a:r>
            <a:endParaRPr lang="ko-KR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89050" y="5204044"/>
            <a:ext cx="1547038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800" dirty="0" smtClean="0"/>
              <a:t>2. Adversarial 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Train </a:t>
            </a:r>
            <a:r>
              <a:rPr lang="ko-KR" altLang="en-US" sz="2800" dirty="0"/>
              <a:t>𝐴𝐸</a:t>
            </a:r>
            <a:r>
              <a:rPr lang="en-US" altLang="ko-KR" sz="2800" dirty="0"/>
              <a:t>2 to distinguish the real data from the data coming from </a:t>
            </a:r>
            <a:r>
              <a:rPr lang="ko-KR" altLang="en-US" sz="2800" dirty="0"/>
              <a:t>𝐴𝐸</a:t>
            </a:r>
            <a:r>
              <a:rPr lang="en-US" altLang="ko-KR" sz="2800" dirty="0"/>
              <a:t>1, and train </a:t>
            </a:r>
            <a:r>
              <a:rPr lang="ko-KR" altLang="en-US" sz="2800" dirty="0"/>
              <a:t>𝐴𝐸</a:t>
            </a:r>
            <a:r>
              <a:rPr lang="en-US" altLang="ko-KR" sz="2800" dirty="0"/>
              <a:t>1 to fool </a:t>
            </a:r>
            <a:r>
              <a:rPr lang="ko-KR" altLang="en-US" sz="2800" dirty="0"/>
              <a:t>𝐴𝐸</a:t>
            </a:r>
            <a:r>
              <a:rPr lang="en-US" altLang="ko-KR" sz="2800" dirty="0" smtClean="0"/>
              <a:t>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The objective of </a:t>
            </a:r>
            <a:r>
              <a:rPr lang="ko-KR" altLang="en-US" sz="2800" dirty="0"/>
              <a:t>𝐴𝐸</a:t>
            </a:r>
            <a:r>
              <a:rPr lang="en-US" altLang="ko-KR" sz="2800" dirty="0"/>
              <a:t>1 is to minimize the difference between W and the output of </a:t>
            </a:r>
            <a:r>
              <a:rPr lang="ko-KR" altLang="en-US" sz="2800" dirty="0"/>
              <a:t>𝐴𝐸</a:t>
            </a:r>
            <a:r>
              <a:rPr lang="en-US" altLang="ko-KR" sz="2800" dirty="0" smtClean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The </a:t>
            </a:r>
            <a:r>
              <a:rPr lang="en-US" altLang="ko-KR" sz="2800" dirty="0"/>
              <a:t>objective of </a:t>
            </a:r>
            <a:r>
              <a:rPr lang="ko-KR" altLang="en-US" sz="2800" dirty="0"/>
              <a:t>𝐴𝐸</a:t>
            </a:r>
            <a:r>
              <a:rPr lang="en-US" altLang="ko-KR" sz="2800" dirty="0"/>
              <a:t>2 is to maximize this difference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285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29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blipFill>
                <a:blip r:embed="rId5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blipFill>
                <a:blip r:embed="rId6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 flipV="1">
            <a:off x="3041650" y="4580144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041650" y="6172059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299450" y="4580144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99450" y="6174216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450" y="2606676"/>
            <a:ext cx="48006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/>
              <a:t>실제 데이터의 재구성 </a:t>
            </a:r>
            <a:r>
              <a:rPr lang="ko-KR" altLang="en-US" sz="3200" dirty="0" smtClean="0"/>
              <a:t>오류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>
            <a:endCxn id="21" idx="2"/>
          </p:cNvCxnSpPr>
          <p:nvPr/>
        </p:nvCxnSpPr>
        <p:spPr>
          <a:xfrm flipV="1">
            <a:off x="4222750" y="3099119"/>
            <a:ext cx="0" cy="372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dirty="0" smtClean="0"/>
                  <a:t>가짜 데이터에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 </a:t>
                </a:r>
                <a:r>
                  <a:rPr lang="ko-KR" altLang="en-US" sz="3200" dirty="0"/>
                  <a:t>재구성 </a:t>
                </a:r>
                <a:r>
                  <a:rPr lang="ko-KR" altLang="en-US" sz="3200" dirty="0" smtClean="0"/>
                  <a:t>오류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blipFill>
                <a:blip r:embed="rId7"/>
                <a:stretch>
                  <a:fillRect l="-3556" t="-30000" r="-3289" b="-4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10683661" y="3099118"/>
            <a:ext cx="1" cy="3723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: Fake (abnormal)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blipFill>
                <a:blip r:embed="rId8"/>
                <a:stretch>
                  <a:fillRect l="-145" t="-24691" r="-9012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3200" dirty="0" smtClean="0"/>
                  <a:t> : Training epochs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303082" y="6662565"/>
            <a:ext cx="1767445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𝐴𝐸</a:t>
            </a:r>
            <a:r>
              <a:rPr lang="en-US" altLang="ko-KR" sz="2800" dirty="0"/>
              <a:t>1</a:t>
            </a:r>
            <a:r>
              <a:rPr lang="ko-KR" altLang="en-US" sz="2800" dirty="0"/>
              <a:t>의 경우 </a:t>
            </a:r>
            <a:r>
              <a:rPr lang="en-US" altLang="ko-KR" sz="2800" dirty="0"/>
              <a:t>real</a:t>
            </a:r>
            <a:r>
              <a:rPr lang="ko-KR" altLang="en-US" sz="2800" dirty="0"/>
              <a:t>에 대한 </a:t>
            </a:r>
            <a:r>
              <a:rPr lang="en-US" altLang="ko-KR" sz="2800" dirty="0"/>
              <a:t>reconstruction error</a:t>
            </a:r>
            <a:r>
              <a:rPr lang="ko-KR" altLang="en-US" sz="2800" dirty="0"/>
              <a:t>와 </a:t>
            </a:r>
            <a:r>
              <a:rPr lang="en-US" altLang="ko-KR" sz="2800" dirty="0"/>
              <a:t>fake</a:t>
            </a:r>
            <a:r>
              <a:rPr lang="ko-KR" altLang="en-US" sz="2800" dirty="0"/>
              <a:t>에 대한 𝐴𝐸</a:t>
            </a:r>
            <a:r>
              <a:rPr lang="en-US" altLang="ko-KR" sz="2800" dirty="0"/>
              <a:t>2</a:t>
            </a:r>
            <a:r>
              <a:rPr lang="ko-KR" altLang="en-US" sz="2800" dirty="0"/>
              <a:t>의 </a:t>
            </a:r>
            <a:r>
              <a:rPr lang="en-US" altLang="ko-KR" sz="2800" dirty="0"/>
              <a:t>reconstruction error </a:t>
            </a:r>
            <a:r>
              <a:rPr lang="ko-KR" altLang="en-US" sz="2800" dirty="0"/>
              <a:t>둘 모두 최소일 때 </a:t>
            </a:r>
            <a:r>
              <a:rPr lang="ko-KR" altLang="en-US" sz="2800" dirty="0" smtClean="0"/>
              <a:t>최소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𝐴𝐸</a:t>
            </a:r>
            <a:r>
              <a:rPr lang="en-US" altLang="ko-KR" sz="2800" dirty="0"/>
              <a:t>2</a:t>
            </a:r>
            <a:r>
              <a:rPr lang="ko-KR" altLang="en-US" sz="2800" dirty="0"/>
              <a:t>의 경우 </a:t>
            </a:r>
            <a:r>
              <a:rPr lang="en-US" altLang="ko-KR" sz="2800" dirty="0"/>
              <a:t>real</a:t>
            </a:r>
            <a:r>
              <a:rPr lang="ko-KR" altLang="en-US" sz="2800" dirty="0"/>
              <a:t>에 대한 </a:t>
            </a:r>
            <a:r>
              <a:rPr lang="en-US" altLang="ko-KR" sz="2800" dirty="0"/>
              <a:t>reconstruction error</a:t>
            </a:r>
            <a:r>
              <a:rPr lang="ko-KR" altLang="en-US" sz="2800" dirty="0"/>
              <a:t>가 최소이고 </a:t>
            </a:r>
            <a:r>
              <a:rPr lang="en-US" altLang="ko-KR" sz="2800" dirty="0"/>
              <a:t>fake</a:t>
            </a:r>
            <a:r>
              <a:rPr lang="ko-KR" altLang="en-US" sz="2800" dirty="0"/>
              <a:t>에 대한 𝐴𝐸</a:t>
            </a:r>
            <a:r>
              <a:rPr lang="en-US" altLang="ko-KR" sz="2800" dirty="0"/>
              <a:t>2</a:t>
            </a:r>
            <a:r>
              <a:rPr lang="ko-KR" altLang="en-US" sz="2800" dirty="0"/>
              <a:t>의 </a:t>
            </a:r>
            <a:r>
              <a:rPr lang="en-US" altLang="ko-KR" sz="2800" dirty="0"/>
              <a:t>reconstruction error</a:t>
            </a:r>
            <a:r>
              <a:rPr lang="ko-KR" altLang="en-US" sz="2800" dirty="0"/>
              <a:t>가 최대일 때 최소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정리하면 </a:t>
            </a:r>
            <a:r>
              <a:rPr lang="ko-KR" altLang="en-US" sz="2800" dirty="0"/>
              <a:t>𝐴𝐸</a:t>
            </a:r>
            <a:r>
              <a:rPr lang="en-US" altLang="ko-KR" sz="2800" dirty="0"/>
              <a:t>1</a:t>
            </a:r>
            <a:r>
              <a:rPr lang="ko-KR" altLang="en-US" sz="2800" dirty="0"/>
              <a:t>는 𝐴𝐸</a:t>
            </a:r>
            <a:r>
              <a:rPr lang="en-US" altLang="ko-KR" sz="2800" dirty="0"/>
              <a:t>2</a:t>
            </a:r>
            <a:r>
              <a:rPr lang="ko-KR" altLang="en-US" sz="2800" dirty="0"/>
              <a:t>가 </a:t>
            </a:r>
            <a:r>
              <a:rPr lang="en-US" altLang="ko-KR" sz="2800" dirty="0"/>
              <a:t>fake</a:t>
            </a:r>
            <a:r>
              <a:rPr lang="ko-KR" altLang="en-US" sz="2800" dirty="0"/>
              <a:t>와 </a:t>
            </a:r>
            <a:r>
              <a:rPr lang="en-US" altLang="ko-KR" sz="2800" dirty="0"/>
              <a:t>real</a:t>
            </a:r>
            <a:r>
              <a:rPr lang="ko-KR" altLang="en-US" sz="2800" dirty="0"/>
              <a:t>을 구분하지 못하게 만들고</a:t>
            </a:r>
            <a:r>
              <a:rPr lang="en-US" altLang="ko-KR" sz="2800" dirty="0"/>
              <a:t>, </a:t>
            </a:r>
            <a:r>
              <a:rPr lang="ko-KR" altLang="en-US" sz="2800" dirty="0"/>
              <a:t>𝐴𝐸</a:t>
            </a:r>
            <a:r>
              <a:rPr lang="en-US" altLang="ko-KR" sz="2800" dirty="0"/>
              <a:t>2</a:t>
            </a:r>
            <a:r>
              <a:rPr lang="ko-KR" altLang="en-US" sz="2800" dirty="0"/>
              <a:t>는 </a:t>
            </a:r>
            <a:r>
              <a:rPr lang="en-US" altLang="ko-KR" sz="2800" dirty="0"/>
              <a:t>fake</a:t>
            </a:r>
            <a:r>
              <a:rPr lang="ko-KR" altLang="en-US" sz="2800" dirty="0"/>
              <a:t>이 들어왔을 때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reconstruction </a:t>
            </a:r>
            <a:r>
              <a:rPr lang="en-US" altLang="ko-KR" sz="2800" dirty="0"/>
              <a:t>error</a:t>
            </a:r>
            <a:r>
              <a:rPr lang="ko-KR" altLang="en-US" sz="2800" dirty="0"/>
              <a:t>를 </a:t>
            </a:r>
            <a:r>
              <a:rPr lang="ko-KR" altLang="en-US" sz="2800" dirty="0" smtClean="0"/>
              <a:t>크게 </a:t>
            </a:r>
            <a:r>
              <a:rPr lang="ko-KR" altLang="en-US" sz="2800" dirty="0"/>
              <a:t>만들도록 학습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즉 </a:t>
            </a:r>
            <a:r>
              <a:rPr lang="ko-KR" altLang="en-US" sz="2800" dirty="0"/>
              <a:t>𝐴𝐸</a:t>
            </a:r>
            <a:r>
              <a:rPr lang="en-US" altLang="ko-KR" sz="2800" dirty="0"/>
              <a:t>2</a:t>
            </a:r>
            <a:r>
              <a:rPr lang="ko-KR" altLang="en-US" sz="2800" dirty="0"/>
              <a:t>는 정상 데이터와 비정상 데이터의 미세한 차이를 극대화 시키는 역할을 함</a:t>
            </a:r>
          </a:p>
        </p:txBody>
      </p:sp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detection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0050" y="3825875"/>
                <a:ext cx="10286999" cy="801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825875"/>
                <a:ext cx="10286999" cy="801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759304"/>
                  </p:ext>
                </p:extLst>
              </p:nvPr>
            </p:nvGraphicFramePr>
            <p:xfrm>
              <a:off x="10966450" y="6973869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759304"/>
                  </p:ext>
                </p:extLst>
              </p:nvPr>
            </p:nvGraphicFramePr>
            <p:xfrm>
              <a:off x="10966450" y="6973869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109211" r="-20088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212000" r="-20088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/>
          <a:stretch/>
        </p:blipFill>
        <p:spPr>
          <a:xfrm>
            <a:off x="1087634" y="6111875"/>
            <a:ext cx="9296399" cy="396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9050" y="2017976"/>
            <a:ext cx="10084107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위와 같이 학습된 </a:t>
            </a: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anomaly score </a:t>
            </a:r>
            <a:r>
              <a:rPr lang="ko-KR" altLang="en-US" sz="2800" dirty="0" err="1"/>
              <a:t>산출식은</a:t>
            </a:r>
            <a:r>
              <a:rPr lang="ko-KR" altLang="en-US" sz="2800" dirty="0"/>
              <a:t> 다음과 같음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9049" y="5033241"/>
            <a:ext cx="1296758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정상과 매우 유사한 비정상 데이터가 들어왔을 때도 </a:t>
            </a:r>
            <a:r>
              <a:rPr lang="en-US" altLang="ko-KR" sz="2800" dirty="0"/>
              <a:t>USAD</a:t>
            </a:r>
            <a:r>
              <a:rPr lang="ko-KR" altLang="en-US" sz="2800" dirty="0"/>
              <a:t>는 이를 탐지할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3560" y="10099056"/>
                <a:ext cx="63434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𝑈𝑆𝐴𝐷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𝑑𝑒𝑡𝑒𝑐𝑡𝑖𝑜𝑛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60" y="10099056"/>
                <a:ext cx="634343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80850" y="8585838"/>
                <a:ext cx="64008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𝑉𝑎𝑟𝑖𝑎𝑡𝑖𝑜𝑛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𝑠𝑒𝑡𝑡𝑖𝑛𝑔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850" y="8585838"/>
                <a:ext cx="640080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747</Words>
  <Application>Microsoft Office PowerPoint</Application>
  <PresentationFormat>사용자 지정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나눔고딕OTF ExtraBold</vt:lpstr>
      <vt:lpstr>맑은 고딕</vt:lpstr>
      <vt:lpstr>바탕</vt:lpstr>
      <vt:lpstr>함초롬돋움</vt:lpstr>
      <vt:lpstr>Arial</vt:lpstr>
      <vt:lpstr>Calibri</vt:lpstr>
      <vt:lpstr>Cambria Math</vt:lpstr>
      <vt:lpstr>Times New Roman</vt:lpstr>
      <vt:lpstr>Office Theme</vt:lpstr>
      <vt:lpstr>USAD : UnSupervised Anomaly Detection  on Multivariate Time Series, KDD 2020  Data analysis programming paper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469</cp:revision>
  <cp:lastPrinted>2021-12-01T00:32:27Z</cp:lastPrinted>
  <dcterms:created xsi:type="dcterms:W3CDTF">2021-10-14T17:41:36Z</dcterms:created>
  <dcterms:modified xsi:type="dcterms:W3CDTF">2021-12-06T19:45:31Z</dcterms:modified>
  <cp:version>1000.0000.01</cp:version>
</cp:coreProperties>
</file>