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17"/>
  </p:notesMasterIdLst>
  <p:sldIdLst>
    <p:sldId id="256" r:id="rId2"/>
    <p:sldId id="260" r:id="rId3"/>
    <p:sldId id="262" r:id="rId4"/>
    <p:sldId id="269" r:id="rId5"/>
    <p:sldId id="268" r:id="rId6"/>
    <p:sldId id="275" r:id="rId7"/>
    <p:sldId id="276" r:id="rId8"/>
    <p:sldId id="277" r:id="rId9"/>
    <p:sldId id="270" r:id="rId10"/>
    <p:sldId id="271" r:id="rId11"/>
    <p:sldId id="272" r:id="rId12"/>
    <p:sldId id="273" r:id="rId13"/>
    <p:sldId id="265" r:id="rId14"/>
    <p:sldId id="274" r:id="rId15"/>
    <p:sldId id="27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360" autoAdjust="0"/>
  </p:normalViewPr>
  <p:slideViewPr>
    <p:cSldViewPr snapToGrid="0">
      <p:cViewPr varScale="1">
        <p:scale>
          <a:sx n="104" d="100"/>
          <a:sy n="104" d="100"/>
        </p:scale>
        <p:origin x="18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626D9-5BA3-476E-A081-39A9AB257756}" type="datetimeFigureOut">
              <a:rPr lang="zh-TW" altLang="en-US" smtClean="0"/>
              <a:t>2020/4/29</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AF7AD-35FF-4233-BF59-115115007DC2}" type="slidenum">
              <a:rPr lang="zh-TW" altLang="en-US" smtClean="0"/>
              <a:t>‹#›</a:t>
            </a:fld>
            <a:endParaRPr lang="zh-TW" altLang="en-US"/>
          </a:p>
        </p:txBody>
      </p:sp>
    </p:spTree>
    <p:extLst>
      <p:ext uri="{BB962C8B-B14F-4D97-AF65-F5344CB8AC3E}">
        <p14:creationId xmlns:p14="http://schemas.microsoft.com/office/powerpoint/2010/main" val="427811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mbalib.com/zh-tw/%E5%85%B7%E4%BD%93%E8%BF%81%E7%A7%BB"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iki.mbalib.com/zh-tw/%E7%89%B9%E6%AE%8A%E8%BF%81%E7%A7%BB" TargetMode="External"/><Relationship Id="rId4" Type="http://schemas.openxmlformats.org/officeDocument/2006/relationships/hyperlink" Target="https://wiki.mbalib.com/zh-tw/%E7%94%B5%E5%AD%90%E9%82%AE%E4%BB%B6"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2</a:t>
            </a:fld>
            <a:endParaRPr lang="zh-TW" altLang="en-US"/>
          </a:p>
        </p:txBody>
      </p:sp>
    </p:spTree>
    <p:extLst>
      <p:ext uri="{BB962C8B-B14F-4D97-AF65-F5344CB8AC3E}">
        <p14:creationId xmlns:p14="http://schemas.microsoft.com/office/powerpoint/2010/main" val="201545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根據遷移的內容，布魯納（</a:t>
            </a:r>
            <a:r>
              <a:rPr lang="en-US" altLang="zh-TW" sz="1200" b="0" i="0" kern="1200" dirty="0" err="1">
                <a:solidFill>
                  <a:schemeClr val="tx1"/>
                </a:solidFill>
                <a:effectLst/>
                <a:latin typeface="+mn-lt"/>
                <a:ea typeface="+mn-ea"/>
                <a:cs typeface="+mn-cs"/>
              </a:rPr>
              <a:t>J.S.Bruner</a:t>
            </a:r>
            <a:r>
              <a:rPr lang="zh-TW" altLang="en-US" sz="1200" b="0" i="0" kern="1200" dirty="0">
                <a:solidFill>
                  <a:schemeClr val="tx1"/>
                </a:solidFill>
                <a:effectLst/>
                <a:latin typeface="+mn-lt"/>
                <a:ea typeface="+mn-ea"/>
                <a:cs typeface="+mn-cs"/>
              </a:rPr>
              <a:t>）把遷移區分為一般遷移和</a:t>
            </a:r>
            <a:r>
              <a:rPr lang="zh-TW" altLang="en-US" sz="1200" b="0" i="0" u="none" strike="noStrike" kern="1200" dirty="0">
                <a:solidFill>
                  <a:schemeClr val="tx1"/>
                </a:solidFill>
                <a:effectLst/>
                <a:latin typeface="+mn-lt"/>
                <a:ea typeface="+mn-ea"/>
                <a:cs typeface="+mn-cs"/>
                <a:hlinkClick r:id="rId3" tooltip="具体迁移"/>
              </a:rPr>
              <a:t>具體遷移</a:t>
            </a:r>
            <a:r>
              <a:rPr lang="zh-TW" altLang="en-US" sz="1200" b="0" i="0" kern="1200" dirty="0">
                <a:solidFill>
                  <a:schemeClr val="tx1"/>
                </a:solidFill>
                <a:effectLst/>
                <a:latin typeface="+mn-lt"/>
                <a:ea typeface="+mn-ea"/>
                <a:cs typeface="+mn-cs"/>
              </a:rPr>
              <a:t>。一般遷移也稱普遍遷移、非特殊遷移，是將一種學習中習得的一般原理、方法、策略和態度等遷移到另一種學習中去。布魯納認為一般遷移是十分重要的，因為基本的原理、規則、方法、策略和態度具有廣泛遷移的可能性。如對一種外語的語法結構、構詞規則及學習方法的掌握，將有助於掌握另一種屬於同一語系的外語。</a:t>
            </a:r>
          </a:p>
          <a:p>
            <a:r>
              <a:rPr lang="zh-TW" altLang="en-US" sz="1200" b="0" i="0" kern="1200" dirty="0">
                <a:solidFill>
                  <a:schemeClr val="tx1"/>
                </a:solidFill>
                <a:effectLst/>
                <a:latin typeface="+mn-lt"/>
                <a:ea typeface="+mn-ea"/>
                <a:cs typeface="+mn-cs"/>
              </a:rPr>
              <a:t>　　把從一種學習中習得的具體的、特殊的經驗直接遷移到另一種學習中去叫做具體遷移或特殊遷移。如理解了什麼是“</a:t>
            </a:r>
            <a:r>
              <a:rPr lang="zh-TW" altLang="en-US" sz="1200" b="0" i="0" u="none" strike="noStrike" kern="1200" dirty="0">
                <a:solidFill>
                  <a:schemeClr val="tx1"/>
                </a:solidFill>
                <a:effectLst/>
                <a:latin typeface="+mn-lt"/>
                <a:ea typeface="+mn-ea"/>
                <a:cs typeface="+mn-cs"/>
                <a:hlinkClick r:id="rId4" tooltip="电子邮件"/>
              </a:rPr>
              <a:t>電子郵件</a:t>
            </a:r>
            <a:r>
              <a:rPr lang="zh-TW" altLang="en-US" sz="1200" b="0" i="0" kern="1200" dirty="0">
                <a:solidFill>
                  <a:schemeClr val="tx1"/>
                </a:solidFill>
                <a:effectLst/>
                <a:latin typeface="+mn-lt"/>
                <a:ea typeface="+mn-ea"/>
                <a:cs typeface="+mn-cs"/>
              </a:rPr>
              <a:t>”後，再理解“電子信箱”、“電子閱覽室”等概念時就會發生特殊遷移。英語學習中，當學完單詞</a:t>
            </a:r>
            <a:r>
              <a:rPr lang="en-US" altLang="zh-TW" sz="1200" b="0" i="0" kern="1200" dirty="0">
                <a:solidFill>
                  <a:schemeClr val="tx1"/>
                </a:solidFill>
                <a:effectLst/>
                <a:latin typeface="+mn-lt"/>
                <a:ea typeface="+mn-ea"/>
                <a:cs typeface="+mn-cs"/>
              </a:rPr>
              <a:t>basket(</a:t>
            </a:r>
            <a:r>
              <a:rPr lang="zh-TW" altLang="en-US" sz="1200" b="0" i="0" kern="1200" dirty="0">
                <a:solidFill>
                  <a:schemeClr val="tx1"/>
                </a:solidFill>
                <a:effectLst/>
                <a:latin typeface="+mn-lt"/>
                <a:ea typeface="+mn-ea"/>
                <a:cs typeface="+mn-cs"/>
              </a:rPr>
              <a:t>籃子</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後，再學習</a:t>
            </a:r>
            <a:r>
              <a:rPr lang="en-US" altLang="zh-TW" sz="1200" b="0" i="0" kern="1200" dirty="0">
                <a:solidFill>
                  <a:schemeClr val="tx1"/>
                </a:solidFill>
                <a:effectLst/>
                <a:latin typeface="+mn-lt"/>
                <a:ea typeface="+mn-ea"/>
                <a:cs typeface="+mn-cs"/>
              </a:rPr>
              <a:t>basketball (</a:t>
            </a:r>
            <a:r>
              <a:rPr lang="zh-TW" altLang="en-US" sz="1200" b="0" i="0" kern="1200" dirty="0">
                <a:solidFill>
                  <a:schemeClr val="tx1"/>
                </a:solidFill>
                <a:effectLst/>
                <a:latin typeface="+mn-lt"/>
                <a:ea typeface="+mn-ea"/>
                <a:cs typeface="+mn-cs"/>
              </a:rPr>
              <a:t>籃球</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時，即可以產生特殊遷移。</a:t>
            </a:r>
            <a:r>
              <a:rPr lang="zh-TW" altLang="en-US" sz="1200" b="0" i="0" u="none" strike="noStrike" kern="1200" dirty="0">
                <a:solidFill>
                  <a:schemeClr val="tx1"/>
                </a:solidFill>
                <a:effectLst/>
                <a:latin typeface="+mn-lt"/>
                <a:ea typeface="+mn-ea"/>
                <a:cs typeface="+mn-cs"/>
                <a:hlinkClick r:id="rId5" tooltip="特殊迁移"/>
              </a:rPr>
              <a:t>特殊遷移</a:t>
            </a:r>
            <a:r>
              <a:rPr lang="zh-TW" altLang="en-US" sz="1200" b="0" i="0" kern="1200" dirty="0">
                <a:solidFill>
                  <a:schemeClr val="tx1"/>
                </a:solidFill>
                <a:effectLst/>
                <a:latin typeface="+mn-lt"/>
                <a:ea typeface="+mn-ea"/>
                <a:cs typeface="+mn-cs"/>
              </a:rPr>
              <a:t>的範圍往往不如一般遷移廣，僅適用於非常有限的情境中，但從上面的事例中可以看出，它對於系統掌握某一領域的知識來說是非常必要的。</a:t>
            </a: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特殊遷移是指習慣或連結的延伸，亦即動作技能方面的遷移，而一般遷移則是指原理、原則及態度的遷移。</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11</a:t>
            </a:fld>
            <a:endParaRPr lang="zh-TW" altLang="en-US"/>
          </a:p>
        </p:txBody>
      </p:sp>
    </p:spTree>
    <p:extLst>
      <p:ext uri="{BB962C8B-B14F-4D97-AF65-F5344CB8AC3E}">
        <p14:creationId xmlns:p14="http://schemas.microsoft.com/office/powerpoint/2010/main" val="3986449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深度遷移學習首先分為四類：加權式的深度遷移學習，映射式的深度遷移學習，網絡式的深度遷移學習和對抗式的深度遷移學習。在大多數實際應用中，通常將上述多種技術結合使用以獲得更好的效果。當前大多數研究集中在監督式學習上，如何通過轉移知識到無監督或半監督學習的深度神經網絡可能會在未來引起越來越多的關注。負遷移和可遷移性測量是傳統遷移學習中的重要問題。這兩個問題的影響在深度遷移學習還需要我們進行進一步的研究。此外，一個非常有吸引力的研究領域是為深度神經網絡中的遷移知識找到更強大的物理支持，這需要物理學家、神經科學家和計算機科學家的合作。可以預見，在深度神經網絡的發展中，深度遷移學習將被廣泛應用於解決許多具有挑戰性的問題。</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fontAlgn="base"/>
            <a:r>
              <a:rPr lang="zh-TW" altLang="en-US" sz="1200" b="0" i="0" kern="1200" dirty="0">
                <a:solidFill>
                  <a:schemeClr val="tx1"/>
                </a:solidFill>
                <a:effectLst/>
                <a:latin typeface="+mn-lt"/>
                <a:ea typeface="+mn-ea"/>
                <a:cs typeface="+mn-cs"/>
              </a:rPr>
              <a:t>復用現有知識域數據，已有的大量工作不至於完全丟棄；</a:t>
            </a:r>
          </a:p>
          <a:p>
            <a:pPr fontAlgn="base"/>
            <a:r>
              <a:rPr lang="zh-TW" altLang="en-US" sz="1200" b="0" i="0" kern="1200" dirty="0">
                <a:solidFill>
                  <a:schemeClr val="tx1"/>
                </a:solidFill>
                <a:effectLst/>
                <a:latin typeface="+mn-lt"/>
                <a:ea typeface="+mn-ea"/>
                <a:cs typeface="+mn-cs"/>
              </a:rPr>
              <a:t>不需要再去花費巨大代價去重新采集和標定龐大的新數據集，也有可能數據根本無法獲取；</a:t>
            </a:r>
          </a:p>
          <a:p>
            <a:pPr fontAlgn="base"/>
            <a:r>
              <a:rPr lang="zh-TW" altLang="en-US" sz="1200" b="0" i="0" kern="1200" dirty="0">
                <a:solidFill>
                  <a:schemeClr val="tx1"/>
                </a:solidFill>
                <a:effectLst/>
                <a:latin typeface="+mn-lt"/>
                <a:ea typeface="+mn-ea"/>
                <a:cs typeface="+mn-cs"/>
              </a:rPr>
              <a:t>對於快速出現的新領域，能夠快速遷移和應用，體現時效性優勢。</a:t>
            </a:r>
          </a:p>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13</a:t>
            </a:fld>
            <a:endParaRPr lang="zh-TW" altLang="en-US"/>
          </a:p>
        </p:txBody>
      </p:sp>
    </p:spTree>
    <p:extLst>
      <p:ext uri="{BB962C8B-B14F-4D97-AF65-F5344CB8AC3E}">
        <p14:creationId xmlns:p14="http://schemas.microsoft.com/office/powerpoint/2010/main" val="201057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3</a:t>
            </a:fld>
            <a:endParaRPr lang="zh-TW" altLang="en-US"/>
          </a:p>
        </p:txBody>
      </p:sp>
    </p:spTree>
    <p:extLst>
      <p:ext uri="{BB962C8B-B14F-4D97-AF65-F5344CB8AC3E}">
        <p14:creationId xmlns:p14="http://schemas.microsoft.com/office/powerpoint/2010/main" val="35908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4</a:t>
            </a:fld>
            <a:endParaRPr lang="zh-TW" altLang="en-US"/>
          </a:p>
        </p:txBody>
      </p:sp>
    </p:spTree>
    <p:extLst>
      <p:ext uri="{BB962C8B-B14F-4D97-AF65-F5344CB8AC3E}">
        <p14:creationId xmlns:p14="http://schemas.microsoft.com/office/powerpoint/2010/main" val="26250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5</a:t>
            </a:fld>
            <a:endParaRPr lang="zh-TW" altLang="en-US"/>
          </a:p>
        </p:txBody>
      </p:sp>
    </p:spTree>
    <p:extLst>
      <p:ext uri="{BB962C8B-B14F-4D97-AF65-F5344CB8AC3E}">
        <p14:creationId xmlns:p14="http://schemas.microsoft.com/office/powerpoint/2010/main" val="2945711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6</a:t>
            </a:fld>
            <a:endParaRPr lang="zh-TW" altLang="en-US"/>
          </a:p>
        </p:txBody>
      </p:sp>
    </p:spTree>
    <p:extLst>
      <p:ext uri="{BB962C8B-B14F-4D97-AF65-F5344CB8AC3E}">
        <p14:creationId xmlns:p14="http://schemas.microsoft.com/office/powerpoint/2010/main" val="4144308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7</a:t>
            </a:fld>
            <a:endParaRPr lang="zh-TW" altLang="en-US"/>
          </a:p>
        </p:txBody>
      </p:sp>
    </p:spTree>
    <p:extLst>
      <p:ext uri="{BB962C8B-B14F-4D97-AF65-F5344CB8AC3E}">
        <p14:creationId xmlns:p14="http://schemas.microsoft.com/office/powerpoint/2010/main" val="99392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8</a:t>
            </a:fld>
            <a:endParaRPr lang="zh-TW" altLang="en-US"/>
          </a:p>
        </p:txBody>
      </p:sp>
    </p:spTree>
    <p:extLst>
      <p:ext uri="{BB962C8B-B14F-4D97-AF65-F5344CB8AC3E}">
        <p14:creationId xmlns:p14="http://schemas.microsoft.com/office/powerpoint/2010/main" val="3368160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9</a:t>
            </a:fld>
            <a:endParaRPr lang="zh-TW" altLang="en-US"/>
          </a:p>
        </p:txBody>
      </p:sp>
    </p:spTree>
    <p:extLst>
      <p:ext uri="{BB962C8B-B14F-4D97-AF65-F5344CB8AC3E}">
        <p14:creationId xmlns:p14="http://schemas.microsoft.com/office/powerpoint/2010/main" val="312809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10</a:t>
            </a:fld>
            <a:endParaRPr lang="zh-TW" altLang="en-US"/>
          </a:p>
        </p:txBody>
      </p:sp>
    </p:spTree>
    <p:extLst>
      <p:ext uri="{BB962C8B-B14F-4D97-AF65-F5344CB8AC3E}">
        <p14:creationId xmlns:p14="http://schemas.microsoft.com/office/powerpoint/2010/main" val="37663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26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45943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06985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0" name="標題 9"/>
          <p:cNvSpPr>
            <a:spLocks noGrp="1"/>
          </p:cNvSpPr>
          <p:nvPr>
            <p:ph type="title"/>
          </p:nvPr>
        </p:nvSpPr>
        <p:spPr/>
        <p:txBody>
          <a:bodyPr/>
          <a:lstStyle/>
          <a:p>
            <a:r>
              <a:rPr lang="zh-TW" altLang="en-US" smtClean="0"/>
              <a:t>按一下以編輯母片標題樣式</a:t>
            </a:r>
            <a:endParaRPr lang="zh-TW" altLang="en-US"/>
          </a:p>
        </p:txBody>
      </p:sp>
      <p:sp>
        <p:nvSpPr>
          <p:cNvPr id="11" name="日期版面配置區 10"/>
          <p:cNvSpPr>
            <a:spLocks noGrp="1"/>
          </p:cNvSpPr>
          <p:nvPr>
            <p:ph type="dt" sz="half" idx="10"/>
          </p:nvPr>
        </p:nvSpPr>
        <p:spPr/>
        <p:txBody>
          <a:bodyPr/>
          <a:lstStyle/>
          <a:p>
            <a:fld id="{A59F13F5-AF82-4244-8112-421C11DA4351}" type="datetime1">
              <a:rPr lang="zh-TW" altLang="en-US" smtClean="0"/>
              <a:t>2020/4/29</a:t>
            </a:fld>
            <a:endParaRPr lang="zh-TW" altLang="en-US"/>
          </a:p>
        </p:txBody>
      </p:sp>
      <p:sp>
        <p:nvSpPr>
          <p:cNvPr id="12" name="頁尾版面配置區 11"/>
          <p:cNvSpPr>
            <a:spLocks noGrp="1"/>
          </p:cNvSpPr>
          <p:nvPr>
            <p:ph type="ftr" sz="quarter" idx="11"/>
          </p:nvPr>
        </p:nvSpPr>
        <p:spPr/>
        <p:txBody>
          <a:bodyPr/>
          <a:lstStyle/>
          <a:p>
            <a:endParaRPr lang="zh-TW" altLang="en-US"/>
          </a:p>
        </p:txBody>
      </p:sp>
      <p:sp>
        <p:nvSpPr>
          <p:cNvPr id="13" name="投影片編號版面配置區 12"/>
          <p:cNvSpPr>
            <a:spLocks noGrp="1"/>
          </p:cNvSpPr>
          <p:nvPr>
            <p:ph type="sldNum" sz="quarter" idx="12"/>
          </p:nvPr>
        </p:nvSpPr>
        <p:spPr/>
        <p:txBody>
          <a:bodyPr/>
          <a:lstStyle/>
          <a:p>
            <a:fld id="{C4C180D5-E50A-4C43-A1FF-64CB31FE9BC5}" type="slidenum">
              <a:rPr lang="zh-TW" altLang="en-US" smtClean="0"/>
              <a:t>‹#›</a:t>
            </a:fld>
            <a:endParaRPr lang="zh-TW" altLang="en-US"/>
          </a:p>
        </p:txBody>
      </p:sp>
    </p:spTree>
    <p:extLst>
      <p:ext uri="{BB962C8B-B14F-4D97-AF65-F5344CB8AC3E}">
        <p14:creationId xmlns:p14="http://schemas.microsoft.com/office/powerpoint/2010/main" val="2048301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74510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52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62667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22960" y="2582334"/>
            <a:ext cx="370332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440" y="2582334"/>
            <a:ext cx="370332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72238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65984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289447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zh-TW"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2499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6195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zh-TW"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CB0386E-A5EC-472C-8386-061081BBB03F}" type="slidenum">
              <a:rPr lang="zh-TW" altLang="en-US" smtClean="0"/>
              <a:t>‹#›</a:t>
            </a:fld>
            <a:endParaRPr lang="zh-TW"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4494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05AB71-F368-464C-A277-38A017725206}"/>
              </a:ext>
            </a:extLst>
          </p:cNvPr>
          <p:cNvSpPr>
            <a:spLocks noGrp="1"/>
          </p:cNvSpPr>
          <p:nvPr>
            <p:ph type="ctrTitle"/>
          </p:nvPr>
        </p:nvSpPr>
        <p:spPr/>
        <p:txBody>
          <a:bodyPr>
            <a:normAutofit/>
          </a:bodyPr>
          <a:lstStyle/>
          <a:p>
            <a:r>
              <a:rPr lang="en-US" altLang="zh-TW" sz="5400" dirty="0">
                <a:latin typeface="Times New Roman" panose="02020603050405020304" pitchFamily="18" charset="0"/>
                <a:cs typeface="Times New Roman" panose="02020603050405020304" pitchFamily="18" charset="0"/>
              </a:rPr>
              <a:t>Machine Learning — Transfer Learning</a:t>
            </a:r>
            <a:endParaRPr lang="zh-TW" altLang="en-US" sz="5400" dirty="0">
              <a:latin typeface="Times New Roman" panose="02020603050405020304" pitchFamily="18" charset="0"/>
              <a:cs typeface="Times New Roman" panose="02020603050405020304" pitchFamily="18" charset="0"/>
            </a:endParaRPr>
          </a:p>
        </p:txBody>
      </p:sp>
      <p:sp>
        <p:nvSpPr>
          <p:cNvPr id="4" name="副標題 2">
            <a:extLst>
              <a:ext uri="{FF2B5EF4-FFF2-40B4-BE49-F238E27FC236}">
                <a16:creationId xmlns:a16="http://schemas.microsoft.com/office/drawing/2014/main" id="{274C93C2-476A-494A-A74A-89299EAB846C}"/>
              </a:ext>
            </a:extLst>
          </p:cNvPr>
          <p:cNvSpPr txBox="1">
            <a:spLocks/>
          </p:cNvSpPr>
          <p:nvPr/>
        </p:nvSpPr>
        <p:spPr>
          <a:xfrm>
            <a:off x="2595532" y="4536411"/>
            <a:ext cx="4784576" cy="13100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zh-TW" altLang="en-US" b="1" dirty="0">
                <a:solidFill>
                  <a:schemeClr val="tx1"/>
                </a:solidFill>
                <a:latin typeface="Times New Roman" pitchFamily="18" charset="0"/>
                <a:ea typeface="標楷體" pitchFamily="65" charset="-120"/>
                <a:cs typeface="Times New Roman" pitchFamily="18" charset="0"/>
              </a:rPr>
              <a:t>報告人</a:t>
            </a:r>
            <a:r>
              <a:rPr lang="en-US" altLang="zh-TW" b="1" dirty="0">
                <a:solidFill>
                  <a:schemeClr val="tx1"/>
                </a:solidFill>
                <a:latin typeface="Times New Roman" pitchFamily="18" charset="0"/>
                <a:ea typeface="標楷體" pitchFamily="65" charset="-120"/>
                <a:cs typeface="Times New Roman" pitchFamily="18" charset="0"/>
              </a:rPr>
              <a:t>:</a:t>
            </a:r>
            <a:r>
              <a:rPr lang="zh-TW" altLang="en-US" b="1" dirty="0">
                <a:solidFill>
                  <a:schemeClr val="tx1"/>
                </a:solidFill>
                <a:latin typeface="Times New Roman" pitchFamily="18" charset="0"/>
                <a:ea typeface="標楷體" pitchFamily="65" charset="-120"/>
                <a:cs typeface="Times New Roman" pitchFamily="18" charset="0"/>
              </a:rPr>
              <a:t>徐莨智</a:t>
            </a:r>
            <a:endParaRPr lang="en-US" altLang="zh-TW" b="1" dirty="0">
              <a:solidFill>
                <a:schemeClr val="tx1"/>
              </a:solidFill>
              <a:latin typeface="Times New Roman" pitchFamily="18" charset="0"/>
              <a:ea typeface="標楷體" pitchFamily="65" charset="-120"/>
              <a:cs typeface="Times New Roman" pitchFamily="18" charset="0"/>
            </a:endParaRPr>
          </a:p>
          <a:p>
            <a:r>
              <a:rPr lang="zh-TW" altLang="en-US" b="1" dirty="0">
                <a:solidFill>
                  <a:schemeClr val="tx1"/>
                </a:solidFill>
                <a:latin typeface="Times New Roman" pitchFamily="18" charset="0"/>
                <a:ea typeface="標楷體" pitchFamily="65" charset="-120"/>
                <a:cs typeface="Times New Roman" pitchFamily="18" charset="0"/>
              </a:rPr>
              <a:t>指導恩師</a:t>
            </a:r>
            <a:r>
              <a:rPr lang="en-US" altLang="zh-TW" b="1" dirty="0">
                <a:solidFill>
                  <a:schemeClr val="tx1"/>
                </a:solidFill>
                <a:latin typeface="Times New Roman" pitchFamily="18" charset="0"/>
                <a:ea typeface="標楷體" pitchFamily="65" charset="-120"/>
                <a:cs typeface="Times New Roman" pitchFamily="18" charset="0"/>
              </a:rPr>
              <a:t>:</a:t>
            </a:r>
            <a:r>
              <a:rPr lang="zh-TW" altLang="en-US" b="1" dirty="0">
                <a:solidFill>
                  <a:schemeClr val="tx1"/>
                </a:solidFill>
                <a:latin typeface="Times New Roman" pitchFamily="18" charset="0"/>
                <a:ea typeface="標楷體" pitchFamily="65" charset="-120"/>
                <a:cs typeface="Times New Roman" pitchFamily="18" charset="0"/>
              </a:rPr>
              <a:t>龍大大</a:t>
            </a:r>
            <a:endParaRPr lang="en-US" altLang="zh-TW" b="1" dirty="0">
              <a:solidFill>
                <a:schemeClr val="tx1"/>
              </a:solidFill>
              <a:latin typeface="Times New Roman" pitchFamily="18" charset="0"/>
              <a:ea typeface="標楷體" pitchFamily="65" charset="-120"/>
              <a:cs typeface="Times New Roman" pitchFamily="18" charset="0"/>
            </a:endParaRPr>
          </a:p>
          <a:p>
            <a:r>
              <a:rPr lang="zh-TW" altLang="en-US" b="1" dirty="0">
                <a:solidFill>
                  <a:schemeClr val="tx1"/>
                </a:solidFill>
                <a:latin typeface="Times New Roman" pitchFamily="18" charset="0"/>
                <a:ea typeface="標楷體" pitchFamily="65" charset="-120"/>
                <a:cs typeface="Times New Roman" pitchFamily="18" charset="0"/>
              </a:rPr>
              <a:t>繳交日期</a:t>
            </a:r>
            <a:r>
              <a:rPr lang="en-US" altLang="zh-TW" b="1" dirty="0">
                <a:solidFill>
                  <a:schemeClr val="tx1"/>
                </a:solidFill>
                <a:latin typeface="Times New Roman" pitchFamily="18" charset="0"/>
                <a:ea typeface="標楷體" pitchFamily="65" charset="-120"/>
                <a:cs typeface="Times New Roman" pitchFamily="18" charset="0"/>
              </a:rPr>
              <a:t>:2020.04.28</a:t>
            </a:r>
            <a:endParaRPr lang="zh-TW" altLang="en-US" b="1" dirty="0">
              <a:solidFill>
                <a:schemeClr val="tx1"/>
              </a:solidFill>
              <a:latin typeface="Times New Roman" pitchFamily="18" charset="0"/>
              <a:ea typeface="標楷體" pitchFamily="65" charset="-120"/>
              <a:cs typeface="Times New Roman" pitchFamily="18" charset="0"/>
            </a:endParaRPr>
          </a:p>
        </p:txBody>
      </p:sp>
      <p:sp>
        <p:nvSpPr>
          <p:cNvPr id="5" name="文字方塊 4">
            <a:extLst>
              <a:ext uri="{FF2B5EF4-FFF2-40B4-BE49-F238E27FC236}">
                <a16:creationId xmlns:a16="http://schemas.microsoft.com/office/drawing/2014/main" id="{9B417DC3-5006-489B-99BA-C4B0AC92D46D}"/>
              </a:ext>
            </a:extLst>
          </p:cNvPr>
          <p:cNvSpPr txBox="1"/>
          <p:nvPr/>
        </p:nvSpPr>
        <p:spPr>
          <a:xfrm>
            <a:off x="179512" y="147990"/>
            <a:ext cx="3960440" cy="369332"/>
          </a:xfrm>
          <a:prstGeom prst="rect">
            <a:avLst/>
          </a:prstGeom>
          <a:noFill/>
        </p:spPr>
        <p:txBody>
          <a:bodyPr wrap="square" rtlCol="0">
            <a:spAutoFit/>
          </a:bodyPr>
          <a:lstStyle/>
          <a:p>
            <a:r>
              <a:rPr lang="zh-TW" altLang="en-US" dirty="0">
                <a:latin typeface="標楷體" pitchFamily="65" charset="-120"/>
                <a:ea typeface="標楷體" pitchFamily="65" charset="-120"/>
              </a:rPr>
              <a:t>崑山科技大學資訊工程所</a:t>
            </a:r>
          </a:p>
        </p:txBody>
      </p:sp>
      <p:sp>
        <p:nvSpPr>
          <p:cNvPr id="6" name="文字方塊 5">
            <a:extLst>
              <a:ext uri="{FF2B5EF4-FFF2-40B4-BE49-F238E27FC236}">
                <a16:creationId xmlns:a16="http://schemas.microsoft.com/office/drawing/2014/main" id="{75B1AA31-7EA8-4B6B-BE23-760056D9B55E}"/>
              </a:ext>
            </a:extLst>
          </p:cNvPr>
          <p:cNvSpPr txBox="1"/>
          <p:nvPr/>
        </p:nvSpPr>
        <p:spPr>
          <a:xfrm>
            <a:off x="179512" y="547653"/>
            <a:ext cx="3204356" cy="369332"/>
          </a:xfrm>
          <a:prstGeom prst="rect">
            <a:avLst/>
          </a:prstGeom>
          <a:noFill/>
        </p:spPr>
        <p:txBody>
          <a:bodyPr wrap="square" rtlCol="0">
            <a:spAutoFit/>
          </a:bodyPr>
          <a:lstStyle/>
          <a:p>
            <a:r>
              <a:rPr lang="zh-TW" altLang="en-US" b="1" dirty="0">
                <a:latin typeface="標楷體" pitchFamily="65" charset="-120"/>
                <a:ea typeface="標楷體" pitchFamily="65" charset="-120"/>
              </a:rPr>
              <a:t>深度學習</a:t>
            </a:r>
            <a:r>
              <a:rPr lang="en-US" altLang="zh-TW" b="1" dirty="0">
                <a:latin typeface="Times New Roman" pitchFamily="18" charset="0"/>
                <a:ea typeface="標楷體" pitchFamily="65" charset="-120"/>
                <a:cs typeface="Times New Roman" pitchFamily="18" charset="0"/>
              </a:rPr>
              <a:t>Deep Learning</a:t>
            </a:r>
            <a:r>
              <a:rPr lang="zh-TW" altLang="en-US" b="1" dirty="0">
                <a:latin typeface="標楷體" pitchFamily="65" charset="-120"/>
                <a:ea typeface="標楷體" pitchFamily="65" charset="-120"/>
              </a:rPr>
              <a:t>課程</a:t>
            </a:r>
          </a:p>
        </p:txBody>
      </p:sp>
    </p:spTree>
    <p:extLst>
      <p:ext uri="{BB962C8B-B14F-4D97-AF65-F5344CB8AC3E}">
        <p14:creationId xmlns:p14="http://schemas.microsoft.com/office/powerpoint/2010/main" val="86649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正遷移及負遷移</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9</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正遷移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學習產生積極促進作用。</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種學習內容相似。</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學習吉他可以輕鬆上手大提琴。</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負遷移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學習所需時間，次數增加，相互干擾、阻礙作用。</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種學習又相似又不相似，產生混淆。</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一字多義、一字多音。</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1088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水平遷移及垂直遷移</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10</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水平遷移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又稱為橫向遷移。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難易程度相同。</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舉一反三。</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垂直遷移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又稱為縱向遷移。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難易程度不同。</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看到老虎、獅子、牛，他們的共通點為哺乳類。</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61941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特殊遷移及一般遷移</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11</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特殊遷移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又稱具體遷移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動作技能方面的遷移。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一般遷移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又稱普遍遷移。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原理、原則及態度的遷移。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6310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1CC275-5CAD-446E-AFE3-C1D0E2B5A87D}"/>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Fine-Tuning</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61B71E01-3D3D-4219-850F-60FFE7FBFB4D}"/>
              </a:ext>
            </a:extLst>
          </p:cNvPr>
          <p:cNvSpPr>
            <a:spLocks noGrp="1"/>
          </p:cNvSpPr>
          <p:nvPr>
            <p:ph idx="1"/>
          </p:nvPr>
        </p:nvSpPr>
        <p:spPr/>
        <p:txBody>
          <a:bodyPr>
            <a:normAutofit/>
          </a:bodyPr>
          <a:lstStyle/>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先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Train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一個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出來，利用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作為初始值，拿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針對特徵</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Train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一個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出來。</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但因為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數量過少，很容易造成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會有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Overfitting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的狀況。</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3D5DAFAD-BDC0-4B2D-B47D-80172A431C22}"/>
              </a:ext>
            </a:extLst>
          </p:cNvPr>
          <p:cNvSpPr>
            <a:spLocks noGrp="1"/>
          </p:cNvSpPr>
          <p:nvPr>
            <p:ph type="sldNum" sz="quarter" idx="12"/>
          </p:nvPr>
        </p:nvSpPr>
        <p:spPr/>
        <p:txBody>
          <a:bodyPr/>
          <a:lstStyle/>
          <a:p>
            <a:fld id="{4CB0386E-A5EC-472C-8386-061081BBB03F}" type="slidenum">
              <a:rPr lang="zh-TW" altLang="en-US" sz="1400" smtClean="0"/>
              <a:t>12</a:t>
            </a:fld>
            <a:endParaRPr lang="zh-TW" altLang="en-US" sz="1400"/>
          </a:p>
        </p:txBody>
      </p:sp>
    </p:spTree>
    <p:extLst>
      <p:ext uri="{BB962C8B-B14F-4D97-AF65-F5344CB8AC3E}">
        <p14:creationId xmlns:p14="http://schemas.microsoft.com/office/powerpoint/2010/main" val="27324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1CC275-5CAD-446E-AFE3-C1D0E2B5A87D}"/>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Conclusion</a:t>
            </a:r>
            <a:endParaRPr lang="zh-TW" altLang="en-US"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3D5DAFAD-BDC0-4B2D-B47D-80172A431C22}"/>
              </a:ext>
            </a:extLst>
          </p:cNvPr>
          <p:cNvSpPr>
            <a:spLocks noGrp="1"/>
          </p:cNvSpPr>
          <p:nvPr>
            <p:ph type="sldNum" sz="quarter" idx="12"/>
          </p:nvPr>
        </p:nvSpPr>
        <p:spPr/>
        <p:txBody>
          <a:bodyPr/>
          <a:lstStyle/>
          <a:p>
            <a:fld id="{4CB0386E-A5EC-472C-8386-061081BBB03F}" type="slidenum">
              <a:rPr lang="zh-TW" altLang="en-US" sz="1400" smtClean="0"/>
              <a:t>13</a:t>
            </a:fld>
            <a:endParaRPr lang="zh-TW" altLang="en-US" sz="1400"/>
          </a:p>
        </p:txBody>
      </p:sp>
      <p:sp>
        <p:nvSpPr>
          <p:cNvPr id="6" name="內容版面配置區 5">
            <a:extLst>
              <a:ext uri="{FF2B5EF4-FFF2-40B4-BE49-F238E27FC236}">
                <a16:creationId xmlns:a16="http://schemas.microsoft.com/office/drawing/2014/main" id="{8959F739-10B7-411E-90DB-46D30955D653}"/>
              </a:ext>
            </a:extLst>
          </p:cNvPr>
          <p:cNvSpPr>
            <a:spLocks noGrp="1"/>
          </p:cNvSpPr>
          <p:nvPr>
            <p:ph idx="1"/>
          </p:nvPr>
        </p:nvSpPr>
        <p:spPr/>
        <p:txBody>
          <a:bodyPr>
            <a:normAutofit/>
          </a:bodyPr>
          <a:lstStyle/>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應用於情感分類，圖像分類，命名實體識別，</a:t>
            </a:r>
            <a:r>
              <a:rPr lang="en-US" altLang="zh-TW" sz="2800" dirty="0" err="1">
                <a:latin typeface="標楷體" panose="03000509000000000000" pitchFamily="65" charset="-120"/>
                <a:ea typeface="標楷體" panose="03000509000000000000" pitchFamily="65" charset="-120"/>
              </a:rPr>
              <a:t>WiFi</a:t>
            </a:r>
            <a:r>
              <a:rPr lang="zh-TW" altLang="en-US" sz="2800" dirty="0">
                <a:latin typeface="標楷體" panose="03000509000000000000" pitchFamily="65" charset="-120"/>
                <a:ea typeface="標楷體" panose="03000509000000000000" pitchFamily="65" charset="-120"/>
              </a:rPr>
              <a:t>信號定位，自動化設計，中文到英文翻譯等問題。</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從頭建立模型複雜且耗時，通過遷移學習可以加快學習效率，也不必要丟棄原本的資料。</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對於快速出現的新領域，可以快速遷移及應用，體現時效性優勢。</a:t>
            </a:r>
          </a:p>
        </p:txBody>
      </p:sp>
    </p:spTree>
    <p:extLst>
      <p:ext uri="{BB962C8B-B14F-4D97-AF65-F5344CB8AC3E}">
        <p14:creationId xmlns:p14="http://schemas.microsoft.com/office/powerpoint/2010/main" val="333186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434868" y="2559616"/>
            <a:ext cx="8528538" cy="1609344"/>
          </a:xfrm>
        </p:spPr>
        <p:txBody>
          <a:bodyPr anchor="ctr"/>
          <a:lstStyle/>
          <a:p>
            <a:pPr algn="ctr"/>
            <a:r>
              <a:rPr lang="en-US" altLang="zh-TW" dirty="0" smtClean="0">
                <a:latin typeface="Times New Roman" panose="02020603050405020304" pitchFamily="18" charset="0"/>
                <a:cs typeface="Times New Roman" panose="02020603050405020304" pitchFamily="18" charset="0"/>
              </a:rPr>
              <a:t>Thank you for your Listening</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C4C180D5-E50A-4C43-A1FF-64CB31FE9BC5}" type="slidenum">
              <a:rPr lang="zh-TW" altLang="en-US" smtClean="0"/>
              <a:t>14</a:t>
            </a:fld>
            <a:endParaRPr lang="zh-TW" altLang="en-US"/>
          </a:p>
        </p:txBody>
      </p:sp>
    </p:spTree>
    <p:extLst>
      <p:ext uri="{BB962C8B-B14F-4D97-AF65-F5344CB8AC3E}">
        <p14:creationId xmlns:p14="http://schemas.microsoft.com/office/powerpoint/2010/main" val="3397318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p:txBody>
          <a:bodyPr>
            <a:normAutofit/>
          </a:bodyPr>
          <a:lstStyle/>
          <a:p>
            <a:r>
              <a:rPr lang="en-US" altLang="zh-TW" sz="5400" dirty="0">
                <a:latin typeface="Times New Roman" pitchFamily="18" charset="0"/>
                <a:cs typeface="Times New Roman" pitchFamily="18" charset="0"/>
              </a:rPr>
              <a:t>Agenda</a:t>
            </a:r>
            <a:endParaRPr lang="zh-TW" altLang="en-US" sz="54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D45F5B08-708A-4467-9DB4-F6B747D260A2}"/>
              </a:ext>
            </a:extLst>
          </p:cNvPr>
          <p:cNvSpPr>
            <a:spLocks noGrp="1"/>
          </p:cNvSpPr>
          <p:nvPr>
            <p:ph idx="1"/>
          </p:nvPr>
        </p:nvSpPr>
        <p:spPr/>
        <p:txBody>
          <a:bodyPr>
            <a:normAutofit/>
          </a:bodyPr>
          <a:lstStyle/>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Why using Transfer Learning</a:t>
            </a:r>
          </a:p>
          <a:p>
            <a:pPr>
              <a:lnSpc>
                <a:spcPct val="100000"/>
              </a:lnSpc>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Transfer Learning</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Types of</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Transfer Learning</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Fine-Tuning</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Conclusion</a:t>
            </a: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5F3A7BAC-E1E7-40A2-BD7D-E05113E4302E}"/>
              </a:ext>
            </a:extLst>
          </p:cNvPr>
          <p:cNvSpPr>
            <a:spLocks noGrp="1"/>
          </p:cNvSpPr>
          <p:nvPr>
            <p:ph type="sldNum" sz="quarter" idx="12"/>
          </p:nvPr>
        </p:nvSpPr>
        <p:spPr>
          <a:xfrm>
            <a:off x="7425344" y="6459786"/>
            <a:ext cx="984019" cy="365125"/>
          </a:xfrm>
        </p:spPr>
        <p:txBody>
          <a:bodyPr/>
          <a:lstStyle/>
          <a:p>
            <a:fld id="{4CB0386E-A5EC-472C-8386-061081BBB03F}" type="slidenum">
              <a:rPr lang="zh-TW" altLang="en-US" sz="1400" smtClean="0"/>
              <a:t>1</a:t>
            </a:fld>
            <a:endParaRPr lang="zh-TW" altLang="en-US" sz="1400" dirty="0"/>
          </a:p>
        </p:txBody>
      </p:sp>
    </p:spTree>
    <p:extLst>
      <p:ext uri="{BB962C8B-B14F-4D97-AF65-F5344CB8AC3E}">
        <p14:creationId xmlns:p14="http://schemas.microsoft.com/office/powerpoint/2010/main" val="224832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p:txBody>
          <a:bodyPr>
            <a:normAutofit fontScale="90000"/>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Why using Transfer Learning</a:t>
            </a:r>
          </a:p>
        </p:txBody>
      </p:sp>
      <p:sp>
        <p:nvSpPr>
          <p:cNvPr id="3" name="內容版面配置區 2">
            <a:extLst>
              <a:ext uri="{FF2B5EF4-FFF2-40B4-BE49-F238E27FC236}">
                <a16:creationId xmlns:a16="http://schemas.microsoft.com/office/drawing/2014/main" id="{D45F5B08-708A-4467-9DB4-F6B747D260A2}"/>
              </a:ext>
            </a:extLst>
          </p:cNvPr>
          <p:cNvSpPr>
            <a:spLocks noGrp="1"/>
          </p:cNvSpPr>
          <p:nvPr>
            <p:ph idx="1"/>
          </p:nvPr>
        </p:nvSpPr>
        <p:spPr/>
        <p:txBody>
          <a:bodyPr>
            <a:normAutofit/>
          </a:bodyPr>
          <a:lstStyle/>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不需要重複造輪子。</a:t>
            </a: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訓練成本低</a:t>
            </a:r>
            <a:endParaRPr lang="en-US" altLang="zh-TW" sz="2800" dirty="0">
              <a:latin typeface="標楷體" panose="03000509000000000000" pitchFamily="65" charset="-120"/>
              <a:ea typeface="標楷體" panose="03000509000000000000" pitchFamily="65" charset="-120"/>
            </a:endParaRPr>
          </a:p>
          <a:p>
            <a:pPr lvl="1">
              <a:lnSpc>
                <a:spcPct val="100000"/>
              </a:lnSpc>
              <a:buFont typeface="Arial" panose="020B0604020202020204" pitchFamily="34" charset="0"/>
              <a:buChar char="•"/>
            </a:pPr>
            <a:r>
              <a:rPr lang="zh-TW" altLang="en-US" sz="2600" dirty="0">
                <a:latin typeface="標楷體" panose="03000509000000000000" pitchFamily="65" charset="-120"/>
                <a:ea typeface="標楷體" panose="03000509000000000000" pitchFamily="65" charset="-120"/>
              </a:rPr>
              <a:t>採用導出特徵向量的方法進行遷移學習，後期的訓練成本非常低，用</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2600" dirty="0">
                <a:latin typeface="標楷體" panose="03000509000000000000" pitchFamily="65" charset="-120"/>
                <a:ea typeface="標楷體" panose="03000509000000000000" pitchFamily="65" charset="-120"/>
              </a:rPr>
              <a:t>都完全無壓力。</a:t>
            </a: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適用於小資料集。</a:t>
            </a:r>
            <a:endParaRPr lang="en-US" altLang="zh-TW" sz="2800"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2</a:t>
            </a:fld>
            <a:endParaRPr lang="zh-TW" altLang="en-US" sz="1400" dirty="0"/>
          </a:p>
        </p:txBody>
      </p:sp>
    </p:spTree>
    <p:extLst>
      <p:ext uri="{BB962C8B-B14F-4D97-AF65-F5344CB8AC3E}">
        <p14:creationId xmlns:p14="http://schemas.microsoft.com/office/powerpoint/2010/main" val="115523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Transfer Learning(</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3" name="內容版面配置區 2">
            <a:extLst>
              <a:ext uri="{FF2B5EF4-FFF2-40B4-BE49-F238E27FC236}">
                <a16:creationId xmlns:a16="http://schemas.microsoft.com/office/drawing/2014/main" id="{D45F5B08-708A-4467-9DB4-F6B747D260A2}"/>
              </a:ext>
            </a:extLst>
          </p:cNvPr>
          <p:cNvSpPr>
            <a:spLocks noGrp="1"/>
          </p:cNvSpPr>
          <p:nvPr>
            <p:ph idx="1"/>
          </p:nvPr>
        </p:nvSpPr>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訓練好的模型參數遷移到新的模型來幫助新模型訓練。</a:t>
            </a:r>
            <a:endParaRPr lang="en-US" altLang="zh-TW" sz="2800" dirty="0">
              <a:latin typeface="標楷體" panose="03000509000000000000" pitchFamily="65" charset="-120"/>
              <a:ea typeface="標楷體" panose="03000509000000000000" pitchFamily="65" charset="-120"/>
            </a:endParaRP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避免針對目標單獨訓練模型。</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減少大量的時間和訓練資料。</a:t>
            </a:r>
            <a:endParaRPr lang="en-US" altLang="zh-TW" sz="2800"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3</a:t>
            </a:fld>
            <a:endParaRPr lang="zh-TW" altLang="en-US" sz="1400" dirty="0"/>
          </a:p>
        </p:txBody>
      </p:sp>
    </p:spTree>
    <p:extLst>
      <p:ext uri="{BB962C8B-B14F-4D97-AF65-F5344CB8AC3E}">
        <p14:creationId xmlns:p14="http://schemas.microsoft.com/office/powerpoint/2010/main" val="70397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Transfer Learning(</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二</a:t>
            </a:r>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4</a:t>
            </a:fld>
            <a:endParaRPr lang="zh-TW" altLang="en-US" sz="1400" dirty="0"/>
          </a:p>
        </p:txBody>
      </p:sp>
      <p:sp>
        <p:nvSpPr>
          <p:cNvPr id="4" name="矩形 3">
            <a:extLst>
              <a:ext uri="{FF2B5EF4-FFF2-40B4-BE49-F238E27FC236}">
                <a16:creationId xmlns:a16="http://schemas.microsoft.com/office/drawing/2014/main" id="{666C4C49-B49F-406F-B155-F61C723F60C5}"/>
              </a:ext>
            </a:extLst>
          </p:cNvPr>
          <p:cNvSpPr/>
          <p:nvPr/>
        </p:nvSpPr>
        <p:spPr>
          <a:xfrm>
            <a:off x="1015837" y="2370666"/>
            <a:ext cx="3218407" cy="13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901E80C1-769B-4DB9-9899-4452D4702650}"/>
              </a:ext>
            </a:extLst>
          </p:cNvPr>
          <p:cNvSpPr/>
          <p:nvPr/>
        </p:nvSpPr>
        <p:spPr>
          <a:xfrm>
            <a:off x="1359823" y="2830286"/>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465678A5-E820-483F-ABB4-D354E6E86085}"/>
              </a:ext>
            </a:extLst>
          </p:cNvPr>
          <p:cNvSpPr/>
          <p:nvPr/>
        </p:nvSpPr>
        <p:spPr>
          <a:xfrm>
            <a:off x="1777834" y="2801741"/>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DB893121-9183-4918-8B49-5F63BC07BB82}"/>
              </a:ext>
            </a:extLst>
          </p:cNvPr>
          <p:cNvSpPr/>
          <p:nvPr/>
        </p:nvSpPr>
        <p:spPr>
          <a:xfrm>
            <a:off x="1621081" y="3217816"/>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561855D2-8637-4752-8681-F02666DC06D7}"/>
              </a:ext>
            </a:extLst>
          </p:cNvPr>
          <p:cNvSpPr/>
          <p:nvPr/>
        </p:nvSpPr>
        <p:spPr>
          <a:xfrm>
            <a:off x="2620981" y="2503714"/>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6B470CE-DADC-4862-9139-BABD0D52E2BD}"/>
              </a:ext>
            </a:extLst>
          </p:cNvPr>
          <p:cNvSpPr/>
          <p:nvPr/>
        </p:nvSpPr>
        <p:spPr>
          <a:xfrm>
            <a:off x="1163879" y="2475168"/>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等腰三角形 10">
            <a:extLst>
              <a:ext uri="{FF2B5EF4-FFF2-40B4-BE49-F238E27FC236}">
                <a16:creationId xmlns:a16="http://schemas.microsoft.com/office/drawing/2014/main" id="{ED1EAB97-8C36-437C-90F2-931D41FAEAEB}"/>
              </a:ext>
            </a:extLst>
          </p:cNvPr>
          <p:cNvSpPr/>
          <p:nvPr/>
        </p:nvSpPr>
        <p:spPr>
          <a:xfrm>
            <a:off x="2906983" y="2801739"/>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等腰三角形 11">
            <a:extLst>
              <a:ext uri="{FF2B5EF4-FFF2-40B4-BE49-F238E27FC236}">
                <a16:creationId xmlns:a16="http://schemas.microsoft.com/office/drawing/2014/main" id="{863B6646-4849-434C-A5B8-C68B5A834500}"/>
              </a:ext>
            </a:extLst>
          </p:cNvPr>
          <p:cNvSpPr/>
          <p:nvPr/>
        </p:nvSpPr>
        <p:spPr>
          <a:xfrm>
            <a:off x="3230585" y="2801739"/>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等腰三角形 12">
            <a:extLst>
              <a:ext uri="{FF2B5EF4-FFF2-40B4-BE49-F238E27FC236}">
                <a16:creationId xmlns:a16="http://schemas.microsoft.com/office/drawing/2014/main" id="{8E894C06-9504-467B-BA3D-5DFA91406869}"/>
              </a:ext>
            </a:extLst>
          </p:cNvPr>
          <p:cNvSpPr/>
          <p:nvPr/>
        </p:nvSpPr>
        <p:spPr>
          <a:xfrm>
            <a:off x="2897474" y="3167014"/>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等腰三角形 13">
            <a:extLst>
              <a:ext uri="{FF2B5EF4-FFF2-40B4-BE49-F238E27FC236}">
                <a16:creationId xmlns:a16="http://schemas.microsoft.com/office/drawing/2014/main" id="{8C2FB8F8-7CEF-4A7C-8E2B-D4638F93BA0C}"/>
              </a:ext>
            </a:extLst>
          </p:cNvPr>
          <p:cNvSpPr/>
          <p:nvPr/>
        </p:nvSpPr>
        <p:spPr>
          <a:xfrm>
            <a:off x="3301336" y="3167014"/>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13AD073C-8369-4E29-B088-443EE163E439}"/>
              </a:ext>
            </a:extLst>
          </p:cNvPr>
          <p:cNvSpPr/>
          <p:nvPr/>
        </p:nvSpPr>
        <p:spPr>
          <a:xfrm>
            <a:off x="5609612" y="2503713"/>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0669D8AE-1240-49AD-9870-4B51776F5DB6}"/>
              </a:ext>
            </a:extLst>
          </p:cNvPr>
          <p:cNvSpPr/>
          <p:nvPr/>
        </p:nvSpPr>
        <p:spPr>
          <a:xfrm rot="18849554">
            <a:off x="5975842" y="2924076"/>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F2E2719E-4C7B-4240-8525-3F86D7B0F812}"/>
              </a:ext>
            </a:extLst>
          </p:cNvPr>
          <p:cNvSpPr/>
          <p:nvPr/>
        </p:nvSpPr>
        <p:spPr>
          <a:xfrm rot="18849554">
            <a:off x="6352964" y="2794298"/>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2D138186-43CE-404A-8F73-A3EF73457B4F}"/>
              </a:ext>
            </a:extLst>
          </p:cNvPr>
          <p:cNvSpPr/>
          <p:nvPr/>
        </p:nvSpPr>
        <p:spPr>
          <a:xfrm rot="18849554">
            <a:off x="5958384" y="3326524"/>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CC3D27CC-19ED-4352-B192-03E266901A4D}"/>
              </a:ext>
            </a:extLst>
          </p:cNvPr>
          <p:cNvSpPr/>
          <p:nvPr/>
        </p:nvSpPr>
        <p:spPr>
          <a:xfrm rot="18849554">
            <a:off x="6366026" y="3183632"/>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3326E3A-7899-4153-9DF3-06413DBA950E}"/>
              </a:ext>
            </a:extLst>
          </p:cNvPr>
          <p:cNvSpPr txBox="1"/>
          <p:nvPr/>
        </p:nvSpPr>
        <p:spPr>
          <a:xfrm>
            <a:off x="1519557" y="1812984"/>
            <a:ext cx="2202847" cy="584775"/>
          </a:xfrm>
          <a:prstGeom prst="rect">
            <a:avLst/>
          </a:prstGeom>
          <a:noFill/>
        </p:spPr>
        <p:txBody>
          <a:bodyPr wrap="none" rtlCol="0">
            <a:spAutoFit/>
          </a:bodyPr>
          <a:lstStyle/>
          <a:p>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Source Data</a:t>
            </a:r>
            <a:endParaRPr lang="zh-TW" altLang="en-US" sz="3200" dirty="0">
              <a:latin typeface="Times New Roman" panose="02020603050405020304" pitchFamily="18" charset="0"/>
              <a:cs typeface="Times New Roman" panose="02020603050405020304" pitchFamily="18" charset="0"/>
            </a:endParaRPr>
          </a:p>
        </p:txBody>
      </p:sp>
      <p:sp>
        <p:nvSpPr>
          <p:cNvPr id="21" name="文字方塊 20">
            <a:extLst>
              <a:ext uri="{FF2B5EF4-FFF2-40B4-BE49-F238E27FC236}">
                <a16:creationId xmlns:a16="http://schemas.microsoft.com/office/drawing/2014/main" id="{F3EE04E4-7C24-40B4-BD0B-B7CDC93C9749}"/>
              </a:ext>
            </a:extLst>
          </p:cNvPr>
          <p:cNvSpPr txBox="1"/>
          <p:nvPr/>
        </p:nvSpPr>
        <p:spPr>
          <a:xfrm>
            <a:off x="5279115" y="1788040"/>
            <a:ext cx="2097818" cy="584775"/>
          </a:xfrm>
          <a:prstGeom prst="rect">
            <a:avLst/>
          </a:prstGeom>
          <a:noFill/>
        </p:spPr>
        <p:txBody>
          <a:bodyPr wrap="none" rtlCol="0">
            <a:spAutoFit/>
          </a:bodyPr>
          <a:lstStyle/>
          <a:p>
            <a:r>
              <a:rPr lang="en-US" altLang="zh-TW" sz="3200" dirty="0">
                <a:latin typeface="Times New Roman" panose="02020603050405020304" pitchFamily="18" charset="0"/>
                <a:cs typeface="Times New Roman" panose="02020603050405020304" pitchFamily="18" charset="0"/>
              </a:rPr>
              <a:t>Target Data</a:t>
            </a:r>
            <a:endParaRPr lang="zh-TW" altLang="en-US" sz="3200" dirty="0">
              <a:latin typeface="Times New Roman" panose="02020603050405020304" pitchFamily="18" charset="0"/>
              <a:cs typeface="Times New Roman" panose="02020603050405020304" pitchFamily="18" charset="0"/>
            </a:endParaRPr>
          </a:p>
        </p:txBody>
      </p:sp>
      <p:sp>
        <p:nvSpPr>
          <p:cNvPr id="22" name="箭號: 向下 21">
            <a:extLst>
              <a:ext uri="{FF2B5EF4-FFF2-40B4-BE49-F238E27FC236}">
                <a16:creationId xmlns:a16="http://schemas.microsoft.com/office/drawing/2014/main" id="{CB0F9C98-4701-4690-A9F6-6DCB71F548D5}"/>
              </a:ext>
            </a:extLst>
          </p:cNvPr>
          <p:cNvSpPr/>
          <p:nvPr/>
        </p:nvSpPr>
        <p:spPr>
          <a:xfrm>
            <a:off x="2259150" y="3984171"/>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箭號: 向下 22">
            <a:extLst>
              <a:ext uri="{FF2B5EF4-FFF2-40B4-BE49-F238E27FC236}">
                <a16:creationId xmlns:a16="http://schemas.microsoft.com/office/drawing/2014/main" id="{E507B198-4618-4CEC-A415-2A0B4D75D11E}"/>
              </a:ext>
            </a:extLst>
          </p:cNvPr>
          <p:cNvSpPr/>
          <p:nvPr/>
        </p:nvSpPr>
        <p:spPr>
          <a:xfrm>
            <a:off x="5911997" y="3930440"/>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74000611-C2D0-4DE8-9333-B4AB9EA8E4CF}"/>
              </a:ext>
            </a:extLst>
          </p:cNvPr>
          <p:cNvSpPr/>
          <p:nvPr/>
        </p:nvSpPr>
        <p:spPr>
          <a:xfrm>
            <a:off x="1124685" y="5199018"/>
            <a:ext cx="2743793" cy="130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1A828B6C-6929-43DE-8BDF-EF386B446FB6}"/>
              </a:ext>
            </a:extLst>
          </p:cNvPr>
          <p:cNvSpPr/>
          <p:nvPr/>
        </p:nvSpPr>
        <p:spPr>
          <a:xfrm>
            <a:off x="1118646" y="5834744"/>
            <a:ext cx="2743793" cy="130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a:extLst>
              <a:ext uri="{FF2B5EF4-FFF2-40B4-BE49-F238E27FC236}">
                <a16:creationId xmlns:a16="http://schemas.microsoft.com/office/drawing/2014/main" id="{F818EBB5-CEAF-43B6-85F3-CD4FFE730A10}"/>
              </a:ext>
            </a:extLst>
          </p:cNvPr>
          <p:cNvSpPr/>
          <p:nvPr/>
        </p:nvSpPr>
        <p:spPr>
          <a:xfrm>
            <a:off x="976643" y="5656218"/>
            <a:ext cx="2885796" cy="243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AA0B0E4E-75E9-4241-A3C1-BFF55D10B5A0}"/>
              </a:ext>
            </a:extLst>
          </p:cNvPr>
          <p:cNvCxnSpPr>
            <a:cxnSpLocks/>
            <a:stCxn id="24" idx="2"/>
            <a:endCxn id="26" idx="2"/>
          </p:cNvCxnSpPr>
          <p:nvPr/>
        </p:nvCxnSpPr>
        <p:spPr>
          <a:xfrm flipH="1">
            <a:off x="1118646" y="5264332"/>
            <a:ext cx="6039" cy="635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6BA6B6B-AD9F-4BEA-8681-FD69C4C4A4BB}"/>
              </a:ext>
            </a:extLst>
          </p:cNvPr>
          <p:cNvCxnSpPr>
            <a:stCxn id="24" idx="6"/>
            <a:endCxn id="26" idx="6"/>
          </p:cNvCxnSpPr>
          <p:nvPr/>
        </p:nvCxnSpPr>
        <p:spPr>
          <a:xfrm flipH="1">
            <a:off x="3862439" y="5264332"/>
            <a:ext cx="6039" cy="635726"/>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7403D50F-8E31-456E-9670-520AA2335135}"/>
              </a:ext>
            </a:extLst>
          </p:cNvPr>
          <p:cNvSpPr txBox="1"/>
          <p:nvPr/>
        </p:nvSpPr>
        <p:spPr>
          <a:xfrm>
            <a:off x="1662304" y="5376838"/>
            <a:ext cx="1838965" cy="523220"/>
          </a:xfrm>
          <a:prstGeom prst="rect">
            <a:avLst/>
          </a:prstGeom>
          <a:noFill/>
        </p:spPr>
        <p:txBody>
          <a:bodyPr wrap="none" rtlCol="0">
            <a:spAutoFit/>
          </a:bodyPr>
          <a:lstStyle/>
          <a:p>
            <a:r>
              <a:rPr lang="en-US" altLang="zh-TW" sz="2800" dirty="0">
                <a:latin typeface="Times New Roman" panose="02020603050405020304" pitchFamily="18" charset="0"/>
                <a:cs typeface="Times New Roman" panose="02020603050405020304" pitchFamily="18" charset="0"/>
              </a:rPr>
              <a:t>Knowledge</a:t>
            </a:r>
            <a:endParaRPr lang="zh-TW" altLang="en-US" sz="2800" dirty="0">
              <a:latin typeface="Times New Roman" panose="02020603050405020304" pitchFamily="18" charset="0"/>
              <a:cs typeface="Times New Roman" panose="02020603050405020304" pitchFamily="18" charset="0"/>
            </a:endParaRPr>
          </a:p>
        </p:txBody>
      </p:sp>
      <p:sp>
        <p:nvSpPr>
          <p:cNvPr id="33" name="箭號: 向下 32">
            <a:extLst>
              <a:ext uri="{FF2B5EF4-FFF2-40B4-BE49-F238E27FC236}">
                <a16:creationId xmlns:a16="http://schemas.microsoft.com/office/drawing/2014/main" id="{44AB734F-00E1-427E-BD14-11E7873345B3}"/>
              </a:ext>
            </a:extLst>
          </p:cNvPr>
          <p:cNvSpPr/>
          <p:nvPr/>
        </p:nvSpPr>
        <p:spPr>
          <a:xfrm rot="16200000">
            <a:off x="4412889" y="5161874"/>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F3761F24-910A-41F9-B086-EAA38F3F5399}"/>
              </a:ext>
            </a:extLst>
          </p:cNvPr>
          <p:cNvSpPr/>
          <p:nvPr/>
        </p:nvSpPr>
        <p:spPr>
          <a:xfrm>
            <a:off x="5401227" y="5408561"/>
            <a:ext cx="2136269" cy="50971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接點 36">
            <a:extLst>
              <a:ext uri="{FF2B5EF4-FFF2-40B4-BE49-F238E27FC236}">
                <a16:creationId xmlns:a16="http://schemas.microsoft.com/office/drawing/2014/main" id="{10D80F4C-D253-4996-911D-4BE1E511B742}"/>
              </a:ext>
            </a:extLst>
          </p:cNvPr>
          <p:cNvCxnSpPr>
            <a:cxnSpLocks/>
          </p:cNvCxnSpPr>
          <p:nvPr/>
        </p:nvCxnSpPr>
        <p:spPr>
          <a:xfrm flipV="1">
            <a:off x="5401227" y="5146765"/>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C3EFFB28-A167-4502-8415-DE5F5BBC841B}"/>
              </a:ext>
            </a:extLst>
          </p:cNvPr>
          <p:cNvCxnSpPr>
            <a:cxnSpLocks/>
          </p:cNvCxnSpPr>
          <p:nvPr/>
        </p:nvCxnSpPr>
        <p:spPr>
          <a:xfrm flipV="1">
            <a:off x="5880338" y="5142409"/>
            <a:ext cx="2151017" cy="4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03F65CF-1F70-4E25-8624-31FFDCEEF4BF}"/>
              </a:ext>
            </a:extLst>
          </p:cNvPr>
          <p:cNvCxnSpPr>
            <a:cxnSpLocks/>
          </p:cNvCxnSpPr>
          <p:nvPr/>
        </p:nvCxnSpPr>
        <p:spPr>
          <a:xfrm flipV="1">
            <a:off x="7552244" y="5142409"/>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8039E93C-E6A7-43B9-BE3F-F0FBD1BEAF3C}"/>
              </a:ext>
            </a:extLst>
          </p:cNvPr>
          <p:cNvCxnSpPr>
            <a:cxnSpLocks/>
          </p:cNvCxnSpPr>
          <p:nvPr/>
        </p:nvCxnSpPr>
        <p:spPr>
          <a:xfrm flipV="1">
            <a:off x="7552249" y="5638803"/>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66B8CDBE-6E5D-4BD9-BEED-92DE41042F34}"/>
              </a:ext>
            </a:extLst>
          </p:cNvPr>
          <p:cNvCxnSpPr>
            <a:cxnSpLocks/>
          </p:cNvCxnSpPr>
          <p:nvPr/>
        </p:nvCxnSpPr>
        <p:spPr>
          <a:xfrm>
            <a:off x="8031355" y="5142409"/>
            <a:ext cx="0" cy="496394"/>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50B4F2DE-A65A-4EC7-AAA5-311C0D0B99DB}"/>
              </a:ext>
            </a:extLst>
          </p:cNvPr>
          <p:cNvSpPr txBox="1"/>
          <p:nvPr/>
        </p:nvSpPr>
        <p:spPr>
          <a:xfrm>
            <a:off x="5375101" y="5456613"/>
            <a:ext cx="2276585" cy="461665"/>
          </a:xfrm>
          <a:prstGeom prst="rect">
            <a:avLst/>
          </a:prstGeom>
          <a:noFill/>
        </p:spPr>
        <p:txBody>
          <a:bodyPr wrap="none" rtlCol="0">
            <a:spAutoFit/>
          </a:bodyPr>
          <a:lstStyle/>
          <a:p>
            <a:r>
              <a:rPr lang="en-US" altLang="zh-TW" sz="2400" dirty="0">
                <a:latin typeface="Times New Roman" panose="02020603050405020304" pitchFamily="18" charset="0"/>
                <a:cs typeface="Times New Roman" panose="02020603050405020304" pitchFamily="18" charset="0"/>
              </a:rPr>
              <a:t>Learning System</a:t>
            </a:r>
            <a:endParaRPr lang="zh-TW" altLang="en-US" sz="2400" dirty="0">
              <a:latin typeface="Times New Roman" panose="02020603050405020304" pitchFamily="18" charset="0"/>
              <a:cs typeface="Times New Roman" panose="02020603050405020304" pitchFamily="18" charset="0"/>
            </a:endParaRPr>
          </a:p>
        </p:txBody>
      </p:sp>
      <p:sp>
        <p:nvSpPr>
          <p:cNvPr id="65" name="文字方塊 64">
            <a:extLst>
              <a:ext uri="{FF2B5EF4-FFF2-40B4-BE49-F238E27FC236}">
                <a16:creationId xmlns:a16="http://schemas.microsoft.com/office/drawing/2014/main" id="{27C0DA61-88B1-4570-8361-AFED1EF26F2C}"/>
              </a:ext>
            </a:extLst>
          </p:cNvPr>
          <p:cNvSpPr txBox="1"/>
          <p:nvPr/>
        </p:nvSpPr>
        <p:spPr>
          <a:xfrm>
            <a:off x="4125655" y="5876905"/>
            <a:ext cx="1177618"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圖一</a:t>
            </a:r>
          </a:p>
        </p:txBody>
      </p:sp>
    </p:spTree>
    <p:extLst>
      <p:ext uri="{BB962C8B-B14F-4D97-AF65-F5344CB8AC3E}">
        <p14:creationId xmlns:p14="http://schemas.microsoft.com/office/powerpoint/2010/main" val="298620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Source Data</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5</a:t>
            </a:fld>
            <a:endParaRPr lang="zh-TW" altLang="en-US" sz="1400" dirty="0"/>
          </a:p>
        </p:txBody>
      </p:sp>
      <p:sp>
        <p:nvSpPr>
          <p:cNvPr id="38" name="內容版面配置區 2">
            <a:extLst>
              <a:ext uri="{FF2B5EF4-FFF2-40B4-BE49-F238E27FC236}">
                <a16:creationId xmlns:a16="http://schemas.microsoft.com/office/drawing/2014/main" id="{4257A4FC-28C5-46E5-9ABB-DA420EE2F3F7}"/>
              </a:ext>
            </a:extLst>
          </p:cNvPr>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已存在的知識或已學習到的領域</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一般稱為</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training data</a:t>
            </a: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3626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Target Data</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6</a:t>
            </a:fld>
            <a:endParaRPr lang="zh-TW" altLang="en-US" sz="1400" dirty="0"/>
          </a:p>
        </p:txBody>
      </p:sp>
      <p:sp>
        <p:nvSpPr>
          <p:cNvPr id="10" name="內容版面配置區 2">
            <a:extLst>
              <a:ext uri="{FF2B5EF4-FFF2-40B4-BE49-F238E27FC236}">
                <a16:creationId xmlns:a16="http://schemas.microsoft.com/office/drawing/2014/main" id="{8339A84E-938C-4CBA-AC79-06A4AC40BB94}"/>
              </a:ext>
            </a:extLst>
          </p:cNvPr>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欲進行學習、訓練的領域</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一般稱為</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test data</a:t>
            </a: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數量小於</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p>
          <a:p>
            <a:pPr>
              <a:buFont typeface="Wingdings" panose="05000000000000000000" pitchFamily="2" charset="2"/>
              <a:buChar char="l"/>
            </a:pP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64036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Source </a:t>
            </a:r>
            <a:r>
              <a:rPr lang="en-US" altLang="zh-TW" sz="5400" dirty="0" err="1">
                <a:latin typeface="Times New Roman" panose="02020603050405020304" pitchFamily="18" charset="0"/>
                <a:ea typeface="標楷體" panose="03000509000000000000" pitchFamily="65" charset="-120"/>
                <a:cs typeface="Times New Roman" panose="02020603050405020304" pitchFamily="18" charset="0"/>
              </a:rPr>
              <a:t>data&amp;Target</a:t>
            </a:r>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 data</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7</a:t>
            </a:fld>
            <a:endParaRPr lang="zh-TW" altLang="en-US" sz="1400" dirty="0"/>
          </a:p>
        </p:txBody>
      </p:sp>
      <p:sp>
        <p:nvSpPr>
          <p:cNvPr id="8" name="內容版面配置區 5">
            <a:extLst>
              <a:ext uri="{FF2B5EF4-FFF2-40B4-BE49-F238E27FC236}">
                <a16:creationId xmlns:a16="http://schemas.microsoft.com/office/drawing/2014/main" id="{775DC7B1-72F6-4181-9B3C-5CF3072CDDB9}"/>
              </a:ext>
            </a:extLst>
          </p:cNvPr>
          <p:cNvSpPr>
            <a:spLocks noGrp="1"/>
          </p:cNvSpPr>
          <p:nvPr>
            <p:ph idx="1"/>
          </p:nvPr>
        </p:nvSpPr>
        <p:spPr>
          <a:xfrm>
            <a:off x="822959" y="1845734"/>
            <a:ext cx="7543801" cy="4023360"/>
          </a:xfrm>
        </p:spPr>
        <p:txBody>
          <a:bodyPr>
            <a:normAutofit/>
          </a:bodyPr>
          <a:lstStyle/>
          <a:p>
            <a:pPr marL="0" indent="0">
              <a:buNone/>
            </a:pPr>
            <a:r>
              <a:rPr lang="zh-TW" altLang="en-US" sz="2800" dirty="0">
                <a:latin typeface="標楷體" panose="03000509000000000000" pitchFamily="65" charset="-120"/>
                <a:ea typeface="標楷體" panose="03000509000000000000" pitchFamily="65" charset="-120"/>
              </a:rPr>
              <a:t>由圖一可以得知要訓練模型時可以透過訓練好的模型，找尋新的樣本的特徵，進行訓練。</a:t>
            </a:r>
            <a:endParaRPr lang="en-US" altLang="zh-TW" sz="2800" dirty="0">
              <a:latin typeface="標楷體" panose="03000509000000000000" pitchFamily="65" charset="-120"/>
              <a:ea typeface="標楷體" panose="03000509000000000000" pitchFamily="65" charset="-120"/>
            </a:endParaRPr>
          </a:p>
          <a:p>
            <a:pPr marL="0" indent="0">
              <a:buNone/>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透過</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及</a:t>
            </a:r>
            <a:r>
              <a:rPr lang="en-US" altLang="zh-TW" sz="2800" i="1" dirty="0">
                <a:latin typeface="Times New Roman" panose="02020603050405020304" pitchFamily="18" charset="0"/>
                <a:ea typeface="標楷體" panose="03000509000000000000" pitchFamily="65" charset="-120"/>
                <a:cs typeface="Times New Roman" panose="02020603050405020304" pitchFamily="18" charset="0"/>
              </a:rPr>
              <a:t>Ts</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的學習，使得能夠幫助</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中的</a:t>
            </a:r>
            <a:r>
              <a:rPr lang="en-US" altLang="zh-TW" sz="2800" i="1" dirty="0">
                <a:latin typeface="Times New Roman" panose="02020603050405020304" pitchFamily="18" charset="0"/>
                <a:ea typeface="標楷體" panose="03000509000000000000" pitchFamily="65" charset="-120"/>
                <a:cs typeface="Times New Roman" panose="02020603050405020304" pitchFamily="18" charset="0"/>
              </a:rPr>
              <a:t>ft</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學習，進而使得更好完成</a:t>
            </a:r>
            <a:r>
              <a:rPr lang="en-US" altLang="zh-TW" sz="2800" i="1" dirty="0">
                <a:latin typeface="Times New Roman" panose="02020603050405020304" pitchFamily="18" charset="0"/>
                <a:ea typeface="標楷體" panose="03000509000000000000" pitchFamily="65" charset="-120"/>
                <a:cs typeface="Times New Roman" panose="02020603050405020304" pitchFamily="18" charset="0"/>
              </a:rPr>
              <a:t>Tt</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9464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Types of Transfer Learning</a:t>
            </a:r>
          </a:p>
        </p:txBody>
      </p:sp>
      <p:sp>
        <p:nvSpPr>
          <p:cNvPr id="5" name="投影片編號版面配置區 4">
            <a:extLst>
              <a:ext uri="{FF2B5EF4-FFF2-40B4-BE49-F238E27FC236}">
                <a16:creationId xmlns:a16="http://schemas.microsoft.com/office/drawing/2014/main" id="{1D3AA4EF-5B44-4584-961D-C2AD4C1A2AA3}"/>
              </a:ext>
            </a:extLst>
          </p:cNvPr>
          <p:cNvSpPr>
            <a:spLocks noGrp="1"/>
          </p:cNvSpPr>
          <p:nvPr>
            <p:ph type="sldNum" sz="quarter" idx="12"/>
          </p:nvPr>
        </p:nvSpPr>
        <p:spPr/>
        <p:txBody>
          <a:bodyPr/>
          <a:lstStyle/>
          <a:p>
            <a:fld id="{4CB0386E-A5EC-472C-8386-061081BBB03F}" type="slidenum">
              <a:rPr lang="zh-TW" altLang="en-US" sz="1400" smtClean="0"/>
              <a:t>8</a:t>
            </a:fld>
            <a:endParaRPr lang="zh-TW" altLang="en-US" sz="1400" dirty="0"/>
          </a:p>
        </p:txBody>
      </p:sp>
      <p:sp>
        <p:nvSpPr>
          <p:cNvPr id="38" name="內容版面配置區 2">
            <a:extLst>
              <a:ext uri="{FF2B5EF4-FFF2-40B4-BE49-F238E27FC236}">
                <a16:creationId xmlns:a16="http://schemas.microsoft.com/office/drawing/2014/main"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效果分為正遷移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(positive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及負遷移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(negative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方向分為水平遷移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(lateral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及垂直遷移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(vertical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內容分為特殊遷移及一般遷移。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00397673"/>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700</TotalTime>
  <Words>975</Words>
  <Application>Microsoft Office PowerPoint</Application>
  <PresentationFormat>如螢幕大小 (4:3)</PresentationFormat>
  <Paragraphs>115</Paragraphs>
  <Slides>15</Slides>
  <Notes>11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15</vt:i4>
      </vt:variant>
    </vt:vector>
  </HeadingPairs>
  <TitlesOfParts>
    <vt:vector size="23" baseType="lpstr">
      <vt:lpstr>新細明體</vt:lpstr>
      <vt:lpstr>標楷體</vt:lpstr>
      <vt:lpstr>Arial</vt:lpstr>
      <vt:lpstr>Calibri</vt:lpstr>
      <vt:lpstr>Calibri Light</vt:lpstr>
      <vt:lpstr>Times New Roman</vt:lpstr>
      <vt:lpstr>Wingdings</vt:lpstr>
      <vt:lpstr>回顧</vt:lpstr>
      <vt:lpstr>Machine Learning — Transfer Learning</vt:lpstr>
      <vt:lpstr>Agenda</vt:lpstr>
      <vt:lpstr>Why using Transfer Learning</vt:lpstr>
      <vt:lpstr>Transfer Learning(一)</vt:lpstr>
      <vt:lpstr>Transfer Learning(二)</vt:lpstr>
      <vt:lpstr>Source Data</vt:lpstr>
      <vt:lpstr>Target Data</vt:lpstr>
      <vt:lpstr>Source data&amp;Target data</vt:lpstr>
      <vt:lpstr>Types of Transfer Learning</vt:lpstr>
      <vt:lpstr>正遷移及負遷移</vt:lpstr>
      <vt:lpstr>水平遷移及垂直遷移</vt:lpstr>
      <vt:lpstr>特殊遷移及一般遷移</vt:lpstr>
      <vt:lpstr>Fine-Tuning</vt:lpstr>
      <vt:lpstr>Conclusion</vt:lpstr>
      <vt:lpstr>Thank you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Transfer Learning</dc:title>
  <dc:creator>zx128</dc:creator>
  <cp:lastModifiedBy>kai</cp:lastModifiedBy>
  <cp:revision>30</cp:revision>
  <dcterms:created xsi:type="dcterms:W3CDTF">2020-04-24T05:54:18Z</dcterms:created>
  <dcterms:modified xsi:type="dcterms:W3CDTF">2020-04-29T15:08:39Z</dcterms:modified>
</cp:coreProperties>
</file>