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8" r:id="rId5"/>
    <p:sldId id="267" r:id="rId6"/>
    <p:sldId id="268" r:id="rId7"/>
    <p:sldId id="259" r:id="rId8"/>
    <p:sldId id="269" r:id="rId9"/>
    <p:sldId id="262" r:id="rId10"/>
    <p:sldId id="270" r:id="rId11"/>
    <p:sldId id="263" r:id="rId12"/>
    <p:sldId id="266" r:id="rId13"/>
    <p:sldId id="265" r:id="rId14"/>
    <p:sldId id="264" r:id="rId15"/>
    <p:sldId id="26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6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BAC4-77AF-455C-81F0-4D285D4DD833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4584-E774-4510-8C7A-8268327AB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50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267-2FFE-4D02-965D-5969A9F1AF11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506D-1239-4E07-A745-FCDBCC864C3D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C2B6-FAB4-4271-A1CB-D57EB7363CD8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13F5-AF82-4244-8112-421C11DA4351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B98AA5-6BAD-42C6-9E7D-5EFE0FE2B1F3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C1D-40FB-4407-95E6-84DDFF13D375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158-48A2-4349-9DE2-7F31A09D61DA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3A5E4E-6BE3-47DE-81B0-21BF4D929C29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28B-2E25-493F-A50E-B974EAEEB896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ED8-9F8A-446A-AE06-A263ECAC0D91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22FF-988C-40C4-BE9C-19C36D1CA66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2C6DFB-A933-48F5-9D60-66C954B180E3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callbacks/TensorBoar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applications/vgg16/preprocess_input?hl=zh-t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zds13257177985/article/details/8063838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google.cn/api_docs/python/tf/keras/applications/InceptionV3?authuser=2&amp;hl=zh-t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卷積神經網路歷史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2"/>
            <a:ext cx="3204355" cy="1396438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指導教</a:t>
            </a:r>
            <a:r>
              <a:rPr lang="zh-TW" altLang="en-US" dirty="0"/>
              <a:t>授</a:t>
            </a:r>
            <a:r>
              <a:rPr lang="zh-TW" altLang="en-US" dirty="0" smtClean="0"/>
              <a:t>：蔡德</a:t>
            </a:r>
            <a:r>
              <a:rPr lang="zh-TW" altLang="en-US" dirty="0"/>
              <a:t>明</a:t>
            </a:r>
            <a:endParaRPr lang="en-US" altLang="zh-TW" dirty="0" smtClean="0"/>
          </a:p>
          <a:p>
            <a:r>
              <a:rPr lang="zh-TW" altLang="en-US" dirty="0" smtClean="0"/>
              <a:t>報告人：程鈺凱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" name="內容版面配置區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/>
              <a:t>Model: "inception_v3"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Layer </a:t>
            </a:r>
            <a:r>
              <a:rPr lang="en-US" altLang="zh-TW" sz="1400" dirty="0"/>
              <a:t>(type) </a:t>
            </a:r>
            <a:r>
              <a:rPr lang="en-US" altLang="zh-TW" sz="1400" dirty="0" smtClean="0"/>
              <a:t>	Output </a:t>
            </a:r>
            <a:r>
              <a:rPr lang="en-US" altLang="zh-TW" sz="1400" dirty="0"/>
              <a:t>Shape </a:t>
            </a:r>
            <a:r>
              <a:rPr lang="en-US" altLang="zh-TW" sz="1400" dirty="0" err="1" smtClean="0"/>
              <a:t>Param</a:t>
            </a:r>
            <a:r>
              <a:rPr lang="en-US" altLang="zh-TW" sz="1400" dirty="0" smtClean="0"/>
              <a:t>		 </a:t>
            </a:r>
            <a:r>
              <a:rPr lang="en-US" altLang="zh-TW" sz="1400" dirty="0"/>
              <a:t>Connected </a:t>
            </a:r>
            <a:r>
              <a:rPr lang="en-US" altLang="zh-TW" sz="1400" dirty="0" smtClean="0"/>
              <a:t>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 =====================================================================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input_1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InputLayer</a:t>
            </a:r>
            <a:r>
              <a:rPr lang="en-US" altLang="zh-TW" sz="1400" dirty="0"/>
              <a:t>) </a:t>
            </a:r>
            <a:r>
              <a:rPr lang="en-US" altLang="zh-TW" sz="1400" dirty="0" smtClean="0"/>
              <a:t>	[(</a:t>
            </a:r>
            <a:r>
              <a:rPr lang="en-US" altLang="zh-TW" sz="1400" dirty="0"/>
              <a:t>None, 299, 299, 3</a:t>
            </a:r>
            <a:r>
              <a:rPr lang="en-US" altLang="zh-TW" sz="1400" dirty="0" smtClean="0"/>
              <a:t>)		 000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conv2d </a:t>
            </a:r>
            <a:r>
              <a:rPr lang="en-US" altLang="zh-TW" sz="1400" dirty="0"/>
              <a:t>(Conv2D) </a:t>
            </a:r>
            <a:r>
              <a:rPr lang="en-US" altLang="zh-TW" sz="1400" dirty="0" smtClean="0"/>
              <a:t>	(None</a:t>
            </a:r>
            <a:r>
              <a:rPr lang="en-US" altLang="zh-TW" sz="1400" dirty="0"/>
              <a:t>, 149, 149, 32) </a:t>
            </a:r>
            <a:r>
              <a:rPr lang="en-US" altLang="zh-TW" sz="1400" dirty="0" smtClean="0"/>
              <a:t>864		 </a:t>
            </a:r>
            <a:r>
              <a:rPr lang="en-US" altLang="zh-TW" sz="1400" dirty="0"/>
              <a:t>input_1[0][0</a:t>
            </a:r>
            <a:r>
              <a:rPr lang="en-US" altLang="zh-TW" sz="1400" dirty="0" smtClean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Total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23,851,784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23,817,352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Non-trainable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34,432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004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model_tb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tf.keras.callbacks.TensorBoard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log_dir</a:t>
            </a:r>
            <a:r>
              <a:rPr lang="en-US" altLang="zh-TW" dirty="0" smtClean="0"/>
              <a:t>=‘lab8-logs-inceptionv3-keras’)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 將</a:t>
            </a:r>
            <a:r>
              <a:rPr lang="en-US" altLang="zh-TW" dirty="0" err="1" smtClean="0">
                <a:solidFill>
                  <a:srgbClr val="FF0000"/>
                </a:solidFill>
              </a:rPr>
              <a:t>TensorBoard</a:t>
            </a:r>
            <a:r>
              <a:rPr lang="zh-TW" altLang="en-US" dirty="0" smtClean="0">
                <a:solidFill>
                  <a:srgbClr val="FF0000"/>
                </a:solidFill>
              </a:rPr>
              <a:t>可視化，存到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err="1" smtClean="0">
                <a:solidFill>
                  <a:srgbClr val="FF0000"/>
                </a:solidFill>
              </a:rPr>
              <a:t>log_dir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指定目錄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model_tb.set_model</a:t>
            </a:r>
            <a:r>
              <a:rPr lang="en-US" altLang="zh-TW" dirty="0" smtClean="0"/>
              <a:t>(model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將</a:t>
            </a:r>
            <a:r>
              <a:rPr lang="zh-TW" altLang="en-US" sz="4000" b="1" dirty="0" smtClean="0"/>
              <a:t>網路模型存</a:t>
            </a:r>
            <a:r>
              <a:rPr lang="zh-TW" altLang="en-US" sz="4000" b="1" dirty="0"/>
              <a:t>到</a:t>
            </a:r>
            <a:r>
              <a:rPr lang="en-US" altLang="zh-TW" sz="4000" b="1" dirty="0" err="1" smtClean="0"/>
              <a:t>TensorBoard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80091"/>
            <a:ext cx="58197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685800" y="6172199"/>
            <a:ext cx="7772400" cy="168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://www.tensorflow.org/api_docs/python/tf/keras/callbacks/TensorBoard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preprocess_input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 smtClean="0"/>
              <a:t>decode_predictions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/>
              <a:t> </a:t>
            </a:r>
            <a:r>
              <a:rPr lang="en-US" altLang="zh-TW" dirty="0" err="1">
                <a:solidFill>
                  <a:srgbClr val="FFC000"/>
                </a:solidFill>
              </a:rPr>
              <a:t>read_img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img_path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rgbClr val="0070C0"/>
                </a:solidFill>
              </a:rPr>
              <a:t>resize</a:t>
            </a:r>
            <a:r>
              <a:rPr lang="en-US" altLang="zh-TW" dirty="0"/>
              <a:t>=(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img_string</a:t>
            </a:r>
            <a:r>
              <a:rPr lang="en-US" altLang="zh-TW" dirty="0"/>
              <a:t> = 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讀取檔案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 err="1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 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將檔案以影像格式來解碼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resize) 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將影像</a:t>
            </a:r>
            <a:r>
              <a:rPr lang="en-US" altLang="zh-TW" dirty="0">
                <a:solidFill>
                  <a:srgbClr val="FF0000"/>
                </a:solidFill>
              </a:rPr>
              <a:t>resize</a:t>
            </a:r>
            <a:r>
              <a:rPr lang="zh-TW" altLang="en-US" dirty="0">
                <a:solidFill>
                  <a:srgbClr val="FF0000"/>
                </a:solidFill>
              </a:rPr>
              <a:t>到網路輸入大小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axis=0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將影像格式增加到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維</a:t>
            </a:r>
            <a:r>
              <a:rPr lang="en-US" altLang="zh-TW" dirty="0">
                <a:solidFill>
                  <a:srgbClr val="FF0000"/>
                </a:solidFill>
              </a:rPr>
              <a:t>(batch, height, width, channels)</a:t>
            </a:r>
            <a:r>
              <a:rPr lang="zh-TW" altLang="en-US" dirty="0">
                <a:solidFill>
                  <a:srgbClr val="FF0000"/>
                </a:solidFill>
              </a:rPr>
              <a:t>，模型預測要求格式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TW" dirty="0"/>
              <a:t> </a:t>
            </a:r>
            <a:r>
              <a:rPr lang="en-US" altLang="zh-TW" dirty="0" err="1"/>
              <a:t>img_decode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資料前處理和輸出</a:t>
            </a:r>
            <a:r>
              <a:rPr lang="zh-TW" altLang="en-US" b="1" dirty="0" smtClean="0"/>
              <a:t>解碼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! </a:t>
            </a:r>
            <a:r>
              <a:rPr lang="en-US" altLang="zh-TW" sz="1600" dirty="0" err="1"/>
              <a:t>wget</a:t>
            </a:r>
            <a:r>
              <a:rPr lang="en-US" altLang="zh-TW" sz="1600" dirty="0"/>
              <a:t> </a:t>
            </a:r>
            <a:r>
              <a:rPr lang="en-US" altLang="zh-TW" sz="1600" dirty="0">
                <a:solidFill>
                  <a:srgbClr val="FFC000"/>
                </a:solidFill>
              </a:rPr>
              <a:t>'https://upload.wikimedia.org/</a:t>
            </a:r>
            <a:r>
              <a:rPr lang="en-US" altLang="zh-TW" sz="1600" dirty="0" err="1">
                <a:solidFill>
                  <a:srgbClr val="FFC000"/>
                </a:solidFill>
              </a:rPr>
              <a:t>wikipedia</a:t>
            </a:r>
            <a:r>
              <a:rPr lang="en-US" altLang="zh-TW" sz="1600" dirty="0">
                <a:solidFill>
                  <a:srgbClr val="FFC000"/>
                </a:solidFill>
              </a:rPr>
              <a:t>/commons/3/37/African_Bush_Elephant.jpg'</a:t>
            </a:r>
            <a:r>
              <a:rPr lang="en-US" altLang="zh-TW" sz="1600" dirty="0"/>
              <a:t> -O elephant.jpg</a:t>
            </a:r>
          </a:p>
          <a:p>
            <a:pPr marL="0" indent="0">
              <a:buNone/>
            </a:pPr>
            <a:r>
              <a:rPr lang="en-US" altLang="zh-TW" sz="1600" dirty="0" err="1"/>
              <a:t>img_path</a:t>
            </a:r>
            <a:r>
              <a:rPr lang="en-US" altLang="zh-TW" sz="1600" dirty="0"/>
              <a:t> = './elephant.jpg'</a:t>
            </a:r>
          </a:p>
          <a:p>
            <a:pPr marL="0" indent="0">
              <a:buNone/>
            </a:pPr>
            <a:r>
              <a:rPr lang="en-US" altLang="zh-TW" sz="1600" dirty="0" err="1"/>
              <a:t>img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read_img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img_path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# </a:t>
            </a:r>
            <a:r>
              <a:rPr lang="zh-TW" altLang="en-US" sz="1600" dirty="0">
                <a:solidFill>
                  <a:srgbClr val="FF0000"/>
                </a:solidFill>
              </a:rPr>
              <a:t>透過剛創建的函式讀取影像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err="1" smtClean="0"/>
              <a:t>plt.imshow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tf.cast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img</a:t>
            </a:r>
            <a:r>
              <a:rPr lang="en-US" altLang="zh-TW" sz="1600" dirty="0"/>
              <a:t>, tf.uint8)[0</a:t>
            </a:r>
            <a:r>
              <a:rPr lang="en-US" altLang="zh-TW" sz="1600" dirty="0" smtClean="0"/>
              <a:t>])</a:t>
            </a:r>
            <a:r>
              <a:rPr lang="zh-TW" altLang="en-US" sz="1600" dirty="0"/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# </a:t>
            </a:r>
            <a:r>
              <a:rPr lang="zh-TW" altLang="en-US" sz="1600" dirty="0">
                <a:solidFill>
                  <a:srgbClr val="FF0000"/>
                </a:solidFill>
              </a:rPr>
              <a:t>透過</a:t>
            </a:r>
            <a:r>
              <a:rPr lang="en-US" altLang="zh-TW" sz="1600" dirty="0" err="1">
                <a:solidFill>
                  <a:srgbClr val="FF0000"/>
                </a:solidFill>
              </a:rPr>
              <a:t>matplotlib</a:t>
            </a:r>
            <a:r>
              <a:rPr lang="zh-TW" altLang="en-US" sz="1600" dirty="0">
                <a:solidFill>
                  <a:srgbClr val="FF0000"/>
                </a:solidFill>
              </a:rPr>
              <a:t>顯示圖片需將影像轉為</a:t>
            </a:r>
            <a:r>
              <a:rPr lang="en-US" altLang="zh-TW" sz="1600" dirty="0">
                <a:solidFill>
                  <a:srgbClr val="FF0000"/>
                </a:solidFill>
              </a:rPr>
              <a:t>Integers</a:t>
            </a:r>
            <a:r>
              <a:rPr lang="en-US" altLang="zh-TW" sz="1600" dirty="0" smtClean="0">
                <a:solidFill>
                  <a:srgbClr val="FF0000"/>
                </a:solidFill>
              </a:rPr>
              <a:t>										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抓一張圖片測試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8" y="3808277"/>
            <a:ext cx="4727331" cy="27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preprocess_input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影像前處理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preds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預測圖片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print</a:t>
            </a:r>
            <a:r>
              <a:rPr lang="en-US" altLang="zh-TW" dirty="0" smtClean="0"/>
              <a:t>(“Predicted:”, </a:t>
            </a:r>
            <a:r>
              <a:rPr lang="en-US" altLang="zh-TW" dirty="0" err="1"/>
              <a:t>decode_predictions</a:t>
            </a:r>
            <a:r>
              <a:rPr lang="en-US" altLang="zh-TW" dirty="0"/>
              <a:t>(</a:t>
            </a:r>
            <a:r>
              <a:rPr lang="en-US" altLang="zh-TW" dirty="0" err="1"/>
              <a:t>preds</a:t>
            </a:r>
            <a:r>
              <a:rPr lang="en-US" altLang="zh-TW" dirty="0"/>
              <a:t>, top=3)[0])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輸出預測最高的三個類別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2" y="4018085"/>
            <a:ext cx="8180876" cy="68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>
            <a:off x="481562" y="4957772"/>
            <a:ext cx="7772400" cy="168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 smtClean="0">
                <a:hlinkClick r:id="rId3"/>
              </a:rPr>
              <a:t>Preprocess_input</a:t>
            </a:r>
            <a:r>
              <a:rPr lang="en-US" altLang="zh-TW" sz="1800" dirty="0" smtClean="0">
                <a:hlinkClick r:id="rId3"/>
              </a:rPr>
              <a:t> : https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www.tensorflow.org/api_docs/python/tf/keras/applications/vgg16/preprocess_input?hl=zh-tw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err="1" smtClean="0">
                <a:hlinkClick r:id="rId4"/>
              </a:rPr>
              <a:t>Model.predict</a:t>
            </a:r>
            <a:r>
              <a:rPr lang="en-US" altLang="zh-TW" sz="1800" dirty="0" smtClean="0">
                <a:hlinkClick r:id="rId4"/>
              </a:rPr>
              <a:t> : https</a:t>
            </a:r>
            <a:r>
              <a:rPr lang="en-US" altLang="zh-TW" sz="1800" dirty="0">
                <a:hlinkClick r:id="rId4"/>
              </a:rPr>
              <a:t>://blog.csdn.net/zds13257177985/article/details/80638384</a:t>
            </a:r>
            <a:endParaRPr lang="en-US" altLang="zh-TW" sz="18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868" y="2559616"/>
            <a:ext cx="8528538" cy="160934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Thank you for your Listening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歷史</a:t>
            </a:r>
            <a:endParaRPr lang="en-US" altLang="zh-TW" b="1" dirty="0" smtClean="0"/>
          </a:p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b="1" dirty="0"/>
              <a:t>卷</a:t>
            </a:r>
            <a:r>
              <a:rPr lang="zh-TW" altLang="en-US" b="1" dirty="0" smtClean="0"/>
              <a:t>積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池化</a:t>
            </a:r>
            <a:endParaRPr lang="en-US" altLang="zh-TW" b="1" dirty="0" smtClean="0"/>
          </a:p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卷積神經網路架構</a:t>
            </a:r>
            <a:r>
              <a:rPr lang="en-US" altLang="zh-TW" b="1" dirty="0"/>
              <a:t>-</a:t>
            </a:r>
            <a:r>
              <a:rPr lang="en-US" altLang="zh-TW" dirty="0" smtClean="0"/>
              <a:t>Inception</a:t>
            </a:r>
            <a:endParaRPr lang="zh-TW" altLang="en-US" b="1" dirty="0" smtClean="0"/>
          </a:p>
          <a:p>
            <a:pPr lvl="1"/>
            <a:r>
              <a:rPr lang="zh-TW" altLang="en-US" b="1" dirty="0" smtClean="0"/>
              <a:t>建立模型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將網路模型存到</a:t>
            </a:r>
            <a:r>
              <a:rPr lang="en-US" altLang="zh-TW" b="1" dirty="0" err="1" smtClean="0"/>
              <a:t>TensorBoard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資料前處理和輸出解碼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抓一張圖片</a:t>
            </a:r>
            <a:r>
              <a:rPr lang="zh-TW" altLang="en-US" b="1" dirty="0" smtClean="0"/>
              <a:t>測試</a:t>
            </a:r>
            <a:endParaRPr lang="en-US" altLang="zh-TW" b="1" dirty="0" smtClean="0"/>
          </a:p>
          <a:p>
            <a:pPr lvl="1"/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3371498"/>
            <a:ext cx="7493156" cy="1317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AlexNet</a:t>
            </a:r>
            <a:r>
              <a:rPr lang="en-US" altLang="zh-TW" dirty="0"/>
              <a:t> - 2012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16.4%</a:t>
            </a:r>
            <a:r>
              <a:rPr lang="zh-TW" altLang="en-US" dirty="0"/>
              <a:t>，使用額外資料可達</a:t>
            </a:r>
            <a:r>
              <a:rPr lang="en-US" altLang="zh-TW" dirty="0"/>
              <a:t>15.3%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層神經網路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VGGNet</a:t>
            </a:r>
            <a:r>
              <a:rPr lang="en-US" altLang="zh-TW" dirty="0"/>
              <a:t> - 2014 </a:t>
            </a:r>
            <a:r>
              <a:rPr lang="zh-TW" altLang="en-US" dirty="0"/>
              <a:t>年亞軍 </a:t>
            </a:r>
            <a:r>
              <a:rPr lang="en-US" altLang="zh-TW" dirty="0"/>
              <a:t>( top-5 </a:t>
            </a:r>
            <a:r>
              <a:rPr lang="zh-TW" altLang="en-US" dirty="0"/>
              <a:t>錯誤率</a:t>
            </a:r>
            <a:r>
              <a:rPr lang="en-US" altLang="zh-TW" dirty="0">
                <a:solidFill>
                  <a:srgbClr val="FF0000"/>
                </a:solidFill>
              </a:rPr>
              <a:t>7.3%</a:t>
            </a:r>
            <a:r>
              <a:rPr lang="zh-TW" altLang="en-US" dirty="0"/>
              <a:t>，</a:t>
            </a:r>
            <a:r>
              <a:rPr lang="en-US" altLang="zh-TW" dirty="0"/>
              <a:t>19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/>
              <a:t>Google Inception Net - 2014 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6.7%</a:t>
            </a:r>
            <a:r>
              <a:rPr lang="zh-TW" altLang="en-US" dirty="0"/>
              <a:t>，</a:t>
            </a:r>
            <a:r>
              <a:rPr lang="en-US" altLang="zh-TW" dirty="0"/>
              <a:t>22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 err="1"/>
              <a:t>ResNet</a:t>
            </a:r>
            <a:r>
              <a:rPr lang="en-US" altLang="zh-TW" dirty="0"/>
              <a:t> - 2015 </a:t>
            </a:r>
            <a:r>
              <a:rPr lang="zh-TW" altLang="en-US" dirty="0"/>
              <a:t>年的冠軍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3.57%</a:t>
            </a:r>
            <a:r>
              <a:rPr lang="en-US" altLang="zh-TW" dirty="0"/>
              <a:t> </a:t>
            </a:r>
            <a:r>
              <a:rPr lang="zh-TW" altLang="en-US" dirty="0"/>
              <a:t>，</a:t>
            </a:r>
            <a:r>
              <a:rPr lang="en-US" altLang="zh-TW" dirty="0"/>
              <a:t>152 </a:t>
            </a:r>
            <a:r>
              <a:rPr lang="zh-TW" altLang="en-US" dirty="0"/>
              <a:t>層神經網路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8" name="Picture 4" descr="https://1.bp.blogspot.com/-uNRbpZ8nk00/XTsqTlKlLYI/AAAAAAAATAs/bRyOqti1x1ESKXhm8RXmXlvB7kXzurzuwCLcBGAs/s640/%25E5%259C%2596%25E7%2589%25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2578147"/>
            <a:ext cx="4572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789359" y="4688498"/>
            <a:ext cx="4363271" cy="760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500" b="1" i="1" dirty="0"/>
              <a:t>Top-5 </a:t>
            </a:r>
            <a:r>
              <a:rPr lang="zh-TW" altLang="en-US" sz="1500" b="1" i="1" dirty="0"/>
              <a:t>錯誤率越低越好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3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026000"/>
            <a:ext cx="7772400" cy="11461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卷積</a:t>
            </a:r>
            <a:r>
              <a:rPr lang="en-US" altLang="zh-TW" dirty="0" smtClean="0">
                <a:solidFill>
                  <a:srgbClr val="FF0000"/>
                </a:solidFill>
              </a:rPr>
              <a:t>(Convolution)</a:t>
            </a:r>
            <a:r>
              <a:rPr lang="zh-TW" altLang="en-US" dirty="0" smtClean="0"/>
              <a:t>跟</a:t>
            </a:r>
            <a:r>
              <a:rPr lang="zh-TW" altLang="en-US" dirty="0" smtClean="0">
                <a:solidFill>
                  <a:srgbClr val="FF0000"/>
                </a:solidFill>
              </a:rPr>
              <a:t>池化</a:t>
            </a:r>
            <a:r>
              <a:rPr lang="en-US" altLang="zh-TW" dirty="0" smtClean="0">
                <a:solidFill>
                  <a:srgbClr val="FF0000"/>
                </a:solidFill>
              </a:rPr>
              <a:t>(Subsampling)</a:t>
            </a:r>
            <a:r>
              <a:rPr lang="zh-TW" altLang="en-US" dirty="0" smtClean="0"/>
              <a:t>在</a:t>
            </a:r>
            <a:r>
              <a:rPr lang="zh-TW" altLang="en-US" dirty="0"/>
              <a:t>對圖片做特徵擷取的</a:t>
            </a:r>
            <a:r>
              <a:rPr lang="zh-TW" altLang="en-US" dirty="0" smtClean="0"/>
              <a:t>動作，最後再做分類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3080" name="Picture 8" descr="https://miro.medium.com/max/1042/1*Wb5a_EQyGRCC080gzof6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" y="2121407"/>
            <a:ext cx="7787015" cy="2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卷積</a:t>
            </a:r>
            <a:r>
              <a:rPr lang="en-US" altLang="zh-TW" b="1" dirty="0" smtClean="0"/>
              <a:t>(</a:t>
            </a:r>
            <a:r>
              <a:rPr lang="en-US" altLang="zh-TW" dirty="0"/>
              <a:t>convolution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7" name="Picture 2" descr="01_intro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37" y="1511903"/>
            <a:ext cx="5693125" cy="49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采樣</a:t>
            </a:r>
            <a:r>
              <a:rPr lang="en-US" altLang="zh-TW" b="1" dirty="0"/>
              <a:t>/</a:t>
            </a:r>
            <a:r>
              <a:rPr lang="zh-TW" altLang="en-US" b="1" dirty="0"/>
              <a:t>池化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(</a:t>
            </a:r>
            <a:r>
              <a:rPr lang="en-US" altLang="zh-TW" dirty="0"/>
              <a:t>pooling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5122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3976"/>
            <a:ext cx="7766522" cy="38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卷積神經網路架構</a:t>
            </a:r>
            <a:r>
              <a:rPr lang="en-US" altLang="zh-TW" dirty="0"/>
              <a:t>-Inception</a:t>
            </a:r>
            <a:endParaRPr lang="en-US" altLang="zh-TW" dirty="0" smtClean="0"/>
          </a:p>
          <a:p>
            <a:r>
              <a:rPr lang="zh-TW" altLang="en-US" dirty="0" smtClean="0"/>
              <a:t>建立模型</a:t>
            </a:r>
            <a:endParaRPr lang="en-US" altLang="zh-TW" dirty="0" smtClean="0"/>
          </a:p>
          <a:p>
            <a:r>
              <a:rPr lang="zh-TW" altLang="en-US" dirty="0"/>
              <a:t>將網路模型儲存到</a:t>
            </a:r>
            <a:r>
              <a:rPr lang="en-US" altLang="zh-TW" dirty="0" err="1"/>
              <a:t>TensorBoard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前處理</a:t>
            </a:r>
            <a:r>
              <a:rPr lang="zh-TW" altLang="en-US" dirty="0"/>
              <a:t>和輸出</a:t>
            </a:r>
            <a:r>
              <a:rPr lang="zh-TW" altLang="en-US" dirty="0" smtClean="0"/>
              <a:t>解碼</a:t>
            </a:r>
            <a:endParaRPr lang="en-US" altLang="zh-TW" dirty="0" smtClean="0"/>
          </a:p>
          <a:p>
            <a:r>
              <a:rPr lang="zh-TW" altLang="en-US" dirty="0"/>
              <a:t>預測輸出結果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r>
              <a:rPr lang="en-US" altLang="zh-TW" b="1" dirty="0" smtClean="0"/>
              <a:t>-</a:t>
            </a:r>
            <a:r>
              <a:rPr lang="en-US" altLang="zh-TW" dirty="0"/>
              <a:t>Inception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3076" name="Picture 4" descr="https://miro.medium.com/max/719/1*jwwgznyAkVUU43EBvXYd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4" y="4146804"/>
            <a:ext cx="4994032" cy="272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102/1*YfpAfqgtzmv0C0hKxjS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5" y="2203090"/>
            <a:ext cx="6352810" cy="186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0651" y="1477440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 as np</a:t>
            </a:r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matplotlib.pyplot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plt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 as </a:t>
            </a:r>
            <a:r>
              <a:rPr lang="en-US" altLang="zh-TW" sz="1800" dirty="0" err="1" smtClean="0"/>
              <a:t>tf</a:t>
            </a:r>
            <a:r>
              <a:rPr lang="zh-TW" altLang="en-US" sz="1800" dirty="0" smtClean="0"/>
              <a:t>  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/>
              <a:t>model</a:t>
            </a:r>
            <a:r>
              <a:rPr lang="en-US" altLang="zh-TW" sz="1800" dirty="0"/>
              <a:t> = tf.keras.applications.InceptionV3(</a:t>
            </a:r>
            <a:r>
              <a:rPr lang="en-US" altLang="zh-TW" sz="1800" dirty="0" err="1"/>
              <a:t>include_top</a:t>
            </a:r>
            <a:r>
              <a:rPr lang="en-US" altLang="zh-TW" sz="1800" dirty="0"/>
              <a:t>=True, </a:t>
            </a:r>
            <a:r>
              <a:rPr lang="en-US" altLang="zh-TW" sz="1800" dirty="0" smtClean="0"/>
              <a:t>weights=</a:t>
            </a:r>
            <a:r>
              <a:rPr lang="en-US" altLang="zh-TW" sz="1800" dirty="0"/>
              <a:t>'</a:t>
            </a:r>
            <a:r>
              <a:rPr lang="en-US" altLang="zh-TW" sz="1800" dirty="0" err="1"/>
              <a:t>imagenet</a:t>
            </a:r>
            <a:r>
              <a:rPr lang="en-US" altLang="zh-TW" sz="1800" dirty="0" smtClean="0"/>
              <a:t>')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建</a:t>
            </a:r>
            <a:r>
              <a:rPr lang="zh-TW" altLang="en-US" sz="1800" dirty="0">
                <a:solidFill>
                  <a:srgbClr val="FF0000"/>
                </a:solidFill>
              </a:rPr>
              <a:t>立</a:t>
            </a:r>
            <a:r>
              <a:rPr lang="en-US" altLang="zh-TW" sz="1800" dirty="0" smtClean="0">
                <a:solidFill>
                  <a:srgbClr val="FF0000"/>
                </a:solidFill>
              </a:rPr>
              <a:t>InceptionV3</a:t>
            </a:r>
            <a:r>
              <a:rPr lang="zh-TW" altLang="en-US" sz="1800" dirty="0">
                <a:solidFill>
                  <a:srgbClr val="FF0000"/>
                </a:solidFill>
              </a:rPr>
              <a:t>網路</a:t>
            </a:r>
            <a:r>
              <a:rPr lang="zh-TW" altLang="en-US" sz="1800" dirty="0" smtClean="0">
                <a:solidFill>
                  <a:srgbClr val="FF0000"/>
                </a:solidFill>
              </a:rPr>
              <a:t>架構，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include_top</a:t>
            </a:r>
            <a:r>
              <a:rPr lang="zh-TW" altLang="en-US" sz="1800" dirty="0" smtClean="0">
                <a:solidFill>
                  <a:srgbClr val="FF0000"/>
                </a:solidFill>
              </a:rPr>
              <a:t>預設為</a:t>
            </a:r>
            <a:r>
              <a:rPr lang="en-US" altLang="zh-TW" sz="1800" dirty="0" smtClean="0">
                <a:solidFill>
                  <a:srgbClr val="FF0000"/>
                </a:solidFill>
              </a:rPr>
              <a:t>True</a:t>
            </a:r>
            <a:r>
              <a:rPr lang="zh-CN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是否保留頂層的</a:t>
            </a:r>
            <a:r>
              <a:rPr lang="en-US" altLang="zh-CN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個全連接網路</a:t>
            </a:r>
            <a:r>
              <a:rPr lang="zh-TW" altLang="en-US" sz="1800" dirty="0">
                <a:solidFill>
                  <a:srgbClr val="FF0000"/>
                </a:solidFill>
              </a:rPr>
              <a:t>，</a:t>
            </a:r>
            <a:r>
              <a:rPr lang="en-US" altLang="zh-TW" sz="1800" dirty="0" smtClean="0">
                <a:solidFill>
                  <a:srgbClr val="FF0000"/>
                </a:solidFill>
              </a:rPr>
              <a:t>weights(</a:t>
            </a:r>
            <a:r>
              <a:rPr lang="zh-TW" altLang="en-US" sz="1800" dirty="0" smtClean="0">
                <a:solidFill>
                  <a:srgbClr val="FF0000"/>
                </a:solidFill>
              </a:rPr>
              <a:t>權重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>
                <a:solidFill>
                  <a:srgbClr val="FF0000"/>
                </a:solidFill>
              </a:rPr>
              <a:t>預設為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imagenet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dirty="0" err="1" smtClean="0"/>
              <a:t>model.summary</a:t>
            </a:r>
            <a:r>
              <a:rPr lang="en-US" altLang="zh-TW" sz="1800" dirty="0" smtClean="0"/>
              <a:t>()</a:t>
            </a:r>
            <a:r>
              <a:rPr lang="zh-TW" altLang="en-US" sz="1800" dirty="0" smtClean="0"/>
              <a:t>  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>
                <a:solidFill>
                  <a:srgbClr val="FF0000"/>
                </a:solidFill>
              </a:rPr>
              <a:t>透過</a:t>
            </a:r>
            <a:r>
              <a:rPr lang="en-US" altLang="zh-TW" sz="1800" dirty="0" err="1">
                <a:solidFill>
                  <a:srgbClr val="FF0000"/>
                </a:solidFill>
              </a:rPr>
              <a:t>model.summary</a:t>
            </a:r>
            <a:r>
              <a:rPr lang="zh-TW" altLang="en-US" sz="1800" dirty="0">
                <a:solidFill>
                  <a:srgbClr val="FF0000"/>
                </a:solidFill>
              </a:rPr>
              <a:t>可以察看網路模型的每一層資訊：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0652" y="229655"/>
            <a:ext cx="7772400" cy="1609344"/>
          </a:xfrm>
        </p:spPr>
        <p:txBody>
          <a:bodyPr/>
          <a:lstStyle/>
          <a:p>
            <a:r>
              <a:rPr lang="zh-TW" altLang="en-US" b="1" dirty="0" smtClean="0"/>
              <a:t>建立模型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810122" y="5972259"/>
            <a:ext cx="6868729" cy="601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>
                <a:hlinkClick r:id="rId2"/>
              </a:rPr>
              <a:t>https://tensorflow.google.cn/api_docs/python/tf/keras/applications/InceptionV3?authuser=2&amp;hl=zh-tw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19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1621</TotalTime>
  <Words>297</Words>
  <Application>Microsoft Office PowerPoint</Application>
  <PresentationFormat>如螢幕大小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Wingdings</vt:lpstr>
      <vt:lpstr>木刻字型</vt:lpstr>
      <vt:lpstr>卷積神經網路歷史</vt:lpstr>
      <vt:lpstr>目錄</vt:lpstr>
      <vt:lpstr>卷積神經網路歷史</vt:lpstr>
      <vt:lpstr>卷積神經網路架構</vt:lpstr>
      <vt:lpstr>卷積(convolution)</vt:lpstr>
      <vt:lpstr>采樣/池化層(pooling)</vt:lpstr>
      <vt:lpstr>實驗：實作Inception V3網路架構</vt:lpstr>
      <vt:lpstr>卷積神經網路架構-Inception</vt:lpstr>
      <vt:lpstr>建立模型</vt:lpstr>
      <vt:lpstr>PowerPoint 簡報</vt:lpstr>
      <vt:lpstr>將網路模型存到TensorBoard</vt:lpstr>
      <vt:lpstr>資料前處理和輸出解碼</vt:lpstr>
      <vt:lpstr>抓一張圖片測試</vt:lpstr>
      <vt:lpstr>預測輸出結果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kai</cp:lastModifiedBy>
  <cp:revision>20</cp:revision>
  <dcterms:created xsi:type="dcterms:W3CDTF">2020-04-28T14:13:08Z</dcterms:created>
  <dcterms:modified xsi:type="dcterms:W3CDTF">2020-05-13T13:21:38Z</dcterms:modified>
</cp:coreProperties>
</file>