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813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7" r:id="rId3"/>
    <p:sldId id="260" r:id="rId4"/>
    <p:sldId id="262" r:id="rId5"/>
    <p:sldId id="263" r:id="rId6"/>
    <p:sldId id="264" r:id="rId7"/>
    <p:sldId id="265" r:id="rId8"/>
    <p:sldId id="266" r:id="rId9"/>
    <p:sldId id="267" r:id="rId10"/>
    <p:sldId id="270" r:id="rId11"/>
    <p:sldId id="271" r:id="rId12"/>
    <p:sldId id="268" r:id="rId13"/>
    <p:sldId id="269" r:id="rId14"/>
    <p:sldId id="272" r:id="rId15"/>
    <p:sldId id="261" r:id="rId1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16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6616606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B8BAC4-77AF-455C-81F0-4D285D4DD833}" type="datetimeFigureOut">
              <a:rPr lang="zh-TW" altLang="en-US" smtClean="0"/>
              <a:t>2020/6/10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B34584-E774-4510-8C7A-8268327AB74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735067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5800" y="1346947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85800" y="4282763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685800" y="1484779"/>
            <a:ext cx="7772400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7234780" y="4107023"/>
            <a:ext cx="914400" cy="914400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432223"/>
            <a:ext cx="759333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6400" b="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4389120"/>
            <a:ext cx="5918454" cy="106984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4F267-2FFE-4D02-965D-5969A9F1AF11}" type="datetime1">
              <a:rPr lang="zh-TW" altLang="en-US" smtClean="0"/>
              <a:t>2020/6/10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2805" y="6272785"/>
            <a:ext cx="4745736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4280" y="4227195"/>
            <a:ext cx="895401" cy="640080"/>
          </a:xfrm>
        </p:spPr>
        <p:txBody>
          <a:bodyPr/>
          <a:lstStyle>
            <a:lvl1pPr>
              <a:defRPr sz="2800" b="1"/>
            </a:lvl1pPr>
          </a:lstStyle>
          <a:p>
            <a:fld id="{C4C180D5-E50A-4C43-A1FF-64CB31FE9B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3370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F506D-1239-4E07-A745-FCDBCC864C3D}" type="datetime1">
              <a:rPr lang="zh-TW" altLang="en-US" smtClean="0"/>
              <a:t>2020/6/10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180D5-E50A-4C43-A1FF-64CB31FE9B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1048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533400"/>
            <a:ext cx="1914525" cy="5638800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533400"/>
            <a:ext cx="5629275" cy="563880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BC2B6-FAB4-4271-A1CB-D57EB7363CD8}" type="datetime1">
              <a:rPr lang="zh-TW" altLang="en-US" smtClean="0"/>
              <a:t>2020/6/10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180D5-E50A-4C43-A1FF-64CB31FE9B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2740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10" name="標題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11" name="日期版面配置區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F13F5-AF82-4244-8112-421C11DA4351}" type="datetime1">
              <a:rPr lang="zh-TW" altLang="en-US" smtClean="0"/>
              <a:t>2020/6/10</a:t>
            </a:fld>
            <a:endParaRPr lang="zh-TW" altLang="en-US"/>
          </a:p>
        </p:txBody>
      </p:sp>
      <p:sp>
        <p:nvSpPr>
          <p:cNvPr id="12" name="頁尾版面配置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3" name="投影片編號版面配置區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180D5-E50A-4C43-A1FF-64CB31FE9B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38167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9144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1225296"/>
            <a:ext cx="696087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6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0" y="5020056"/>
            <a:ext cx="6789420" cy="1066800"/>
          </a:xfrm>
        </p:spPr>
        <p:txBody>
          <a:bodyPr anchor="t">
            <a:normAutofit/>
          </a:bodyPr>
          <a:lstStyle>
            <a:lvl1pPr marL="0" indent="0">
              <a:buNone/>
              <a:defRPr sz="1800" b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6272785"/>
            <a:ext cx="1983232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E4B98AA5-6BAD-42C6-9E7D-5EFE0FE2B1F3}" type="datetime1">
              <a:rPr lang="zh-TW" altLang="en-US" smtClean="0"/>
              <a:t>2020/6/10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6099" y="6272784"/>
            <a:ext cx="4745736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633862" y="2430623"/>
            <a:ext cx="914400" cy="914400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450" y="2508607"/>
            <a:ext cx="891224" cy="720332"/>
          </a:xfrm>
        </p:spPr>
        <p:txBody>
          <a:bodyPr/>
          <a:lstStyle>
            <a:lvl1pPr>
              <a:defRPr sz="2800"/>
            </a:lvl1pPr>
          </a:lstStyle>
          <a:p>
            <a:fld id="{C4C180D5-E50A-4C43-A1FF-64CB31FE9B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60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2218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ECC1D-40FB-4407-95E6-84DDFF13D375}" type="datetime1">
              <a:rPr lang="zh-TW" altLang="en-US" smtClean="0"/>
              <a:t>2020/6/10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180D5-E50A-4C43-A1FF-64CB31FE9B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1974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0793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0793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F158-48A2-4349-9DE2-7F31A09D61DA}" type="datetime1">
              <a:rPr lang="zh-TW" altLang="en-US" smtClean="0"/>
              <a:t>2020/6/10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180D5-E50A-4C43-A1FF-64CB31FE9B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9116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D73A5E4E-6BE3-47DE-81B0-21BF4D929C29}" type="datetime1">
              <a:rPr lang="zh-TW" altLang="en-US" smtClean="0"/>
              <a:t>2020/6/10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180D5-E50A-4C43-A1FF-64CB31FE9B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8221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9128B-2E25-493F-A50E-B974EAEEB896}" type="datetime1">
              <a:rPr lang="zh-TW" altLang="en-US" smtClean="0"/>
              <a:t>2020/6/10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180D5-E50A-4C43-A1FF-64CB31FE9B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7675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85800"/>
            <a:ext cx="5033772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19ED8-9F8A-446A-AE06-A263ECAC0D91}" type="datetime1">
              <a:rPr lang="zh-TW" altLang="en-US" smtClean="0"/>
              <a:t>2020/6/10</a:t>
            </a:fld>
            <a:endParaRPr lang="zh-TW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180D5-E50A-4C43-A1FF-64CB31FE9B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0059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6227805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822FF-988C-40C4-BE9C-19C36D1CA66E}" type="datetime1">
              <a:rPr lang="zh-TW" altLang="en-US" smtClean="0"/>
              <a:t>2020/6/10</a:t>
            </a:fld>
            <a:endParaRPr lang="zh-TW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180D5-E50A-4C43-A1FF-64CB31FE9B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3815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21408"/>
            <a:ext cx="7772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2368" y="6272785"/>
            <a:ext cx="2455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E2C6DFB-A933-48F5-9D60-66C954B180E3}" type="datetime1">
              <a:rPr lang="zh-TW" altLang="en-US" smtClean="0"/>
              <a:t>2020/6/10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272785"/>
            <a:ext cx="47457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6272785"/>
            <a:ext cx="4800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 spc="-7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C4C180D5-E50A-4C43-A1FF-64CB31FE9B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3587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4" r:id="rId1"/>
    <p:sldLayoutId id="2147483815" r:id="rId2"/>
    <p:sldLayoutId id="2147483816" r:id="rId3"/>
    <p:sldLayoutId id="2147483817" r:id="rId4"/>
    <p:sldLayoutId id="2147483818" r:id="rId5"/>
    <p:sldLayoutId id="2147483819" r:id="rId6"/>
    <p:sldLayoutId id="2147483820" r:id="rId7"/>
    <p:sldLayoutId id="2147483821" r:id="rId8"/>
    <p:sldLayoutId id="2147483822" r:id="rId9"/>
    <p:sldLayoutId id="2147483823" r:id="rId10"/>
    <p:sldLayoutId id="2147483824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b="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ithelp.ithome.com.tw/articles/10192162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b="1" dirty="0"/>
              <a:t>CNN </a:t>
            </a:r>
            <a:r>
              <a:rPr lang="en-US" altLang="zh-TW" b="1" dirty="0" smtClean="0"/>
              <a:t>-</a:t>
            </a:r>
            <a:r>
              <a:rPr lang="en-US" altLang="zh-TW" b="1" dirty="0"/>
              <a:t>VGG16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788670" y="4468032"/>
            <a:ext cx="3204355" cy="1396438"/>
          </a:xfrm>
        </p:spPr>
        <p:txBody>
          <a:bodyPr>
            <a:noAutofit/>
          </a:bodyPr>
          <a:lstStyle/>
          <a:p>
            <a:r>
              <a:rPr lang="zh-TW" altLang="en-US" dirty="0"/>
              <a:t>報告人：程鈺</a:t>
            </a:r>
            <a:r>
              <a:rPr lang="zh-TW" altLang="en-US" dirty="0" smtClean="0"/>
              <a:t>凱</a:t>
            </a:r>
            <a:endParaRPr lang="en-US" altLang="zh-TW" dirty="0" smtClean="0"/>
          </a:p>
          <a:p>
            <a:r>
              <a:rPr lang="zh-TW" altLang="en-US" dirty="0" smtClean="0"/>
              <a:t>指導恩</a:t>
            </a:r>
            <a:r>
              <a:rPr lang="zh-TW" altLang="en-US" dirty="0"/>
              <a:t>師</a:t>
            </a:r>
            <a:r>
              <a:rPr lang="zh-TW" altLang="en-US" dirty="0" smtClean="0"/>
              <a:t>：曾龍</a:t>
            </a:r>
            <a:endParaRPr lang="en-US" altLang="zh-TW" dirty="0" smtClean="0"/>
          </a:p>
          <a:p>
            <a:r>
              <a:rPr lang="zh-TW" altLang="en-US" dirty="0"/>
              <a:t>繳交日期</a:t>
            </a:r>
            <a:r>
              <a:rPr lang="en-US" altLang="zh-TW" dirty="0"/>
              <a:t>:</a:t>
            </a:r>
            <a:r>
              <a:rPr lang="en-US" altLang="zh-TW" dirty="0" smtClean="0"/>
              <a:t>2020.06.11</a:t>
            </a:r>
            <a:endParaRPr lang="en-US" altLang="zh-TW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9B417DC3-5006-489B-99BA-C4B0AC92D46D}"/>
              </a:ext>
            </a:extLst>
          </p:cNvPr>
          <p:cNvSpPr txBox="1"/>
          <p:nvPr/>
        </p:nvSpPr>
        <p:spPr>
          <a:xfrm>
            <a:off x="179512" y="147990"/>
            <a:ext cx="3960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崑山科技大學資訊工程所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75B1AA31-7EA8-4B6B-BE23-760056D9B55E}"/>
              </a:ext>
            </a:extLst>
          </p:cNvPr>
          <p:cNvSpPr txBox="1"/>
          <p:nvPr/>
        </p:nvSpPr>
        <p:spPr>
          <a:xfrm>
            <a:off x="179512" y="547653"/>
            <a:ext cx="3204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latin typeface="標楷體" pitchFamily="65" charset="-120"/>
                <a:ea typeface="標楷體" pitchFamily="65" charset="-120"/>
              </a:rPr>
              <a:t>深度學習</a:t>
            </a:r>
            <a:r>
              <a:rPr lang="en-US" altLang="zh-TW" b="1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Deep Learning</a:t>
            </a:r>
            <a:r>
              <a:rPr lang="zh-TW" altLang="en-US" b="1" dirty="0">
                <a:latin typeface="標楷體" pitchFamily="65" charset="-120"/>
                <a:ea typeface="標楷體" pitchFamily="65" charset="-120"/>
              </a:rPr>
              <a:t>課程</a:t>
            </a:r>
          </a:p>
        </p:txBody>
      </p:sp>
    </p:spTree>
    <p:extLst>
      <p:ext uri="{BB962C8B-B14F-4D97-AF65-F5344CB8AC3E}">
        <p14:creationId xmlns:p14="http://schemas.microsoft.com/office/powerpoint/2010/main" val="3593446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from </a:t>
            </a:r>
            <a:r>
              <a:rPr lang="en-US" altLang="zh-TW" dirty="0" err="1"/>
              <a:t>keras.utils</a:t>
            </a:r>
            <a:r>
              <a:rPr lang="en-US" altLang="zh-TW" dirty="0"/>
              <a:t> import </a:t>
            </a:r>
            <a:r>
              <a:rPr lang="en-US" altLang="zh-TW" dirty="0" err="1"/>
              <a:t>plot_model</a:t>
            </a:r>
            <a:r>
              <a:rPr lang="en-US" altLang="zh-TW" dirty="0"/>
              <a:t> 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err="1" smtClean="0"/>
              <a:t>plot_model</a:t>
            </a:r>
            <a:r>
              <a:rPr lang="en-US" altLang="zh-TW" dirty="0" smtClean="0"/>
              <a:t>(model</a:t>
            </a:r>
            <a:r>
              <a:rPr lang="en-US" altLang="zh-TW" dirty="0"/>
              <a:t>, </a:t>
            </a:r>
            <a:r>
              <a:rPr lang="en-US" altLang="zh-TW" dirty="0" err="1"/>
              <a:t>to_file</a:t>
            </a:r>
            <a:r>
              <a:rPr lang="en-US" altLang="zh-TW" dirty="0"/>
              <a:t>='model.png')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VGG16-</a:t>
            </a:r>
            <a:r>
              <a:rPr lang="zh-TW" altLang="en-US" b="1" dirty="0"/>
              <a:t>儲存模型結構圖</a:t>
            </a:r>
            <a:endParaRPr lang="zh-TW" altLang="en-US" b="1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180D5-E50A-4C43-A1FF-64CB31FE9BC5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23229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# </a:t>
            </a:r>
            <a:r>
              <a:rPr lang="zh-TW" altLang="en-US" dirty="0">
                <a:cs typeface="Times New Roman" panose="02020603050405020304" pitchFamily="18" charset="0"/>
              </a:rPr>
              <a:t>從頂部移出一層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dirty="0" err="1">
                <a:cs typeface="Times New Roman" panose="02020603050405020304" pitchFamily="18" charset="0"/>
              </a:rPr>
              <a:t>model.layers.pop</a:t>
            </a:r>
            <a:r>
              <a:rPr lang="en-US" altLang="zh-TW" dirty="0">
                <a:cs typeface="Times New Roman" panose="02020603050405020304" pitchFamily="18" charset="0"/>
              </a:rPr>
              <a:t>()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dirty="0" err="1">
                <a:cs typeface="Times New Roman" panose="02020603050405020304" pitchFamily="18" charset="0"/>
              </a:rPr>
              <a:t>model.outputs</a:t>
            </a:r>
            <a:r>
              <a:rPr lang="en-US" altLang="zh-TW" dirty="0">
                <a:cs typeface="Times New Roman" panose="02020603050405020304" pitchFamily="18" charset="0"/>
              </a:rPr>
              <a:t> = [</a:t>
            </a:r>
            <a:r>
              <a:rPr lang="en-US" altLang="zh-TW" dirty="0" err="1">
                <a:cs typeface="Times New Roman" panose="02020603050405020304" pitchFamily="18" charset="0"/>
              </a:rPr>
              <a:t>model.layers</a:t>
            </a:r>
            <a:r>
              <a:rPr lang="en-US" altLang="zh-TW" dirty="0">
                <a:cs typeface="Times New Roman" panose="02020603050405020304" pitchFamily="18" charset="0"/>
              </a:rPr>
              <a:t>[-1].output]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dirty="0" err="1">
                <a:cs typeface="Times New Roman" panose="02020603050405020304" pitchFamily="18" charset="0"/>
              </a:rPr>
              <a:t>model.layers</a:t>
            </a:r>
            <a:r>
              <a:rPr lang="en-US" altLang="zh-TW" dirty="0">
                <a:cs typeface="Times New Roman" panose="02020603050405020304" pitchFamily="18" charset="0"/>
              </a:rPr>
              <a:t>[-1].</a:t>
            </a:r>
            <a:r>
              <a:rPr lang="en-US" altLang="zh-TW" dirty="0" err="1">
                <a:cs typeface="Times New Roman" panose="02020603050405020304" pitchFamily="18" charset="0"/>
              </a:rPr>
              <a:t>outbound_nodes</a:t>
            </a:r>
            <a:r>
              <a:rPr lang="en-US" altLang="zh-TW" dirty="0">
                <a:cs typeface="Times New Roman" panose="02020603050405020304" pitchFamily="18" charset="0"/>
              </a:rPr>
              <a:t> = []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# </a:t>
            </a:r>
            <a:r>
              <a:rPr lang="zh-TW" altLang="en-US" dirty="0">
                <a:cs typeface="Times New Roman" panose="02020603050405020304" pitchFamily="18" charset="0"/>
              </a:rPr>
              <a:t>加一層，只辨識</a:t>
            </a:r>
            <a:r>
              <a:rPr lang="en-US" altLang="zh-TW" dirty="0">
                <a:cs typeface="Times New Roman" panose="02020603050405020304" pitchFamily="18" charset="0"/>
              </a:rPr>
              <a:t>10</a:t>
            </a:r>
            <a:r>
              <a:rPr lang="zh-TW" altLang="en-US" dirty="0">
                <a:cs typeface="Times New Roman" panose="02020603050405020304" pitchFamily="18" charset="0"/>
              </a:rPr>
              <a:t>類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from </a:t>
            </a:r>
            <a:r>
              <a:rPr lang="en-US" altLang="zh-TW" dirty="0" err="1">
                <a:cs typeface="Times New Roman" panose="02020603050405020304" pitchFamily="18" charset="0"/>
              </a:rPr>
              <a:t>keras.layers</a:t>
            </a:r>
            <a:r>
              <a:rPr lang="en-US" altLang="zh-TW" dirty="0">
                <a:cs typeface="Times New Roman" panose="02020603050405020304" pitchFamily="18" charset="0"/>
              </a:rPr>
              <a:t> import Dense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dirty="0" err="1">
                <a:cs typeface="Times New Roman" panose="02020603050405020304" pitchFamily="18" charset="0"/>
              </a:rPr>
              <a:t>num_classes</a:t>
            </a:r>
            <a:r>
              <a:rPr lang="en-US" altLang="zh-TW" dirty="0">
                <a:cs typeface="Times New Roman" panose="02020603050405020304" pitchFamily="18" charset="0"/>
              </a:rPr>
              <a:t>=10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x=Dense(</a:t>
            </a:r>
            <a:r>
              <a:rPr lang="en-US" altLang="zh-TW" dirty="0" err="1">
                <a:cs typeface="Times New Roman" panose="02020603050405020304" pitchFamily="18" charset="0"/>
              </a:rPr>
              <a:t>num_classes</a:t>
            </a:r>
            <a:r>
              <a:rPr lang="en-US" altLang="zh-TW" dirty="0">
                <a:cs typeface="Times New Roman" panose="02020603050405020304" pitchFamily="18" charset="0"/>
              </a:rPr>
              <a:t>, activation='</a:t>
            </a:r>
            <a:r>
              <a:rPr lang="en-US" altLang="zh-TW" dirty="0" err="1">
                <a:cs typeface="Times New Roman" panose="02020603050405020304" pitchFamily="18" charset="0"/>
              </a:rPr>
              <a:t>softmax</a:t>
            </a:r>
            <a:r>
              <a:rPr lang="en-US" altLang="zh-TW" dirty="0">
                <a:cs typeface="Times New Roman" panose="02020603050405020304" pitchFamily="18" charset="0"/>
              </a:rPr>
              <a:t>')(</a:t>
            </a:r>
            <a:r>
              <a:rPr lang="en-US" altLang="zh-TW" dirty="0" err="1">
                <a:cs typeface="Times New Roman" panose="02020603050405020304" pitchFamily="18" charset="0"/>
              </a:rPr>
              <a:t>model.output</a:t>
            </a:r>
            <a:r>
              <a:rPr lang="en-US" altLang="zh-TW" dirty="0">
                <a:cs typeface="Times New Roman" panose="02020603050405020304" pitchFamily="18" charset="0"/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# </a:t>
            </a:r>
            <a:r>
              <a:rPr lang="zh-TW" altLang="en-US" dirty="0">
                <a:cs typeface="Times New Roman" panose="02020603050405020304" pitchFamily="18" charset="0"/>
              </a:rPr>
              <a:t>重新建立模型結構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model=Model(</a:t>
            </a:r>
            <a:r>
              <a:rPr lang="en-US" altLang="zh-TW" dirty="0" err="1">
                <a:cs typeface="Times New Roman" panose="02020603050405020304" pitchFamily="18" charset="0"/>
              </a:rPr>
              <a:t>model.input,x</a:t>
            </a:r>
            <a:r>
              <a:rPr lang="en-US" altLang="zh-TW" dirty="0">
                <a:cs typeface="Times New Roman" panose="02020603050405020304" pitchFamily="18" charset="0"/>
              </a:rPr>
              <a:t>)</a:t>
            </a:r>
            <a:endParaRPr lang="zh-TW" altLang="en-US" dirty="0">
              <a:cs typeface="Times New Roman" panose="02020603050405020304" pitchFamily="18" charset="0"/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VGG16-</a:t>
            </a:r>
            <a:r>
              <a:rPr lang="zh-TW" altLang="en-US" b="1" dirty="0"/>
              <a:t>改變</a:t>
            </a:r>
            <a:r>
              <a:rPr lang="en-US" altLang="zh-TW" b="1" dirty="0" err="1"/>
              <a:t>ouput</a:t>
            </a:r>
            <a:r>
              <a:rPr lang="zh-TW" altLang="en-US" b="1" dirty="0"/>
              <a:t>的分類法</a:t>
            </a:r>
            <a:endParaRPr lang="zh-TW" altLang="en-US" b="1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180D5-E50A-4C43-A1FF-64CB31FE9BC5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44985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685800" y="2007108"/>
            <a:ext cx="7772400" cy="4050792"/>
          </a:xfrm>
        </p:spPr>
        <p:txBody>
          <a:bodyPr>
            <a:noAutofit/>
          </a:bodyPr>
          <a:lstStyle/>
          <a:p>
            <a:pPr marL="0" indent="0">
              <a:lnSpc>
                <a:spcPts val="500"/>
              </a:lnSpc>
              <a:buNone/>
            </a:pPr>
            <a:r>
              <a:rPr lang="en-US" altLang="zh-TW" sz="1400" dirty="0"/>
              <a:t>from </a:t>
            </a:r>
            <a:r>
              <a:rPr lang="en-US" altLang="zh-TW" sz="1400" dirty="0" err="1" smtClean="0"/>
              <a:t>keras.models</a:t>
            </a:r>
            <a:endParaRPr lang="en-US" altLang="zh-TW" sz="1400" dirty="0" smtClean="0"/>
          </a:p>
          <a:p>
            <a:pPr marL="0" indent="0">
              <a:lnSpc>
                <a:spcPts val="500"/>
              </a:lnSpc>
              <a:buNone/>
            </a:pPr>
            <a:r>
              <a:rPr lang="en-US" altLang="zh-TW" sz="1400" dirty="0" smtClean="0"/>
              <a:t>import </a:t>
            </a:r>
            <a:r>
              <a:rPr lang="en-US" altLang="zh-TW" sz="1400" dirty="0"/>
              <a:t>Sequential</a:t>
            </a:r>
          </a:p>
          <a:p>
            <a:pPr marL="0" indent="0">
              <a:lnSpc>
                <a:spcPts val="500"/>
              </a:lnSpc>
              <a:buNone/>
            </a:pPr>
            <a:r>
              <a:rPr lang="en-US" altLang="zh-TW" sz="1400" dirty="0"/>
              <a:t>from </a:t>
            </a:r>
            <a:r>
              <a:rPr lang="en-US" altLang="zh-TW" sz="1400" dirty="0" err="1"/>
              <a:t>keras.layers</a:t>
            </a:r>
            <a:r>
              <a:rPr lang="en-US" altLang="zh-TW" sz="1400" dirty="0"/>
              <a:t> import Dense, Activation, Dropout, Flatten</a:t>
            </a:r>
          </a:p>
          <a:p>
            <a:pPr marL="0" indent="0">
              <a:lnSpc>
                <a:spcPts val="500"/>
              </a:lnSpc>
              <a:buNone/>
            </a:pPr>
            <a:r>
              <a:rPr lang="en-US" altLang="zh-TW" sz="1400" dirty="0"/>
              <a:t>from </a:t>
            </a:r>
            <a:r>
              <a:rPr lang="en-US" altLang="zh-TW" sz="1400" dirty="0" err="1"/>
              <a:t>keras.layers</a:t>
            </a:r>
            <a:r>
              <a:rPr lang="en-US" altLang="zh-TW" sz="1400" dirty="0"/>
              <a:t> import Conv2D</a:t>
            </a:r>
          </a:p>
          <a:p>
            <a:pPr marL="0" indent="0">
              <a:lnSpc>
                <a:spcPts val="500"/>
              </a:lnSpc>
              <a:buNone/>
            </a:pPr>
            <a:r>
              <a:rPr lang="en-US" altLang="zh-TW" sz="1400" dirty="0"/>
              <a:t>from </a:t>
            </a:r>
            <a:r>
              <a:rPr lang="en-US" altLang="zh-TW" sz="1400" dirty="0" err="1"/>
              <a:t>keras.layers</a:t>
            </a:r>
            <a:r>
              <a:rPr lang="en-US" altLang="zh-TW" sz="1400" dirty="0"/>
              <a:t> import MaxPooling2D</a:t>
            </a:r>
          </a:p>
          <a:p>
            <a:pPr marL="0" indent="0">
              <a:lnSpc>
                <a:spcPts val="500"/>
              </a:lnSpc>
              <a:buNone/>
            </a:pPr>
            <a:endParaRPr lang="en-US" altLang="zh-TW" sz="1400" dirty="0"/>
          </a:p>
          <a:p>
            <a:pPr marL="0" indent="0">
              <a:lnSpc>
                <a:spcPts val="500"/>
              </a:lnSpc>
              <a:buNone/>
            </a:pPr>
            <a:r>
              <a:rPr lang="en-US" altLang="zh-TW" sz="1400" dirty="0" err="1"/>
              <a:t>input_shape</a:t>
            </a:r>
            <a:r>
              <a:rPr lang="en-US" altLang="zh-TW" sz="1400" dirty="0"/>
              <a:t> = (224, 224, 3)</a:t>
            </a:r>
          </a:p>
          <a:p>
            <a:pPr marL="0" indent="0">
              <a:lnSpc>
                <a:spcPts val="500"/>
              </a:lnSpc>
              <a:buNone/>
            </a:pPr>
            <a:endParaRPr lang="en-US" altLang="zh-TW" sz="1400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不用</a:t>
            </a:r>
            <a:r>
              <a:rPr lang="en-US" altLang="zh-TW" b="1" dirty="0" smtClean="0"/>
              <a:t>Applications</a:t>
            </a:r>
            <a:r>
              <a:rPr lang="zh-TW" altLang="en-US" b="1" dirty="0" smtClean="0"/>
              <a:t>的方法</a:t>
            </a:r>
            <a:endParaRPr lang="zh-TW" altLang="en-US" b="1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180D5-E50A-4C43-A1FF-64CB31FE9BC5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07845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710946" y="494831"/>
            <a:ext cx="7772400" cy="4050792"/>
          </a:xfrm>
        </p:spPr>
        <p:txBody>
          <a:bodyPr>
            <a:normAutofit fontScale="25000" lnSpcReduction="20000"/>
          </a:bodyPr>
          <a:lstStyle/>
          <a:p>
            <a:pPr marL="0" indent="0">
              <a:lnSpc>
                <a:spcPts val="500"/>
              </a:lnSpc>
              <a:buNone/>
            </a:pPr>
            <a:r>
              <a:rPr lang="en-US" altLang="zh-TW" sz="5600" dirty="0"/>
              <a:t>model = Sequential([</a:t>
            </a:r>
          </a:p>
          <a:p>
            <a:pPr marL="0" indent="0">
              <a:lnSpc>
                <a:spcPts val="500"/>
              </a:lnSpc>
              <a:buNone/>
            </a:pPr>
            <a:r>
              <a:rPr lang="en-US" altLang="zh-TW" sz="5600" dirty="0"/>
              <a:t>    Conv2D(64, (3, 3), </a:t>
            </a:r>
            <a:r>
              <a:rPr lang="en-US" altLang="zh-TW" sz="5600" dirty="0" err="1"/>
              <a:t>input_shape</a:t>
            </a:r>
            <a:r>
              <a:rPr lang="en-US" altLang="zh-TW" sz="5600" dirty="0"/>
              <a:t>=</a:t>
            </a:r>
            <a:r>
              <a:rPr lang="en-US" altLang="zh-TW" sz="5600" dirty="0" err="1"/>
              <a:t>input_shape</a:t>
            </a:r>
            <a:r>
              <a:rPr lang="en-US" altLang="zh-TW" sz="5600" dirty="0"/>
              <a:t>, padding='same',</a:t>
            </a:r>
          </a:p>
          <a:p>
            <a:pPr marL="0" indent="0">
              <a:lnSpc>
                <a:spcPts val="500"/>
              </a:lnSpc>
              <a:buNone/>
            </a:pPr>
            <a:r>
              <a:rPr lang="en-US" altLang="zh-TW" sz="5600" dirty="0"/>
              <a:t>           activation='</a:t>
            </a:r>
            <a:r>
              <a:rPr lang="en-US" altLang="zh-TW" sz="5600" dirty="0" err="1"/>
              <a:t>relu</a:t>
            </a:r>
            <a:r>
              <a:rPr lang="en-US" altLang="zh-TW" sz="5600" dirty="0"/>
              <a:t>'),</a:t>
            </a:r>
          </a:p>
          <a:p>
            <a:pPr marL="0" indent="0">
              <a:lnSpc>
                <a:spcPts val="500"/>
              </a:lnSpc>
              <a:buNone/>
            </a:pPr>
            <a:r>
              <a:rPr lang="en-US" altLang="zh-TW" sz="5600" dirty="0"/>
              <a:t>    Conv2D(64, (3, 3), activation='</a:t>
            </a:r>
            <a:r>
              <a:rPr lang="en-US" altLang="zh-TW" sz="5600" dirty="0" err="1"/>
              <a:t>relu</a:t>
            </a:r>
            <a:r>
              <a:rPr lang="en-US" altLang="zh-TW" sz="5600" dirty="0"/>
              <a:t>', padding='same'),</a:t>
            </a:r>
          </a:p>
          <a:p>
            <a:pPr marL="0" indent="0">
              <a:lnSpc>
                <a:spcPts val="500"/>
              </a:lnSpc>
              <a:buNone/>
            </a:pPr>
            <a:r>
              <a:rPr lang="en-US" altLang="zh-TW" sz="5600" dirty="0"/>
              <a:t>    MaxPooling2D(</a:t>
            </a:r>
            <a:r>
              <a:rPr lang="en-US" altLang="zh-TW" sz="5600" dirty="0" err="1"/>
              <a:t>pool_size</a:t>
            </a:r>
            <a:r>
              <a:rPr lang="en-US" altLang="zh-TW" sz="5600" dirty="0"/>
              <a:t>=(2, 2), strides=(2, 2)),</a:t>
            </a:r>
          </a:p>
          <a:p>
            <a:pPr marL="0" indent="0">
              <a:lnSpc>
                <a:spcPts val="500"/>
              </a:lnSpc>
              <a:buNone/>
            </a:pPr>
            <a:r>
              <a:rPr lang="en-US" altLang="zh-TW" sz="5600" dirty="0"/>
              <a:t>    Conv2D(128, (3, 3), activation='</a:t>
            </a:r>
            <a:r>
              <a:rPr lang="en-US" altLang="zh-TW" sz="5600" dirty="0" err="1"/>
              <a:t>relu</a:t>
            </a:r>
            <a:r>
              <a:rPr lang="en-US" altLang="zh-TW" sz="5600" dirty="0"/>
              <a:t>', padding='same'),</a:t>
            </a:r>
          </a:p>
          <a:p>
            <a:pPr marL="0" indent="0">
              <a:lnSpc>
                <a:spcPts val="500"/>
              </a:lnSpc>
              <a:buNone/>
            </a:pPr>
            <a:r>
              <a:rPr lang="en-US" altLang="zh-TW" sz="5600" dirty="0"/>
              <a:t>    Conv2D(128, (3, 3), activation='</a:t>
            </a:r>
            <a:r>
              <a:rPr lang="en-US" altLang="zh-TW" sz="5600" dirty="0" err="1"/>
              <a:t>relu</a:t>
            </a:r>
            <a:r>
              <a:rPr lang="en-US" altLang="zh-TW" sz="5600" dirty="0"/>
              <a:t>', padding='same',),</a:t>
            </a:r>
          </a:p>
          <a:p>
            <a:pPr marL="0" indent="0">
              <a:lnSpc>
                <a:spcPts val="500"/>
              </a:lnSpc>
              <a:buNone/>
            </a:pPr>
            <a:r>
              <a:rPr lang="en-US" altLang="zh-TW" sz="5600" dirty="0"/>
              <a:t>    MaxPooling2D(</a:t>
            </a:r>
            <a:r>
              <a:rPr lang="en-US" altLang="zh-TW" sz="5600" dirty="0" err="1"/>
              <a:t>pool_size</a:t>
            </a:r>
            <a:r>
              <a:rPr lang="en-US" altLang="zh-TW" sz="5600" dirty="0"/>
              <a:t>=(2, 2), strides=(2, 2)),</a:t>
            </a:r>
          </a:p>
          <a:p>
            <a:pPr marL="0" indent="0">
              <a:lnSpc>
                <a:spcPts val="500"/>
              </a:lnSpc>
              <a:buNone/>
            </a:pPr>
            <a:r>
              <a:rPr lang="en-US" altLang="zh-TW" sz="5600" dirty="0"/>
              <a:t>    Conv2D(256, (3, 3), activation='</a:t>
            </a:r>
            <a:r>
              <a:rPr lang="en-US" altLang="zh-TW" sz="5600" dirty="0" err="1"/>
              <a:t>relu</a:t>
            </a:r>
            <a:r>
              <a:rPr lang="en-US" altLang="zh-TW" sz="5600" dirty="0"/>
              <a:t>', padding='same',),</a:t>
            </a:r>
          </a:p>
          <a:p>
            <a:pPr marL="0" indent="0">
              <a:lnSpc>
                <a:spcPts val="500"/>
              </a:lnSpc>
              <a:buNone/>
            </a:pPr>
            <a:r>
              <a:rPr lang="en-US" altLang="zh-TW" sz="5600" dirty="0"/>
              <a:t>    Conv2D(256, (3, 3), activation='</a:t>
            </a:r>
            <a:r>
              <a:rPr lang="en-US" altLang="zh-TW" sz="5600" dirty="0" err="1"/>
              <a:t>relu</a:t>
            </a:r>
            <a:r>
              <a:rPr lang="en-US" altLang="zh-TW" sz="5600" dirty="0"/>
              <a:t>', padding='same',),</a:t>
            </a:r>
          </a:p>
          <a:p>
            <a:pPr marL="0" indent="0">
              <a:lnSpc>
                <a:spcPts val="500"/>
              </a:lnSpc>
              <a:buNone/>
            </a:pPr>
            <a:r>
              <a:rPr lang="en-US" altLang="zh-TW" sz="5600" dirty="0"/>
              <a:t>    Conv2D(256, (3, 3), activation='</a:t>
            </a:r>
            <a:r>
              <a:rPr lang="en-US" altLang="zh-TW" sz="5600" dirty="0" err="1"/>
              <a:t>relu</a:t>
            </a:r>
            <a:r>
              <a:rPr lang="en-US" altLang="zh-TW" sz="5600" dirty="0"/>
              <a:t>', padding='same',),</a:t>
            </a:r>
          </a:p>
          <a:p>
            <a:pPr marL="0" indent="0">
              <a:lnSpc>
                <a:spcPts val="500"/>
              </a:lnSpc>
              <a:buNone/>
            </a:pPr>
            <a:r>
              <a:rPr lang="en-US" altLang="zh-TW" sz="5600" dirty="0"/>
              <a:t>    MaxPooling2D(</a:t>
            </a:r>
            <a:r>
              <a:rPr lang="en-US" altLang="zh-TW" sz="5600" dirty="0" err="1"/>
              <a:t>pool_size</a:t>
            </a:r>
            <a:r>
              <a:rPr lang="en-US" altLang="zh-TW" sz="5600" dirty="0"/>
              <a:t>=(2, 2), strides=(2, 2)),</a:t>
            </a:r>
          </a:p>
          <a:p>
            <a:pPr marL="0" indent="0">
              <a:lnSpc>
                <a:spcPts val="500"/>
              </a:lnSpc>
              <a:buNone/>
            </a:pPr>
            <a:r>
              <a:rPr lang="en-US" altLang="zh-TW" sz="5600" dirty="0"/>
              <a:t>    Conv2D(512, (3, 3), activation='</a:t>
            </a:r>
            <a:r>
              <a:rPr lang="en-US" altLang="zh-TW" sz="5600" dirty="0" err="1"/>
              <a:t>relu</a:t>
            </a:r>
            <a:r>
              <a:rPr lang="en-US" altLang="zh-TW" sz="5600" dirty="0"/>
              <a:t>', padding='same',),</a:t>
            </a:r>
          </a:p>
          <a:p>
            <a:pPr marL="0" indent="0">
              <a:lnSpc>
                <a:spcPts val="500"/>
              </a:lnSpc>
              <a:buNone/>
            </a:pPr>
            <a:r>
              <a:rPr lang="en-US" altLang="zh-TW" sz="5600" dirty="0"/>
              <a:t>    Conv2D(512, (3, 3), activation='</a:t>
            </a:r>
            <a:r>
              <a:rPr lang="en-US" altLang="zh-TW" sz="5600" dirty="0" err="1"/>
              <a:t>relu</a:t>
            </a:r>
            <a:r>
              <a:rPr lang="en-US" altLang="zh-TW" sz="5600" dirty="0"/>
              <a:t>', padding='same',),</a:t>
            </a:r>
          </a:p>
          <a:p>
            <a:pPr marL="0" indent="0">
              <a:lnSpc>
                <a:spcPts val="500"/>
              </a:lnSpc>
              <a:buNone/>
            </a:pPr>
            <a:r>
              <a:rPr lang="en-US" altLang="zh-TW" sz="5600" dirty="0"/>
              <a:t>    Conv2D(512, (3, 3), activation='</a:t>
            </a:r>
            <a:r>
              <a:rPr lang="en-US" altLang="zh-TW" sz="5600" dirty="0" err="1"/>
              <a:t>relu</a:t>
            </a:r>
            <a:r>
              <a:rPr lang="en-US" altLang="zh-TW" sz="5600" dirty="0"/>
              <a:t>', padding='same',),</a:t>
            </a:r>
          </a:p>
          <a:p>
            <a:pPr marL="0" indent="0">
              <a:lnSpc>
                <a:spcPts val="500"/>
              </a:lnSpc>
              <a:buNone/>
            </a:pPr>
            <a:r>
              <a:rPr lang="en-US" altLang="zh-TW" sz="5600" dirty="0"/>
              <a:t>    MaxPooling2D(</a:t>
            </a:r>
            <a:r>
              <a:rPr lang="en-US" altLang="zh-TW" sz="5600" dirty="0" err="1"/>
              <a:t>pool_size</a:t>
            </a:r>
            <a:r>
              <a:rPr lang="en-US" altLang="zh-TW" sz="5600" dirty="0"/>
              <a:t>=(2, 2), strides=(2, 2)),</a:t>
            </a:r>
          </a:p>
          <a:p>
            <a:pPr marL="0" indent="0">
              <a:lnSpc>
                <a:spcPts val="500"/>
              </a:lnSpc>
              <a:buNone/>
            </a:pPr>
            <a:r>
              <a:rPr lang="en-US" altLang="zh-TW" sz="5600" dirty="0"/>
              <a:t>    Conv2D(512, (3, 3), activation='</a:t>
            </a:r>
            <a:r>
              <a:rPr lang="en-US" altLang="zh-TW" sz="5600" dirty="0" err="1"/>
              <a:t>relu</a:t>
            </a:r>
            <a:r>
              <a:rPr lang="en-US" altLang="zh-TW" sz="5600" dirty="0"/>
              <a:t>', padding='same',),</a:t>
            </a:r>
          </a:p>
          <a:p>
            <a:pPr marL="0" indent="0">
              <a:lnSpc>
                <a:spcPts val="500"/>
              </a:lnSpc>
              <a:buNone/>
            </a:pPr>
            <a:r>
              <a:rPr lang="en-US" altLang="zh-TW" sz="5600" dirty="0"/>
              <a:t>    Conv2D(512, (3, 3), activation='</a:t>
            </a:r>
            <a:r>
              <a:rPr lang="en-US" altLang="zh-TW" sz="5600" dirty="0" err="1"/>
              <a:t>relu</a:t>
            </a:r>
            <a:r>
              <a:rPr lang="en-US" altLang="zh-TW" sz="5600" dirty="0"/>
              <a:t>', padding='same',),</a:t>
            </a:r>
          </a:p>
          <a:p>
            <a:pPr marL="0" indent="0">
              <a:lnSpc>
                <a:spcPts val="500"/>
              </a:lnSpc>
              <a:buNone/>
            </a:pPr>
            <a:r>
              <a:rPr lang="en-US" altLang="zh-TW" sz="5600" dirty="0"/>
              <a:t>    Conv2D(512, (3, 3), activation='</a:t>
            </a:r>
            <a:r>
              <a:rPr lang="en-US" altLang="zh-TW" sz="5600" dirty="0" err="1"/>
              <a:t>relu</a:t>
            </a:r>
            <a:r>
              <a:rPr lang="en-US" altLang="zh-TW" sz="5600" dirty="0"/>
              <a:t>', padding='same',),</a:t>
            </a:r>
          </a:p>
          <a:p>
            <a:pPr marL="0" indent="0">
              <a:lnSpc>
                <a:spcPts val="500"/>
              </a:lnSpc>
              <a:buNone/>
            </a:pPr>
            <a:r>
              <a:rPr lang="en-US" altLang="zh-TW" sz="5600" dirty="0"/>
              <a:t>    MaxPooling2D(</a:t>
            </a:r>
            <a:r>
              <a:rPr lang="en-US" altLang="zh-TW" sz="5600" dirty="0" err="1"/>
              <a:t>pool_size</a:t>
            </a:r>
            <a:r>
              <a:rPr lang="en-US" altLang="zh-TW" sz="5600" dirty="0"/>
              <a:t>=(2, 2), strides=(2, 2)),</a:t>
            </a:r>
          </a:p>
          <a:p>
            <a:pPr marL="0" indent="0">
              <a:lnSpc>
                <a:spcPts val="500"/>
              </a:lnSpc>
              <a:buNone/>
            </a:pPr>
            <a:r>
              <a:rPr lang="en-US" altLang="zh-TW" sz="5600" dirty="0"/>
              <a:t>    Flatten(),</a:t>
            </a:r>
          </a:p>
          <a:p>
            <a:pPr marL="0" indent="0">
              <a:lnSpc>
                <a:spcPts val="500"/>
              </a:lnSpc>
              <a:buNone/>
            </a:pPr>
            <a:r>
              <a:rPr lang="en-US" altLang="zh-TW" sz="5600" dirty="0"/>
              <a:t>    Dense(4096, activation='</a:t>
            </a:r>
            <a:r>
              <a:rPr lang="en-US" altLang="zh-TW" sz="5600" dirty="0" err="1"/>
              <a:t>relu</a:t>
            </a:r>
            <a:r>
              <a:rPr lang="en-US" altLang="zh-TW" sz="5600" dirty="0"/>
              <a:t>'),</a:t>
            </a:r>
          </a:p>
          <a:p>
            <a:pPr marL="0" indent="0">
              <a:lnSpc>
                <a:spcPts val="500"/>
              </a:lnSpc>
              <a:buNone/>
            </a:pPr>
            <a:r>
              <a:rPr lang="en-US" altLang="zh-TW" sz="5600" dirty="0"/>
              <a:t>    Dense(4096, activation='</a:t>
            </a:r>
            <a:r>
              <a:rPr lang="en-US" altLang="zh-TW" sz="5600" dirty="0" err="1"/>
              <a:t>relu</a:t>
            </a:r>
            <a:r>
              <a:rPr lang="en-US" altLang="zh-TW" sz="5600" dirty="0"/>
              <a:t>'),</a:t>
            </a:r>
          </a:p>
          <a:p>
            <a:pPr marL="0" indent="0">
              <a:lnSpc>
                <a:spcPts val="500"/>
              </a:lnSpc>
              <a:buNone/>
            </a:pPr>
            <a:r>
              <a:rPr lang="en-US" altLang="zh-TW" sz="5600" dirty="0"/>
              <a:t>    Dense(1000, activation='</a:t>
            </a:r>
            <a:r>
              <a:rPr lang="en-US" altLang="zh-TW" sz="5600" dirty="0" err="1"/>
              <a:t>softmax</a:t>
            </a:r>
            <a:r>
              <a:rPr lang="en-US" altLang="zh-TW" sz="5600" dirty="0"/>
              <a:t>')</a:t>
            </a:r>
          </a:p>
          <a:p>
            <a:pPr marL="0" indent="0">
              <a:lnSpc>
                <a:spcPts val="500"/>
              </a:lnSpc>
              <a:buNone/>
            </a:pPr>
            <a:r>
              <a:rPr lang="en-US" altLang="zh-TW" sz="5600" dirty="0"/>
              <a:t>])</a:t>
            </a:r>
          </a:p>
          <a:p>
            <a:pPr marL="0" indent="0">
              <a:lnSpc>
                <a:spcPts val="500"/>
              </a:lnSpc>
              <a:buNone/>
            </a:pPr>
            <a:endParaRPr lang="en-US" altLang="zh-TW" sz="5600" dirty="0"/>
          </a:p>
          <a:p>
            <a:pPr marL="0" indent="0">
              <a:lnSpc>
                <a:spcPts val="500"/>
              </a:lnSpc>
              <a:buNone/>
            </a:pPr>
            <a:r>
              <a:rPr lang="en-US" altLang="zh-TW" sz="5600" dirty="0" err="1"/>
              <a:t>model.summary</a:t>
            </a:r>
            <a:r>
              <a:rPr lang="en-US" altLang="zh-TW" sz="5600" dirty="0"/>
              <a:t>()</a:t>
            </a:r>
            <a:endParaRPr lang="zh-TW" altLang="en-US" sz="5600" dirty="0"/>
          </a:p>
          <a:p>
            <a:pPr marL="0" indent="0">
              <a:lnSpc>
                <a:spcPts val="500"/>
              </a:lnSpc>
              <a:buNone/>
            </a:pPr>
            <a:endParaRPr lang="zh-TW" altLang="en-US" sz="56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180D5-E50A-4C43-A1FF-64CB31FE9BC5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20538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/>
              <a:t>CNN </a:t>
            </a:r>
            <a:r>
              <a:rPr lang="zh-TW" altLang="en-US" b="1" dirty="0"/>
              <a:t>經典模型</a:t>
            </a:r>
            <a:r>
              <a:rPr lang="zh-TW" altLang="en-US" b="1" dirty="0" smtClean="0"/>
              <a:t>應用：</a:t>
            </a:r>
            <a:r>
              <a:rPr lang="en-US" altLang="zh-TW" dirty="0" smtClean="0">
                <a:hlinkClick r:id="rId2"/>
              </a:rPr>
              <a:t>https</a:t>
            </a:r>
            <a:r>
              <a:rPr lang="en-US" altLang="zh-TW" dirty="0">
                <a:hlinkClick r:id="rId2"/>
              </a:rPr>
              <a:t>://ithelp.ithome.com.tw/articles/10192162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參考文獻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180D5-E50A-4C43-A1FF-64CB31FE9BC5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82551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434868" y="2559616"/>
            <a:ext cx="8528538" cy="1609344"/>
          </a:xfrm>
        </p:spPr>
        <p:txBody>
          <a:bodyPr>
            <a:normAutofit/>
          </a:bodyPr>
          <a:lstStyle/>
          <a:p>
            <a:r>
              <a:rPr lang="en-US" altLang="zh-TW" sz="4000" b="1" dirty="0" smtClean="0"/>
              <a:t>Thank you for your Listening</a:t>
            </a:r>
            <a:endParaRPr lang="zh-TW" altLang="en-US" sz="4000" b="1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180D5-E50A-4C43-A1FF-64CB31FE9BC5}" type="slidenum">
              <a:rPr lang="zh-TW" altLang="en-US" smtClean="0"/>
              <a:t>14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80955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1609344"/>
          </a:xfrm>
        </p:spPr>
        <p:txBody>
          <a:bodyPr/>
          <a:lstStyle/>
          <a:p>
            <a:r>
              <a:rPr lang="en-US" altLang="zh-TW" b="1" dirty="0" smtClean="0"/>
              <a:t>Agenda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b="1" dirty="0"/>
              <a:t>卷積神經網路</a:t>
            </a:r>
            <a:r>
              <a:rPr lang="zh-TW" altLang="en-US" b="1" dirty="0" smtClean="0"/>
              <a:t>歷史</a:t>
            </a:r>
            <a:endParaRPr lang="en-US" altLang="zh-TW" b="1" dirty="0" smtClean="0"/>
          </a:p>
          <a:p>
            <a:r>
              <a:rPr lang="zh-TW" altLang="en-US" b="1" dirty="0"/>
              <a:t>模型結構資訊卷</a:t>
            </a:r>
            <a:r>
              <a:rPr lang="zh-TW" altLang="en-US" b="1" dirty="0" smtClean="0"/>
              <a:t>積</a:t>
            </a:r>
            <a:endParaRPr lang="en-US" altLang="zh-TW" b="1" dirty="0" smtClean="0"/>
          </a:p>
          <a:p>
            <a:r>
              <a:rPr lang="en-US" altLang="zh-TW" b="1" dirty="0"/>
              <a:t>VGG16/VGG19 </a:t>
            </a:r>
            <a:r>
              <a:rPr lang="zh-TW" altLang="en-US" b="1" dirty="0"/>
              <a:t>模型</a:t>
            </a:r>
            <a:r>
              <a:rPr lang="zh-TW" altLang="en-US" b="1" dirty="0" smtClean="0"/>
              <a:t>結構</a:t>
            </a:r>
            <a:endParaRPr lang="en-US" altLang="zh-TW" b="1" dirty="0" smtClean="0"/>
          </a:p>
          <a:p>
            <a:r>
              <a:rPr lang="en-US" altLang="zh-TW" b="1" dirty="0"/>
              <a:t>VGG16</a:t>
            </a:r>
            <a:r>
              <a:rPr lang="zh-TW" altLang="en-US" b="1" dirty="0"/>
              <a:t>模型</a:t>
            </a:r>
            <a:r>
              <a:rPr lang="zh-TW" altLang="en-US" b="1" dirty="0" smtClean="0"/>
              <a:t>結構</a:t>
            </a:r>
            <a:endParaRPr lang="en-US" altLang="zh-TW" b="1" dirty="0" smtClean="0"/>
          </a:p>
          <a:p>
            <a:r>
              <a:rPr lang="en-US" altLang="zh-TW" b="1" dirty="0" smtClean="0"/>
              <a:t>VGG19</a:t>
            </a:r>
            <a:r>
              <a:rPr lang="zh-TW" altLang="en-US" b="1" dirty="0" smtClean="0"/>
              <a:t>模型結構</a:t>
            </a:r>
            <a:endParaRPr lang="en-US" altLang="zh-TW" b="1" dirty="0" smtClean="0"/>
          </a:p>
          <a:p>
            <a:r>
              <a:rPr lang="en-US" altLang="zh-TW" b="1" dirty="0"/>
              <a:t>VGG16</a:t>
            </a:r>
            <a:r>
              <a:rPr lang="zh-TW" altLang="en-US" b="1" dirty="0" smtClean="0"/>
              <a:t>實驗</a:t>
            </a:r>
            <a:endParaRPr lang="en-US" altLang="zh-TW" b="1" dirty="0" smtClean="0"/>
          </a:p>
          <a:p>
            <a:r>
              <a:rPr lang="en-US" altLang="zh-TW" b="1" dirty="0"/>
              <a:t>VGG16-</a:t>
            </a:r>
            <a:r>
              <a:rPr lang="zh-TW" altLang="en-US" b="1" dirty="0" smtClean="0"/>
              <a:t>程式碼</a:t>
            </a:r>
            <a:endParaRPr lang="en-US" altLang="zh-TW" b="1" dirty="0" smtClean="0"/>
          </a:p>
          <a:p>
            <a:pPr lvl="1"/>
            <a:r>
              <a:rPr lang="en-US" altLang="zh-TW" b="1" dirty="0"/>
              <a:t>VGG16-</a:t>
            </a:r>
            <a:r>
              <a:rPr lang="zh-TW" altLang="en-US" b="1" dirty="0"/>
              <a:t>儲存模型結構</a:t>
            </a:r>
            <a:r>
              <a:rPr lang="zh-TW" altLang="en-US" b="1" dirty="0" smtClean="0"/>
              <a:t>圖</a:t>
            </a:r>
            <a:endParaRPr lang="en-US" altLang="zh-TW" b="1" dirty="0"/>
          </a:p>
          <a:p>
            <a:pPr lvl="1"/>
            <a:r>
              <a:rPr lang="en-US" altLang="zh-TW" b="1" dirty="0" smtClean="0"/>
              <a:t>VGG16-</a:t>
            </a:r>
            <a:r>
              <a:rPr lang="zh-TW" altLang="en-US" b="1" dirty="0"/>
              <a:t>改變</a:t>
            </a:r>
            <a:r>
              <a:rPr lang="en-US" altLang="zh-TW" b="1" dirty="0" err="1"/>
              <a:t>ouput</a:t>
            </a:r>
            <a:r>
              <a:rPr lang="zh-TW" altLang="en-US" b="1" dirty="0"/>
              <a:t>的分類</a:t>
            </a:r>
            <a:r>
              <a:rPr lang="zh-TW" altLang="en-US" b="1" dirty="0" smtClean="0"/>
              <a:t>法</a:t>
            </a:r>
            <a:endParaRPr lang="en-US" altLang="zh-TW" b="1" dirty="0" smtClean="0"/>
          </a:p>
          <a:p>
            <a:r>
              <a:rPr lang="zh-TW" altLang="en-US" b="1" dirty="0"/>
              <a:t>不用</a:t>
            </a:r>
            <a:r>
              <a:rPr lang="en-US" altLang="zh-TW" b="1" dirty="0"/>
              <a:t>Applications</a:t>
            </a:r>
            <a:r>
              <a:rPr lang="zh-TW" altLang="en-US" b="1" dirty="0"/>
              <a:t>的</a:t>
            </a:r>
            <a:r>
              <a:rPr lang="zh-TW" altLang="en-US" b="1" dirty="0" smtClean="0"/>
              <a:t>方法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180D5-E50A-4C43-A1FF-64CB31FE9BC5}" type="slidenum">
              <a:rPr lang="zh-TW" altLang="en-US" smtClean="0"/>
              <a:t>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59382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1609344"/>
          </a:xfrm>
        </p:spPr>
        <p:txBody>
          <a:bodyPr/>
          <a:lstStyle/>
          <a:p>
            <a:r>
              <a:rPr lang="zh-TW" altLang="en-US" b="1" dirty="0"/>
              <a:t>卷積神經</a:t>
            </a:r>
            <a:r>
              <a:rPr lang="zh-TW" altLang="en-US" b="1" dirty="0" smtClean="0"/>
              <a:t>網路歷史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02387" y="3371498"/>
            <a:ext cx="7493156" cy="1317000"/>
          </a:xfrm>
        </p:spPr>
        <p:txBody>
          <a:bodyPr>
            <a:normAutofit fontScale="70000" lnSpcReduction="20000"/>
          </a:bodyPr>
          <a:lstStyle/>
          <a:p>
            <a:r>
              <a:rPr lang="en-US" altLang="zh-TW" dirty="0" err="1"/>
              <a:t>AlexNet</a:t>
            </a:r>
            <a:r>
              <a:rPr lang="en-US" altLang="zh-TW" dirty="0"/>
              <a:t> - 2012</a:t>
            </a:r>
            <a:r>
              <a:rPr lang="zh-TW" altLang="en-US" dirty="0"/>
              <a:t>年冠軍 </a:t>
            </a:r>
            <a:r>
              <a:rPr lang="en-US" altLang="zh-TW" dirty="0"/>
              <a:t>( top-5 </a:t>
            </a:r>
            <a:r>
              <a:rPr lang="zh-TW" altLang="en-US" dirty="0" smtClean="0"/>
              <a:t>錯誤率</a:t>
            </a:r>
            <a:r>
              <a:rPr lang="en-US" altLang="zh-TW" dirty="0" smtClean="0"/>
              <a:t>16.4</a:t>
            </a:r>
            <a:r>
              <a:rPr lang="en-US" altLang="zh-TW" dirty="0"/>
              <a:t>%</a:t>
            </a:r>
            <a:r>
              <a:rPr lang="zh-TW" altLang="en-US" dirty="0"/>
              <a:t>，使用額外資料可達</a:t>
            </a:r>
            <a:r>
              <a:rPr lang="en-US" altLang="zh-TW" dirty="0"/>
              <a:t>15.3%</a:t>
            </a:r>
            <a:r>
              <a:rPr lang="zh-TW" altLang="en-US" dirty="0"/>
              <a:t>，</a:t>
            </a:r>
            <a:r>
              <a:rPr lang="en-US" altLang="zh-TW" dirty="0"/>
              <a:t>8</a:t>
            </a:r>
            <a:r>
              <a:rPr lang="zh-TW" altLang="en-US" dirty="0"/>
              <a:t>層神經網路</a:t>
            </a:r>
            <a:r>
              <a:rPr lang="en-US" altLang="zh-TW" dirty="0"/>
              <a:t>)</a:t>
            </a:r>
          </a:p>
          <a:p>
            <a:r>
              <a:rPr lang="en-US" altLang="zh-TW" dirty="0" err="1"/>
              <a:t>VGGNet</a:t>
            </a:r>
            <a:r>
              <a:rPr lang="en-US" altLang="zh-TW" dirty="0"/>
              <a:t> - 2014 </a:t>
            </a:r>
            <a:r>
              <a:rPr lang="zh-TW" altLang="en-US" dirty="0"/>
              <a:t>年亞軍 </a:t>
            </a:r>
            <a:r>
              <a:rPr lang="en-US" altLang="zh-TW" dirty="0"/>
              <a:t>( top-5 </a:t>
            </a:r>
            <a:r>
              <a:rPr lang="zh-TW" altLang="en-US" dirty="0"/>
              <a:t>錯誤率</a:t>
            </a:r>
            <a:r>
              <a:rPr lang="en-US" altLang="zh-TW" dirty="0">
                <a:solidFill>
                  <a:srgbClr val="FF0000"/>
                </a:solidFill>
              </a:rPr>
              <a:t>7.3%</a:t>
            </a:r>
            <a:r>
              <a:rPr lang="zh-TW" altLang="en-US" dirty="0" smtClean="0"/>
              <a:t>，</a:t>
            </a:r>
            <a:r>
              <a:rPr lang="en-US" altLang="zh-TW" dirty="0" smtClean="0">
                <a:solidFill>
                  <a:srgbClr val="FF0000"/>
                </a:solidFill>
              </a:rPr>
              <a:t>16</a:t>
            </a:r>
            <a:r>
              <a:rPr lang="zh-TW" altLang="en-US" dirty="0"/>
              <a:t>及</a:t>
            </a:r>
            <a:r>
              <a:rPr lang="en-US" altLang="zh-TW" dirty="0">
                <a:solidFill>
                  <a:srgbClr val="FF0000"/>
                </a:solidFill>
              </a:rPr>
              <a:t>19</a:t>
            </a:r>
            <a:r>
              <a:rPr lang="en-US" altLang="zh-TW" dirty="0"/>
              <a:t> </a:t>
            </a:r>
            <a:r>
              <a:rPr lang="zh-TW" altLang="en-US" dirty="0"/>
              <a:t>個隱藏層</a:t>
            </a:r>
            <a:r>
              <a:rPr lang="en-US" altLang="zh-TW" dirty="0" smtClean="0"/>
              <a:t>)</a:t>
            </a:r>
            <a:r>
              <a:rPr lang="en-US" altLang="zh-TW" dirty="0"/>
              <a:t> </a:t>
            </a:r>
          </a:p>
          <a:p>
            <a:r>
              <a:rPr lang="en-US" altLang="zh-TW" dirty="0"/>
              <a:t>Google Inception Net - 2014 </a:t>
            </a:r>
            <a:r>
              <a:rPr lang="zh-TW" altLang="en-US" dirty="0"/>
              <a:t>年冠軍 </a:t>
            </a:r>
            <a:r>
              <a:rPr lang="en-US" altLang="zh-TW" dirty="0"/>
              <a:t>( top-5 </a:t>
            </a:r>
            <a:r>
              <a:rPr lang="zh-TW" altLang="en-US" dirty="0" smtClean="0"/>
              <a:t>錯誤率</a:t>
            </a:r>
            <a:r>
              <a:rPr lang="en-US" altLang="zh-TW" dirty="0" smtClean="0"/>
              <a:t>6.7</a:t>
            </a:r>
            <a:r>
              <a:rPr lang="en-US" altLang="zh-TW" dirty="0"/>
              <a:t>%</a:t>
            </a:r>
            <a:r>
              <a:rPr lang="zh-TW" altLang="en-US" dirty="0"/>
              <a:t>，</a:t>
            </a:r>
            <a:r>
              <a:rPr lang="en-US" altLang="zh-TW" dirty="0"/>
              <a:t>22</a:t>
            </a:r>
            <a:r>
              <a:rPr lang="zh-TW" altLang="en-US" dirty="0"/>
              <a:t>層神經網路 </a:t>
            </a:r>
            <a:r>
              <a:rPr lang="en-US" altLang="zh-TW" dirty="0"/>
              <a:t>) </a:t>
            </a:r>
          </a:p>
          <a:p>
            <a:r>
              <a:rPr lang="en-US" altLang="zh-TW" dirty="0" err="1"/>
              <a:t>ResNet</a:t>
            </a:r>
            <a:r>
              <a:rPr lang="en-US" altLang="zh-TW" dirty="0"/>
              <a:t> - 2015 </a:t>
            </a:r>
            <a:r>
              <a:rPr lang="zh-TW" altLang="en-US" dirty="0"/>
              <a:t>年的冠軍 </a:t>
            </a:r>
            <a:r>
              <a:rPr lang="en-US" altLang="zh-TW" dirty="0"/>
              <a:t>( top-5 </a:t>
            </a:r>
            <a:r>
              <a:rPr lang="zh-TW" altLang="en-US" dirty="0" smtClean="0"/>
              <a:t>錯誤率</a:t>
            </a:r>
            <a:r>
              <a:rPr lang="en-US" altLang="zh-TW" dirty="0" smtClean="0"/>
              <a:t>3.57%</a:t>
            </a:r>
            <a:r>
              <a:rPr lang="zh-TW" altLang="en-US" dirty="0" smtClean="0"/>
              <a:t>，</a:t>
            </a:r>
            <a:r>
              <a:rPr lang="en-US" altLang="zh-TW" dirty="0"/>
              <a:t>152 </a:t>
            </a:r>
            <a:r>
              <a:rPr lang="zh-TW" altLang="en-US" dirty="0"/>
              <a:t>層神經網路 </a:t>
            </a:r>
            <a:r>
              <a:rPr lang="en-US" altLang="zh-TW" dirty="0"/>
              <a:t>)</a:t>
            </a:r>
          </a:p>
          <a:p>
            <a:endParaRPr lang="zh-TW" altLang="en-US" dirty="0"/>
          </a:p>
        </p:txBody>
      </p:sp>
      <p:pic>
        <p:nvPicPr>
          <p:cNvPr id="1028" name="Picture 4" descr="https://1.bp.blogspot.com/-uNRbpZ8nk00/XTsqTlKlLYI/AAAAAAAATAs/bRyOqti1x1ESKXhm8RXmXlvB7kXzurzuwCLcBGAs/s640/%25E5%259C%2596%25E7%2589%2587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8286" y="2578147"/>
            <a:ext cx="4572000" cy="642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180D5-E50A-4C43-A1FF-64CB31FE9BC5}" type="slidenum">
              <a:rPr lang="zh-TW" altLang="en-US" smtClean="0"/>
              <a:t>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39302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1609344"/>
          </a:xfrm>
        </p:spPr>
        <p:txBody>
          <a:bodyPr/>
          <a:lstStyle/>
          <a:p>
            <a:r>
              <a:rPr lang="zh-TW" altLang="en-US" b="1" dirty="0" smtClean="0"/>
              <a:t>模型結構資訊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02387" y="4525831"/>
            <a:ext cx="7809679" cy="191267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zh-TW" altLang="en-US" b="1" dirty="0" smtClean="0"/>
              <a:t>欄位名稱介紹：</a:t>
            </a:r>
            <a:endParaRPr lang="en-US" altLang="zh-TW" b="1" dirty="0" smtClean="0"/>
          </a:p>
          <a:p>
            <a:r>
              <a:rPr lang="en-US" altLang="zh-TW" dirty="0" smtClean="0"/>
              <a:t>Top-1</a:t>
            </a:r>
            <a:r>
              <a:rPr lang="zh-TW" altLang="en-US" dirty="0" smtClean="0"/>
              <a:t>：表示</a:t>
            </a:r>
            <a:r>
              <a:rPr lang="zh-TW" altLang="en-US" dirty="0"/>
              <a:t>只預測一次且正確的機率。</a:t>
            </a:r>
          </a:p>
          <a:p>
            <a:r>
              <a:rPr lang="en-US" altLang="zh-TW" dirty="0" smtClean="0"/>
              <a:t>Top-5</a:t>
            </a:r>
            <a:r>
              <a:rPr lang="zh-TW" altLang="en-US" dirty="0" smtClean="0"/>
              <a:t>：表示</a:t>
            </a:r>
            <a:r>
              <a:rPr lang="zh-TW" altLang="en-US" dirty="0"/>
              <a:t>預測五次只要一次猜對就算正確的機率。</a:t>
            </a:r>
          </a:p>
          <a:p>
            <a:r>
              <a:rPr lang="en-US" altLang="zh-TW" dirty="0"/>
              <a:t>Size</a:t>
            </a:r>
            <a:r>
              <a:rPr lang="zh-TW" altLang="en-US" dirty="0"/>
              <a:t>：記憶體的最高佔據量。</a:t>
            </a:r>
          </a:p>
          <a:p>
            <a:r>
              <a:rPr lang="en-US" altLang="zh-TW" dirty="0"/>
              <a:t>Parameters</a:t>
            </a:r>
            <a:r>
              <a:rPr lang="zh-TW" altLang="en-US" dirty="0"/>
              <a:t>：參數的數量，愈多就須計算愈久。</a:t>
            </a:r>
          </a:p>
          <a:p>
            <a:r>
              <a:rPr lang="en-US" altLang="zh-TW" dirty="0"/>
              <a:t>Depth</a:t>
            </a:r>
            <a:r>
              <a:rPr lang="zh-TW" altLang="en-US" dirty="0"/>
              <a:t>：</a:t>
            </a:r>
            <a:r>
              <a:rPr lang="en-US" altLang="zh-TW" dirty="0"/>
              <a:t>filters</a:t>
            </a:r>
            <a:r>
              <a:rPr lang="zh-TW" altLang="en-US" dirty="0"/>
              <a:t>的數目</a:t>
            </a:r>
            <a:r>
              <a:rPr lang="zh-TW" altLang="en-US" dirty="0" smtClean="0"/>
              <a:t>。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180D5-E50A-4C43-A1FF-64CB31FE9BC5}" type="slidenum">
              <a:rPr lang="zh-TW" altLang="en-US" smtClean="0"/>
              <a:t>3</a:t>
            </a:fld>
            <a:endParaRPr lang="zh-TW" altLang="en-US" dirty="0"/>
          </a:p>
        </p:txBody>
      </p:sp>
      <p:pic>
        <p:nvPicPr>
          <p:cNvPr id="4" name="Picture 4" descr="https://ithelp.ithome.com.tw/upload/images/20171205/20001976Dd9xTYEEVi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250" y="1646238"/>
            <a:ext cx="6667500" cy="2762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9356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smtClean="0"/>
              <a:t>VGG </a:t>
            </a:r>
            <a:r>
              <a:rPr lang="zh-TW" altLang="en-US" dirty="0"/>
              <a:t>是英國牛津大學 </a:t>
            </a:r>
            <a:r>
              <a:rPr lang="en-US" altLang="zh-TW" dirty="0"/>
              <a:t>Visual Geometry Group </a:t>
            </a:r>
            <a:r>
              <a:rPr lang="zh-TW" altLang="en-US" dirty="0"/>
              <a:t>的縮寫，主要貢獻是使用更多的隱藏層，大量的圖片訓練，提高準確率至</a:t>
            </a:r>
            <a:r>
              <a:rPr lang="en-US" altLang="zh-TW" dirty="0"/>
              <a:t>90%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VGG16/VGG19</a:t>
            </a:r>
            <a:r>
              <a:rPr lang="zh-TW" altLang="en-US" dirty="0"/>
              <a:t>分別為</a:t>
            </a:r>
            <a:r>
              <a:rPr lang="en-US" altLang="zh-TW" dirty="0"/>
              <a:t>16</a:t>
            </a:r>
            <a:r>
              <a:rPr lang="zh-TW" altLang="en-US" dirty="0"/>
              <a:t>層</a:t>
            </a:r>
            <a:r>
              <a:rPr lang="en-US" altLang="zh-TW" dirty="0"/>
              <a:t>(</a:t>
            </a:r>
            <a:r>
              <a:rPr lang="en-US" altLang="zh-TW" dirty="0">
                <a:solidFill>
                  <a:srgbClr val="FF0000"/>
                </a:solidFill>
              </a:rPr>
              <a:t>13</a:t>
            </a:r>
            <a:r>
              <a:rPr lang="zh-TW" altLang="en-US" dirty="0">
                <a:solidFill>
                  <a:srgbClr val="FF0000"/>
                </a:solidFill>
              </a:rPr>
              <a:t>個卷積層及</a:t>
            </a:r>
            <a:r>
              <a:rPr lang="en-US" altLang="zh-TW" dirty="0">
                <a:solidFill>
                  <a:srgbClr val="FF0000"/>
                </a:solidFill>
              </a:rPr>
              <a:t>3</a:t>
            </a:r>
            <a:r>
              <a:rPr lang="zh-TW" altLang="en-US" dirty="0">
                <a:solidFill>
                  <a:srgbClr val="FF0000"/>
                </a:solidFill>
              </a:rPr>
              <a:t>個全連接層</a:t>
            </a:r>
            <a:r>
              <a:rPr lang="en-US" altLang="zh-TW" dirty="0"/>
              <a:t>)</a:t>
            </a:r>
            <a:r>
              <a:rPr lang="zh-TW" altLang="en-US" dirty="0"/>
              <a:t>與</a:t>
            </a:r>
            <a:r>
              <a:rPr lang="en-US" altLang="zh-TW" dirty="0"/>
              <a:t>19</a:t>
            </a:r>
            <a:r>
              <a:rPr lang="zh-TW" altLang="en-US" dirty="0"/>
              <a:t>層</a:t>
            </a:r>
            <a:r>
              <a:rPr lang="en-US" altLang="zh-TW" dirty="0"/>
              <a:t>(</a:t>
            </a:r>
            <a:r>
              <a:rPr lang="en-US" altLang="zh-TW" dirty="0">
                <a:solidFill>
                  <a:srgbClr val="FF0000"/>
                </a:solidFill>
              </a:rPr>
              <a:t>16</a:t>
            </a:r>
            <a:r>
              <a:rPr lang="zh-TW" altLang="en-US" dirty="0">
                <a:solidFill>
                  <a:srgbClr val="FF0000"/>
                </a:solidFill>
              </a:rPr>
              <a:t>個卷積層及</a:t>
            </a:r>
            <a:r>
              <a:rPr lang="en-US" altLang="zh-TW" dirty="0">
                <a:solidFill>
                  <a:srgbClr val="FF0000"/>
                </a:solidFill>
              </a:rPr>
              <a:t>3</a:t>
            </a:r>
            <a:r>
              <a:rPr lang="zh-TW" altLang="en-US" dirty="0">
                <a:solidFill>
                  <a:srgbClr val="FF0000"/>
                </a:solidFill>
              </a:rPr>
              <a:t>個全連接層</a:t>
            </a:r>
            <a:r>
              <a:rPr lang="en-US" altLang="zh-TW" dirty="0"/>
              <a:t>)</a:t>
            </a:r>
            <a:r>
              <a:rPr lang="zh-TW" altLang="en-US" dirty="0"/>
              <a:t>，結構圖如下。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VGG16/VGG19 </a:t>
            </a:r>
            <a:r>
              <a:rPr lang="zh-TW" altLang="en-US" b="1" dirty="0"/>
              <a:t>模型</a:t>
            </a:r>
            <a:r>
              <a:rPr lang="zh-TW" altLang="en-US" b="1" dirty="0" smtClean="0"/>
              <a:t>結構</a:t>
            </a:r>
            <a:endParaRPr lang="zh-TW" altLang="en-US" b="1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180D5-E50A-4C43-A1FF-64CB31FE9BC5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88255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VGG16</a:t>
            </a:r>
            <a:r>
              <a:rPr lang="zh-TW" altLang="en-US" b="1" dirty="0" smtClean="0"/>
              <a:t>模型結構</a:t>
            </a:r>
            <a:endParaRPr lang="zh-TW" altLang="en-US" b="1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180D5-E50A-4C43-A1FF-64CB31FE9BC5}" type="slidenum">
              <a:rPr lang="zh-TW" altLang="en-US" smtClean="0"/>
              <a:t>5</a:t>
            </a:fld>
            <a:endParaRPr lang="zh-TW" altLang="en-US"/>
          </a:p>
        </p:txBody>
      </p:sp>
      <p:pic>
        <p:nvPicPr>
          <p:cNvPr id="2050" name="Picture 2" descr="https://ithelp.ithome.com.tw/upload/images/20171206/200019764r3qCPSJxX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3308" y="701345"/>
            <a:ext cx="2130374" cy="5754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2602597" y="2002477"/>
            <a:ext cx="997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0070C0"/>
                </a:solidFill>
              </a:rPr>
              <a:t>2</a:t>
            </a:r>
            <a:r>
              <a:rPr lang="zh-TW" altLang="en-US" dirty="0" smtClean="0">
                <a:solidFill>
                  <a:srgbClr val="0070C0"/>
                </a:solidFill>
              </a:rPr>
              <a:t>層卷積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2602597" y="2801280"/>
            <a:ext cx="997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0070C0"/>
                </a:solidFill>
              </a:rPr>
              <a:t>2</a:t>
            </a:r>
            <a:r>
              <a:rPr lang="zh-TW" altLang="en-US" dirty="0" smtClean="0">
                <a:solidFill>
                  <a:srgbClr val="0070C0"/>
                </a:solidFill>
              </a:rPr>
              <a:t>層卷積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2602597" y="3604681"/>
            <a:ext cx="997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0070C0"/>
                </a:solidFill>
              </a:rPr>
              <a:t>3</a:t>
            </a:r>
            <a:r>
              <a:rPr lang="zh-TW" altLang="en-US" dirty="0" smtClean="0">
                <a:solidFill>
                  <a:srgbClr val="0070C0"/>
                </a:solidFill>
              </a:rPr>
              <a:t>層卷積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2602597" y="4408082"/>
            <a:ext cx="997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0070C0"/>
                </a:solidFill>
              </a:rPr>
              <a:t>3</a:t>
            </a:r>
            <a:r>
              <a:rPr lang="zh-TW" altLang="en-US" dirty="0" smtClean="0">
                <a:solidFill>
                  <a:srgbClr val="0070C0"/>
                </a:solidFill>
              </a:rPr>
              <a:t>層卷積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2602597" y="5211483"/>
            <a:ext cx="997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3300"/>
                </a:solidFill>
              </a:rPr>
              <a:t>3</a:t>
            </a:r>
            <a:r>
              <a:rPr lang="zh-TW" altLang="en-US" dirty="0">
                <a:solidFill>
                  <a:srgbClr val="FF3300"/>
                </a:solidFill>
              </a:rPr>
              <a:t>層卷積</a:t>
            </a:r>
            <a:endParaRPr lang="zh-TW" altLang="en-US" dirty="0">
              <a:solidFill>
                <a:srgbClr val="FF3300"/>
              </a:solidFill>
            </a:endParaRPr>
          </a:p>
        </p:txBody>
      </p:sp>
      <p:cxnSp>
        <p:nvCxnSpPr>
          <p:cNvPr id="13" name="直線單箭頭接點 12"/>
          <p:cNvCxnSpPr>
            <a:stCxn id="5" idx="3"/>
          </p:cNvCxnSpPr>
          <p:nvPr/>
        </p:nvCxnSpPr>
        <p:spPr>
          <a:xfrm flipV="1">
            <a:off x="3599986" y="1213338"/>
            <a:ext cx="1701776" cy="973805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/>
          <p:nvPr/>
        </p:nvCxnSpPr>
        <p:spPr>
          <a:xfrm flipV="1">
            <a:off x="3599986" y="2063428"/>
            <a:ext cx="1701776" cy="946922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/>
          <p:nvPr/>
        </p:nvCxnSpPr>
        <p:spPr>
          <a:xfrm flipV="1">
            <a:off x="3547902" y="3044416"/>
            <a:ext cx="1753860" cy="730198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/>
          <p:nvPr/>
        </p:nvCxnSpPr>
        <p:spPr>
          <a:xfrm flipV="1">
            <a:off x="3573944" y="4052918"/>
            <a:ext cx="1727818" cy="612208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/>
          <p:nvPr/>
        </p:nvCxnSpPr>
        <p:spPr>
          <a:xfrm flipV="1">
            <a:off x="3543171" y="5094648"/>
            <a:ext cx="1758591" cy="331478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文字方塊 21"/>
          <p:cNvSpPr txBox="1"/>
          <p:nvPr/>
        </p:nvSpPr>
        <p:spPr>
          <a:xfrm>
            <a:off x="2602667" y="5898049"/>
            <a:ext cx="997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00B050"/>
                </a:solidFill>
              </a:rPr>
              <a:t>3</a:t>
            </a:r>
            <a:r>
              <a:rPr lang="zh-TW" altLang="en-US" dirty="0" smtClean="0">
                <a:solidFill>
                  <a:srgbClr val="00B050"/>
                </a:solidFill>
              </a:rPr>
              <a:t>層卷積</a:t>
            </a:r>
            <a:endParaRPr lang="zh-TW" altLang="en-US" dirty="0">
              <a:solidFill>
                <a:srgbClr val="00B050"/>
              </a:solidFill>
            </a:endParaRPr>
          </a:p>
        </p:txBody>
      </p:sp>
      <p:cxnSp>
        <p:nvCxnSpPr>
          <p:cNvPr id="23" name="直線單箭頭接點 22"/>
          <p:cNvCxnSpPr>
            <a:stCxn id="22" idx="3"/>
          </p:cNvCxnSpPr>
          <p:nvPr/>
        </p:nvCxnSpPr>
        <p:spPr>
          <a:xfrm>
            <a:off x="3600056" y="6082715"/>
            <a:ext cx="1701706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9581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VGG19</a:t>
            </a:r>
            <a:r>
              <a:rPr lang="zh-TW" altLang="en-US" b="1" dirty="0" smtClean="0"/>
              <a:t>模型結構</a:t>
            </a:r>
            <a:endParaRPr lang="zh-TW" altLang="en-US" b="1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180D5-E50A-4C43-A1FF-64CB31FE9BC5}" type="slidenum">
              <a:rPr lang="zh-TW" altLang="en-US" smtClean="0"/>
              <a:t>6</a:t>
            </a:fld>
            <a:endParaRPr lang="zh-TW" altLang="en-US"/>
          </a:p>
        </p:txBody>
      </p:sp>
      <p:pic>
        <p:nvPicPr>
          <p:cNvPr id="3076" name="Picture 4" descr="https://ithelp.ithome.com.tw/upload/images/20171206/20001976yeCo1PvEO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5900" y="1828173"/>
            <a:ext cx="6173665" cy="4639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15531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VGG16</a:t>
            </a:r>
            <a:r>
              <a:rPr lang="zh-TW" altLang="en-US" b="1" dirty="0" smtClean="0"/>
              <a:t>實驗</a:t>
            </a:r>
            <a:endParaRPr lang="zh-TW" altLang="en-US" b="1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180D5-E50A-4C43-A1FF-64CB31FE9BC5}" type="slidenum">
              <a:rPr lang="zh-TW" altLang="en-US" smtClean="0"/>
              <a:t>7</a:t>
            </a:fld>
            <a:endParaRPr lang="zh-TW" altLang="en-US"/>
          </a:p>
        </p:txBody>
      </p:sp>
      <p:sp>
        <p:nvSpPr>
          <p:cNvPr id="5" name="內容版面配置區 2"/>
          <p:cNvSpPr>
            <a:spLocks noGrp="1"/>
          </p:cNvSpPr>
          <p:nvPr>
            <p:ph idx="1"/>
          </p:nvPr>
        </p:nvSpPr>
        <p:spPr>
          <a:xfrm>
            <a:off x="802387" y="2093977"/>
            <a:ext cx="7809679" cy="43445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>
                <a:cs typeface="Times New Roman" panose="02020603050405020304" pitchFamily="18" charset="0"/>
              </a:rPr>
              <a:t>所有</a:t>
            </a:r>
            <a:r>
              <a:rPr lang="en-US" altLang="zh-TW" dirty="0">
                <a:cs typeface="Times New Roman" panose="02020603050405020304" pitchFamily="18" charset="0"/>
              </a:rPr>
              <a:t>Applications</a:t>
            </a:r>
            <a:r>
              <a:rPr lang="zh-TW" altLang="en-US" dirty="0">
                <a:cs typeface="Times New Roman" panose="02020603050405020304" pitchFamily="18" charset="0"/>
              </a:rPr>
              <a:t>執行都只要</a:t>
            </a:r>
            <a:r>
              <a:rPr lang="zh-TW" altLang="en-US" dirty="0">
                <a:solidFill>
                  <a:srgbClr val="FF0000"/>
                </a:solidFill>
                <a:cs typeface="Times New Roman" panose="02020603050405020304" pitchFamily="18" charset="0"/>
              </a:rPr>
              <a:t>一行指令</a:t>
            </a:r>
            <a:r>
              <a:rPr lang="zh-TW" altLang="en-US" dirty="0">
                <a:cs typeface="Times New Roman" panose="02020603050405020304" pitchFamily="18" charset="0"/>
              </a:rPr>
              <a:t>，就可以把模型及權重載入程式</a:t>
            </a:r>
            <a:r>
              <a:rPr lang="zh-TW" altLang="en-US" dirty="0" smtClean="0">
                <a:cs typeface="Times New Roman" panose="02020603050405020304" pitchFamily="18" charset="0"/>
              </a:rPr>
              <a:t>中。</a:t>
            </a:r>
            <a:endParaRPr lang="en-US" altLang="zh-TW" dirty="0" smtClean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en-US" dirty="0" smtClean="0">
                <a:cs typeface="Times New Roman" panose="02020603050405020304" pitchFamily="18" charset="0"/>
              </a:rPr>
              <a:t>載入</a:t>
            </a:r>
            <a:r>
              <a:rPr lang="en-US" altLang="zh-TW" dirty="0">
                <a:cs typeface="Times New Roman" panose="02020603050405020304" pitchFamily="18" charset="0"/>
              </a:rPr>
              <a:t>VGG16</a:t>
            </a:r>
            <a:r>
              <a:rPr lang="zh-TW" altLang="en-US" dirty="0">
                <a:cs typeface="Times New Roman" panose="02020603050405020304" pitchFamily="18" charset="0"/>
              </a:rPr>
              <a:t>的指令如下</a:t>
            </a:r>
            <a:r>
              <a:rPr lang="zh-TW" altLang="en-US" dirty="0" smtClean="0">
                <a:cs typeface="Times New Roman" panose="02020603050405020304" pitchFamily="18" charset="0"/>
              </a:rPr>
              <a:t>：</a:t>
            </a:r>
            <a:r>
              <a:rPr lang="zh-TW" altLang="en-US" dirty="0">
                <a:cs typeface="Times New Roman" panose="02020603050405020304" pitchFamily="18" charset="0"/>
              </a:rPr>
              <a:t/>
            </a:r>
            <a:br>
              <a:rPr lang="zh-TW" altLang="en-US" dirty="0">
                <a:cs typeface="Times New Roman" panose="02020603050405020304" pitchFamily="18" charset="0"/>
              </a:rPr>
            </a:br>
            <a:r>
              <a:rPr lang="en-US" altLang="zh-TW" dirty="0">
                <a:cs typeface="Times New Roman" panose="02020603050405020304" pitchFamily="18" charset="0"/>
              </a:rPr>
              <a:t>model = VGG16(weights='</a:t>
            </a:r>
            <a:r>
              <a:rPr lang="en-US" altLang="zh-TW" dirty="0" err="1">
                <a:cs typeface="Times New Roman" panose="02020603050405020304" pitchFamily="18" charset="0"/>
              </a:rPr>
              <a:t>imagenet</a:t>
            </a:r>
            <a:r>
              <a:rPr lang="en-US" altLang="zh-TW" dirty="0">
                <a:cs typeface="Times New Roman" panose="02020603050405020304" pitchFamily="18" charset="0"/>
              </a:rPr>
              <a:t>', </a:t>
            </a:r>
            <a:r>
              <a:rPr lang="en-US" altLang="zh-TW" dirty="0" err="1">
                <a:cs typeface="Times New Roman" panose="02020603050405020304" pitchFamily="18" charset="0"/>
              </a:rPr>
              <a:t>include_top</a:t>
            </a:r>
            <a:r>
              <a:rPr lang="en-US" altLang="zh-TW" dirty="0">
                <a:cs typeface="Times New Roman" panose="02020603050405020304" pitchFamily="18" charset="0"/>
              </a:rPr>
              <a:t>=True</a:t>
            </a:r>
            <a:r>
              <a:rPr lang="en-US" altLang="zh-TW" dirty="0" smtClean="0"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endParaRPr lang="en-US" altLang="zh-TW" dirty="0">
              <a:cs typeface="Times New Roman" panose="02020603050405020304" pitchFamily="18" charset="0"/>
            </a:endParaRPr>
          </a:p>
          <a:p>
            <a:pPr marL="0" indent="0">
              <a:lnSpc>
                <a:spcPts val="2000"/>
              </a:lnSpc>
              <a:spcBef>
                <a:spcPts val="600"/>
              </a:spcBef>
              <a:buNone/>
            </a:pPr>
            <a:r>
              <a:rPr lang="en-US" altLang="zh-TW" sz="2400" dirty="0" err="1"/>
              <a:t>include_top</a:t>
            </a:r>
            <a:r>
              <a:rPr lang="zh-TW" altLang="en-US" dirty="0"/>
              <a:t>：是否包含頂部</a:t>
            </a:r>
            <a:r>
              <a:rPr lang="en-US" altLang="zh-TW" dirty="0"/>
              <a:t>(Top) 3</a:t>
            </a:r>
            <a:r>
              <a:rPr lang="zh-TW" altLang="en-US" dirty="0"/>
              <a:t>層</a:t>
            </a:r>
            <a:r>
              <a:rPr lang="en-US" altLang="zh-TW" dirty="0"/>
              <a:t>『</a:t>
            </a:r>
            <a:r>
              <a:rPr lang="zh-TW" altLang="en-US" dirty="0"/>
              <a:t>完全連階層</a:t>
            </a:r>
            <a:r>
              <a:rPr lang="en-US" altLang="zh-TW" dirty="0" smtClean="0"/>
              <a:t>』</a:t>
            </a:r>
            <a:r>
              <a:rPr lang="zh-TW" altLang="en-US" dirty="0" smtClean="0"/>
              <a:t>                             </a:t>
            </a:r>
            <a:r>
              <a:rPr lang="en-US" altLang="zh-TW" dirty="0" smtClean="0"/>
              <a:t>				</a:t>
            </a:r>
            <a:r>
              <a:rPr lang="zh-TW" altLang="en-US" dirty="0" smtClean="0"/>
              <a:t>     </a:t>
            </a:r>
            <a:r>
              <a:rPr lang="en-US" altLang="zh-TW" dirty="0" smtClean="0"/>
              <a:t>(fully-connected </a:t>
            </a:r>
            <a:r>
              <a:rPr lang="en-US" altLang="zh-TW" dirty="0"/>
              <a:t>layers)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marL="0" indent="0">
              <a:lnSpc>
                <a:spcPts val="2000"/>
              </a:lnSpc>
              <a:spcBef>
                <a:spcPts val="600"/>
              </a:spcBef>
              <a:buNone/>
            </a:pPr>
            <a:r>
              <a:rPr lang="en-US" altLang="zh-TW" sz="2400" dirty="0" smtClean="0"/>
              <a:t>weights</a:t>
            </a:r>
            <a:r>
              <a:rPr lang="zh-TW" altLang="en-US" dirty="0"/>
              <a:t>：使用的權重，分兩</a:t>
            </a:r>
            <a:r>
              <a:rPr lang="zh-TW" altLang="en-US" dirty="0" smtClean="0"/>
              <a:t>種</a:t>
            </a:r>
            <a:endParaRPr lang="en-US" altLang="zh-TW" dirty="0" smtClean="0"/>
          </a:p>
          <a:p>
            <a:pPr marL="0" indent="0">
              <a:lnSpc>
                <a:spcPts val="2000"/>
              </a:lnSpc>
              <a:spcBef>
                <a:spcPts val="600"/>
              </a:spcBef>
              <a:buNone/>
            </a:pPr>
            <a:r>
              <a:rPr lang="zh-TW" altLang="en-US" dirty="0" smtClean="0"/>
              <a:t>   </a:t>
            </a:r>
            <a:r>
              <a:rPr lang="en-US" altLang="zh-TW" dirty="0" err="1" smtClean="0"/>
              <a:t>imagenet</a:t>
            </a:r>
            <a:r>
              <a:rPr lang="zh-TW" altLang="en-US" dirty="0"/>
              <a:t>：即使用</a:t>
            </a:r>
            <a:r>
              <a:rPr lang="en-US" altLang="zh-TW" dirty="0"/>
              <a:t>ImageNet</a:t>
            </a:r>
            <a:r>
              <a:rPr lang="zh-TW" altLang="en-US" dirty="0"/>
              <a:t>的預先訓練的資料，約</a:t>
            </a:r>
            <a:r>
              <a:rPr lang="en-US" altLang="zh-TW" dirty="0"/>
              <a:t>100</a:t>
            </a:r>
            <a:r>
              <a:rPr lang="zh-TW" altLang="en-US" dirty="0"/>
              <a:t>萬張圖片，判斷</a:t>
            </a:r>
            <a:r>
              <a:rPr lang="en-US" altLang="zh-TW" dirty="0"/>
              <a:t>1000</a:t>
            </a:r>
            <a:r>
              <a:rPr lang="zh-TW" altLang="en-US" dirty="0"/>
              <a:t>類別的日常</a:t>
            </a:r>
            <a:r>
              <a:rPr lang="zh-TW" altLang="en-US" dirty="0" smtClean="0"/>
              <a:t>事物。</a:t>
            </a:r>
            <a:endParaRPr lang="zh-TW" altLang="en-US" dirty="0"/>
          </a:p>
          <a:p>
            <a:pPr marL="0" indent="0">
              <a:lnSpc>
                <a:spcPts val="2000"/>
              </a:lnSpc>
              <a:spcBef>
                <a:spcPts val="600"/>
              </a:spcBef>
              <a:buNone/>
            </a:pPr>
            <a:r>
              <a:rPr lang="zh-TW" altLang="en-US" dirty="0" smtClean="0"/>
              <a:t>   </a:t>
            </a:r>
            <a:r>
              <a:rPr lang="en-US" altLang="zh-TW" dirty="0" smtClean="0"/>
              <a:t>None</a:t>
            </a:r>
            <a:r>
              <a:rPr lang="zh-TW" altLang="en-US" dirty="0"/>
              <a:t>：隨機起始</a:t>
            </a:r>
            <a:r>
              <a:rPr lang="zh-TW" altLang="en-US" dirty="0" smtClean="0"/>
              <a:t>值。</a:t>
            </a:r>
            <a:endParaRPr lang="zh-TW" altLang="en-US" dirty="0"/>
          </a:p>
          <a:p>
            <a:pPr marL="0" indent="0">
              <a:buNone/>
            </a:pPr>
            <a:endParaRPr lang="zh-TW" altLang="en-US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21626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VGG16-</a:t>
            </a:r>
            <a:r>
              <a:rPr lang="zh-TW" altLang="en-US" b="1" dirty="0" smtClean="0"/>
              <a:t>程式碼</a:t>
            </a:r>
            <a:endParaRPr lang="zh-TW" altLang="en-US" b="1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180D5-E50A-4C43-A1FF-64CB31FE9BC5}" type="slidenum">
              <a:rPr lang="zh-TW" altLang="en-US" smtClean="0"/>
              <a:t>8</a:t>
            </a:fld>
            <a:endParaRPr lang="zh-TW" altLang="en-US"/>
          </a:p>
        </p:txBody>
      </p:sp>
      <p:sp>
        <p:nvSpPr>
          <p:cNvPr id="5" name="內容版面配置區 2"/>
          <p:cNvSpPr>
            <a:spLocks noGrp="1"/>
          </p:cNvSpPr>
          <p:nvPr>
            <p:ph idx="1"/>
          </p:nvPr>
        </p:nvSpPr>
        <p:spPr>
          <a:xfrm>
            <a:off x="685800" y="1771397"/>
            <a:ext cx="7809679" cy="4344534"/>
          </a:xfrm>
        </p:spPr>
        <p:txBody>
          <a:bodyPr>
            <a:noAutofit/>
          </a:bodyPr>
          <a:lstStyle/>
          <a:p>
            <a:pPr marL="0" indent="0">
              <a:lnSpc>
                <a:spcPts val="500"/>
              </a:lnSpc>
              <a:buNone/>
            </a:pPr>
            <a:r>
              <a:rPr lang="en-US" altLang="zh-TW" sz="1400" dirty="0"/>
              <a:t>from keras.applications.vgg16 import VGG16</a:t>
            </a:r>
          </a:p>
          <a:p>
            <a:pPr marL="0" indent="0">
              <a:lnSpc>
                <a:spcPts val="500"/>
              </a:lnSpc>
              <a:buNone/>
            </a:pPr>
            <a:r>
              <a:rPr lang="en-US" altLang="zh-TW" sz="1400" dirty="0"/>
              <a:t>from </a:t>
            </a:r>
            <a:r>
              <a:rPr lang="en-US" altLang="zh-TW" sz="1400" dirty="0" err="1"/>
              <a:t>keras.preprocessing</a:t>
            </a:r>
            <a:r>
              <a:rPr lang="en-US" altLang="zh-TW" sz="1400" dirty="0"/>
              <a:t> import image</a:t>
            </a:r>
          </a:p>
          <a:p>
            <a:pPr marL="0" indent="0">
              <a:lnSpc>
                <a:spcPts val="500"/>
              </a:lnSpc>
              <a:buNone/>
            </a:pPr>
            <a:r>
              <a:rPr lang="en-US" altLang="zh-TW" sz="1400" dirty="0"/>
              <a:t>from keras.applications.vgg16 import </a:t>
            </a:r>
            <a:r>
              <a:rPr lang="en-US" altLang="zh-TW" sz="1400" dirty="0" err="1"/>
              <a:t>preprocess_input</a:t>
            </a:r>
            <a:r>
              <a:rPr lang="en-US" altLang="zh-TW" sz="1400" dirty="0"/>
              <a:t>, </a:t>
            </a:r>
            <a:r>
              <a:rPr lang="en-US" altLang="zh-TW" sz="1400" dirty="0" err="1"/>
              <a:t>decode_predictions</a:t>
            </a:r>
            <a:endParaRPr lang="en-US" altLang="zh-TW" sz="1400" dirty="0"/>
          </a:p>
          <a:p>
            <a:pPr marL="0" indent="0">
              <a:lnSpc>
                <a:spcPts val="500"/>
              </a:lnSpc>
              <a:buNone/>
            </a:pPr>
            <a:r>
              <a:rPr lang="en-US" altLang="zh-TW" sz="1400" dirty="0"/>
              <a:t>import </a:t>
            </a:r>
            <a:r>
              <a:rPr lang="en-US" altLang="zh-TW" sz="1400" dirty="0" err="1"/>
              <a:t>numpy</a:t>
            </a:r>
            <a:r>
              <a:rPr lang="en-US" altLang="zh-TW" sz="1400" dirty="0"/>
              <a:t> as np</a:t>
            </a:r>
          </a:p>
          <a:p>
            <a:pPr marL="0" indent="0">
              <a:lnSpc>
                <a:spcPts val="500"/>
              </a:lnSpc>
              <a:buNone/>
            </a:pPr>
            <a:endParaRPr lang="en-US" altLang="zh-TW" sz="1400" dirty="0"/>
          </a:p>
          <a:p>
            <a:pPr marL="0" indent="0">
              <a:lnSpc>
                <a:spcPts val="500"/>
              </a:lnSpc>
              <a:buNone/>
            </a:pPr>
            <a:r>
              <a:rPr lang="en-US" altLang="zh-TW" sz="1400" dirty="0"/>
              <a:t># </a:t>
            </a:r>
            <a:r>
              <a:rPr lang="en-US" altLang="zh-TW" sz="1400" dirty="0" err="1"/>
              <a:t>include_top</a:t>
            </a:r>
            <a:r>
              <a:rPr lang="en-US" altLang="zh-TW" sz="1400" dirty="0"/>
              <a:t>=True</a:t>
            </a:r>
            <a:r>
              <a:rPr lang="zh-TW" altLang="en-US" sz="1400" dirty="0"/>
              <a:t>，表示會載入完整的 </a:t>
            </a:r>
            <a:r>
              <a:rPr lang="en-US" altLang="zh-TW" sz="1400" dirty="0"/>
              <a:t>VGG16 </a:t>
            </a:r>
            <a:r>
              <a:rPr lang="zh-TW" altLang="en-US" sz="1400" dirty="0"/>
              <a:t>模型，包括加在最後</a:t>
            </a:r>
            <a:r>
              <a:rPr lang="en-US" altLang="zh-TW" sz="1400" dirty="0"/>
              <a:t>3</a:t>
            </a:r>
            <a:r>
              <a:rPr lang="zh-TW" altLang="en-US" sz="1400" dirty="0"/>
              <a:t>層的卷積層</a:t>
            </a:r>
          </a:p>
          <a:p>
            <a:pPr marL="0" indent="0">
              <a:lnSpc>
                <a:spcPts val="500"/>
              </a:lnSpc>
              <a:buNone/>
            </a:pPr>
            <a:r>
              <a:rPr lang="en-US" altLang="zh-TW" sz="1400" dirty="0"/>
              <a:t># </a:t>
            </a:r>
            <a:r>
              <a:rPr lang="en-US" altLang="zh-TW" sz="1400" dirty="0" err="1"/>
              <a:t>include_top</a:t>
            </a:r>
            <a:r>
              <a:rPr lang="en-US" altLang="zh-TW" sz="1400" dirty="0"/>
              <a:t>=False</a:t>
            </a:r>
            <a:r>
              <a:rPr lang="zh-TW" altLang="en-US" sz="1400" dirty="0"/>
              <a:t>，表示會載入 </a:t>
            </a:r>
            <a:r>
              <a:rPr lang="en-US" altLang="zh-TW" sz="1400" dirty="0"/>
              <a:t>VGG16 </a:t>
            </a:r>
            <a:r>
              <a:rPr lang="zh-TW" altLang="en-US" sz="1400" dirty="0"/>
              <a:t>的模型，不包括加在最後</a:t>
            </a:r>
            <a:r>
              <a:rPr lang="en-US" altLang="zh-TW" sz="1400" dirty="0"/>
              <a:t>3</a:t>
            </a:r>
            <a:r>
              <a:rPr lang="zh-TW" altLang="en-US" sz="1400" dirty="0"/>
              <a:t>層的卷積層，通常是取得 </a:t>
            </a:r>
            <a:endParaRPr lang="en-US" altLang="zh-TW" sz="1400" dirty="0" smtClean="0"/>
          </a:p>
          <a:p>
            <a:pPr marL="0" indent="0">
              <a:lnSpc>
                <a:spcPts val="500"/>
              </a:lnSpc>
              <a:buNone/>
            </a:pPr>
            <a:r>
              <a:rPr lang="en-US" altLang="zh-TW" sz="1400" dirty="0" smtClean="0"/>
              <a:t>Features</a:t>
            </a:r>
          </a:p>
          <a:p>
            <a:pPr marL="0" indent="0">
              <a:lnSpc>
                <a:spcPts val="500"/>
              </a:lnSpc>
              <a:buNone/>
            </a:pPr>
            <a:endParaRPr lang="en-US" altLang="zh-TW" sz="1400" dirty="0"/>
          </a:p>
          <a:p>
            <a:pPr marL="0" indent="0">
              <a:lnSpc>
                <a:spcPts val="500"/>
              </a:lnSpc>
              <a:buNone/>
            </a:pPr>
            <a:r>
              <a:rPr lang="en-US" altLang="zh-TW" sz="1400" dirty="0" smtClean="0"/>
              <a:t>model = VGG16(weights='</a:t>
            </a:r>
            <a:r>
              <a:rPr lang="en-US" altLang="zh-TW" sz="1400" dirty="0" err="1" smtClean="0"/>
              <a:t>imagenet</a:t>
            </a:r>
            <a:r>
              <a:rPr lang="en-US" altLang="zh-TW" sz="1400" dirty="0" smtClean="0"/>
              <a:t>', </a:t>
            </a:r>
            <a:r>
              <a:rPr lang="en-US" altLang="zh-TW" sz="1400" dirty="0" err="1" smtClean="0"/>
              <a:t>include_top</a:t>
            </a:r>
            <a:r>
              <a:rPr lang="en-US" altLang="zh-TW" sz="1400" dirty="0" smtClean="0"/>
              <a:t>=True) </a:t>
            </a:r>
          </a:p>
          <a:p>
            <a:pPr marL="0" indent="0">
              <a:lnSpc>
                <a:spcPts val="500"/>
              </a:lnSpc>
              <a:buNone/>
            </a:pPr>
            <a:r>
              <a:rPr lang="en-US" altLang="zh-TW" sz="1400" dirty="0" smtClean="0"/>
              <a:t># </a:t>
            </a:r>
            <a:r>
              <a:rPr lang="en-US" altLang="zh-TW" sz="1400" dirty="0"/>
              <a:t>Input</a:t>
            </a:r>
            <a:r>
              <a:rPr lang="zh-TW" altLang="en-US" sz="1400" dirty="0"/>
              <a:t>：要辨識的影像</a:t>
            </a:r>
          </a:p>
          <a:p>
            <a:pPr marL="0" indent="0">
              <a:lnSpc>
                <a:spcPts val="500"/>
              </a:lnSpc>
              <a:buNone/>
            </a:pPr>
            <a:r>
              <a:rPr lang="en-US" altLang="zh-TW" sz="1400" dirty="0" err="1"/>
              <a:t>img_path</a:t>
            </a:r>
            <a:r>
              <a:rPr lang="en-US" altLang="zh-TW" sz="1400" dirty="0"/>
              <a:t> = 'tiger.jpg'</a:t>
            </a:r>
          </a:p>
          <a:p>
            <a:pPr marL="0" indent="0">
              <a:lnSpc>
                <a:spcPts val="500"/>
              </a:lnSpc>
              <a:buNone/>
            </a:pPr>
            <a:r>
              <a:rPr lang="en-US" altLang="zh-TW" sz="1400" dirty="0"/>
              <a:t>#</a:t>
            </a:r>
            <a:r>
              <a:rPr lang="en-US" altLang="zh-TW" sz="1400" dirty="0" err="1"/>
              <a:t>img_path</a:t>
            </a:r>
            <a:r>
              <a:rPr lang="en-US" altLang="zh-TW" sz="1400" dirty="0"/>
              <a:t> = 'elephant.jpg'</a:t>
            </a:r>
          </a:p>
          <a:p>
            <a:pPr marL="0" indent="0">
              <a:lnSpc>
                <a:spcPts val="500"/>
              </a:lnSpc>
              <a:buNone/>
            </a:pPr>
            <a:r>
              <a:rPr lang="en-US" altLang="zh-TW" sz="1400" dirty="0" err="1"/>
              <a:t>img</a:t>
            </a:r>
            <a:r>
              <a:rPr lang="en-US" altLang="zh-TW" sz="1400" dirty="0"/>
              <a:t> = </a:t>
            </a:r>
            <a:r>
              <a:rPr lang="en-US" altLang="zh-TW" sz="1400" dirty="0" err="1"/>
              <a:t>image.load_img</a:t>
            </a:r>
            <a:r>
              <a:rPr lang="en-US" altLang="zh-TW" sz="1400" dirty="0"/>
              <a:t>(</a:t>
            </a:r>
            <a:r>
              <a:rPr lang="en-US" altLang="zh-TW" sz="1400" dirty="0" err="1"/>
              <a:t>img_path</a:t>
            </a:r>
            <a:r>
              <a:rPr lang="en-US" altLang="zh-TW" sz="1400" dirty="0"/>
              <a:t>, </a:t>
            </a:r>
            <a:r>
              <a:rPr lang="en-US" altLang="zh-TW" sz="1400" dirty="0" err="1"/>
              <a:t>target_size</a:t>
            </a:r>
            <a:r>
              <a:rPr lang="en-US" altLang="zh-TW" sz="1400" dirty="0"/>
              <a:t>=(224, 224))</a:t>
            </a:r>
          </a:p>
          <a:p>
            <a:pPr marL="0" indent="0">
              <a:lnSpc>
                <a:spcPts val="500"/>
              </a:lnSpc>
              <a:buNone/>
            </a:pPr>
            <a:r>
              <a:rPr lang="en-US" altLang="zh-TW" sz="1400" dirty="0"/>
              <a:t>x = </a:t>
            </a:r>
            <a:r>
              <a:rPr lang="en-US" altLang="zh-TW" sz="1400" dirty="0" err="1"/>
              <a:t>image.img_to_array</a:t>
            </a:r>
            <a:r>
              <a:rPr lang="en-US" altLang="zh-TW" sz="1400" dirty="0"/>
              <a:t>(</a:t>
            </a:r>
            <a:r>
              <a:rPr lang="en-US" altLang="zh-TW" sz="1400" dirty="0" err="1"/>
              <a:t>img</a:t>
            </a:r>
            <a:r>
              <a:rPr lang="en-US" altLang="zh-TW" sz="1400" dirty="0"/>
              <a:t>)</a:t>
            </a:r>
          </a:p>
          <a:p>
            <a:pPr marL="0" indent="0">
              <a:lnSpc>
                <a:spcPts val="500"/>
              </a:lnSpc>
              <a:buNone/>
            </a:pPr>
            <a:r>
              <a:rPr lang="en-US" altLang="zh-TW" sz="1400" dirty="0"/>
              <a:t>x = </a:t>
            </a:r>
            <a:r>
              <a:rPr lang="en-US" altLang="zh-TW" sz="1400" dirty="0" err="1"/>
              <a:t>np.expand_dims</a:t>
            </a:r>
            <a:r>
              <a:rPr lang="en-US" altLang="zh-TW" sz="1400" dirty="0"/>
              <a:t>(x, axis=0)</a:t>
            </a:r>
          </a:p>
          <a:p>
            <a:pPr marL="0" indent="0">
              <a:lnSpc>
                <a:spcPts val="500"/>
              </a:lnSpc>
              <a:buNone/>
            </a:pPr>
            <a:r>
              <a:rPr lang="en-US" altLang="zh-TW" sz="1400" dirty="0"/>
              <a:t>x = </a:t>
            </a:r>
            <a:r>
              <a:rPr lang="en-US" altLang="zh-TW" sz="1400" dirty="0" err="1"/>
              <a:t>preprocess_input</a:t>
            </a:r>
            <a:r>
              <a:rPr lang="en-US" altLang="zh-TW" sz="1400" dirty="0"/>
              <a:t>(x)</a:t>
            </a:r>
          </a:p>
          <a:p>
            <a:pPr marL="0" indent="0">
              <a:lnSpc>
                <a:spcPts val="500"/>
              </a:lnSpc>
              <a:buNone/>
            </a:pPr>
            <a:endParaRPr lang="en-US" altLang="zh-TW" sz="1400" dirty="0"/>
          </a:p>
          <a:p>
            <a:pPr marL="0" indent="0">
              <a:lnSpc>
                <a:spcPts val="500"/>
              </a:lnSpc>
              <a:buNone/>
            </a:pPr>
            <a:r>
              <a:rPr lang="en-US" altLang="zh-TW" sz="1400" dirty="0"/>
              <a:t># </a:t>
            </a:r>
            <a:r>
              <a:rPr lang="zh-TW" altLang="en-US" sz="1400" dirty="0"/>
              <a:t>預測，取得</a:t>
            </a:r>
            <a:r>
              <a:rPr lang="en-US" altLang="zh-TW" sz="1400" dirty="0"/>
              <a:t>features</a:t>
            </a:r>
            <a:r>
              <a:rPr lang="zh-TW" altLang="en-US" sz="1400" dirty="0"/>
              <a:t>，維度為 </a:t>
            </a:r>
            <a:r>
              <a:rPr lang="en-US" altLang="zh-TW" sz="1400" dirty="0"/>
              <a:t>(1,7,7,512)</a:t>
            </a:r>
          </a:p>
          <a:p>
            <a:pPr marL="0" indent="0">
              <a:lnSpc>
                <a:spcPts val="500"/>
              </a:lnSpc>
              <a:buNone/>
            </a:pPr>
            <a:r>
              <a:rPr lang="en-US" altLang="zh-TW" sz="1400" dirty="0"/>
              <a:t>features = </a:t>
            </a:r>
            <a:r>
              <a:rPr lang="en-US" altLang="zh-TW" sz="1400" dirty="0" err="1"/>
              <a:t>model.predict</a:t>
            </a:r>
            <a:r>
              <a:rPr lang="en-US" altLang="zh-TW" sz="1400" dirty="0"/>
              <a:t>(x)</a:t>
            </a:r>
          </a:p>
          <a:p>
            <a:pPr marL="0" indent="0">
              <a:lnSpc>
                <a:spcPts val="500"/>
              </a:lnSpc>
              <a:buNone/>
            </a:pPr>
            <a:r>
              <a:rPr lang="en-US" altLang="zh-TW" sz="1400" dirty="0"/>
              <a:t># </a:t>
            </a:r>
            <a:r>
              <a:rPr lang="zh-TW" altLang="en-US" sz="1400" dirty="0"/>
              <a:t>取得前三個最可能的類別及機率</a:t>
            </a:r>
          </a:p>
          <a:p>
            <a:pPr marL="0" indent="0">
              <a:lnSpc>
                <a:spcPts val="500"/>
              </a:lnSpc>
              <a:buNone/>
            </a:pPr>
            <a:r>
              <a:rPr lang="en-US" altLang="zh-TW" sz="1400" dirty="0"/>
              <a:t>print('Predicted:', </a:t>
            </a:r>
            <a:r>
              <a:rPr lang="en-US" altLang="zh-TW" sz="1400" dirty="0" err="1"/>
              <a:t>decode_predictions</a:t>
            </a:r>
            <a:r>
              <a:rPr lang="en-US" altLang="zh-TW" sz="1400" dirty="0"/>
              <a:t>(features, top=3)[0])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339280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木刻字型">
  <a:themeElements>
    <a:clrScheme name="木刻字型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木刻字型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木刻字型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TM03090434[[fn=木刻字型]]</Template>
  <TotalTime>1672</TotalTime>
  <Words>895</Words>
  <Application>Microsoft Office PowerPoint</Application>
  <PresentationFormat>如螢幕大小 (4:3)</PresentationFormat>
  <Paragraphs>138</Paragraphs>
  <Slides>15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5" baseType="lpstr">
      <vt:lpstr>Rockwell</vt:lpstr>
      <vt:lpstr>Rockwell Condensed</vt:lpstr>
      <vt:lpstr>微軟正黑體</vt:lpstr>
      <vt:lpstr>新細明體</vt:lpstr>
      <vt:lpstr>標楷體</vt:lpstr>
      <vt:lpstr>Arial</vt:lpstr>
      <vt:lpstr>Calibri</vt:lpstr>
      <vt:lpstr>Times New Roman</vt:lpstr>
      <vt:lpstr>Wingdings</vt:lpstr>
      <vt:lpstr>木刻字型</vt:lpstr>
      <vt:lpstr>CNN -VGG16</vt:lpstr>
      <vt:lpstr>Agenda</vt:lpstr>
      <vt:lpstr>卷積神經網路歷史</vt:lpstr>
      <vt:lpstr>模型結構資訊</vt:lpstr>
      <vt:lpstr>VGG16/VGG19 模型結構</vt:lpstr>
      <vt:lpstr>VGG16模型結構</vt:lpstr>
      <vt:lpstr>VGG19模型結構</vt:lpstr>
      <vt:lpstr>VGG16實驗</vt:lpstr>
      <vt:lpstr>VGG16-程式碼</vt:lpstr>
      <vt:lpstr>VGG16-儲存模型結構圖</vt:lpstr>
      <vt:lpstr>VGG16-改變ouput的分類法</vt:lpstr>
      <vt:lpstr>不用Applications的方法</vt:lpstr>
      <vt:lpstr>PowerPoint 簡報</vt:lpstr>
      <vt:lpstr>參考文獻</vt:lpstr>
      <vt:lpstr>Thank you for your Listening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kai</dc:creator>
  <cp:lastModifiedBy>kai</cp:lastModifiedBy>
  <cp:revision>28</cp:revision>
  <dcterms:created xsi:type="dcterms:W3CDTF">2020-04-28T14:13:08Z</dcterms:created>
  <dcterms:modified xsi:type="dcterms:W3CDTF">2020-06-10T13:57:57Z</dcterms:modified>
</cp:coreProperties>
</file>