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1" r:id="rId4"/>
  </p:sldMasterIdLst>
  <p:notesMasterIdLst>
    <p:notesMasterId r:id="rId9"/>
  </p:notesMasterIdLst>
  <p:sldIdLst>
    <p:sldId id="925" r:id="rId5"/>
    <p:sldId id="881" r:id="rId6"/>
    <p:sldId id="877" r:id="rId7"/>
    <p:sldId id="872" r:id="rId8"/>
    <p:sldId id="913" r:id="rId10"/>
    <p:sldId id="914" r:id="rId11"/>
    <p:sldId id="915" r:id="rId12"/>
    <p:sldId id="916" r:id="rId13"/>
    <p:sldId id="917" r:id="rId14"/>
    <p:sldId id="884" r:id="rId15"/>
    <p:sldId id="893" r:id="rId16"/>
    <p:sldId id="926" r:id="rId17"/>
    <p:sldId id="889" r:id="rId18"/>
    <p:sldId id="919" r:id="rId19"/>
    <p:sldId id="920" r:id="rId20"/>
    <p:sldId id="921" r:id="rId21"/>
    <p:sldId id="887" r:id="rId22"/>
    <p:sldId id="922" r:id="rId23"/>
    <p:sldId id="923" r:id="rId24"/>
    <p:sldId id="924" r:id="rId25"/>
    <p:sldId id="946" r:id="rId26"/>
    <p:sldId id="899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5BE593A-CF2E-41F9-AAFC-21103F3EDBCE}">
          <p14:sldIdLst>
            <p14:sldId id="925"/>
            <p14:sldId id="881"/>
            <p14:sldId id="877"/>
            <p14:sldId id="872"/>
            <p14:sldId id="913"/>
            <p14:sldId id="914"/>
            <p14:sldId id="915"/>
            <p14:sldId id="916"/>
            <p14:sldId id="917"/>
            <p14:sldId id="884"/>
            <p14:sldId id="893"/>
            <p14:sldId id="926"/>
            <p14:sldId id="889"/>
            <p14:sldId id="919"/>
            <p14:sldId id="920"/>
            <p14:sldId id="921"/>
            <p14:sldId id="887"/>
            <p14:sldId id="922"/>
            <p14:sldId id="923"/>
            <p14:sldId id="924"/>
            <p14:sldId id="946"/>
            <p14:sldId id="89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C90"/>
    <a:srgbClr val="DF6A0F"/>
    <a:srgbClr val="F76B04"/>
    <a:srgbClr val="EC6604"/>
    <a:srgbClr val="0070C0"/>
    <a:srgbClr val="FF9933"/>
    <a:srgbClr val="FFCC6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1" autoAdjust="0"/>
    <p:restoredTop sz="89511" autoAdjust="0"/>
  </p:normalViewPr>
  <p:slideViewPr>
    <p:cSldViewPr snapToGrid="0">
      <p:cViewPr varScale="1">
        <p:scale>
          <a:sx n="202" d="100"/>
          <a:sy n="202" d="100"/>
        </p:scale>
        <p:origin x="1424" y="184"/>
      </p:cViewPr>
      <p:guideLst>
        <p:guide orient="horz" pos="22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tags" Target="tags/tag25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863AF-1045-42C0-B1D1-C8D880DEB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9B10D-DA3A-4581-81F9-09D34E7FF6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schema.info</a:t>
            </a:r>
            <a:r>
              <a:rPr kumimoji="1" lang="zh-CN" altLang="en-US" dirty="0"/>
              <a:t>文件记录了每个表的列，索引，主键索引信息。每行数据都是一个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格式，可以通过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工具直接加载，解析。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右边给出了</a:t>
            </a:r>
            <a:r>
              <a:rPr kumimoji="1" lang="en-US" altLang="zh-CN" dirty="0" err="1"/>
              <a:t>order_line</a:t>
            </a:r>
            <a:r>
              <a:rPr kumimoji="1" lang="zh-CN" altLang="en-US" dirty="0"/>
              <a:t>的建表结构。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我们只需要关注列名、列长度和列精度、范围。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B10D-DA3A-4581-81F9-09D34E7FF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schema.info</a:t>
            </a:r>
            <a:r>
              <a:rPr kumimoji="1" lang="zh-CN" altLang="en-US" dirty="0"/>
              <a:t>文件记录了每个表的列，索引，主键索引信息。每行数据都是一个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格式，可以通过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工具直接加载，解析。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右边给出了</a:t>
            </a:r>
            <a:r>
              <a:rPr kumimoji="1" lang="en-US" altLang="zh-CN" dirty="0" err="1"/>
              <a:t>order_line</a:t>
            </a:r>
            <a:r>
              <a:rPr kumimoji="1" lang="zh-CN" altLang="en-US" dirty="0"/>
              <a:t>的建表结构。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我们只需要关注列名、列长度和列精度、范围。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B10D-DA3A-4581-81F9-09D34E7FF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schema.info</a:t>
            </a:r>
            <a:r>
              <a:rPr kumimoji="1" lang="zh-CN" altLang="en-US" dirty="0"/>
              <a:t>文件记录了每个表的列，索引，主键索引信息。每行数据都是一个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格式，可以通过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工具直接加载，解析。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右边给出了</a:t>
            </a:r>
            <a:r>
              <a:rPr kumimoji="1" lang="en-US" altLang="zh-CN" dirty="0" err="1"/>
              <a:t>order_line</a:t>
            </a:r>
            <a:r>
              <a:rPr kumimoji="1" lang="zh-CN" altLang="en-US" dirty="0"/>
              <a:t>的建表结构。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我们只需要关注列名、列长度和列精度、范围。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B10D-DA3A-4581-81F9-09D34E7FF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schema.info</a:t>
            </a:r>
            <a:r>
              <a:rPr kumimoji="1" lang="zh-CN" altLang="en-US" dirty="0"/>
              <a:t>文件记录了每个表的列，索引，主键索引信息。每行数据都是一个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格式，可以通过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工具直接加载，解析。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右边给出了</a:t>
            </a:r>
            <a:r>
              <a:rPr kumimoji="1" lang="en-US" altLang="zh-CN" dirty="0" err="1"/>
              <a:t>order_line</a:t>
            </a:r>
            <a:r>
              <a:rPr kumimoji="1" lang="zh-CN" altLang="en-US" dirty="0"/>
              <a:t>的建表结构。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我们只需要关注列名、列长度和列精度、范围。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B10D-DA3A-4581-81F9-09D34E7FF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schema.info</a:t>
            </a:r>
            <a:r>
              <a:rPr kumimoji="1" lang="zh-CN" altLang="en-US" dirty="0"/>
              <a:t>文件记录了每个表的列，索引，主键索引信息。每行数据都是一个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格式，可以通过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工具直接加载，解析。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右边给出了</a:t>
            </a:r>
            <a:r>
              <a:rPr kumimoji="1" lang="en-US" altLang="zh-CN" dirty="0" err="1"/>
              <a:t>order_line</a:t>
            </a:r>
            <a:r>
              <a:rPr kumimoji="1" lang="zh-CN" altLang="en-US" dirty="0"/>
              <a:t>的建表结构。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我们只需要关注列名、列长度和列精度、范围。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B10D-DA3A-4581-81F9-09D34E7FF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schema.info</a:t>
            </a:r>
            <a:r>
              <a:rPr kumimoji="1" lang="zh-CN" altLang="en-US" dirty="0"/>
              <a:t>文件记录了每个表的列，索引，主键索引信息。每行数据都是一个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格式，可以通过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工具直接加载，解析。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右边给出了</a:t>
            </a:r>
            <a:r>
              <a:rPr kumimoji="1" lang="en-US" altLang="zh-CN" dirty="0" err="1"/>
              <a:t>order_line</a:t>
            </a:r>
            <a:r>
              <a:rPr kumimoji="1" lang="zh-CN" altLang="en-US" dirty="0"/>
              <a:t>的建表结构。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我们只需要关注列名、列长度和列精度、范围。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B10D-DA3A-4581-81F9-09D34E7FF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schema.info</a:t>
            </a:r>
            <a:r>
              <a:rPr kumimoji="1" lang="zh-CN" altLang="en-US" dirty="0"/>
              <a:t>文件记录了每个表的列，索引，主键索引信息。每行数据都是一个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格式，可以通过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工具直接加载，解析。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右边给出了</a:t>
            </a:r>
            <a:r>
              <a:rPr kumimoji="1" lang="en-US" altLang="zh-CN" dirty="0" err="1"/>
              <a:t>order_line</a:t>
            </a:r>
            <a:r>
              <a:rPr kumimoji="1" lang="zh-CN" altLang="en-US" dirty="0"/>
              <a:t>的建表结构。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我们只需要关注列名、列长度和列精度、范围。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B10D-DA3A-4581-81F9-09D34E7FF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schema.info</a:t>
            </a:r>
            <a:r>
              <a:rPr kumimoji="1" lang="zh-CN" altLang="en-US" dirty="0"/>
              <a:t>文件记录了每个表的列，索引，主键索引信息。每行数据都是一个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格式，可以通过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工具直接加载，解析。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右边给出了</a:t>
            </a:r>
            <a:r>
              <a:rPr kumimoji="1" lang="en-US" altLang="zh-CN" dirty="0" err="1"/>
              <a:t>order_line</a:t>
            </a:r>
            <a:r>
              <a:rPr kumimoji="1" lang="zh-CN" altLang="en-US" dirty="0"/>
              <a:t>的建表结构。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我们只需要关注列名、列长度和列精度、范围。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B10D-DA3A-4581-81F9-09D34E7FF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ppt</a:t>
            </a:r>
            <a:r>
              <a:rPr kumimoji="1" lang="zh-CN" altLang="en-US" dirty="0"/>
              <a:t>讲完了，现在我对这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代码，讲解处理细节。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B10D-DA3A-4581-81F9-09D34E7FF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schema.info</a:t>
            </a:r>
            <a:r>
              <a:rPr kumimoji="1" lang="zh-CN" altLang="en-US" dirty="0"/>
              <a:t>文件记录了每个表的列，索引，主键索引信息。每行数据都是一个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格式，可以通过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工具直接加载，解析。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右边给出了</a:t>
            </a:r>
            <a:r>
              <a:rPr kumimoji="1" lang="en-US" altLang="zh-CN" dirty="0" err="1"/>
              <a:t>order_line</a:t>
            </a:r>
            <a:r>
              <a:rPr kumimoji="1" lang="zh-CN" altLang="en-US" dirty="0"/>
              <a:t>的建表结构。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我们只需要关注列名、列长度和列精度、范围。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B10D-DA3A-4581-81F9-09D34E7FF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schema.info</a:t>
            </a:r>
            <a:r>
              <a:rPr kumimoji="1" lang="zh-CN" altLang="en-US" dirty="0"/>
              <a:t>文件记录了每个表的列，索引，主键索引信息。每行数据都是一个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格式，可以通过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工具直接加载，解析。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右边给出了</a:t>
            </a:r>
            <a:r>
              <a:rPr kumimoji="1" lang="en-US" altLang="zh-CN" dirty="0" err="1"/>
              <a:t>order_line</a:t>
            </a:r>
            <a:r>
              <a:rPr kumimoji="1" lang="zh-CN" altLang="en-US" dirty="0"/>
              <a:t>的建表结构。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我们只需要关注列名、列长度和列精度、范围。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B10D-DA3A-4581-81F9-09D34E7FF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schema.info</a:t>
            </a:r>
            <a:r>
              <a:rPr kumimoji="1" lang="zh-CN" altLang="en-US" dirty="0"/>
              <a:t>文件记录了每个表的列，索引，主键索引信息。每行数据都是一个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格式，可以通过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工具直接加载，解析。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右边给出了</a:t>
            </a:r>
            <a:r>
              <a:rPr kumimoji="1" lang="en-US" altLang="zh-CN" dirty="0" err="1"/>
              <a:t>order_line</a:t>
            </a:r>
            <a:r>
              <a:rPr kumimoji="1" lang="zh-CN" altLang="en-US" dirty="0"/>
              <a:t>的建表结构。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我们只需要关注列名、列长度和列精度、范围。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B10D-DA3A-4581-81F9-09D34E7FF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schema.info</a:t>
            </a:r>
            <a:r>
              <a:rPr kumimoji="1" lang="zh-CN" altLang="en-US" dirty="0"/>
              <a:t>文件记录了每个表的列，索引，主键索引信息。每行数据都是一个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格式，可以通过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工具直接加载，解析。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右边给出了</a:t>
            </a:r>
            <a:r>
              <a:rPr kumimoji="1" lang="en-US" altLang="zh-CN" dirty="0" err="1"/>
              <a:t>order_line</a:t>
            </a:r>
            <a:r>
              <a:rPr kumimoji="1" lang="zh-CN" altLang="en-US" dirty="0"/>
              <a:t>的建表结构。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我们只需要关注列名、列长度和列精度、范围。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B10D-DA3A-4581-81F9-09D34E7FF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schema.info</a:t>
            </a:r>
            <a:r>
              <a:rPr kumimoji="1" lang="zh-CN" altLang="en-US" dirty="0"/>
              <a:t>文件记录了每个表的列，索引，主键索引信息。每行数据都是一个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格式，可以通过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工具直接加载，解析。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右边给出了</a:t>
            </a:r>
            <a:r>
              <a:rPr kumimoji="1" lang="en-US" altLang="zh-CN" dirty="0" err="1"/>
              <a:t>order_line</a:t>
            </a:r>
            <a:r>
              <a:rPr kumimoji="1" lang="zh-CN" altLang="en-US" dirty="0"/>
              <a:t>的建表结构。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我们只需要关注列名、列长度和列精度、范围。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B10D-DA3A-4581-81F9-09D34E7FF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这里我选择了几个选手容易出错的几个点，进行提醒。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B10D-DA3A-4581-81F9-09D34E7FF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这里我选择了几个选手容易出错的几个点，进行提醒。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B10D-DA3A-4581-81F9-09D34E7FF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接下来这里讲到了选手比较关心的地方。</a:t>
            </a:r>
            <a:br>
              <a:rPr kumimoji="1" lang="en-US" altLang="zh-CN" dirty="0"/>
            </a:br>
            <a:endParaRPr kumimoji="1" lang="en-US" altLang="zh-CN" dirty="0"/>
          </a:p>
          <a:p>
            <a:r>
              <a:rPr kumimoji="1" lang="zh-CN" altLang="en-US" dirty="0"/>
              <a:t>选手参加比赛，需要注意哪些地方，以及有哪些可以优化的点。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B10D-DA3A-4581-81F9-09D34E7FF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12192000" cy="7010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00" y="42737"/>
            <a:ext cx="2938101" cy="7653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4C95955A-3961-4B52-BCA4-1A69D530DF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3212-5CE9-4570-8F6C-C49E8FB6B2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4C95955A-3961-4B52-BCA4-1A69D530DF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3212-5CE9-4570-8F6C-C49E8FB6B2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页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394" y="2988634"/>
            <a:ext cx="3323217" cy="88073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4927" y="278220"/>
            <a:ext cx="1730647" cy="4525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582992" y="552450"/>
            <a:ext cx="4762501" cy="5753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825502" y="552450"/>
            <a:ext cx="5111751" cy="2806700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825502" y="3422650"/>
            <a:ext cx="5111751" cy="2882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584951" y="1619250"/>
            <a:ext cx="4762500" cy="46037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844551" y="1619250"/>
            <a:ext cx="5003800" cy="460375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2250"/>
            </a:lvl1pPr>
            <a:lvl2pPr marL="558800" indent="-279400">
              <a:spcBef>
                <a:spcPts val="2250"/>
              </a:spcBef>
              <a:defRPr sz="2250"/>
            </a:lvl2pPr>
            <a:lvl3pPr marL="838200" indent="-279400">
              <a:spcBef>
                <a:spcPts val="2250"/>
              </a:spcBef>
              <a:defRPr sz="2250"/>
            </a:lvl3pPr>
            <a:lvl4pPr marL="1117600" indent="-279400">
              <a:spcBef>
                <a:spcPts val="2250"/>
              </a:spcBef>
              <a:defRPr sz="2250"/>
            </a:lvl4pPr>
            <a:lvl5pPr marL="1397000" indent="-279400">
              <a:spcBef>
                <a:spcPts val="2250"/>
              </a:spcBef>
              <a:defRPr sz="225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880349" y="3524250"/>
            <a:ext cx="3702051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880349" y="565150"/>
            <a:ext cx="3702051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603251" y="565150"/>
            <a:ext cx="7086600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71071" y="6469705"/>
            <a:ext cx="4475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6A53212-5CE9-4570-8F6C-C49E8FB6B2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193802" y="4476753"/>
            <a:ext cx="9810751" cy="39498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193802" y="2993500"/>
            <a:ext cx="9810751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533" y="4"/>
            <a:ext cx="12196533" cy="6857999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biLevel thresh="50000"/>
          </a:blip>
          <a:stretch>
            <a:fillRect/>
          </a:stretch>
        </p:blipFill>
        <p:spPr bwMode="auto">
          <a:xfrm>
            <a:off x="9048331" y="320501"/>
            <a:ext cx="2806063" cy="486383"/>
          </a:xfrm>
          <a:prstGeom prst="rect">
            <a:avLst/>
          </a:prstGeom>
          <a:noFill/>
          <a:ln w="19050">
            <a:noFill/>
          </a:ln>
          <a:effectLst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17953"/>
            <a:ext cx="9144000" cy="224128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227015" y="792480"/>
            <a:ext cx="11737975" cy="61722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1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227017" y="60961"/>
            <a:ext cx="4772025" cy="182880"/>
          </a:xfrm>
        </p:spPr>
        <p:txBody>
          <a:bodyPr/>
          <a:lstStyle>
            <a:lvl1pPr marL="0" indent="0">
              <a:buNone/>
              <a:defRPr sz="105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项目名称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ec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227014" y="1600200"/>
            <a:ext cx="5701347" cy="4709160"/>
          </a:xfrm>
        </p:spPr>
        <p:txBody>
          <a:bodyPr anchor="t"/>
          <a:lstStyle>
            <a:lvl1pPr algn="l">
              <a:lnSpc>
                <a:spcPct val="150000"/>
              </a:lnSpc>
              <a:defRPr sz="1400" b="0">
                <a:latin typeface="+mj-ea"/>
                <a:ea typeface="+mj-ea"/>
              </a:defRPr>
            </a:lvl1pPr>
          </a:lstStyle>
          <a:p>
            <a:r>
              <a:rPr lang="en-US" altLang="zh-CN" dirty="0"/>
              <a:t>XXXX</a:t>
            </a:r>
            <a:endParaRPr lang="zh-CN" altLang="en-US" dirty="0"/>
          </a:p>
        </p:txBody>
      </p:sp>
      <p:sp>
        <p:nvSpPr>
          <p:cNvPr id="10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227015" y="792480"/>
            <a:ext cx="11772900" cy="61722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执行摘要</a:t>
            </a:r>
            <a:endParaRPr lang="zh-CN" altLang="en-US" dirty="0"/>
          </a:p>
        </p:txBody>
      </p:sp>
      <p:sp>
        <p:nvSpPr>
          <p:cNvPr id="1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227017" y="49385"/>
            <a:ext cx="4772025" cy="243840"/>
          </a:xfrm>
        </p:spPr>
        <p:txBody>
          <a:bodyPr/>
          <a:lstStyle>
            <a:lvl1pPr marL="0" indent="0">
              <a:buNone/>
              <a:defRPr sz="105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项目名称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析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227014" y="1600200"/>
            <a:ext cx="5701347" cy="4997450"/>
          </a:xfrm>
        </p:spPr>
        <p:txBody>
          <a:bodyPr anchor="t"/>
          <a:lstStyle>
            <a:lvl1pPr algn="l">
              <a:lnSpc>
                <a:spcPct val="150000"/>
              </a:lnSpc>
              <a:defRPr sz="1400" b="0">
                <a:latin typeface="+mj-ea"/>
                <a:ea typeface="+mj-ea"/>
              </a:defRPr>
            </a:lvl1pPr>
          </a:lstStyle>
          <a:p>
            <a:r>
              <a:rPr lang="en-US" altLang="zh-CN" dirty="0"/>
              <a:t>XXXX</a:t>
            </a:r>
            <a:endParaRPr lang="zh-CN" altLang="en-US" dirty="0"/>
          </a:p>
        </p:txBody>
      </p:sp>
      <p:sp>
        <p:nvSpPr>
          <p:cNvPr id="10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227015" y="792480"/>
            <a:ext cx="11737975" cy="61722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本页核心内容</a:t>
            </a:r>
            <a:endParaRPr lang="zh-CN" altLang="en-US" dirty="0"/>
          </a:p>
        </p:txBody>
      </p:sp>
      <p:sp>
        <p:nvSpPr>
          <p:cNvPr id="1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227017" y="32731"/>
            <a:ext cx="4772025" cy="200660"/>
          </a:xfrm>
        </p:spPr>
        <p:txBody>
          <a:bodyPr/>
          <a:lstStyle>
            <a:lvl1pPr marL="0" indent="0">
              <a:buNone/>
              <a:defRPr sz="105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项目名称</a:t>
            </a:r>
            <a:endParaRPr lang="zh-CN" altLang="en-US" dirty="0"/>
          </a:p>
        </p:txBody>
      </p:sp>
      <p:sp>
        <p:nvSpPr>
          <p:cNvPr id="7" name="内容占位符 17"/>
          <p:cNvSpPr>
            <a:spLocks noGrp="1"/>
          </p:cNvSpPr>
          <p:nvPr>
            <p:ph sz="quarter" idx="16" hasCustomPrompt="1"/>
          </p:nvPr>
        </p:nvSpPr>
        <p:spPr>
          <a:xfrm>
            <a:off x="227013" y="452120"/>
            <a:ext cx="6448424" cy="228600"/>
          </a:xfrm>
        </p:spPr>
        <p:txBody>
          <a:bodyPr/>
          <a:lstStyle>
            <a:lvl1pPr marL="0" indent="0">
              <a:buNone/>
              <a:defRPr sz="1200" baseline="0"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 err="1"/>
              <a:t>x.x</a:t>
            </a:r>
            <a:r>
              <a:rPr lang="en-US" altLang="zh-CN" dirty="0"/>
              <a:t> 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65638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665122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1913" y="4522542"/>
            <a:ext cx="9934337" cy="79877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9048331" y="320501"/>
            <a:ext cx="2806063" cy="486383"/>
          </a:xfrm>
          <a:prstGeom prst="rect">
            <a:avLst/>
          </a:prstGeom>
          <a:noFill/>
          <a:ln w="19050">
            <a:noFill/>
          </a:ln>
          <a:effectLst/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460623"/>
            <a:ext cx="10515600" cy="54359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2103" y="1268760"/>
            <a:ext cx="5515024" cy="53285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0879" y="1268760"/>
            <a:ext cx="5515024" cy="53285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460623"/>
            <a:ext cx="10515600" cy="54359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4C95955A-3961-4B52-BCA4-1A69D530DF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3212-5CE9-4570-8F6C-C49E8FB6B2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533" y="1817957"/>
            <a:ext cx="12196533" cy="2878139"/>
          </a:xfrm>
          <a:prstGeom prst="rect">
            <a:avLst/>
          </a:prstGeom>
        </p:spPr>
      </p:pic>
      <p:sp>
        <p:nvSpPr>
          <p:cNvPr id="11" name="内容占位符 7"/>
          <p:cNvSpPr txBox="1"/>
          <p:nvPr userDrawn="1"/>
        </p:nvSpPr>
        <p:spPr bwMode="auto">
          <a:xfrm>
            <a:off x="843280" y="2164080"/>
            <a:ext cx="6791960" cy="2532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>
              <a:defRPr/>
            </a:pPr>
            <a:r>
              <a:rPr lang="zh-CN" altLang="en-US" sz="3200" dirty="0">
                <a:solidFill>
                  <a:sysClr val="window" lastClr="FFFFFF"/>
                </a:solidFill>
              </a:rPr>
              <a:t>汇报完毕</a:t>
            </a:r>
            <a:endParaRPr lang="en-US" altLang="zh-CN" sz="3200" dirty="0">
              <a:solidFill>
                <a:sysClr val="window" lastClr="FFFFFF"/>
              </a:solidFill>
            </a:endParaRPr>
          </a:p>
          <a:p>
            <a:pPr defTabSz="914400">
              <a:defRPr/>
            </a:pPr>
            <a:r>
              <a:rPr lang="zh-CN" altLang="en-US" sz="3200" dirty="0">
                <a:solidFill>
                  <a:sysClr val="window" lastClr="FFFFFF"/>
                </a:solidFill>
              </a:rPr>
              <a:t>谢谢</a:t>
            </a:r>
            <a:endParaRPr lang="en-US" altLang="zh-CN" sz="3200" dirty="0">
              <a:solidFill>
                <a:sysClr val="window" lastClr="FFFFFF"/>
              </a:solidFill>
            </a:endParaRPr>
          </a:p>
          <a:p>
            <a:pPr defTabSz="914400">
              <a:defRPr/>
            </a:pPr>
            <a:r>
              <a:rPr lang="zh-CN" altLang="en-US" sz="3200" dirty="0">
                <a:solidFill>
                  <a:sysClr val="window" lastClr="FFFFFF"/>
                </a:solidFill>
              </a:rPr>
              <a:t>联系方式</a:t>
            </a:r>
            <a:endParaRPr lang="zh-CN" altLang="en-US" sz="3200" dirty="0">
              <a:solidFill>
                <a:sysClr val="window" lastClr="FFFF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9048331" y="320501"/>
            <a:ext cx="2806063" cy="486383"/>
          </a:xfrm>
          <a:prstGeom prst="rect">
            <a:avLst/>
          </a:prstGeom>
          <a:noFill/>
          <a:ln w="19050">
            <a:noFill/>
          </a:ln>
          <a:effectLst/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/>
                </a:solidFill>
              </a:rPr>
            </a:fld>
            <a:endParaRPr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4C95955A-3961-4B52-BCA4-1A69D530DF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3212-5CE9-4570-8F6C-C49E8FB6B2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4C95955A-3961-4B52-BCA4-1A69D530DF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3212-5CE9-4570-8F6C-C49E8FB6B2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4C95955A-3961-4B52-BCA4-1A69D530DF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3212-5CE9-4570-8F6C-C49E8FB6B2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4C95955A-3961-4B52-BCA4-1A69D530DF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3212-5CE9-4570-8F6C-C49E8FB6B2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4C95955A-3961-4B52-BCA4-1A69D530DF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3212-5CE9-4570-8F6C-C49E8FB6B2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4C95955A-3961-4B52-BCA4-1A69D530DF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3212-5CE9-4570-8F6C-C49E8FB6B2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vmlDrawing" Target="../drawings/vmlDrawing1.vml"/><Relationship Id="rId16" Type="http://schemas.openxmlformats.org/officeDocument/2006/relationships/image" Target="../media/image6.emf"/><Relationship Id="rId15" Type="http://schemas.openxmlformats.org/officeDocument/2006/relationships/image" Target="../media/image5.emf"/><Relationship Id="rId14" Type="http://schemas.openxmlformats.org/officeDocument/2006/relationships/oleObject" Target="../embeddings/oleObject1.bin"/><Relationship Id="rId13" Type="http://schemas.openxmlformats.org/officeDocument/2006/relationships/tags" Target="../tags/tag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vmlDrawing" Target="../drawings/vmlDrawing2.vml"/><Relationship Id="rId12" Type="http://schemas.openxmlformats.org/officeDocument/2006/relationships/image" Target="../media/image7.emf"/><Relationship Id="rId11" Type="http://schemas.openxmlformats.org/officeDocument/2006/relationships/oleObject" Target="../embeddings/oleObject2.bin"/><Relationship Id="rId10" Type="http://schemas.openxmlformats.org/officeDocument/2006/relationships/tags" Target="../tags/tag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7" Type="http://schemas.openxmlformats.org/officeDocument/2006/relationships/theme" Target="../theme/theme3.xml"/><Relationship Id="rId16" Type="http://schemas.openxmlformats.org/officeDocument/2006/relationships/vmlDrawing" Target="../drawings/vmlDrawing3.vml"/><Relationship Id="rId15" Type="http://schemas.openxmlformats.org/officeDocument/2006/relationships/image" Target="../media/image10.jpeg"/><Relationship Id="rId14" Type="http://schemas.openxmlformats.org/officeDocument/2006/relationships/image" Target="../media/image9.png"/><Relationship Id="rId13" Type="http://schemas.openxmlformats.org/officeDocument/2006/relationships/image" Target="../media/image7.emf"/><Relationship Id="rId12" Type="http://schemas.openxmlformats.org/officeDocument/2006/relationships/oleObject" Target="../embeddings/oleObject3.bin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1" name="think-cell 幻灯片" r:id="rId14" imgW="0" imgH="0" progId="TCLayout.ActiveDocument.1">
                  <p:embed/>
                </p:oleObj>
              </mc:Choice>
              <mc:Fallback>
                <p:oleObj name="think-cell 幻灯片" r:id="rId14" imgW="0" imgH="0" progId="TCLayout.ActiveDocument.1">
                  <p:embed/>
                  <p:pic>
                    <p:nvPicPr>
                      <p:cNvPr id="0" name="对象 3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28283" y="202444"/>
            <a:ext cx="1251039" cy="32717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30043"/>
            <a:ext cx="9694653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47404"/>
            <a:ext cx="10515600" cy="512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71071" y="6469705"/>
            <a:ext cx="4475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6A53212-5CE9-4570-8F6C-C49E8FB6B2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Segoe UI" panose="020B0502040204020203" pitchFamily="34" charset="0"/>
          <a:ea typeface="楷体" panose="02010609060101010101" pitchFamily="49" charset="-122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Segoe UI" panose="020B0502040204020203" pitchFamily="34" charset="0"/>
        <a:buChar char="▪"/>
        <a:defRPr sz="2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楷体" panose="02010609060101010101" pitchFamily="49" charset="-122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Segoe UI" panose="020B0502040204020203" pitchFamily="34" charset="0"/>
        <a:buChar char="‑"/>
        <a:defRPr sz="24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楷体" panose="02010609060101010101" pitchFamily="49" charset="-122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楷体" panose="02010609060101010101" pitchFamily="49" charset="-122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楷体" panose="02010609060101010101" pitchFamily="49" charset="-122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楷体" panose="02010609060101010101" pitchFamily="49" charset="-122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84" name="think-cell 幻灯片" r:id="rId11" imgW="0" imgH="0" progId="TCLayout.ActiveDocument.1">
                  <p:embed/>
                </p:oleObj>
              </mc:Choice>
              <mc:Fallback>
                <p:oleObj name="think-cell 幻灯片" r:id="rId11" imgW="0" imgH="0" progId="TCLayout.ActiveDocument.1">
                  <p:embed/>
                  <p:pic>
                    <p:nvPicPr>
                      <p:cNvPr id="0" name="图片 1056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44551" y="476250"/>
            <a:ext cx="10502900" cy="1143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44551" y="1619250"/>
            <a:ext cx="10502900" cy="46037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79516" y="6540500"/>
            <a:ext cx="306174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 spd="med"/>
  <p:txStyles>
    <p:titleStyle>
      <a:lvl1pPr marL="0" marR="0" indent="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7500" marR="0" indent="-317500" algn="l" defTabSz="412750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35000" marR="0" indent="-317500" algn="l" defTabSz="412750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52500" marR="0" indent="-317500" algn="l" defTabSz="412750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70000" marR="0" indent="-317500" algn="l" defTabSz="412750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87500" marR="0" indent="-317500" algn="l" defTabSz="412750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905000" marR="0" indent="-317500" algn="l" defTabSz="412750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222500" marR="0" indent="-317500" algn="l" defTabSz="412750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40000" marR="0" indent="-317500" algn="l" defTabSz="412750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57500" marR="0" indent="-317500" algn="l" defTabSz="412750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11"/>
            </p:custData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05" name="think-cell 幻灯片" r:id="rId12" imgW="0" imgH="0" progId="TCLayout.ActiveDocument.1">
                  <p:embed/>
                </p:oleObj>
              </mc:Choice>
              <mc:Fallback>
                <p:oleObj name="think-cell 幻灯片" r:id="rId12" imgW="0" imgH="0" progId="TCLayout.ActiveDocument.1">
                  <p:embed/>
                  <p:pic>
                    <p:nvPicPr>
                      <p:cNvPr id="0" name="图片 12920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/>
          <a:stretch>
            <a:fillRect/>
          </a:stretch>
        </p:blipFill>
        <p:spPr bwMode="auto">
          <a:xfrm>
            <a:off x="10128450" y="192951"/>
            <a:ext cx="1895956" cy="328632"/>
          </a:xfrm>
          <a:prstGeom prst="rect">
            <a:avLst/>
          </a:prstGeom>
          <a:noFill/>
          <a:ln w="19050">
            <a:noFill/>
          </a:ln>
          <a:effectLst/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-21913" y="313744"/>
            <a:ext cx="9934337" cy="79877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2253" y="571503"/>
            <a:ext cx="11356051" cy="6290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253" y="1333500"/>
            <a:ext cx="11356051" cy="42802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2250" y="5875692"/>
            <a:ext cx="2944163" cy="4093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38179" y="5875692"/>
            <a:ext cx="3995647" cy="4093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04140" y="5875692"/>
            <a:ext cx="2944163" cy="4093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FE34D4E-B2B3-46F7-8BF1-2E9318947F7F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2.png"/><Relationship Id="rId3" Type="http://schemas.openxmlformats.org/officeDocument/2006/relationships/image" Target="../media/image7.emf"/><Relationship Id="rId2" Type="http://schemas.openxmlformats.org/officeDocument/2006/relationships/oleObject" Target="../embeddings/oleObject12.bin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13.bin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14.bin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2.png"/><Relationship Id="rId3" Type="http://schemas.openxmlformats.org/officeDocument/2006/relationships/image" Target="../media/image7.emf"/><Relationship Id="rId2" Type="http://schemas.openxmlformats.org/officeDocument/2006/relationships/oleObject" Target="../embeddings/oleObject15.bin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16.bin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17.bin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18.bin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2.png"/><Relationship Id="rId3" Type="http://schemas.openxmlformats.org/officeDocument/2006/relationships/image" Target="../media/image7.emf"/><Relationship Id="rId2" Type="http://schemas.openxmlformats.org/officeDocument/2006/relationships/oleObject" Target="../embeddings/oleObject19.bin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20.bin"/><Relationship Id="rId2" Type="http://schemas.openxmlformats.org/officeDocument/2006/relationships/tags" Target="../tags/tag20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1.bin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.svg"/><Relationship Id="rId4" Type="http://schemas.openxmlformats.org/officeDocument/2006/relationships/image" Target="../media/image11.png"/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22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2.bin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3.bin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4.bin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2.png"/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8.bin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3.png"/><Relationship Id="rId3" Type="http://schemas.openxmlformats.org/officeDocument/2006/relationships/image" Target="../media/image7.emf"/><Relationship Id="rId2" Type="http://schemas.openxmlformats.org/officeDocument/2006/relationships/oleObject" Target="../embeddings/oleObject9.bin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10.bin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11.bin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00" y="327278"/>
            <a:ext cx="2439304" cy="637922"/>
          </a:xfrm>
          <a:prstGeom prst="rect">
            <a:avLst/>
          </a:prstGeom>
        </p:spPr>
      </p:pic>
      <p:sp>
        <p:nvSpPr>
          <p:cNvPr id="8" name="Shape 126"/>
          <p:cNvSpPr/>
          <p:nvPr/>
        </p:nvSpPr>
        <p:spPr>
          <a:xfrm>
            <a:off x="2311718" y="1687672"/>
            <a:ext cx="7339965" cy="374396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/>
          <a:p>
            <a:pPr algn="ctr">
              <a:lnSpc>
                <a:spcPct val="150000"/>
              </a:lnSpc>
              <a:defRPr sz="8000" spc="159">
                <a:solidFill>
                  <a:srgbClr val="FFFFFF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rPr lang="zh-CN" altLang="en-US" sz="3000" b="1" dirty="0">
                <a:solidFill>
                  <a:srgbClr val="18181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第四届全球数据库大赛赛道2：</a:t>
            </a:r>
            <a:endParaRPr lang="zh-CN" altLang="en-US" sz="3000" b="1" dirty="0">
              <a:solidFill>
                <a:srgbClr val="18181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pPr algn="ctr">
              <a:lnSpc>
                <a:spcPct val="150000"/>
              </a:lnSpc>
              <a:defRPr sz="8000" spc="159">
                <a:solidFill>
                  <a:srgbClr val="FFFFFF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rPr lang="zh-CN" altLang="en-US" sz="3000" b="1" dirty="0">
                <a:solidFill>
                  <a:srgbClr val="18181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分布式NewSQL性能挑战</a:t>
            </a:r>
            <a:endParaRPr lang="zh-CN" altLang="en-US" sz="3000" b="1" dirty="0">
              <a:solidFill>
                <a:srgbClr val="18181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pPr algn="ctr">
              <a:lnSpc>
                <a:spcPct val="150000"/>
              </a:lnSpc>
              <a:defRPr sz="8000" spc="159">
                <a:solidFill>
                  <a:srgbClr val="FFFFFF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rPr lang="zh-CN" altLang="en-US" sz="3000" b="1" dirty="0">
                <a:solidFill>
                  <a:srgbClr val="18181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赛题讲解</a:t>
            </a:r>
            <a:endParaRPr lang="zh-CN" altLang="en-US" sz="3000" b="1" dirty="0">
              <a:solidFill>
                <a:srgbClr val="18181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pPr algn="ctr">
              <a:lnSpc>
                <a:spcPct val="150000"/>
              </a:lnSpc>
              <a:defRPr sz="8000" spc="159">
                <a:solidFill>
                  <a:srgbClr val="FFFFFF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endParaRPr lang="zh-CN" altLang="en-US" sz="3000" b="1" dirty="0">
              <a:solidFill>
                <a:srgbClr val="18181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pPr algn="ctr">
              <a:lnSpc>
                <a:spcPct val="150000"/>
              </a:lnSpc>
              <a:defRPr sz="8000" spc="159">
                <a:solidFill>
                  <a:srgbClr val="FFFFFF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rPr lang="zh-CN" altLang="en-US" sz="2000" dirty="0">
                <a:solidFill>
                  <a:srgbClr val="18181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杨樊</a:t>
            </a:r>
            <a:endParaRPr lang="zh-CN" altLang="en-US" sz="2000" dirty="0">
              <a:solidFill>
                <a:srgbClr val="18181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pPr algn="ctr">
              <a:lnSpc>
                <a:spcPct val="150000"/>
              </a:lnSpc>
              <a:defRPr sz="8000" spc="159">
                <a:solidFill>
                  <a:srgbClr val="FFFFFF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rPr lang="en-US" altLang="zh-CN" sz="2000" dirty="0">
                <a:solidFill>
                  <a:srgbClr val="18181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2022</a:t>
            </a:r>
            <a:r>
              <a:rPr lang="zh-CN" altLang="en-US" sz="2000" dirty="0">
                <a:solidFill>
                  <a:srgbClr val="18181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年</a:t>
            </a:r>
            <a:r>
              <a:rPr lang="en-US" altLang="zh-CN" sz="2000" dirty="0">
                <a:solidFill>
                  <a:srgbClr val="18181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07</a:t>
            </a:r>
            <a:r>
              <a:rPr lang="zh-CN" altLang="en-US" sz="2000" dirty="0">
                <a:solidFill>
                  <a:srgbClr val="18181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月</a:t>
            </a:r>
            <a:endParaRPr lang="zh-CN" altLang="en-US" sz="2000" dirty="0">
              <a:solidFill>
                <a:srgbClr val="18181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14837" y="2814619"/>
            <a:ext cx="8278462" cy="5444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ys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/>
            <a:endParaRPr kumimoji="1" lang="zh-CN" altLang="en-US" sz="1000" kern="0" dirty="0">
              <a:solidFill>
                <a:srgbClr val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4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303116"/>
            <a:ext cx="794536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目录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0430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587798" y="2328613"/>
            <a:ext cx="21498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初赛试题讲解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87797" y="2872766"/>
            <a:ext cx="2149887" cy="408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选手注意</a:t>
            </a: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事项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87797" y="3824022"/>
            <a:ext cx="2149887" cy="408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复赛</a:t>
            </a: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规划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pic>
        <p:nvPicPr>
          <p:cNvPr id="160769" name="Picture 1" descr="page2image610519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1295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3587797" y="3348394"/>
            <a:ext cx="2235153" cy="408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解题</a:t>
            </a: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思路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2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303116"/>
            <a:ext cx="794536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选手注意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0430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30166" y="1635680"/>
            <a:ext cx="7426609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检查是否使用HTTPS的git仓库地址</a:t>
            </a:r>
            <a:endParaRPr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30166" y="1181427"/>
            <a:ext cx="7426609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检查是否将赛事方git用户tianchi_polarx_2022设为reporter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0166" y="2089933"/>
            <a:ext cx="941201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检查git仓库地址后缀是否为”.git“</a:t>
            </a:r>
            <a:endParaRPr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0166" y="2544186"/>
            <a:ext cx="848300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遇到日志丢失的情况，大概率是选手日志没有刷新，进程崩溃后输出流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丢失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0166" y="3882729"/>
            <a:ext cx="848300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日志提示信息：</a:t>
            </a:r>
            <a:r>
              <a:rPr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caused by time_out!</a:t>
            </a:r>
            <a:r>
              <a:rPr 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表示程序因为超时</a:t>
            </a:r>
            <a:r>
              <a:rPr 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退出。</a:t>
            </a:r>
            <a:endParaRPr 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0166" y="5007918"/>
            <a:ext cx="84830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选手比较关心的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g++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cmake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以及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pmem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相关库版本的升级，我们正在考虑将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os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更换为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ubuntu20.02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，用其默认源下载这些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工具。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0166" y="2997875"/>
            <a:ext cx="8483008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日志的提示信息：“official message: current step is : testValidity ”，代表了测评结束时，所处阶段，现在分为三种：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packaging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（编译打包）、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testValidity（正确性验证）、test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Performance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（性能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测试）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0166" y="4337389"/>
            <a:ext cx="8483008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注意不要打印过多日志，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可以每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10w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条（或以上）数据输出一条日志作为参考。我们的日志上限是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512KB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2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303116"/>
            <a:ext cx="794536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选手注意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0430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30166" y="1635680"/>
            <a:ext cx="7426609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选手注意下，数据是小端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30910" y="966470"/>
            <a:ext cx="84823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不得使用第三方kv引擎库（如RocksDB、LevelDB、LMDB等），在其之上封装接口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用来参赛。可以引用第三方kv引擎库中的部分思路与代码，但会影响最终的答辩成绩。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0166" y="2089933"/>
            <a:ext cx="941201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超时时间：总体：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15min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，性能测试：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0166" y="2543551"/>
            <a:ext cx="848300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不要在群里发大段代码，更不要泄露自己的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0166" y="3905589"/>
            <a:ext cx="848300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得分对应的是性能验证阶段的读写时间（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0801" y="4769793"/>
            <a:ext cx="848300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host_info , peer_host_info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等信息在初赛中没有用，一般传入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nullptr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0166" y="2997875"/>
            <a:ext cx="848300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正确性验证失败，立即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0166" y="4337389"/>
            <a:ext cx="8483008" cy="30670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排行榜不是实时更新的，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10:00 - 22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 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整点更新，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0166" y="3451900"/>
            <a:ext cx="8483008" cy="30670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where_column 没有 name ，只查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0801" y="5201593"/>
            <a:ext cx="8483008" cy="30670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Ø"/>
            </a:pPr>
            <a:r>
              <a:rPr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 在8.10会有实名认证环节，通过后才能继续比赛，</a:t>
            </a:r>
            <a:r>
              <a:rPr 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该</a:t>
            </a:r>
            <a:r>
              <a:rPr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阶段会把小号都扫出去</a:t>
            </a:r>
            <a:endParaRPr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0801" y="5633393"/>
            <a:ext cx="8483008" cy="30670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Ø"/>
            </a:pPr>
            <a:r>
              <a:rPr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没查询到</a:t>
            </a:r>
            <a:r>
              <a:rPr 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数据</a:t>
            </a:r>
            <a:r>
              <a:rPr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直接返回0，resultBuffe</a:t>
            </a:r>
            <a:r>
              <a: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r</a:t>
            </a:r>
            <a:r>
              <a:rPr 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不</a:t>
            </a:r>
            <a:r>
              <a:rPr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需要处理</a:t>
            </a:r>
            <a:endParaRPr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0801" y="6087418"/>
            <a:ext cx="8483008" cy="30670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不要编译生成多个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.so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文件，系统会难以判断哪个是所需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的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65637" y="3293968"/>
            <a:ext cx="8278462" cy="5444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ys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/>
            <a:endParaRPr kumimoji="1" lang="zh-CN" altLang="en-US" sz="1000" kern="0" dirty="0">
              <a:solidFill>
                <a:srgbClr val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3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303116"/>
            <a:ext cx="794536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目录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0430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587798" y="2328613"/>
            <a:ext cx="21498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初赛试题讲解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87797" y="2872766"/>
            <a:ext cx="2149887" cy="408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选手注意</a:t>
            </a: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事项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87797" y="3823307"/>
            <a:ext cx="21498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复赛规划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pic>
        <p:nvPicPr>
          <p:cNvPr id="160769" name="Picture 1" descr="page2image610519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1295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3587797" y="3348394"/>
            <a:ext cx="2235153" cy="408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解题</a:t>
            </a: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思路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6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291110"/>
            <a:ext cx="794536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解题</a:t>
            </a:r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思路</a:t>
            </a:r>
            <a:endParaRPr 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1065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90758" y="1176729"/>
            <a:ext cx="9716044" cy="46716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这份解题思路主要是针对还未出分的小白。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数据结构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实现复杂度，数据结构可以选用哈希表并参照常见哈希表实现。例如：首先利用libpmem打开AEP文件，进行容量预分配，再将整块空间分块，大部分块作为哈希桶，少部分块作为备用桶。写入时，将索引键进行哈希运算，根据运算结果将数据打散到各个桶，当一个桶写满，可以申请备用桶，后续相应数据写入该备用桶。读取时，根据哈希运算结果遍历相应的桶。每个分桶需进行元数据管理，可以在桶的头部存储以下信息：桶中已存储的tuple数量、已申请的备用桶的编号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每个索引的存储用一个上述哈希表实现。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6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291110"/>
            <a:ext cx="794536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解题</a:t>
            </a:r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思路</a:t>
            </a:r>
            <a:endParaRPr 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1065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65028" y="1039569"/>
            <a:ext cx="9716044" cy="63341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索引一致性的保证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条件下仅写一次且不存在数据修改，因此仅需要保证写入数据的持久性和以及数据和索引的一致性。持久性可以通过AEP的持久化操作或者写WAL完成。而索引一致性则需要考虑以下场景：写入过程中，索引1已写入，索引2未写入，此时因外部原因，引擎崩溃并重启，此时读同一tuple，存在走索引1读到，而走索引2却读不到的情况，数据出现不一致。因此，我们需要采取措施以保证索引一致性。一种简单的思路是各条记录用1bit作为标记位，初始为0，全部内容写入完成并持久化后，该bit更新并持久化为1，再返回写入成功的信息。读取时，通过检查该位来判断该条数据是否在所有索引中都已写入成功，如否则需丢弃相关数据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故障恢复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崩溃后被重新拉起，此时engine需要具备故障恢复能力。这意味着正常运行过程中，engine管理数据所需的元数据（比如可以使用的备用桶集合等）需要进行持久化，以便在故障恢复时恢复现场。此外，对于故障前的读写工作需要进行特殊处理，未完整写的数据，需要进行清理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6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291110"/>
            <a:ext cx="794536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解题</a:t>
            </a:r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思路</a:t>
            </a:r>
            <a:endParaRPr 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1065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90758" y="761121"/>
            <a:ext cx="9716044" cy="55029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4.分布式集群优化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赛将引入多节点的分布式集群，选手可以自行选择节点间RPC通信的协议和框架，届时测评程序会进行更复杂的跨节点数据读写或混合读写等操作。合理设计数据分布、缓存、预读等机制将对最终性能测试的成绩带来明显提升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更多优化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一系列通用设计和实现后，为了获得更好的成绩，可以根据本次比赛的特点进行进一步优化。本届大赛赛道二的一大特色是使用了英特尔®傲腾™持久内存，其以创新的内存技术重新定义了传统存储架构，将高性价比的大容量内存与数据持久性巧妙地结合在一起，以合理的价格提供大型持久内存层级。参赛选手通过学习该新硬件的特性和使用方法，可以利用行业标准的持久内存编程模式，构建性能更强劲的存储引擎。此外，读写分离（仅初赛有该特征）等比赛限定特征也是优化程序的方向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46587" y="3758481"/>
            <a:ext cx="8278462" cy="5444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ys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/>
            <a:endParaRPr kumimoji="1" lang="zh-CN" altLang="en-US" sz="1000" kern="0" dirty="0">
              <a:solidFill>
                <a:srgbClr val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5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303116"/>
            <a:ext cx="794536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目录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0430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587798" y="2328613"/>
            <a:ext cx="21498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初赛试题讲解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87797" y="2872051"/>
            <a:ext cx="21498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后台调度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87797" y="3823307"/>
            <a:ext cx="21498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复赛规划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pic>
        <p:nvPicPr>
          <p:cNvPr id="160769" name="Picture 1" descr="page2image610519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1295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3587797" y="3347679"/>
            <a:ext cx="223515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选手注意及优化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6345" y="1271270"/>
            <a:ext cx="7145655" cy="4744720"/>
          </a:xfrm>
          <a:prstGeom prst="rect">
            <a:avLst/>
          </a:prstGeom>
        </p:spPr>
      </p:pic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6" name="think-cell 幻灯片" r:id="rId3" imgW="0" imgH="0" progId="TCLayout.ActiveDocument.1">
                  <p:embed/>
                </p:oleObj>
              </mc:Choice>
              <mc:Fallback>
                <p:oleObj name="think-cell 幻灯片" r:id="rId3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291110"/>
            <a:ext cx="794536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分布式</a:t>
            </a:r>
            <a:endParaRPr 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1065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76935" y="1152208"/>
            <a:ext cx="4373245" cy="50876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复赛的最大特点是分布式。我们提供给选手四台机器，作为一个数据库集群。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engine_init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的语义变为集群整体初始化完成，而不是执行该函数的单台机器初始化完成；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engine_write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写入数据，我们不强制要求选手将数据落盘在哪台机器；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engine_read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我们需要读的数据可能并不在执行该函数的机器上写入，选手可能需要去其他机器上查找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因此，选手需要实现一个分布式通信协议。简单些的思路是用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框架代替，但要追求性能，还得自己手动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撸。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6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291110"/>
            <a:ext cx="794536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数据量</a:t>
            </a:r>
            <a:endParaRPr 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1065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90758" y="1517089"/>
            <a:ext cx="9716044" cy="1348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我们在复赛阶段将数据量大幅度增加，以提升难度，每台机器写入的数据量大于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，大于内存，小于持久内存。选手现有的一种实现思路，将数据量全部读入内存，在复赛阶段失效，需要选手建立一套内存淘汰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6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291051"/>
            <a:ext cx="794536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赛程安排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1065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4" name="直线箭头连接符 3"/>
          <p:cNvCxnSpPr/>
          <p:nvPr/>
        </p:nvCxnSpPr>
        <p:spPr>
          <a:xfrm flipV="1">
            <a:off x="1806695" y="3257890"/>
            <a:ext cx="7560669" cy="2792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椭圆 4"/>
          <p:cNvSpPr/>
          <p:nvPr/>
        </p:nvSpPr>
        <p:spPr>
          <a:xfrm>
            <a:off x="3148048" y="3203890"/>
            <a:ext cx="108000" cy="108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ys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/>
            <a:endParaRPr kumimoji="1" lang="zh-CN" altLang="en-US" sz="1000" kern="0" dirty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647619" y="3203890"/>
            <a:ext cx="108000" cy="108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ys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/>
            <a:endParaRPr kumimoji="1" lang="zh-CN" altLang="en-US" sz="1000" kern="0" dirty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113447" y="3203890"/>
            <a:ext cx="108000" cy="108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ys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/>
            <a:endParaRPr kumimoji="1" lang="zh-CN" altLang="en-US" sz="1000" kern="0" dirty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787618" y="3203890"/>
            <a:ext cx="108000" cy="108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ys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/>
            <a:endParaRPr kumimoji="1" lang="zh-CN" altLang="en-US" sz="1000" kern="0" dirty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22693" y="2562572"/>
            <a:ext cx="1158705" cy="347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-∞</a:t>
            </a:r>
            <a:r>
              <a:rPr lang="zh-CN" altLang="en-US" sz="16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至</a:t>
            </a:r>
            <a:r>
              <a:rPr lang="en-US" altLang="zh-CN" sz="16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8.22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pic>
        <p:nvPicPr>
          <p:cNvPr id="14" name="图形 13" descr="直箭头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107233" y="2910652"/>
            <a:ext cx="189627" cy="18962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860406" y="3365890"/>
            <a:ext cx="68773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报名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04102" y="27787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25500" hangingPunct="0"/>
            <a:r>
              <a:rPr lang="zh-CN" altLang="en-US" sz="16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初赛</a:t>
            </a:r>
            <a:endParaRPr lang="zh-CN" altLang="en-US" sz="1600" dirty="0">
              <a:solidFill>
                <a:srgbClr val="000000"/>
              </a:solidFill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22266" y="3611194"/>
            <a:ext cx="1158705" cy="347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6.27</a:t>
            </a:r>
            <a:r>
              <a:rPr lang="zh-CN" altLang="en-US" sz="16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至</a:t>
            </a:r>
            <a:r>
              <a:rPr lang="en-US" altLang="zh-CN" sz="16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8.22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pic>
        <p:nvPicPr>
          <p:cNvPr id="22" name="图形 21" descr="直箭头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606804" y="3402182"/>
            <a:ext cx="189627" cy="189627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622476" y="2439865"/>
            <a:ext cx="1158705" cy="593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8.25</a:t>
            </a:r>
            <a:r>
              <a:rPr lang="zh-CN" altLang="en-US" sz="16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至</a:t>
            </a:r>
            <a:r>
              <a:rPr lang="en-US" altLang="zh-CN" sz="16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10.14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pic>
        <p:nvPicPr>
          <p:cNvPr id="24" name="图形 23" descr="直箭头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072633" y="2909864"/>
            <a:ext cx="189627" cy="189627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262265" y="3588582"/>
            <a:ext cx="1158705" cy="347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待定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69928" y="332409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25500" hangingPunct="0"/>
            <a:r>
              <a:rPr lang="zh-CN" altLang="en-US" sz="16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复赛</a:t>
            </a:r>
            <a:endParaRPr lang="zh-CN" altLang="en-US" sz="1600" dirty="0">
              <a:solidFill>
                <a:srgbClr val="000000"/>
              </a:solidFill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44099" y="283791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25500" hangingPunct="0"/>
            <a:r>
              <a:rPr lang="zh-CN" altLang="en-US" sz="16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决赛</a:t>
            </a:r>
            <a:endParaRPr lang="zh-CN" altLang="en-US" sz="1600" dirty="0">
              <a:solidFill>
                <a:srgbClr val="000000"/>
              </a:solidFill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pic>
        <p:nvPicPr>
          <p:cNvPr id="28" name="图形 27" descr="直箭头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235006">
            <a:off x="7750177" y="3381667"/>
            <a:ext cx="189627" cy="18962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6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291110"/>
            <a:ext cx="794536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读写</a:t>
            </a:r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模式</a:t>
            </a:r>
            <a:endParaRPr 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1065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90758" y="1725052"/>
            <a:ext cx="9716044" cy="932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复赛阶段需要处理读写混合的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性能阶段有多重模式：纯写、纯读、读写混合等。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6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291110"/>
            <a:ext cx="794536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开源</a:t>
            </a:r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推广</a:t>
            </a:r>
            <a:endParaRPr 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1065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67898" y="1309444"/>
            <a:ext cx="9716044" cy="17633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更多精彩内容可以关注PolarDB-X的同名知乎账号以及开源仓库。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https://www.zhihu.com/org/polardb-x?spm=5176.21852664.0.0.e1104b25normie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https://github.com/ApsaraDB/galaxysql?spm=5176.21852664.0.0.e1104b25normie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0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0430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13431" y="2992983"/>
            <a:ext cx="3389069" cy="8720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3431" y="2967335"/>
            <a:ext cx="33890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en-US" altLang="zh-CN" sz="5400" b="1" i="0" u="none" strike="noStrike" cap="none" spc="0" normalizeH="0" baseline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Thank</a:t>
            </a:r>
            <a:r>
              <a:rPr kumimoji="0" lang="zh-CN" altLang="en-US" sz="5400" b="1" i="0" u="none" strike="noStrike" cap="none" spc="0" normalizeH="0" baseline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400" b="1" i="0" u="none" strike="noStrike" cap="none" spc="0" normalizeH="0" baseline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you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70387" y="2258371"/>
            <a:ext cx="8278462" cy="5444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ys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/>
            <a:endParaRPr kumimoji="1" lang="zh-CN" altLang="en-US" sz="1000" kern="0" dirty="0">
              <a:solidFill>
                <a:srgbClr val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5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303116"/>
            <a:ext cx="794536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目录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0430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587798" y="2328613"/>
            <a:ext cx="21498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初赛试题讲解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87797" y="2870861"/>
            <a:ext cx="2149887" cy="408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选手注意</a:t>
            </a: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事项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87797" y="3823307"/>
            <a:ext cx="21498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复赛规划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  <p:pic>
        <p:nvPicPr>
          <p:cNvPr id="160769" name="Picture 1" descr="page2image610519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9210" y="-64135"/>
            <a:ext cx="201295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3587797" y="3348394"/>
            <a:ext cx="2235153" cy="408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解题</a:t>
            </a: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imHei" panose="02010609060101010101" pitchFamily="49" charset="-122"/>
                <a:ea typeface="SimHei" panose="02010609060101010101" pitchFamily="49" charset="-122"/>
                <a:sym typeface="Helvetica Light"/>
              </a:rPr>
              <a:t>思路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imHei" panose="02010609060101010101" pitchFamily="49" charset="-122"/>
              <a:ea typeface="SimHei" panose="02010609060101010101" pitchFamily="49" charset="-122"/>
              <a:sym typeface="Helvetica Light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6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291110"/>
            <a:ext cx="794536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表结构定义：</a:t>
            </a:r>
            <a:endParaRPr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0430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90758" y="966543"/>
            <a:ext cx="9716044" cy="21786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>
              <a:lnSpc>
                <a:spcPct val="15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存储表结构定义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id int64, user_id char(128), name char(128), salary int64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pk : id 			  //主键索引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uk : user_id 		//唯一索引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sk : salary			//普通索引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3536950"/>
            <a:ext cx="794575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主键索引(pk)，测试数据本身会保证唯一，程序可不用额外处理</a:t>
            </a:r>
            <a:endParaRPr lang="en-GB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唯一索引(uk)，测试数据本身会保证唯一，程序可不用额外处理</a:t>
            </a:r>
            <a:endParaRPr lang="en-GB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普通索引(sk)，存在重复的值记录，程序需要考虑多值索引的优化</a:t>
            </a:r>
            <a:endParaRPr lang="en-GB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6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291110"/>
            <a:ext cx="794536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数据注意点</a:t>
            </a:r>
            <a:r>
              <a:rPr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：</a:t>
            </a:r>
            <a:endParaRPr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1065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45038" y="938603"/>
            <a:ext cx="9716044" cy="46716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>
              <a:lnSpc>
                <a:spcPct val="150000"/>
              </a:lnSpc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我们在生成数据的时候，都是按照无格式字节流处理的，所以生成的数据存在以下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特征：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8255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int64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的数据是有负数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8255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）中的数据是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乱码。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825500" hangingPunct="0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踩坑：由于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）中的数据都是乱码，存在一种情况：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的首字节是’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’，部分选手直接将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）转成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处理，在使用构造函数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tring (const char* s);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构造出来的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string.size()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不是预期的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。原因是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该函数的处理会在遇到’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’时自动截断。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部分选手疑惑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出现重复，就是由该问题导致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正确处理：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8255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处理，比较时使用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memcmp(str1,str2,128)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8255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构造时选用：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(const char* s, size_t n);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该函数不会在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处自动截断。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6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291110"/>
            <a:ext cx="794536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数据</a:t>
            </a:r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量：</a:t>
            </a:r>
            <a:endParaRPr 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1065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59338" y="1421203"/>
            <a:ext cx="9716044" cy="21786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很多选手发现初赛的数据量是小于内存的，这与赛题描述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不符合。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我们为了尽可能降低初赛难度，以及缩短评测时间，做出了该设计。这样可以让更多新手能够参与到比赛中来，收获成长。另外，评测时间较长的话，选手等待时间较长，体验不太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良好。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当然，到了复赛，我们的数据量肯定是要超过内存的，这个会在后续详细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6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291110"/>
            <a:ext cx="794536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接口</a:t>
            </a:r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说明</a:t>
            </a:r>
            <a:endParaRPr 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1065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34720" y="884555"/>
            <a:ext cx="4258945" cy="50876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具体说一下正确性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正确性验证中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engine_read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的返回参数其实有两个，一个是返回的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，一个是传入的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8255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：如果查询的是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，那么返回值只可能是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；如果查询的是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），那么请注意，返回的参数可能是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0-2000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，部分选手对于这类查询的返回有误，需要自己检查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8255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：视为字节流处理，将需返回的数据写入其中。具体可以看下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的示例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785" y="1194435"/>
            <a:ext cx="6373495" cy="457009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6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293015"/>
            <a:ext cx="794536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容灾能力</a:t>
            </a:r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考察</a:t>
            </a:r>
            <a:endParaRPr 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1065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67898" y="1164028"/>
            <a:ext cx="9716044" cy="4256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赛题中对容灾能力的考察主要是针对进程崩溃的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状况。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我们在正确性验证阶段，会在多线程写入数据的中途，随机性的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 -9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选手程序，选手需要保证在该情况下已写入的数据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不丢失。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已写入的数据：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engine_write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接口已返回，那么我们认为数据已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而对于未返回就被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engine_write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，我们认为其中的数据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未写入。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此外，我们还有个考点就是回表验证，在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上查询完成后，没有所需字段，还得去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上查找，这个功能大家也注意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特别重要的，我们要求不论在什么情况下，选手都要保证索引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一致性。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91" y="1591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6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9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412750" hangingPunct="0"/>
            <a:endParaRPr lang="en-US" sz="550" kern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algn="ctr" defTabSz="412750" hangingPunct="0">
              <a:buClr>
                <a:srgbClr val="FFFFFF"/>
              </a:buClr>
            </a:pPr>
            <a:r>
              <a:rPr lang="en-US" sz="2500" kern="0">
                <a:solidFill>
                  <a:srgbClr val="FFFFFF"/>
                </a:solidFill>
                <a:latin typeface="Helvetica Light"/>
                <a:sym typeface="Helvetica Light"/>
              </a:rPr>
              <a:t>E6636BC20180234D78A0072836F0BC9032B9B20C109CDB50ACD98F3EB1E42B59FB4CBC384169FB0822692C083846D6EB8519218A41D0ABC11BBFC2207D3E14D324FCBDAD0E21E4D754D22B07689248932FF4E0C77CD952C4A8AB419E0E39DC08D9962D966E3</a:t>
            </a:r>
            <a:endParaRPr lang="en-US" sz="25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291110"/>
            <a:ext cx="794536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索引</a:t>
            </a:r>
            <a:r>
              <a:rPr 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一致性</a:t>
            </a:r>
            <a:endParaRPr 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  <p:grpSp>
        <p:nvGrpSpPr>
          <p:cNvPr id="145" name="组 3"/>
          <p:cNvGrpSpPr/>
          <p:nvPr/>
        </p:nvGrpSpPr>
        <p:grpSpPr>
          <a:xfrm>
            <a:off x="295775" y="291065"/>
            <a:ext cx="244052" cy="471924"/>
            <a:chOff x="660400" y="514599"/>
            <a:chExt cx="203200" cy="800399"/>
          </a:xfrm>
          <a:solidFill>
            <a:srgbClr val="FF6915"/>
          </a:solidFill>
        </p:grpSpPr>
        <p:sp>
          <p:nvSpPr>
            <p:cNvPr id="146" name="矩形 145"/>
            <p:cNvSpPr/>
            <p:nvPr/>
          </p:nvSpPr>
          <p:spPr>
            <a:xfrm>
              <a:off x="660400" y="514599"/>
              <a:ext cx="203200" cy="1656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0400" y="666998"/>
              <a:ext cx="203200" cy="648000"/>
            </a:xfrm>
            <a:prstGeom prst="rect">
              <a:avLst/>
            </a:prstGeom>
            <a:grpFill/>
            <a:ln>
              <a:solidFill>
                <a:srgbClr val="ED65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5500"/>
              <a:endParaRPr kumimoji="1"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02188" y="1221496"/>
            <a:ext cx="9716044" cy="3009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同一条数据，如果通过索引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能查到，那么通过索引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也必然能查到，且查到的数据一定是相同的；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如果通过索引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查不到，那么通过索引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也必然查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int64_t 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char user_id[128]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hello...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char name[128]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world...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5500" hangingPunc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int64_t salary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thinkcellActiveDocDoNotDelete"/>
</p:tagLst>
</file>

<file path=ppt/tags/tag11.xml><?xml version="1.0" encoding="utf-8"?>
<p:tagLst xmlns:p="http://schemas.openxmlformats.org/presentationml/2006/main">
  <p:tag name="THINKCELLSHAPEDONOTDELETE" val="thinkcellActiveDocDoNotDelete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hinkcellActiveDocDoNotDelete"/>
</p:tagLst>
</file>

<file path=ppt/tags/tag14.xml><?xml version="1.0" encoding="utf-8"?>
<p:tagLst xmlns:p="http://schemas.openxmlformats.org/presentationml/2006/main">
  <p:tag name="THINKCELLSHAPEDONOTDELETE" val="thinkcellActiveDocDoNotDelete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hinkcellActiveDocDoNotDelete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thinkcellActiveDocDoNotDelete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20.xml><?xml version="1.0" encoding="utf-8"?>
<p:tagLst xmlns:p="http://schemas.openxmlformats.org/presentationml/2006/main">
  <p:tag name="THINKCELLSHAPEDONOTDELETE" val="thinkcellActiveDocDoNotDelete"/>
</p:tagLst>
</file>

<file path=ppt/tags/tag21.xml><?xml version="1.0" encoding="utf-8"?>
<p:tagLst xmlns:p="http://schemas.openxmlformats.org/presentationml/2006/main">
  <p:tag name="THINKCELLSHAPEDONOTDELETE" val="thinkcellActiveDocDoNotDelete"/>
</p:tagLst>
</file>

<file path=ppt/tags/tag22.xml><?xml version="1.0" encoding="utf-8"?>
<p:tagLst xmlns:p="http://schemas.openxmlformats.org/presentationml/2006/main">
  <p:tag name="THINKCELLSHAPEDONOTDELETE" val="thinkcellActiveDocDoNotDelete"/>
</p:tagLst>
</file>

<file path=ppt/tags/tag23.xml><?xml version="1.0" encoding="utf-8"?>
<p:tagLst xmlns:p="http://schemas.openxmlformats.org/presentationml/2006/main">
  <p:tag name="THINKCELLSHAPEDONOTDELETE" val="thinkcellActiveDocDoNotDelete"/>
</p:tagLst>
</file>

<file path=ppt/tags/tag24.xml><?xml version="1.0" encoding="utf-8"?>
<p:tagLst xmlns:p="http://schemas.openxmlformats.org/presentationml/2006/main">
  <p:tag name="THINKCELLSHAPEDONOTDELETE" val="thinkcellActiveDocDoNotDelete"/>
</p:tagLst>
</file>

<file path=ppt/tags/tag25.xml><?xml version="1.0" encoding="utf-8"?>
<p:tagLst xmlns:p="http://schemas.openxmlformats.org/presentationml/2006/main">
  <p:tag name="THINKCELLUNDODONOTDELETE" val="0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阿里云2020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Segoe UI"/>
        <a:ea typeface="楷体"/>
        <a:cs typeface=""/>
      </a:majorFont>
      <a:minorFont>
        <a:latin typeface="Segoe UI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ysDash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a:spPr>
      <a:bodyPr rtlCol="0" anchor="ctr"/>
      <a:lstStyle>
        <a:defPPr algn="ctr" defTabSz="457200">
          <a:defRPr kumimoji="1" sz="1000" kern="0" dirty="0">
            <a:solidFill>
              <a:srgbClr val="FFFFFF"/>
            </a:solidFill>
            <a:latin typeface="Calibri"/>
            <a:ea typeface="宋体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b="1" dirty="0">
            <a:solidFill>
              <a:srgbClr val="FFFFFF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headEnd type="none" w="med" len="med"/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8259</Words>
  <Application>WPS 表格</Application>
  <PresentationFormat>宽屏</PresentationFormat>
  <Paragraphs>257</Paragraphs>
  <Slides>22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24</vt:i4>
      </vt:variant>
      <vt:variant>
        <vt:lpstr>幻灯片标题</vt:lpstr>
      </vt:variant>
      <vt:variant>
        <vt:i4>22</vt:i4>
      </vt:variant>
    </vt:vector>
  </HeadingPairs>
  <TitlesOfParts>
    <vt:vector size="76" baseType="lpstr">
      <vt:lpstr>Arial</vt:lpstr>
      <vt:lpstr>宋体</vt:lpstr>
      <vt:lpstr>Wingdings</vt:lpstr>
      <vt:lpstr>Segoe UI</vt:lpstr>
      <vt:lpstr>苹方-简</vt:lpstr>
      <vt:lpstr>楷体</vt:lpstr>
      <vt:lpstr>汉仪楷体KW</vt:lpstr>
      <vt:lpstr>Calibri</vt:lpstr>
      <vt:lpstr>Helvetica Neue</vt:lpstr>
      <vt:lpstr>宋体</vt:lpstr>
      <vt:lpstr>汉仪书宋二KW</vt:lpstr>
      <vt:lpstr>Helvetica Light</vt:lpstr>
      <vt:lpstr>Helvetica</vt:lpstr>
      <vt:lpstr>微软雅黑</vt:lpstr>
      <vt:lpstr>汉仪旗黑</vt:lpstr>
      <vt:lpstr>FZLanTingHei-M-GBK</vt:lpstr>
      <vt:lpstr>Thonburi</vt:lpstr>
      <vt:lpstr>方正兰亭粗黑简体</vt:lpstr>
      <vt:lpstr>华文楷体</vt:lpstr>
      <vt:lpstr>SimHei</vt:lpstr>
      <vt:lpstr>汉仪中黑KW</vt:lpstr>
      <vt:lpstr>宋体</vt:lpstr>
      <vt:lpstr>Arial Unicode MS</vt:lpstr>
      <vt:lpstr>等线</vt:lpstr>
      <vt:lpstr>汉仪中等线KW</vt:lpstr>
      <vt:lpstr>Arial Black</vt:lpstr>
      <vt:lpstr>黑体</vt:lpstr>
      <vt:lpstr>阿里云202002</vt:lpstr>
      <vt:lpstr>White</vt:lpstr>
      <vt:lpstr>4_自定义设计方案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市场整合战略</dc:title>
  <dc:creator>坐忘</dc:creator>
  <cp:lastModifiedBy>樊杨</cp:lastModifiedBy>
  <cp:revision>1100</cp:revision>
  <dcterms:created xsi:type="dcterms:W3CDTF">2022-07-28T04:59:28Z</dcterms:created>
  <dcterms:modified xsi:type="dcterms:W3CDTF">2022-07-28T04:59:28Z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82579CDD8658FCDDE140D962B480DD90</vt:lpwstr>
  </property>
  <property fmtid="{D5CDD505-2E9C-101B-9397-08002B2CF9AE}" pid="3" name="KSOProductBuildVer">
    <vt:lpwstr>2052-4.2.1.6777</vt:lpwstr>
  </property>
</Properties>
</file>