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36D"/>
    <a:srgbClr val="788ACF"/>
    <a:srgbClr val="003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7"/>
    <p:restoredTop sz="90408"/>
  </p:normalViewPr>
  <p:slideViewPr>
    <p:cSldViewPr snapToGrid="0">
      <p:cViewPr>
        <p:scale>
          <a:sx n="125" d="100"/>
          <a:sy n="125" d="100"/>
        </p:scale>
        <p:origin x="720" y="22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439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1E909-AB45-7D44-945E-42F5630E17CC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6E9D9-5BD0-B54B-959C-5BE53A82E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7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6E9D9-5BD0-B54B-959C-5BE53A82E6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83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6E9D9-5BD0-B54B-959C-5BE53A82E6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A83-7C00-FC46-846B-B0306F955920}" type="datetime1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2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10-44A9-8A4A-AA68-B83D3F7F956D}" type="datetime1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2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B65-7AB6-D240-830F-73CAEF91BD8C}" type="datetime1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0F45-481B-4348-A58D-0AA8F5D5BD5C}" type="datetime1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6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CE17-B7CF-384A-9405-47847BCC1A0B}" type="datetime1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7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C8D6-9713-724E-B0C8-01375011AF61}" type="datetime1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C645-B614-2347-A6A1-C920B4A93207}" type="datetime1">
              <a:rPr lang="en-US" smtClean="0"/>
              <a:t>9/11/24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3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00C6-2521-7946-A88C-C0A9D9CCA620}" type="datetime1">
              <a:rPr lang="en-US" smtClean="0"/>
              <a:t>9/11/24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0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C570-0B80-C947-8B53-7224CDA0B9CE}" type="datetime1">
              <a:rPr lang="en-US" smtClean="0"/>
              <a:t>9/11/24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9A3E4-D7FE-784E-8866-B7FADCD1FCBB}" type="datetime1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1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C775-08E2-104C-87DA-764AE6BB0976}" type="datetime1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5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B4DE6-94D7-6049-90F9-424914E6C7A0}" type="datetime1">
              <a:rPr lang="en-US" smtClean="0"/>
              <a:t>9/11/24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B9114-250A-2F45-B5D4-E8882FFCD8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2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FEAF-8DC0-F9F2-B362-C3426E6A9F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Report &amp;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40AE7-EDEF-53FC-0365-660B30269E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Dingyi</a:t>
            </a:r>
            <a:r>
              <a:rPr lang="en-US" dirty="0"/>
              <a:t> </a:t>
            </a:r>
            <a:r>
              <a:rPr lang="en-US" dirty="0" err="1"/>
              <a:t>Nie</a:t>
            </a:r>
            <a:endParaRPr lang="en-US" dirty="0"/>
          </a:p>
          <a:p>
            <a:r>
              <a:rPr lang="en-US" altLang="zh-CN" dirty="0"/>
              <a:t>MCL</a:t>
            </a:r>
            <a:endParaRPr lang="en-US" dirty="0"/>
          </a:p>
          <a:p>
            <a:r>
              <a:rPr lang="en-US" dirty="0"/>
              <a:t>09/11/2024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B3639-4957-F123-F424-EB8ADBA5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A83-7C00-FC46-846B-B0306F955920}" type="datetime1">
              <a:rPr lang="en-US" smtClean="0"/>
              <a:t>9/11/24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B3635-0494-F21C-6D28-766852D4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3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A466-E93B-EDFE-97E0-05C175BD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quick</a:t>
            </a:r>
            <a:r>
              <a:rPr lang="zh-CN" altLang="en-US" dirty="0"/>
              <a:t> </a:t>
            </a:r>
            <a:r>
              <a:rPr lang="en-US" altLang="zh-CN" dirty="0"/>
              <a:t>overview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P12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E4F23-5720-8434-F292-AB9BC7DDA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80" y="1493520"/>
            <a:ext cx="7335520" cy="468344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real-world,</a:t>
            </a:r>
            <a:r>
              <a:rPr lang="zh-CN" altLang="en-US" dirty="0"/>
              <a:t> </a:t>
            </a:r>
            <a:r>
              <a:rPr lang="en-US" altLang="zh-CN" dirty="0"/>
              <a:t>biomedical</a:t>
            </a:r>
            <a:r>
              <a:rPr lang="zh-CN" altLang="en-US" dirty="0"/>
              <a:t> </a:t>
            </a:r>
            <a:r>
              <a:rPr lang="en-US" altLang="zh-CN" dirty="0"/>
              <a:t>tabular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consisting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12000</a:t>
            </a:r>
            <a:r>
              <a:rPr lang="zh-CN" altLang="en-US" dirty="0"/>
              <a:t> </a:t>
            </a:r>
            <a:r>
              <a:rPr lang="en-US" altLang="zh-CN" dirty="0"/>
              <a:t>episodes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outcomes,</a:t>
            </a:r>
            <a:r>
              <a:rPr lang="zh-CN" altLang="en-US" dirty="0"/>
              <a:t> </a:t>
            </a:r>
            <a:r>
              <a:rPr lang="en-US" altLang="zh-CN" dirty="0"/>
              <a:t>widely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labels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works:</a:t>
            </a:r>
          </a:p>
          <a:p>
            <a:pPr lvl="1"/>
            <a:r>
              <a:rPr lang="en-US" altLang="zh-CN" dirty="0"/>
              <a:t>GRU-D:</a:t>
            </a:r>
            <a:r>
              <a:rPr lang="zh-CN" altLang="en-US" dirty="0"/>
              <a:t> </a:t>
            </a:r>
            <a:r>
              <a:rPr lang="en-US" altLang="zh-CN" dirty="0"/>
              <a:t>mortality</a:t>
            </a:r>
            <a:r>
              <a:rPr lang="zh-CN" altLang="en-US" dirty="0"/>
              <a:t> </a:t>
            </a:r>
            <a:r>
              <a:rPr lang="en-US" altLang="zh-CN" dirty="0"/>
              <a:t>(binary</a:t>
            </a:r>
            <a:r>
              <a:rPr lang="zh-CN" altLang="en-US" dirty="0"/>
              <a:t> </a:t>
            </a:r>
            <a:r>
              <a:rPr lang="en-US" altLang="zh-CN" dirty="0"/>
              <a:t>classification)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outcomes</a:t>
            </a:r>
            <a:r>
              <a:rPr lang="zh-CN" altLang="en-US" dirty="0"/>
              <a:t> </a:t>
            </a:r>
            <a:r>
              <a:rPr lang="en-US" altLang="zh-CN" dirty="0"/>
              <a:t>(multitask)</a:t>
            </a:r>
          </a:p>
          <a:p>
            <a:pPr lvl="1"/>
            <a:r>
              <a:rPr lang="en-US" altLang="zh-CN" dirty="0"/>
              <a:t>RAINDROP:</a:t>
            </a:r>
            <a:r>
              <a:rPr lang="zh-CN" altLang="en-US" dirty="0"/>
              <a:t> </a:t>
            </a:r>
            <a:r>
              <a:rPr lang="en-US" altLang="zh-CN" dirty="0"/>
              <a:t>ICU</a:t>
            </a:r>
            <a:r>
              <a:rPr lang="zh-CN" altLang="en-US" dirty="0"/>
              <a:t> </a:t>
            </a:r>
            <a:r>
              <a:rPr lang="en-US" altLang="zh-CN" dirty="0"/>
              <a:t>length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stay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days?</a:t>
            </a:r>
            <a:r>
              <a:rPr lang="zh-CN" altLang="en-US" dirty="0"/>
              <a:t> </a:t>
            </a:r>
            <a:r>
              <a:rPr lang="en-US" altLang="zh-CN" dirty="0"/>
              <a:t>(binary</a:t>
            </a:r>
            <a:r>
              <a:rPr lang="zh-CN" altLang="en-US" dirty="0"/>
              <a:t> </a:t>
            </a:r>
            <a:r>
              <a:rPr lang="en-US" altLang="zh-CN" dirty="0"/>
              <a:t>classification)</a:t>
            </a:r>
          </a:p>
          <a:p>
            <a:pPr lvl="1"/>
            <a:r>
              <a:rPr lang="en-US" altLang="zh-CN" dirty="0" err="1"/>
              <a:t>ViTST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mortality</a:t>
            </a:r>
            <a:r>
              <a:rPr lang="zh-CN" altLang="en-US" dirty="0"/>
              <a:t> </a:t>
            </a:r>
            <a:r>
              <a:rPr lang="en-US" altLang="zh-CN" dirty="0"/>
              <a:t>(binary</a:t>
            </a:r>
            <a:r>
              <a:rPr lang="zh-CN" altLang="en-US" dirty="0"/>
              <a:t> </a:t>
            </a:r>
            <a:r>
              <a:rPr lang="en-US" altLang="zh-CN" dirty="0"/>
              <a:t>classification)</a:t>
            </a:r>
          </a:p>
          <a:p>
            <a:r>
              <a:rPr lang="en-US" altLang="zh-CN" dirty="0"/>
              <a:t>Irregularly</a:t>
            </a:r>
            <a:r>
              <a:rPr lang="zh-CN" altLang="en-US" dirty="0"/>
              <a:t> </a:t>
            </a:r>
            <a:r>
              <a:rPr lang="en-US" altLang="zh-CN" dirty="0"/>
              <a:t>sampled</a:t>
            </a:r>
          </a:p>
          <a:p>
            <a:r>
              <a:rPr lang="en-US" altLang="zh-CN" dirty="0"/>
              <a:t>Missing</a:t>
            </a:r>
            <a:r>
              <a:rPr lang="zh-CN" altLang="en-US" dirty="0"/>
              <a:t> </a:t>
            </a:r>
            <a:r>
              <a:rPr lang="en-US" altLang="zh-CN" dirty="0"/>
              <a:t>rates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generally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</a:p>
          <a:p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SOTAs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~85%</a:t>
            </a:r>
            <a:r>
              <a:rPr lang="zh-CN" altLang="en-US" dirty="0"/>
              <a:t> </a:t>
            </a:r>
            <a:r>
              <a:rPr lang="en-US" altLang="zh-CN" dirty="0"/>
              <a:t>AUROC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mortality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</a:p>
          <a:p>
            <a:r>
              <a:rPr lang="en-US" altLang="zh-CN" dirty="0" err="1"/>
              <a:t>XGBoost</a:t>
            </a:r>
            <a:r>
              <a:rPr lang="zh-CN" altLang="en-US" dirty="0"/>
              <a:t> </a:t>
            </a:r>
            <a:r>
              <a:rPr lang="en-US" altLang="zh-CN" dirty="0"/>
              <a:t>alone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raw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(no</a:t>
            </a:r>
            <a:r>
              <a:rPr lang="zh-CN" altLang="en-US" dirty="0"/>
              <a:t> </a:t>
            </a:r>
            <a:r>
              <a:rPr lang="en-US" altLang="zh-CN" dirty="0"/>
              <a:t>mask/delta)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achieve</a:t>
            </a:r>
            <a:r>
              <a:rPr lang="zh-CN" altLang="en-US" dirty="0"/>
              <a:t> </a:t>
            </a:r>
            <a:r>
              <a:rPr lang="en-US" altLang="zh-CN" dirty="0"/>
              <a:t>~82%</a:t>
            </a:r>
            <a:r>
              <a:rPr lang="zh-CN" altLang="en-US" dirty="0"/>
              <a:t> </a:t>
            </a:r>
            <a:r>
              <a:rPr lang="en-US" altLang="zh-CN" dirty="0"/>
              <a:t>AUROC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13204-69AF-76D6-EC2C-9AA94C42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0F45-481B-4348-A58D-0AA8F5D5BD5C}" type="datetime1">
              <a:rPr lang="en-US" smtClean="0"/>
              <a:t>9/11/24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C2A3F-2F4E-18A3-0C13-6CCD76A0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0A851F-E277-C39D-6E25-A881F64AC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480" y="101917"/>
            <a:ext cx="2879725" cy="3070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CD88E4-8D13-497F-8810-E49275637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481" y="3172142"/>
            <a:ext cx="2879725" cy="348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30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6EB0-9781-C610-48C4-F0545C83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/>
              <a:t>Feedback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D5D86-7432-91C0-426B-DC8ABBA46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8E221-94FC-61F9-740D-0AFA291B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CE17-B7CF-384A-9405-47847BCC1A0B}" type="datetime1">
              <a:rPr lang="en-US" smtClean="0"/>
              <a:t>9/11/24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3AD68-AD1D-B7B4-6B5A-F35665D7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15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1DF82-1109-CFD7-111C-D71E64C6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XGBoost</a:t>
            </a:r>
            <a:r>
              <a:rPr lang="en-US" dirty="0"/>
              <a:t> handles input missingness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2E2D4-317A-ADDB-A1D7-973C61D24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XGBoost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inherent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4"/>
                </a:solidFill>
              </a:rPr>
              <a:t>sparsity-aware</a:t>
            </a:r>
            <a:r>
              <a:rPr lang="zh-CN" altLang="en-US" dirty="0"/>
              <a:t> </a:t>
            </a:r>
            <a:r>
              <a:rPr lang="en-US" altLang="zh-CN" dirty="0"/>
              <a:t>mechanism</a:t>
            </a:r>
          </a:p>
          <a:p>
            <a:r>
              <a:rPr lang="en-US" altLang="zh-CN" dirty="0"/>
              <a:t>D</a:t>
            </a:r>
            <a:r>
              <a:rPr lang="en-US" dirty="0"/>
              <a:t>efault branch directions for missing values (</a:t>
            </a:r>
            <a:r>
              <a:rPr lang="en-US" dirty="0" err="1"/>
              <a:t>NaNs</a:t>
            </a:r>
            <a:r>
              <a:rPr lang="en-US" dirty="0"/>
              <a:t>) are </a:t>
            </a:r>
            <a:r>
              <a:rPr lang="en-US" dirty="0">
                <a:solidFill>
                  <a:schemeClr val="accent4"/>
                </a:solidFill>
              </a:rPr>
              <a:t>learned</a:t>
            </a:r>
            <a:r>
              <a:rPr lang="en-US" dirty="0"/>
              <a:t> during training in its tree algorithms</a:t>
            </a:r>
          </a:p>
          <a:p>
            <a:r>
              <a:rPr lang="en-US" dirty="0"/>
              <a:t>The selection of default branch directions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minimizes the loss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EB5D7-B337-09AF-2BDC-DF0395C1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0F45-481B-4348-A58D-0AA8F5D5BD5C}" type="datetime1">
              <a:rPr lang="en-US" smtClean="0"/>
              <a:t>9/11/24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0C369-1853-D577-D1B7-537436FA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58939A-C9BF-1FCF-AF76-AF7B45446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500" y="3624739"/>
            <a:ext cx="5692999" cy="273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9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E29C-8348-E161-8F48-344EC327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XGBoost</a:t>
            </a:r>
            <a:r>
              <a:rPr lang="en-US" dirty="0"/>
              <a:t> handles input missingness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E42E3-D7CE-EB7E-C4CC-AE77571B4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2129" cy="4351338"/>
          </a:xfrm>
        </p:spPr>
        <p:txBody>
          <a:bodyPr/>
          <a:lstStyle/>
          <a:p>
            <a:r>
              <a:rPr lang="en-US" altLang="zh-CN" dirty="0"/>
              <a:t>Enumerate</a:t>
            </a:r>
            <a:r>
              <a:rPr lang="zh-CN" altLang="en-US" dirty="0"/>
              <a:t> </a:t>
            </a:r>
            <a:r>
              <a:rPr lang="en-US" altLang="zh-CN" dirty="0"/>
              <a:t>missing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left</a:t>
            </a:r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branch,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default</a:t>
            </a:r>
            <a:r>
              <a:rPr lang="zh-CN" altLang="en-US" dirty="0"/>
              <a:t> </a:t>
            </a:r>
            <a:r>
              <a:rPr lang="en-US" altLang="zh-CN" dirty="0"/>
              <a:t>directions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max</a:t>
            </a:r>
            <a:r>
              <a:rPr lang="zh-CN" altLang="en-US" dirty="0"/>
              <a:t> </a:t>
            </a:r>
            <a:r>
              <a:rPr lang="en-US" altLang="zh-CN" dirty="0"/>
              <a:t>gain</a:t>
            </a:r>
          </a:p>
          <a:p>
            <a:r>
              <a:rPr lang="en-US" altLang="zh-CN" dirty="0"/>
              <a:t>Learners’</a:t>
            </a:r>
            <a:r>
              <a:rPr lang="zh-CN" altLang="en-US" dirty="0"/>
              <a:t> </a:t>
            </a:r>
            <a:r>
              <a:rPr lang="en-US" altLang="zh-CN" dirty="0"/>
              <a:t>expressiveness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4"/>
                </a:solidFill>
              </a:rPr>
              <a:t>non-linearity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improved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9C769-C5B4-66A8-0576-0E981785C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0F45-481B-4348-A58D-0AA8F5D5BD5C}" type="datetime1">
              <a:rPr lang="en-US" smtClean="0"/>
              <a:t>9/11/24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5011D-9E8A-69B6-DA81-B5EB6B3B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46E42F-7428-EE87-C510-B7271924E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718" y="1381628"/>
            <a:ext cx="4671137" cy="533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2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07E7874-CC78-F3C1-A753-56526CD42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13810"/>
            <a:ext cx="5630119" cy="43076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B81BCF-334F-8777-1DA2-8C9152DF9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r>
              <a:rPr lang="zh-CN" altLang="en-US" dirty="0"/>
              <a:t> </a:t>
            </a:r>
            <a:r>
              <a:rPr lang="en-US" altLang="zh-CN" dirty="0"/>
              <a:t>#1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06819-C03F-44D9-AA58-E20844611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9231"/>
          </a:xfrm>
        </p:spPr>
        <p:txBody>
          <a:bodyPr/>
          <a:lstStyle/>
          <a:p>
            <a:r>
              <a:rPr lang="en-US" altLang="zh-CN" dirty="0"/>
              <a:t>Objective: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verify</a:t>
            </a:r>
            <a:r>
              <a:rPr lang="zh-CN" altLang="en-US" dirty="0"/>
              <a:t> </a:t>
            </a:r>
            <a:r>
              <a:rPr lang="en-US" dirty="0" err="1"/>
              <a:t>XGBoost</a:t>
            </a:r>
            <a:r>
              <a:rPr lang="en-US" dirty="0"/>
              <a:t> can capture the </a:t>
            </a:r>
            <a:r>
              <a:rPr lang="en-US" dirty="0">
                <a:solidFill>
                  <a:schemeClr val="accent4"/>
                </a:solidFill>
              </a:rPr>
              <a:t>correlation between missing rates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A60AB-34F9-D912-9161-50F73141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0F45-481B-4348-A58D-0AA8F5D5BD5C}" type="datetime1">
              <a:rPr lang="en-US" smtClean="0"/>
              <a:t>9/11/24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6BAA8-064B-E481-9BC9-57CD8A2F2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7952A71-8973-66A6-34BE-94B80B2500CD}"/>
              </a:ext>
            </a:extLst>
          </p:cNvPr>
          <p:cNvSpPr txBox="1">
            <a:spLocks/>
          </p:cNvSpPr>
          <p:nvPr/>
        </p:nvSpPr>
        <p:spPr>
          <a:xfrm>
            <a:off x="838200" y="2447288"/>
            <a:ext cx="5257800" cy="3909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Synthetic</a:t>
            </a:r>
            <a:r>
              <a:rPr lang="zh-CN" altLang="en-US" dirty="0"/>
              <a:t> </a:t>
            </a:r>
            <a:r>
              <a:rPr lang="en-US" altLang="zh-CN" dirty="0"/>
              <a:t>dataset:</a:t>
            </a:r>
          </a:p>
          <a:p>
            <a:pPr lvl="1"/>
            <a:r>
              <a:rPr lang="en-US" altLang="zh-CN" dirty="0"/>
              <a:t>Task: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</a:p>
          <a:p>
            <a:pPr lvl="1"/>
            <a:r>
              <a:rPr lang="en-US" altLang="zh-CN" dirty="0"/>
              <a:t>1000</a:t>
            </a:r>
            <a:r>
              <a:rPr lang="zh-CN" altLang="en-US" dirty="0"/>
              <a:t> </a:t>
            </a:r>
            <a:r>
              <a:rPr lang="en-US" altLang="zh-CN" dirty="0"/>
              <a:t>episodes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total</a:t>
            </a:r>
          </a:p>
          <a:p>
            <a:pPr lvl="2"/>
            <a:r>
              <a:rPr lang="en-US" altLang="zh-CN" dirty="0"/>
              <a:t>500</a:t>
            </a:r>
            <a:r>
              <a:rPr lang="zh-CN" altLang="en-US" dirty="0"/>
              <a:t> </a:t>
            </a:r>
            <a:r>
              <a:rPr lang="en-US" altLang="zh-CN" dirty="0"/>
              <a:t>labeled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</a:p>
          <a:p>
            <a:pPr lvl="2"/>
            <a:r>
              <a:rPr lang="en-US" altLang="zh-CN" dirty="0"/>
              <a:t>500</a:t>
            </a:r>
            <a:r>
              <a:rPr lang="zh-CN" altLang="en-US" dirty="0"/>
              <a:t> </a:t>
            </a:r>
            <a:r>
              <a:rPr lang="en-US" altLang="zh-CN" dirty="0"/>
              <a:t>labeled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shape:</a:t>
            </a:r>
            <a:r>
              <a:rPr lang="zh-CN" altLang="en-US" dirty="0"/>
              <a:t> </a:t>
            </a:r>
            <a:r>
              <a:rPr lang="en-US" altLang="zh-CN" dirty="0"/>
              <a:t>100</a:t>
            </a:r>
            <a:r>
              <a:rPr lang="zh-CN" altLang="en-US" dirty="0"/>
              <a:t> </a:t>
            </a:r>
            <a:r>
              <a:rPr lang="en-US" altLang="zh-CN" dirty="0"/>
              <a:t>(time</a:t>
            </a:r>
            <a:r>
              <a:rPr lang="zh-CN" altLang="en-US" dirty="0"/>
              <a:t> </a:t>
            </a:r>
            <a:r>
              <a:rPr lang="en-US" altLang="zh-CN" dirty="0"/>
              <a:t>axis)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(#features)</a:t>
            </a:r>
          </a:p>
          <a:p>
            <a:pPr lvl="1"/>
            <a:r>
              <a:rPr lang="en-US" altLang="zh-CN" dirty="0"/>
              <a:t>Fill-in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~N(0,1)</a:t>
            </a:r>
          </a:p>
          <a:p>
            <a:pPr lvl="1"/>
            <a:r>
              <a:rPr lang="en-US" altLang="zh-CN" dirty="0"/>
              <a:t>Missing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0.1</a:t>
            </a:r>
            <a:r>
              <a:rPr lang="zh-CN" altLang="en-US" dirty="0"/>
              <a:t> </a:t>
            </a:r>
            <a:r>
              <a:rPr lang="en-US" altLang="zh-CN" dirty="0"/>
              <a:t>(each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10%</a:t>
            </a:r>
            <a:r>
              <a:rPr lang="zh-CN" altLang="en-US" dirty="0"/>
              <a:t> </a:t>
            </a:r>
            <a:r>
              <a:rPr lang="en-US" altLang="zh-CN" dirty="0"/>
              <a:t>chance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become</a:t>
            </a:r>
            <a:r>
              <a:rPr lang="zh-CN" altLang="en-US" dirty="0"/>
              <a:t> </a:t>
            </a:r>
            <a:r>
              <a:rPr lang="en-US" altLang="zh-CN" dirty="0" err="1"/>
              <a:t>NaN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>
                <a:solidFill>
                  <a:schemeClr val="accent4"/>
                </a:solidFill>
              </a:rPr>
              <a:t>For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episodes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of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label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1,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the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last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column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has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a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slightly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larger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missing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rate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(0.2)</a:t>
            </a:r>
          </a:p>
        </p:txBody>
      </p:sp>
    </p:spTree>
    <p:extLst>
      <p:ext uri="{BB962C8B-B14F-4D97-AF65-F5344CB8AC3E}">
        <p14:creationId xmlns:p14="http://schemas.microsoft.com/office/powerpoint/2010/main" val="12696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9DB1-C939-3C16-6807-0E9DD1DE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r>
              <a:rPr lang="zh-CN" altLang="en-US" dirty="0"/>
              <a:t> </a:t>
            </a:r>
            <a:r>
              <a:rPr lang="en-US" altLang="zh-CN" dirty="0"/>
              <a:t>#1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DCD0A-3200-A65B-6BCA-9E3706349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Split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4:1</a:t>
            </a:r>
            <a:r>
              <a:rPr lang="zh-CN" altLang="en-US" dirty="0"/>
              <a:t> </a:t>
            </a:r>
            <a:r>
              <a:rPr lang="en-US" altLang="zh-CN" dirty="0"/>
              <a:t>train-test</a:t>
            </a:r>
            <a:r>
              <a:rPr lang="zh-CN" altLang="en-US" dirty="0"/>
              <a:t> </a:t>
            </a:r>
            <a:r>
              <a:rPr lang="en-US" altLang="zh-CN" dirty="0"/>
              <a:t>ratio</a:t>
            </a:r>
          </a:p>
          <a:p>
            <a:r>
              <a:rPr lang="en-US" altLang="zh-CN" dirty="0"/>
              <a:t>Fit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 err="1"/>
              <a:t>XGBoost</a:t>
            </a:r>
            <a:r>
              <a:rPr lang="zh-CN" altLang="en-US" dirty="0"/>
              <a:t> </a:t>
            </a:r>
            <a:r>
              <a:rPr lang="en-US" altLang="zh-CN" dirty="0"/>
              <a:t>classifier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(log</a:t>
            </a:r>
            <a:r>
              <a:rPr lang="zh-CN" altLang="en-US" dirty="0"/>
              <a:t> </a:t>
            </a:r>
            <a:r>
              <a:rPr lang="en-US" altLang="zh-CN" dirty="0"/>
              <a:t>loss)</a:t>
            </a:r>
          </a:p>
          <a:p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classifier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variations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data:</a:t>
            </a:r>
          </a:p>
          <a:p>
            <a:pPr lvl="1"/>
            <a:r>
              <a:rPr lang="en-US" altLang="zh-CN" dirty="0"/>
              <a:t>Raw</a:t>
            </a:r>
          </a:p>
          <a:p>
            <a:pPr lvl="1"/>
            <a:r>
              <a:rPr lang="en-US" altLang="zh-CN" dirty="0"/>
              <a:t>Zero-imputed</a:t>
            </a:r>
          </a:p>
          <a:p>
            <a:pPr lvl="1"/>
            <a:r>
              <a:rPr lang="en-US" altLang="zh-CN" dirty="0"/>
              <a:t>Mean-imputed</a:t>
            </a:r>
          </a:p>
          <a:p>
            <a:pPr lvl="1"/>
            <a:r>
              <a:rPr lang="en-US" altLang="zh-CN" dirty="0"/>
              <a:t>Linear-imputed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B1999-15A2-A997-89FE-CC6CBD8D8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0F45-481B-4348-A58D-0AA8F5D5BD5C}" type="datetime1">
              <a:rPr lang="en-US" smtClean="0"/>
              <a:t>9/11/24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E2635-9092-FDFF-CAEF-AEBE54F9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9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826B-8A2F-8082-B0E9-EE682663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r>
              <a:rPr lang="zh-CN" altLang="en-US" dirty="0"/>
              <a:t> </a:t>
            </a:r>
            <a:r>
              <a:rPr lang="en-US" altLang="zh-CN" dirty="0"/>
              <a:t>#1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8857F-1684-3F61-AF46-DF8621FE0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9567"/>
          </a:xfrm>
        </p:spPr>
        <p:txBody>
          <a:bodyPr/>
          <a:lstStyle/>
          <a:p>
            <a:r>
              <a:rPr lang="en-US" altLang="zh-CN" dirty="0"/>
              <a:t>Results: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9863D-C199-6673-3FCB-82E4FBCB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0F45-481B-4348-A58D-0AA8F5D5BD5C}" type="datetime1">
              <a:rPr lang="en-US" smtClean="0"/>
              <a:t>9/11/24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44962-1B3E-2AA0-C38D-BB7FA871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138310-91F3-294F-F790-FE2B441CD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582161"/>
            <a:ext cx="7772400" cy="220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6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31406F8-2E93-10BB-56C7-4F7A77A4D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659" y="2444072"/>
            <a:ext cx="5938787" cy="35862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B81BCF-334F-8777-1DA2-8C9152DF9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r>
              <a:rPr lang="zh-CN" altLang="en-US" dirty="0"/>
              <a:t> </a:t>
            </a:r>
            <a:r>
              <a:rPr lang="en-US" altLang="zh-CN" dirty="0"/>
              <a:t>#2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06819-C03F-44D9-AA58-E20844611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890"/>
            <a:ext cx="10515600" cy="709231"/>
          </a:xfrm>
        </p:spPr>
        <p:txBody>
          <a:bodyPr/>
          <a:lstStyle/>
          <a:p>
            <a:r>
              <a:rPr lang="en-US" altLang="zh-CN" dirty="0"/>
              <a:t>Objective: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verify</a:t>
            </a:r>
            <a:r>
              <a:rPr lang="zh-CN" altLang="en-US" dirty="0"/>
              <a:t> </a:t>
            </a:r>
            <a:r>
              <a:rPr lang="en-US" dirty="0" err="1"/>
              <a:t>XGBoost</a:t>
            </a:r>
            <a:r>
              <a:rPr lang="en-US" dirty="0"/>
              <a:t> can capture the </a:t>
            </a:r>
            <a:r>
              <a:rPr lang="en-US" altLang="zh-CN" dirty="0"/>
              <a:t>temporal</a:t>
            </a:r>
            <a:r>
              <a:rPr lang="zh-CN" altLang="en-US" dirty="0"/>
              <a:t> </a:t>
            </a:r>
            <a:r>
              <a:rPr lang="en-US" altLang="zh-CN" dirty="0"/>
              <a:t>pattern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missingness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A60AB-34F9-D912-9161-50F73141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0F45-481B-4348-A58D-0AA8F5D5BD5C}" type="datetime1">
              <a:rPr lang="en-US" smtClean="0"/>
              <a:t>9/11/24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6BAA8-064B-E481-9BC9-57CD8A2F2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7952A71-8973-66A6-34BE-94B80B2500CD}"/>
              </a:ext>
            </a:extLst>
          </p:cNvPr>
          <p:cNvSpPr txBox="1">
            <a:spLocks/>
          </p:cNvSpPr>
          <p:nvPr/>
        </p:nvSpPr>
        <p:spPr>
          <a:xfrm>
            <a:off x="838200" y="1876925"/>
            <a:ext cx="5257800" cy="47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Synthetic</a:t>
            </a:r>
            <a:r>
              <a:rPr lang="zh-CN" altLang="en-US" dirty="0"/>
              <a:t> </a:t>
            </a:r>
            <a:r>
              <a:rPr lang="en-US" altLang="zh-CN" dirty="0"/>
              <a:t>dataset:</a:t>
            </a:r>
          </a:p>
          <a:p>
            <a:pPr lvl="1"/>
            <a:r>
              <a:rPr lang="en-US" altLang="zh-CN" dirty="0"/>
              <a:t>Task: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</a:p>
          <a:p>
            <a:pPr lvl="1"/>
            <a:r>
              <a:rPr lang="en-US" altLang="zh-CN" dirty="0"/>
              <a:t>1000</a:t>
            </a:r>
            <a:r>
              <a:rPr lang="zh-CN" altLang="en-US" dirty="0"/>
              <a:t> </a:t>
            </a:r>
            <a:r>
              <a:rPr lang="en-US" altLang="zh-CN" dirty="0"/>
              <a:t>episodes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total</a:t>
            </a:r>
          </a:p>
          <a:p>
            <a:pPr lvl="2"/>
            <a:r>
              <a:rPr lang="en-US" altLang="zh-CN" dirty="0"/>
              <a:t>500</a:t>
            </a:r>
            <a:r>
              <a:rPr lang="zh-CN" altLang="en-US" dirty="0"/>
              <a:t> </a:t>
            </a:r>
            <a:r>
              <a:rPr lang="en-US" altLang="zh-CN" dirty="0"/>
              <a:t>labeled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</a:p>
          <a:p>
            <a:pPr lvl="2"/>
            <a:r>
              <a:rPr lang="en-US" altLang="zh-CN" dirty="0"/>
              <a:t>500</a:t>
            </a:r>
            <a:r>
              <a:rPr lang="zh-CN" altLang="en-US" dirty="0"/>
              <a:t> </a:t>
            </a:r>
            <a:r>
              <a:rPr lang="en-US" altLang="zh-CN" dirty="0"/>
              <a:t>labeled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shape:</a:t>
            </a:r>
            <a:r>
              <a:rPr lang="zh-CN" altLang="en-US" dirty="0"/>
              <a:t> </a:t>
            </a:r>
            <a:r>
              <a:rPr lang="en-US" altLang="zh-CN" dirty="0"/>
              <a:t>100</a:t>
            </a:r>
            <a:r>
              <a:rPr lang="zh-CN" altLang="en-US" dirty="0"/>
              <a:t> </a:t>
            </a:r>
            <a:r>
              <a:rPr lang="en-US" altLang="zh-CN" dirty="0"/>
              <a:t>(time</a:t>
            </a:r>
            <a:r>
              <a:rPr lang="zh-CN" altLang="en-US" dirty="0"/>
              <a:t> </a:t>
            </a:r>
            <a:r>
              <a:rPr lang="en-US" altLang="zh-CN" dirty="0"/>
              <a:t>axis)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(#features)</a:t>
            </a:r>
          </a:p>
          <a:p>
            <a:pPr lvl="1"/>
            <a:r>
              <a:rPr lang="en-US" altLang="zh-CN" dirty="0"/>
              <a:t>Fill-in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~N(0,1)</a:t>
            </a:r>
          </a:p>
          <a:p>
            <a:pPr lvl="1"/>
            <a:r>
              <a:rPr lang="en-US" altLang="zh-CN" dirty="0"/>
              <a:t>Missing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0.1</a:t>
            </a:r>
            <a:r>
              <a:rPr lang="zh-CN" altLang="en-US" dirty="0"/>
              <a:t> </a:t>
            </a:r>
            <a:r>
              <a:rPr lang="en-US" altLang="zh-CN" dirty="0"/>
              <a:t>(each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10%</a:t>
            </a:r>
            <a:r>
              <a:rPr lang="zh-CN" altLang="en-US" dirty="0"/>
              <a:t> </a:t>
            </a:r>
            <a:r>
              <a:rPr lang="en-US" altLang="zh-CN" dirty="0"/>
              <a:t>chance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become</a:t>
            </a:r>
            <a:r>
              <a:rPr lang="zh-CN" altLang="en-US" dirty="0"/>
              <a:t> </a:t>
            </a:r>
            <a:r>
              <a:rPr lang="en-US" altLang="zh-CN" dirty="0" err="1"/>
              <a:t>NaN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>
                <a:solidFill>
                  <a:schemeClr val="accent4"/>
                </a:solidFill>
              </a:rPr>
              <a:t>For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episodes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of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label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I,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the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last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column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has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a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time-variant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periodical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missing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rate</a:t>
            </a:r>
          </a:p>
          <a:p>
            <a:pPr lvl="1"/>
            <a:r>
              <a:rPr lang="en-US" altLang="zh-CN" dirty="0">
                <a:solidFill>
                  <a:schemeClr val="accent4"/>
                </a:solidFill>
              </a:rPr>
              <a:t>p(</a:t>
            </a:r>
            <a:r>
              <a:rPr lang="en-US" altLang="zh-CN" dirty="0" err="1">
                <a:solidFill>
                  <a:schemeClr val="accent4"/>
                </a:solidFill>
              </a:rPr>
              <a:t>x</a:t>
            </a:r>
            <a:r>
              <a:rPr lang="en-US" altLang="zh-CN" baseline="-25000" dirty="0" err="1">
                <a:solidFill>
                  <a:schemeClr val="accent4"/>
                </a:solidFill>
              </a:rPr>
              <a:t>t</a:t>
            </a:r>
            <a:r>
              <a:rPr lang="en-US" altLang="zh-CN" dirty="0">
                <a:solidFill>
                  <a:schemeClr val="accent4"/>
                </a:solidFill>
              </a:rPr>
              <a:t>=</a:t>
            </a:r>
            <a:r>
              <a:rPr lang="en-US" altLang="zh-CN" dirty="0" err="1">
                <a:solidFill>
                  <a:schemeClr val="accent4"/>
                </a:solidFill>
              </a:rPr>
              <a:t>NaN|t</a:t>
            </a:r>
            <a:r>
              <a:rPr lang="en-US" altLang="zh-CN" dirty="0">
                <a:solidFill>
                  <a:schemeClr val="accent4"/>
                </a:solidFill>
              </a:rPr>
              <a:t>) = 0.1 + 0.05 sin(</a:t>
            </a:r>
            <a:r>
              <a:rPr lang="el-GR" altLang="zh-CN" dirty="0">
                <a:solidFill>
                  <a:schemeClr val="accent4"/>
                </a:solidFill>
              </a:rPr>
              <a:t>π</a:t>
            </a:r>
            <a:r>
              <a:rPr lang="en-US" altLang="zh-CN" dirty="0">
                <a:solidFill>
                  <a:schemeClr val="accent4"/>
                </a:solidFill>
              </a:rPr>
              <a:t>t)</a:t>
            </a:r>
          </a:p>
          <a:p>
            <a:pPr lvl="1"/>
            <a:r>
              <a:rPr lang="en-US" altLang="zh-CN" dirty="0">
                <a:solidFill>
                  <a:schemeClr val="accent4"/>
                </a:solidFill>
              </a:rPr>
              <a:t>Missing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rate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expectation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stays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the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same</a:t>
            </a:r>
          </a:p>
          <a:p>
            <a:pPr lvl="1"/>
            <a:endParaRPr lang="en-US" altLang="zh-CN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585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826B-8A2F-8082-B0E9-EE682663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r>
              <a:rPr lang="zh-CN" altLang="en-US" dirty="0"/>
              <a:t> </a:t>
            </a:r>
            <a:r>
              <a:rPr lang="en-US" altLang="zh-CN" dirty="0"/>
              <a:t>#2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8857F-1684-3F61-AF46-DF8621FE0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9567"/>
          </a:xfrm>
        </p:spPr>
        <p:txBody>
          <a:bodyPr/>
          <a:lstStyle/>
          <a:p>
            <a:r>
              <a:rPr lang="en-US" altLang="zh-CN" dirty="0"/>
              <a:t>Results: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9863D-C199-6673-3FCB-82E4FBCB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0F45-481B-4348-A58D-0AA8F5D5BD5C}" type="datetime1">
              <a:rPr lang="en-US" smtClean="0"/>
              <a:t>9/11/24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44962-1B3E-2AA0-C38D-BB7FA871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085AE1-1296-1908-5C8F-EF9A0B816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570129"/>
            <a:ext cx="7772400" cy="220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5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0E4CA-8D56-D281-ACA3-17332D69D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B1A9C-81C3-EC7E-0D08-CFB434200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Imputation</a:t>
            </a:r>
          </a:p>
          <a:p>
            <a:pPr lvl="1"/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4"/>
                </a:solidFill>
              </a:rPr>
              <a:t>well-defined</a:t>
            </a:r>
            <a:r>
              <a:rPr lang="zh-CN" altLang="en-US" dirty="0"/>
              <a:t> </a:t>
            </a:r>
            <a:r>
              <a:rPr lang="en-US" altLang="zh-CN" dirty="0"/>
              <a:t>(required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GL</a:t>
            </a:r>
            <a:r>
              <a:rPr lang="zh-CN" altLang="en-US" dirty="0"/>
              <a:t> </a:t>
            </a:r>
            <a:r>
              <a:rPr lang="en-US" altLang="zh-CN" dirty="0"/>
              <a:t>tools)</a:t>
            </a:r>
          </a:p>
          <a:p>
            <a:pPr lvl="1"/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Recover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4"/>
                </a:solidFill>
              </a:rPr>
              <a:t>temporally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smooth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(not</a:t>
            </a:r>
            <a:r>
              <a:rPr lang="zh-CN" altLang="en-US" dirty="0"/>
              <a:t> </a:t>
            </a:r>
            <a:r>
              <a:rPr lang="en-US" altLang="zh-CN" dirty="0"/>
              <a:t>necessarily</a:t>
            </a:r>
            <a:r>
              <a:rPr lang="zh-CN" altLang="en-US" dirty="0"/>
              <a:t> </a:t>
            </a:r>
            <a:r>
              <a:rPr lang="en-US" altLang="zh-CN" dirty="0"/>
              <a:t>true</a:t>
            </a:r>
            <a:r>
              <a:rPr lang="zh-CN" altLang="en-US" dirty="0"/>
              <a:t> </a:t>
            </a:r>
            <a:r>
              <a:rPr lang="en-US" altLang="zh-CN" dirty="0"/>
              <a:t>observations)</a:t>
            </a:r>
          </a:p>
          <a:p>
            <a:pPr lvl="1"/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Lose</a:t>
            </a:r>
            <a:r>
              <a:rPr lang="zh-CN" altLang="en-US" dirty="0"/>
              <a:t> </a:t>
            </a:r>
            <a:r>
              <a:rPr lang="en-US" altLang="zh-CN" dirty="0"/>
              <a:t>meaningfulness</a:t>
            </a:r>
            <a:r>
              <a:rPr lang="zh-CN" altLang="en-US" dirty="0"/>
              <a:t> </a:t>
            </a:r>
            <a:r>
              <a:rPr lang="en-US" altLang="zh-CN" dirty="0"/>
              <a:t>carried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“outliers”</a:t>
            </a:r>
            <a:r>
              <a:rPr lang="zh-CN" altLang="en-US" dirty="0"/>
              <a:t> </a:t>
            </a:r>
            <a:r>
              <a:rPr lang="en-US" altLang="zh-CN" dirty="0"/>
              <a:t>(can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r>
              <a:rPr lang="zh-CN" altLang="en-US" dirty="0"/>
              <a:t> </a:t>
            </a:r>
            <a:r>
              <a:rPr lang="en-US" altLang="zh-CN" dirty="0" err="1"/>
              <a:t>XGBoost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explicitly</a:t>
            </a:r>
            <a:r>
              <a:rPr lang="zh-CN" altLang="en-US" dirty="0"/>
              <a:t> </a:t>
            </a:r>
            <a:r>
              <a:rPr lang="en-US" altLang="zh-CN" dirty="0"/>
              <a:t>passing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missingness</a:t>
            </a:r>
            <a:r>
              <a:rPr lang="zh-CN" altLang="en-US" dirty="0"/>
              <a:t> </a:t>
            </a:r>
            <a:r>
              <a:rPr lang="en-US" altLang="zh-CN" dirty="0"/>
              <a:t>info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GL</a:t>
            </a:r>
            <a:r>
              <a:rPr lang="zh-CN" altLang="en-US" dirty="0"/>
              <a:t> </a:t>
            </a:r>
            <a:r>
              <a:rPr lang="en-US" altLang="zh-CN" dirty="0"/>
              <a:t>pipeline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C87E2-9413-6306-AE64-F6D8D46F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0F45-481B-4348-A58D-0AA8F5D5BD5C}" type="datetime1">
              <a:rPr lang="en-US" smtClean="0"/>
              <a:t>9/11/24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7BB02-90A3-9B63-5DEC-CA06988E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8343CA-4A22-E0E0-1014-C4A966050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801" y="5716174"/>
            <a:ext cx="7772400" cy="9376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D69559-C58C-3835-E476-F65D560E0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41" y="4004881"/>
            <a:ext cx="5640795" cy="15996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A2B22C-E085-2BAE-A8E8-BE360AF23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358" y="4004881"/>
            <a:ext cx="5640798" cy="159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17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3839</TotalTime>
  <Words>488</Words>
  <Application>Microsoft Macintosh PowerPoint</Application>
  <PresentationFormat>Widescreen</PresentationFormat>
  <Paragraphs>89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Office Theme</vt:lpstr>
      <vt:lpstr>Weekly Report &amp; Discussion</vt:lpstr>
      <vt:lpstr>How XGBoost handles input missingness</vt:lpstr>
      <vt:lpstr>How XGBoost handles input missingness</vt:lpstr>
      <vt:lpstr>Experiment #1</vt:lpstr>
      <vt:lpstr>Experiment #1</vt:lpstr>
      <vt:lpstr>Experiment #1</vt:lpstr>
      <vt:lpstr>Experiment #2</vt:lpstr>
      <vt:lpstr>Experiment #2</vt:lpstr>
      <vt:lpstr>Conclusion</vt:lpstr>
      <vt:lpstr>A quick overview on P12</vt:lpstr>
      <vt:lpstr>Discussion &amp;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鼎宜 聂</dc:creator>
  <cp:lastModifiedBy>Dyan Nie</cp:lastModifiedBy>
  <cp:revision>478</cp:revision>
  <dcterms:created xsi:type="dcterms:W3CDTF">2024-02-06T09:00:59Z</dcterms:created>
  <dcterms:modified xsi:type="dcterms:W3CDTF">2024-09-11T23:24:12Z</dcterms:modified>
</cp:coreProperties>
</file>