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9" r:id="rId4"/>
    <p:sldId id="270" r:id="rId5"/>
    <p:sldId id="271" r:id="rId6"/>
    <p:sldId id="268" r:id="rId7"/>
    <p:sldId id="272" r:id="rId8"/>
    <p:sldId id="273" r:id="rId9"/>
    <p:sldId id="274" r:id="rId10"/>
    <p:sldId id="27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636D"/>
    <a:srgbClr val="788ACF"/>
    <a:srgbClr val="003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7"/>
    <p:restoredTop sz="90427"/>
  </p:normalViewPr>
  <p:slideViewPr>
    <p:cSldViewPr snapToGrid="0">
      <p:cViewPr>
        <p:scale>
          <a:sx n="141" d="100"/>
          <a:sy n="141" d="100"/>
        </p:scale>
        <p:origin x="648" y="27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43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1E909-AB45-7D44-945E-42F5630E17CC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6E9D9-5BD0-B54B-959C-5BE53A82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7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6E9D9-5BD0-B54B-959C-5BE53A82E6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6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6E9D9-5BD0-B54B-959C-5BE53A82E6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1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A83-7C00-FC46-846B-B0306F955920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10-44A9-8A4A-AA68-B83D3F7F956D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2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B65-7AB6-D240-830F-73CAEF91BD8C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CE17-B7CF-384A-9405-47847BCC1A0B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7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C8D6-9713-724E-B0C8-01375011AF61}" type="datetime1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645-B614-2347-A6A1-C920B4A93207}" type="datetime1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3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00C6-2521-7946-A88C-C0A9D9CCA620}" type="datetime1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0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C570-0B80-C947-8B53-7224CDA0B9CE}" type="datetime1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A3E4-D7FE-784E-8866-B7FADCD1FCBB}" type="datetime1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C775-08E2-104C-87DA-764AE6BB0976}" type="datetime1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5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B4DE6-94D7-6049-90F9-424914E6C7A0}" type="datetime1">
              <a:rPr lang="en-US" smtClean="0"/>
              <a:t>9/18/24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B9114-250A-2F45-B5D4-E8882FFCD8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2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FEAF-8DC0-F9F2-B362-C3426E6A9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 &amp;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40AE7-EDEF-53FC-0365-660B30269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Dingyi</a:t>
            </a:r>
            <a:r>
              <a:rPr lang="en-US" dirty="0"/>
              <a:t> </a:t>
            </a:r>
            <a:r>
              <a:rPr lang="en-US" dirty="0" err="1"/>
              <a:t>Nie</a:t>
            </a:r>
            <a:endParaRPr lang="en-US" dirty="0"/>
          </a:p>
          <a:p>
            <a:r>
              <a:rPr lang="en-US" altLang="zh-CN" dirty="0"/>
              <a:t>MCL</a:t>
            </a:r>
            <a:endParaRPr lang="en-US" dirty="0"/>
          </a:p>
          <a:p>
            <a:r>
              <a:rPr lang="en-US" dirty="0"/>
              <a:t>09/17/2024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B3639-4957-F123-F424-EB8ADBA5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A83-7C00-FC46-846B-B0306F955920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B3635-0494-F21C-6D28-766852D4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EDD7-824A-162F-9378-D7A86E0C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DL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7344A-6579-DB8C-BB6F-63052303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61FC9-20C6-86B1-7D57-94F90947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8B1E9A-EA87-4E56-E092-63379FCF2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3757728"/>
            <a:ext cx="8408521" cy="248033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16CED9-0BD0-394F-79D3-38832656E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80078" y="1384993"/>
            <a:ext cx="8667964" cy="913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6F8808-6D3A-1578-1F30-5C103D1DE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390" y="2298433"/>
            <a:ext cx="8667964" cy="13410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553240-A42E-14A3-21E1-76E1D0741E0C}"/>
              </a:ext>
            </a:extLst>
          </p:cNvPr>
          <p:cNvSpPr/>
          <p:nvPr/>
        </p:nvSpPr>
        <p:spPr>
          <a:xfrm>
            <a:off x="7878778" y="2823971"/>
            <a:ext cx="899282" cy="289931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AE0465-ADF9-CDFB-CAC8-35EDB28F2D98}"/>
              </a:ext>
            </a:extLst>
          </p:cNvPr>
          <p:cNvSpPr/>
          <p:nvPr/>
        </p:nvSpPr>
        <p:spPr>
          <a:xfrm>
            <a:off x="5096357" y="5921827"/>
            <a:ext cx="899282" cy="289931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8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6EB0-9781-C610-48C4-F0545C83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/>
              <a:t>Feedback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D5D86-7432-91C0-426B-DC8ABBA46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8E221-94FC-61F9-740D-0AFA291B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CE17-B7CF-384A-9405-47847BCC1A0B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3AD68-AD1D-B7B4-6B5A-F35665D7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DF82-1109-CFD7-111C-D71E64C6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PhysioNet Challenge 2012 (P12)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E2D4-317A-ADDB-A1D7-973C61D24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real-world ICU tabular dataset</a:t>
            </a:r>
          </a:p>
          <a:p>
            <a:pPr lvl="1"/>
            <a:r>
              <a:rPr lang="en-US" altLang="zh-CN" dirty="0"/>
              <a:t>~12,000 episodes</a:t>
            </a:r>
          </a:p>
          <a:p>
            <a:pPr lvl="1"/>
            <a:r>
              <a:rPr lang="en-US" altLang="zh-CN" dirty="0"/>
              <a:t>37 time series feature variables</a:t>
            </a:r>
          </a:p>
          <a:p>
            <a:pPr lvl="1"/>
            <a:r>
              <a:rPr lang="en-US" altLang="zh-CN" dirty="0"/>
              <a:t>Irregularly sampled</a:t>
            </a:r>
          </a:p>
          <a:p>
            <a:pPr lvl="1"/>
            <a:r>
              <a:rPr lang="en-US" altLang="zh-CN" dirty="0"/>
              <a:t>5 outcome labels (discrete + continuous)</a:t>
            </a:r>
          </a:p>
          <a:p>
            <a:pPr lvl="1"/>
            <a:r>
              <a:rPr lang="en-US" altLang="zh-CN" dirty="0"/>
              <a:t>5 static demographic info fields</a:t>
            </a:r>
          </a:p>
          <a:p>
            <a:r>
              <a:rPr lang="en-US" altLang="zh-CN" dirty="0"/>
              <a:t>Missingness</a:t>
            </a:r>
          </a:p>
          <a:p>
            <a:pPr lvl="1"/>
            <a:r>
              <a:rPr lang="en-US" altLang="zh-CN" dirty="0"/>
              <a:t>Missing rates are generally high</a:t>
            </a:r>
          </a:p>
          <a:p>
            <a:pPr lvl="1"/>
            <a:r>
              <a:rPr lang="en-US" altLang="zh-CN" dirty="0"/>
              <a:t>Least missing feature: ~23% missing rate</a:t>
            </a:r>
          </a:p>
          <a:p>
            <a:pPr lvl="1"/>
            <a:r>
              <a:rPr lang="en-US" altLang="zh-CN" dirty="0"/>
              <a:t>22 out of 37 features have missing rates &gt;90%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EB5D7-B337-09AF-2BDC-DF0395C1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0C369-1853-D577-D1B7-537436FA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9F2B0-5E1D-C4DE-BA74-BE0420EE4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459" y="1793281"/>
            <a:ext cx="5736541" cy="45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9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F2304-CA96-DB68-B31F-6F9D6273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62D2A-0B16-D68F-64E5-A60860BC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127517-D3F7-1E00-51B2-B31A057E3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3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5E7F-3770-F6F7-305B-31422537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&amp;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E79E-126A-8382-AB6B-DAC228E0C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810"/>
            <a:ext cx="10515600" cy="526066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Grouping &amp; padding</a:t>
            </a:r>
          </a:p>
          <a:p>
            <a:pPr lvl="1"/>
            <a:r>
              <a:rPr lang="en-US" dirty="0"/>
              <a:t>Group all observed feature values at the same time into one feature vector (can have 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time stamp is associated</a:t>
            </a:r>
          </a:p>
          <a:p>
            <a:pPr lvl="1"/>
            <a:r>
              <a:rPr lang="en-US" dirty="0"/>
              <a:t>Pad all sequences to the max length (</a:t>
            </a:r>
            <a:r>
              <a:rPr lang="en-US" dirty="0">
                <a:solidFill>
                  <a:srgbClr val="FF0000"/>
                </a:solidFill>
              </a:rPr>
              <a:t>padding is to the beginning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Result: a feature array </a:t>
            </a:r>
            <a:r>
              <a:rPr lang="en-US" b="1" dirty="0"/>
              <a:t>x</a:t>
            </a:r>
            <a:r>
              <a:rPr lang="en-US" dirty="0"/>
              <a:t>(L, C) and a time stamp vector (L,) for each episode</a:t>
            </a:r>
          </a:p>
          <a:p>
            <a:r>
              <a:rPr lang="en-US" dirty="0"/>
              <a:t>More arrays</a:t>
            </a:r>
          </a:p>
          <a:p>
            <a:pPr lvl="1"/>
            <a:r>
              <a:rPr lang="en-US" dirty="0"/>
              <a:t>Mask </a:t>
            </a:r>
            <a:r>
              <a:rPr lang="en-US" b="1" dirty="0"/>
              <a:t>m</a:t>
            </a:r>
            <a:r>
              <a:rPr lang="en-US" dirty="0"/>
              <a:t>, (L, C): 0 for </a:t>
            </a:r>
            <a:r>
              <a:rPr lang="en-US" dirty="0" err="1"/>
              <a:t>NaN</a:t>
            </a:r>
            <a:r>
              <a:rPr lang="en-US" dirty="0"/>
              <a:t>, 1 for true observation</a:t>
            </a:r>
          </a:p>
          <a:p>
            <a:pPr lvl="1"/>
            <a:r>
              <a:rPr lang="en-US" dirty="0"/>
              <a:t>Time interval </a:t>
            </a:r>
            <a:r>
              <a:rPr lang="en-US" b="1" dirty="0"/>
              <a:t>d</a:t>
            </a:r>
            <a:r>
              <a:rPr lang="en-US" dirty="0"/>
              <a:t>, (L, C):  time since last true observation for the same feature</a:t>
            </a:r>
          </a:p>
          <a:p>
            <a:r>
              <a:rPr lang="en-US" dirty="0"/>
              <a:t>Outliers</a:t>
            </a:r>
          </a:p>
          <a:p>
            <a:pPr lvl="1"/>
            <a:r>
              <a:rPr lang="en-US" dirty="0"/>
              <a:t>12 episodes are blacklisted by RAINDROP and </a:t>
            </a:r>
            <a:r>
              <a:rPr lang="en-US" dirty="0" err="1"/>
              <a:t>ViTST</a:t>
            </a:r>
            <a:endParaRPr lang="en-US" dirty="0"/>
          </a:p>
          <a:p>
            <a:r>
              <a:rPr lang="en-US" dirty="0"/>
              <a:t>Feature pre-selection</a:t>
            </a:r>
          </a:p>
          <a:p>
            <a:pPr lvl="1"/>
            <a:r>
              <a:rPr lang="en-US" dirty="0"/>
              <a:t>Rule-based, filtering out features with a std of 0, or a extremely high missing rate</a:t>
            </a:r>
          </a:p>
          <a:p>
            <a:pPr lvl="1"/>
            <a:r>
              <a:rPr lang="en-US" dirty="0"/>
              <a:t>Currently, only one feature (</a:t>
            </a:r>
            <a:r>
              <a:rPr lang="en-US" dirty="0" err="1"/>
              <a:t>MechVent</a:t>
            </a:r>
            <a:r>
              <a:rPr lang="en-US" dirty="0"/>
              <a:t>) is dropped, for having a 0 std on the whole dataset (it’s invariant, hence meaningless)</a:t>
            </a:r>
          </a:p>
          <a:p>
            <a:r>
              <a:rPr lang="en-US" dirty="0"/>
              <a:t>Splits</a:t>
            </a:r>
          </a:p>
          <a:p>
            <a:pPr lvl="1"/>
            <a:r>
              <a:rPr lang="en-US" dirty="0"/>
              <a:t>train/valid/test = 8/1/1 (following RAINDROP and </a:t>
            </a:r>
            <a:r>
              <a:rPr lang="en-US" dirty="0" err="1"/>
              <a:t>ViTST</a:t>
            </a:r>
            <a:r>
              <a:rPr lang="en-US" dirty="0"/>
              <a:t>)</a:t>
            </a:r>
          </a:p>
          <a:p>
            <a:r>
              <a:rPr lang="en-US" dirty="0"/>
              <a:t>Normalization</a:t>
            </a:r>
          </a:p>
          <a:p>
            <a:pPr lvl="1"/>
            <a:r>
              <a:rPr lang="en-US" dirty="0"/>
              <a:t>Use mean and std on train set as expectations, normalize all splits’ feature arrays to have 0 mean and 1 std expectations</a:t>
            </a:r>
          </a:p>
          <a:p>
            <a:r>
              <a:rPr lang="en-US" dirty="0"/>
              <a:t>Label</a:t>
            </a:r>
          </a:p>
          <a:p>
            <a:pPr lvl="1"/>
            <a:r>
              <a:rPr lang="en-US" dirty="0"/>
              <a:t>In-hospital mortality: 0 for death, 1 for survival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EF7F9-912F-E4B7-5068-428A82B7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1D27B-1754-4086-8AB9-B34C0031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3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8B14-9525-5329-B1D9-B89F0121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Experiment-ready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5142D-A7E8-73DA-EB53-617185BAD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9590 episodes in train set, 1199 in valid and 1199 in test</a:t>
            </a:r>
          </a:p>
          <a:p>
            <a:r>
              <a:rPr lang="en-US" dirty="0"/>
              <a:t>36 remaining features</a:t>
            </a:r>
          </a:p>
          <a:p>
            <a:r>
              <a:rPr lang="en-US" dirty="0"/>
              <a:t>Max sequence length 215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0CAEF-ED89-877B-1AD0-B7FB856F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4BFC8-02B3-28CB-80E1-FEADB870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6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F2304-CA96-DB68-B31F-6F9D6273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62D2A-0B16-D68F-64E5-A60860BC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F19AE6-27ED-B88A-B4FF-68DC509BC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013" y="0"/>
            <a:ext cx="6811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1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3AF2-CD9B-86FB-B498-F176C6B1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on P12 (raw)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30DA-D921-72CA-7764-2F848D41E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err="1"/>
              <a:t>XGBoost</a:t>
            </a:r>
            <a:r>
              <a:rPr lang="en-US" dirty="0"/>
              <a:t> classifier</a:t>
            </a:r>
          </a:p>
          <a:p>
            <a:pPr lvl="1"/>
            <a:r>
              <a:rPr lang="en-US" dirty="0"/>
              <a:t>100 estimators</a:t>
            </a:r>
          </a:p>
          <a:p>
            <a:pPr lvl="1"/>
            <a:r>
              <a:rPr lang="en-US" dirty="0"/>
              <a:t>Max depth = 3</a:t>
            </a:r>
          </a:p>
          <a:p>
            <a:pPr lvl="1"/>
            <a:r>
              <a:rPr lang="en-US" dirty="0"/>
              <a:t>Learning rate = 0.1</a:t>
            </a:r>
          </a:p>
          <a:p>
            <a:pPr lvl="1"/>
            <a:r>
              <a:rPr lang="en-US" dirty="0"/>
              <a:t>Log loss</a:t>
            </a:r>
          </a:p>
          <a:p>
            <a:r>
              <a:rPr lang="en-US" dirty="0"/>
              <a:t>Input combinations (</a:t>
            </a:r>
            <a:r>
              <a:rPr lang="en-US" dirty="0" err="1"/>
              <a:t>xm?d</a:t>
            </a:r>
            <a:r>
              <a:rPr lang="en-US" dirty="0"/>
              <a:t>?)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D600-C21D-406A-F5BB-97F00DC1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52F60-6A4E-384F-2682-52FD9ACC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E6E07-38DC-5973-575C-C80EB31D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92" y="4330256"/>
            <a:ext cx="9353015" cy="98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7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D8A8FE-7E57-B2B2-542F-1A4BBFF1F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191" y="3292474"/>
            <a:ext cx="3432836" cy="3429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A5C18B-4F80-40F7-65E5-DEABF3815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73" y="3292475"/>
            <a:ext cx="3432836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A3AF2-CD9B-86FB-B498-F176C6B1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on P12 (imputed)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30DA-D921-72CA-7764-2F848D41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3 imputers</a:t>
            </a:r>
          </a:p>
          <a:p>
            <a:pPr lvl="1"/>
            <a:r>
              <a:rPr lang="en-US" dirty="0"/>
              <a:t>Zero-imputer (same as mean since feature variables are normalized)</a:t>
            </a:r>
          </a:p>
          <a:p>
            <a:pPr lvl="1"/>
            <a:r>
              <a:rPr lang="en-US" dirty="0"/>
              <a:t>Forward-imputer (leading paddings are 0, then fill-forward)</a:t>
            </a:r>
          </a:p>
          <a:p>
            <a:pPr lvl="1"/>
            <a:r>
              <a:rPr lang="en-US" dirty="0"/>
              <a:t>Linear-imputer (leading paddings are 0, then linear interpolation)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D600-C21D-406A-F5BB-97F00DC1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52F60-6A4E-384F-2682-52FD9ACC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A734ED-F356-147F-A436-AAAC6C70A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582" y="3292475"/>
            <a:ext cx="343283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3AF2-CD9B-86FB-B498-F176C6B1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on P12 (imputed)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30DA-D921-72CA-7764-2F848D41E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imputers</a:t>
            </a:r>
          </a:p>
          <a:p>
            <a:pPr lvl="1"/>
            <a:r>
              <a:rPr lang="en-US" dirty="0"/>
              <a:t>Zero-imputer (same as mean since feature variables are normalized)</a:t>
            </a:r>
          </a:p>
          <a:p>
            <a:pPr lvl="1"/>
            <a:r>
              <a:rPr lang="en-US" dirty="0"/>
              <a:t>Forward-imputer (leading paddings are 0, then fill-forward)</a:t>
            </a:r>
          </a:p>
          <a:p>
            <a:pPr lvl="1"/>
            <a:r>
              <a:rPr lang="en-US" dirty="0"/>
              <a:t>Linear-imputer (leading paddings are 0, then linear interpolation)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D600-C21D-406A-F5BB-97F00DC1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52F60-6A4E-384F-2682-52FD9ACC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779AB-4144-80E9-85EC-516533E2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63" y="3888254"/>
            <a:ext cx="9432073" cy="145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4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9404</TotalTime>
  <Words>435</Words>
  <Application>Microsoft Macintosh PowerPoint</Application>
  <PresentationFormat>Widescreen</PresentationFormat>
  <Paragraphs>82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Office Theme</vt:lpstr>
      <vt:lpstr>Weekly Report &amp; Discussion</vt:lpstr>
      <vt:lpstr>PhysioNet Challenge 2012 (P12)</vt:lpstr>
      <vt:lpstr>PowerPoint Presentation</vt:lpstr>
      <vt:lpstr>Preprocessing &amp; Preparations</vt:lpstr>
      <vt:lpstr>Experiment-ready Data</vt:lpstr>
      <vt:lpstr>PowerPoint Presentation</vt:lpstr>
      <vt:lpstr>XGBoost on P12 (raw)</vt:lpstr>
      <vt:lpstr>XGBoost on P12 (imputed)</vt:lpstr>
      <vt:lpstr>XGBoost on P12 (imputed)</vt:lpstr>
      <vt:lpstr>Comparison to DL</vt:lpstr>
      <vt:lpstr>Discussion &amp;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鼎宜 聂</dc:creator>
  <cp:lastModifiedBy>Dyan Nie</cp:lastModifiedBy>
  <cp:revision>533</cp:revision>
  <dcterms:created xsi:type="dcterms:W3CDTF">2024-02-06T09:00:59Z</dcterms:created>
  <dcterms:modified xsi:type="dcterms:W3CDTF">2024-09-22T05:25:44Z</dcterms:modified>
</cp:coreProperties>
</file>