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68" r:id="rId4"/>
    <p:sldId id="269" r:id="rId5"/>
    <p:sldId id="270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636D"/>
    <a:srgbClr val="788ACF"/>
    <a:srgbClr val="003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3"/>
    <p:restoredTop sz="90408"/>
  </p:normalViewPr>
  <p:slideViewPr>
    <p:cSldViewPr snapToGrid="0">
      <p:cViewPr varScale="1">
        <p:scale>
          <a:sx n="115" d="100"/>
          <a:sy n="115" d="100"/>
        </p:scale>
        <p:origin x="1720" y="2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439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1E909-AB45-7D44-945E-42F5630E17CC}" type="datetimeFigureOut">
              <a:rPr lang="en-US" smtClean="0"/>
              <a:t>9/25/24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6E9D9-5BD0-B54B-959C-5BE53A82E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7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6E9D9-5BD0-B54B-959C-5BE53A82E6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1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A83-7C00-FC46-846B-B0306F955920}" type="datetime1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2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10-44A9-8A4A-AA68-B83D3F7F956D}" type="datetime1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2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B65-7AB6-D240-830F-73CAEF91BD8C}" type="datetime1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0F45-481B-4348-A58D-0AA8F5D5BD5C}" type="datetime1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6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CE17-B7CF-384A-9405-47847BCC1A0B}" type="datetime1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7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C8D6-9713-724E-B0C8-01375011AF61}" type="datetime1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C645-B614-2347-A6A1-C920B4A93207}" type="datetime1">
              <a:rPr lang="en-US" smtClean="0"/>
              <a:t>9/25/24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3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00C6-2521-7946-A88C-C0A9D9CCA620}" type="datetime1">
              <a:rPr lang="en-US" smtClean="0"/>
              <a:t>9/25/24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0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C570-0B80-C947-8B53-7224CDA0B9CE}" type="datetime1">
              <a:rPr lang="en-US" smtClean="0"/>
              <a:t>9/25/24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9A3E4-D7FE-784E-8866-B7FADCD1FCBB}" type="datetime1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1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C775-08E2-104C-87DA-764AE6BB0976}" type="datetime1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5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B4DE6-94D7-6049-90F9-424914E6C7A0}" type="datetime1">
              <a:rPr lang="en-US" smtClean="0"/>
              <a:t>9/25/24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B9114-250A-2F45-B5D4-E8882FFCD8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2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FEAF-8DC0-F9F2-B362-C3426E6A9F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Report &amp;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40AE7-EDEF-53FC-0365-660B30269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Dingyi</a:t>
            </a:r>
            <a:r>
              <a:rPr lang="en-US" dirty="0"/>
              <a:t> </a:t>
            </a:r>
            <a:r>
              <a:rPr lang="en-US" dirty="0" err="1"/>
              <a:t>Nie</a:t>
            </a:r>
            <a:endParaRPr lang="en-US" dirty="0"/>
          </a:p>
          <a:p>
            <a:r>
              <a:rPr lang="en-US" altLang="zh-CN" dirty="0"/>
              <a:t>MCL</a:t>
            </a:r>
            <a:endParaRPr lang="en-US" dirty="0"/>
          </a:p>
          <a:p>
            <a:r>
              <a:rPr lang="en-US" dirty="0"/>
              <a:t>09/</a:t>
            </a:r>
            <a:r>
              <a:rPr lang="en-US" altLang="zh-CN" dirty="0"/>
              <a:t>24</a:t>
            </a:r>
            <a:r>
              <a:rPr lang="en-US" dirty="0"/>
              <a:t>/2024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B3639-4957-F123-F424-EB8ADBA5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A83-7C00-FC46-846B-B0306F955920}" type="datetime1">
              <a:rPr lang="en-US" smtClean="0"/>
              <a:t>9/25/24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B3635-0494-F21C-6D28-766852D4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C0A423E-203B-F71D-431D-E1280027E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507" y="759378"/>
            <a:ext cx="4960493" cy="59620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D1DF82-1109-CFD7-111C-D71E64C6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P12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Importance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2E2D4-317A-ADDB-A1D7-973C61D24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6863" cy="4351338"/>
          </a:xfrm>
        </p:spPr>
        <p:txBody>
          <a:bodyPr/>
          <a:lstStyle/>
          <a:p>
            <a:r>
              <a:rPr lang="en-US" altLang="zh-CN" dirty="0"/>
              <a:t>Fit</a:t>
            </a:r>
            <a:r>
              <a:rPr lang="zh-CN" altLang="en-US" dirty="0"/>
              <a:t> </a:t>
            </a:r>
            <a:r>
              <a:rPr lang="en-US" altLang="zh-CN" dirty="0"/>
              <a:t>an </a:t>
            </a:r>
            <a:r>
              <a:rPr lang="en-US" altLang="zh-CN" dirty="0" err="1"/>
              <a:t>XGBoost</a:t>
            </a:r>
            <a:r>
              <a:rPr lang="en-US" altLang="zh-CN" dirty="0"/>
              <a:t> classifier on x-m-d concatenated input</a:t>
            </a:r>
          </a:p>
          <a:p>
            <a:r>
              <a:rPr lang="en-US" altLang="zh-CN" dirty="0"/>
              <a:t>Examine their aggregated </a:t>
            </a:r>
            <a:r>
              <a:rPr lang="en-US" altLang="zh-CN" dirty="0">
                <a:solidFill>
                  <a:schemeClr val="accent2"/>
                </a:solidFill>
              </a:rPr>
              <a:t>gain </a:t>
            </a:r>
            <a:r>
              <a:rPr lang="en-US" altLang="zh-CN" dirty="0"/>
              <a:t>over all time steps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EB5D7-B337-09AF-2BDC-DF0395C1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0F45-481B-4348-A58D-0AA8F5D5BD5C}" type="datetime1">
              <a:rPr lang="en-US" smtClean="0"/>
              <a:t>9/25/24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0C369-1853-D577-D1B7-537436FA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420736-4CE7-5F55-EFF1-6CDEF9562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473" y="3254254"/>
            <a:ext cx="5185357" cy="331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9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54F685-17D9-8A88-A6E9-A793EEF326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237" r="23010"/>
          <a:stretch/>
        </p:blipFill>
        <p:spPr>
          <a:xfrm>
            <a:off x="6582937" y="1449658"/>
            <a:ext cx="5609063" cy="54083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FFF5D7-22EA-88C0-6C40-0233D22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Differenced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8EBCB-8877-4408-3BD2-EFFA7AEEA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63683" cy="4351338"/>
          </a:xfrm>
        </p:spPr>
        <p:txBody>
          <a:bodyPr/>
          <a:lstStyle/>
          <a:p>
            <a:r>
              <a:rPr lang="en-US" altLang="zh-CN" dirty="0"/>
              <a:t>Filter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importance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missing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&lt;=</a:t>
            </a:r>
            <a:r>
              <a:rPr lang="zh-CN" altLang="en-US" dirty="0"/>
              <a:t> </a:t>
            </a:r>
            <a:r>
              <a:rPr lang="en-US" altLang="zh-CN" dirty="0"/>
              <a:t>80%:</a:t>
            </a:r>
          </a:p>
          <a:p>
            <a:pPr lvl="1"/>
            <a:r>
              <a:rPr lang="en-US" altLang="zh-CN" dirty="0"/>
              <a:t>'</a:t>
            </a:r>
            <a:r>
              <a:rPr lang="en-US" altLang="zh-CN" dirty="0" err="1"/>
              <a:t>DiasABP</a:t>
            </a:r>
            <a:r>
              <a:rPr lang="en-US" altLang="zh-CN" dirty="0"/>
              <a:t>', 'GCS', 'HR', '</a:t>
            </a:r>
            <a:r>
              <a:rPr lang="en-US" altLang="zh-CN" dirty="0" err="1"/>
              <a:t>NIDiasABP</a:t>
            </a:r>
            <a:r>
              <a:rPr lang="en-US" altLang="zh-CN" dirty="0"/>
              <a:t>', 'NIMAP', '</a:t>
            </a:r>
            <a:r>
              <a:rPr lang="en-US" altLang="zh-CN" dirty="0" err="1"/>
              <a:t>NISysABP</a:t>
            </a:r>
            <a:r>
              <a:rPr lang="en-US" altLang="zh-CN" dirty="0"/>
              <a:t>', '</a:t>
            </a:r>
            <a:r>
              <a:rPr lang="en-US" altLang="zh-CN" dirty="0" err="1"/>
              <a:t>SysABP</a:t>
            </a:r>
            <a:r>
              <a:rPr lang="en-US" altLang="zh-CN" dirty="0"/>
              <a:t>', 'Temp', 'Urine', 'Weight’</a:t>
            </a:r>
          </a:p>
          <a:p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alone,</a:t>
            </a:r>
            <a:r>
              <a:rPr lang="zh-CN" altLang="en-US" dirty="0"/>
              <a:t> </a:t>
            </a:r>
            <a:r>
              <a:rPr lang="en-US" altLang="zh-CN" dirty="0" err="1"/>
              <a:t>XGBoost</a:t>
            </a:r>
            <a:r>
              <a:rPr lang="zh-CN" altLang="en-US" dirty="0"/>
              <a:t> </a:t>
            </a:r>
            <a:r>
              <a:rPr lang="en-US" altLang="zh-CN" dirty="0"/>
              <a:t>achieves</a:t>
            </a:r>
            <a:r>
              <a:rPr lang="zh-CN" altLang="en-US" dirty="0"/>
              <a:t> </a:t>
            </a:r>
            <a:r>
              <a:rPr lang="en-US" altLang="zh-CN" dirty="0"/>
              <a:t>AUROC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  <a:r>
              <a:rPr lang="zh-CN" altLang="en-US" dirty="0"/>
              <a:t> </a:t>
            </a:r>
            <a:r>
              <a:rPr lang="en-US" altLang="zh-CN" dirty="0"/>
              <a:t>set:</a:t>
            </a:r>
          </a:p>
          <a:p>
            <a:pPr lvl="1"/>
            <a:r>
              <a:rPr lang="en-US" altLang="zh-CN" dirty="0"/>
              <a:t>81.12%,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x-m-d</a:t>
            </a:r>
            <a:r>
              <a:rPr lang="zh-CN" altLang="en-US" dirty="0"/>
              <a:t> </a:t>
            </a:r>
            <a:r>
              <a:rPr lang="en-US" altLang="zh-CN" dirty="0"/>
              <a:t>representation</a:t>
            </a:r>
          </a:p>
          <a:p>
            <a:pPr lvl="1"/>
            <a:r>
              <a:rPr lang="en-US" altLang="zh-CN" dirty="0"/>
              <a:t>81.05%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x-d</a:t>
            </a:r>
            <a:r>
              <a:rPr lang="zh-CN" altLang="en-US" dirty="0"/>
              <a:t> </a:t>
            </a:r>
            <a:r>
              <a:rPr lang="en-US" altLang="zh-CN" dirty="0"/>
              <a:t>representation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828B2-CCF1-CBB9-699D-ADAADDA4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0F45-481B-4348-A58D-0AA8F5D5BD5C}" type="datetime1">
              <a:rPr lang="en-US" smtClean="0"/>
              <a:t>9/25/24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B161A6-E75F-EB8A-2A47-AF96FFC7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BE0BB0-68E3-5E75-1962-66194AD1DDB0}"/>
              </a:ext>
            </a:extLst>
          </p:cNvPr>
          <p:cNvSpPr/>
          <p:nvPr/>
        </p:nvSpPr>
        <p:spPr>
          <a:xfrm>
            <a:off x="7078237" y="5340621"/>
            <a:ext cx="4630543" cy="8363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90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9FC8-47ED-C465-E75B-EB89EEA5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Differenced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AAA2E-83C6-79FC-AA3A-D7E747ED7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Spectral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</a:p>
          <a:p>
            <a:pPr lvl="1"/>
            <a:r>
              <a:rPr lang="en-US" dirty="0"/>
              <a:t>Differencing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 </a:t>
            </a:r>
            <a:r>
              <a:rPr lang="en-US" altLang="zh-CN" dirty="0"/>
              <a:t>observations</a:t>
            </a:r>
            <a:r>
              <a:rPr lang="en-US" dirty="0"/>
              <a:t>: </a:t>
            </a:r>
            <a:r>
              <a:rPr lang="en-US" dirty="0" err="1">
                <a:solidFill>
                  <a:schemeClr val="accent2"/>
                </a:solidFill>
              </a:rPr>
              <a:t>v′</a:t>
            </a:r>
            <a:r>
              <a:rPr lang="en-US" baseline="-25000" dirty="0" err="1">
                <a:solidFill>
                  <a:schemeClr val="accent2"/>
                </a:solidFill>
              </a:rPr>
              <a:t>t</a:t>
            </a:r>
            <a:r>
              <a:rPr lang="en-US" dirty="0">
                <a:solidFill>
                  <a:schemeClr val="accent2"/>
                </a:solidFill>
              </a:rPr>
              <a:t>=v</a:t>
            </a:r>
            <a:r>
              <a:rPr lang="en-US" baseline="-25000" dirty="0">
                <a:solidFill>
                  <a:schemeClr val="accent2"/>
                </a:solidFill>
              </a:rPr>
              <a:t>t</a:t>
            </a:r>
            <a:r>
              <a:rPr lang="en-US" dirty="0">
                <a:solidFill>
                  <a:schemeClr val="accent2"/>
                </a:solidFill>
              </a:rPr>
              <a:t>−v</a:t>
            </a:r>
            <a:r>
              <a:rPr lang="en-US" baseline="-25000" dirty="0">
                <a:solidFill>
                  <a:schemeClr val="accent2"/>
                </a:solidFill>
              </a:rPr>
              <a:t>t−1</a:t>
            </a:r>
          </a:p>
          <a:p>
            <a:pPr lvl="1"/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10~20</a:t>
            </a:r>
            <a:r>
              <a:rPr lang="zh-CN" altLang="en-US" dirty="0"/>
              <a:t> </a:t>
            </a:r>
            <a:r>
              <a:rPr lang="en-US" altLang="zh-CN" dirty="0"/>
              <a:t>observations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</a:p>
          <a:p>
            <a:pPr lvl="1"/>
            <a:r>
              <a:rPr lang="en-US" altLang="zh-CN" dirty="0"/>
              <a:t>Fitting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Saab</a:t>
            </a:r>
            <a:r>
              <a:rPr lang="zh-CN" altLang="en-US" dirty="0"/>
              <a:t> </a:t>
            </a:r>
            <a:r>
              <a:rPr lang="en-US" altLang="zh-CN" dirty="0"/>
              <a:t>transform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size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=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5,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stride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=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</a:p>
          <a:p>
            <a:pPr lvl="1"/>
            <a:r>
              <a:rPr lang="en-US" altLang="zh-CN" dirty="0"/>
              <a:t>Resulting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transformed</a:t>
            </a:r>
            <a:r>
              <a:rPr lang="zh-CN" altLang="en-US" dirty="0"/>
              <a:t> </a:t>
            </a:r>
            <a:r>
              <a:rPr lang="en-US" altLang="zh-CN" dirty="0"/>
              <a:t>spectral</a:t>
            </a:r>
            <a:r>
              <a:rPr lang="zh-CN" altLang="en-US" dirty="0"/>
              <a:t> </a:t>
            </a:r>
            <a:r>
              <a:rPr lang="en-US" altLang="zh-CN" dirty="0"/>
              <a:t>representations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varying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lengths</a:t>
            </a:r>
          </a:p>
          <a:p>
            <a:r>
              <a:rPr lang="en-US" altLang="zh-CN" dirty="0"/>
              <a:t>Forming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fixed</a:t>
            </a:r>
            <a:r>
              <a:rPr lang="zh-CN" altLang="en-US" dirty="0"/>
              <a:t> </a:t>
            </a:r>
            <a:r>
              <a:rPr lang="en-US" altLang="zh-CN" dirty="0"/>
              <a:t>shape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</a:p>
          <a:p>
            <a:pPr lvl="1"/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pooling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observed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/>
              <a:t> </a:t>
            </a:r>
            <a:r>
              <a:rPr lang="en-US" altLang="zh-CN" dirty="0"/>
              <a:t>numeric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</a:p>
          <a:p>
            <a:pPr lvl="1"/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pooing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differences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/>
              <a:t> </a:t>
            </a:r>
            <a:r>
              <a:rPr lang="en-US" altLang="zh-CN" dirty="0"/>
              <a:t>numeric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</a:p>
          <a:p>
            <a:pPr lvl="1"/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pooling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responses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Saab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K=</a:t>
            </a:r>
            <a:r>
              <a:rPr lang="en-US" altLang="zh-CN" dirty="0">
                <a:solidFill>
                  <a:schemeClr val="accent2"/>
                </a:solidFill>
              </a:rPr>
              <a:t>5</a:t>
            </a:r>
            <a:r>
              <a:rPr lang="zh-CN" altLang="en-US" dirty="0"/>
              <a:t> </a:t>
            </a:r>
            <a:r>
              <a:rPr lang="en-US" altLang="zh-CN" dirty="0"/>
              <a:t>numeric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</a:p>
          <a:p>
            <a:pPr lvl="1"/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length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* </a:t>
            </a:r>
            <a:r>
              <a:rPr lang="en-US" altLang="zh-CN" dirty="0"/>
              <a:t>(2+K)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70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DD57F-4183-EE1B-FE13-B8CACE80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0F45-481B-4348-A58D-0AA8F5D5BD5C}" type="datetime1">
              <a:rPr lang="en-US" smtClean="0"/>
              <a:t>9/25/24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5D951-1C83-B0AB-1724-AE7A80C8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5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4BCD-60D3-28A5-D45B-B996E91A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8770A39-9978-6CB4-23E8-0A65AB2EF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035087"/>
              </p:ext>
            </p:extLst>
          </p:nvPr>
        </p:nvGraphicFramePr>
        <p:xfrm>
          <a:off x="838200" y="3174922"/>
          <a:ext cx="10515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81953582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099327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223035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215632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4810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Baseline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(x-m-d)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Baseline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(x-d)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Leaned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Learned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feature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DFT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(n=32)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135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Validation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AUROC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81.12%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81.05%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73.34%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74.10%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84581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D4207-03C4-4EAA-E338-B2453458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0F45-481B-4348-A58D-0AA8F5D5BD5C}" type="datetime1">
              <a:rPr lang="en-US" smtClean="0"/>
              <a:t>9/25/24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4A150-FE45-FCF2-C8D6-3A075BAE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5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6EB0-9781-C610-48C4-F0545C83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/>
              <a:t>Feedback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D5D86-7432-91C0-426B-DC8ABBA46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8E221-94FC-61F9-740D-0AFA291B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CE17-B7CF-384A-9405-47847BCC1A0B}" type="datetime1">
              <a:rPr lang="en-US" smtClean="0"/>
              <a:t>9/25/24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3AD68-AD1D-B7B4-6B5A-F35665D7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15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9424</TotalTime>
  <Words>239</Words>
  <Application>Microsoft Macintosh PowerPoint</Application>
  <PresentationFormat>Widescreen</PresentationFormat>
  <Paragraphs>48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Office Theme</vt:lpstr>
      <vt:lpstr>Weekly Report &amp; Discussion</vt:lpstr>
      <vt:lpstr>P12 Feature Importance Study</vt:lpstr>
      <vt:lpstr>Differenced Time Series Analysis</vt:lpstr>
      <vt:lpstr>Differenced Time Series Analysis</vt:lpstr>
      <vt:lpstr>Results</vt:lpstr>
      <vt:lpstr>Discussion &amp;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鼎宜 聂</dc:creator>
  <cp:lastModifiedBy>Dyan Nie</cp:lastModifiedBy>
  <cp:revision>577</cp:revision>
  <dcterms:created xsi:type="dcterms:W3CDTF">2024-02-06T09:00:59Z</dcterms:created>
  <dcterms:modified xsi:type="dcterms:W3CDTF">2024-09-25T10:20:56Z</dcterms:modified>
</cp:coreProperties>
</file>