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0"/>
  </p:notesMasterIdLst>
  <p:sldIdLst>
    <p:sldId id="256" r:id="rId2"/>
    <p:sldId id="257" r:id="rId3"/>
    <p:sldId id="289" r:id="rId4"/>
    <p:sldId id="290" r:id="rId5"/>
    <p:sldId id="291" r:id="rId6"/>
    <p:sldId id="294" r:id="rId7"/>
    <p:sldId id="293" r:id="rId8"/>
    <p:sldId id="292" r:id="rId9"/>
    <p:sldId id="295" r:id="rId10"/>
    <p:sldId id="299" r:id="rId11"/>
    <p:sldId id="296" r:id="rId12"/>
    <p:sldId id="300" r:id="rId13"/>
    <p:sldId id="301" r:id="rId14"/>
    <p:sldId id="302" r:id="rId15"/>
    <p:sldId id="297" r:id="rId16"/>
    <p:sldId id="303" r:id="rId17"/>
    <p:sldId id="304" r:id="rId18"/>
    <p:sldId id="305" r:id="rId19"/>
    <p:sldId id="298" r:id="rId20"/>
    <p:sldId id="306" r:id="rId21"/>
    <p:sldId id="307" r:id="rId22"/>
    <p:sldId id="308" r:id="rId23"/>
    <p:sldId id="309" r:id="rId24"/>
    <p:sldId id="310" r:id="rId25"/>
    <p:sldId id="311" r:id="rId26"/>
    <p:sldId id="312" r:id="rId27"/>
    <p:sldId id="313" r:id="rId28"/>
    <p:sldId id="28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36D"/>
    <a:srgbClr val="788ACF"/>
    <a:srgbClr val="003D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774"/>
    <p:restoredTop sz="80503"/>
  </p:normalViewPr>
  <p:slideViewPr>
    <p:cSldViewPr snapToGrid="0">
      <p:cViewPr>
        <p:scale>
          <a:sx n="73" d="100"/>
          <a:sy n="73" d="100"/>
        </p:scale>
        <p:origin x="-176" y="808"/>
      </p:cViewPr>
      <p:guideLst/>
    </p:cSldViewPr>
  </p:slideViewPr>
  <p:notesTextViewPr>
    <p:cViewPr>
      <p:scale>
        <a:sx n="85" d="100"/>
        <a:sy n="85" d="100"/>
      </p:scale>
      <p:origin x="0" y="0"/>
    </p:cViewPr>
  </p:notesTextViewPr>
  <p:notesViewPr>
    <p:cSldViewPr snapToGrid="0">
      <p:cViewPr varScale="1">
        <p:scale>
          <a:sx n="94" d="100"/>
          <a:sy n="94" d="100"/>
        </p:scale>
        <p:origin x="4392"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41E909-AB45-7D44-945E-42F5630E17CC}" type="datetimeFigureOut">
              <a:rPr lang="en-US" smtClean="0"/>
              <a:t>3/29/24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26E9D9-5BD0-B54B-959C-5BE53A82E67D}" type="slidenum">
              <a:rPr lang="en-US" smtClean="0"/>
              <a:t>‹#›</a:t>
            </a:fld>
            <a:endParaRPr lang="en-US"/>
          </a:p>
        </p:txBody>
      </p:sp>
    </p:spTree>
    <p:extLst>
      <p:ext uri="{BB962C8B-B14F-4D97-AF65-F5344CB8AC3E}">
        <p14:creationId xmlns:p14="http://schemas.microsoft.com/office/powerpoint/2010/main" val="3150976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This is a</a:t>
            </a:r>
            <a:r>
              <a:rPr lang="zh-CN" altLang="en-US" dirty="0"/>
              <a:t> </a:t>
            </a:r>
            <a:r>
              <a:rPr lang="en-US" altLang="zh-CN" dirty="0"/>
              <a:t>literature</a:t>
            </a:r>
            <a:r>
              <a:rPr lang="zh-CN" altLang="en-US" dirty="0"/>
              <a:t> </a:t>
            </a:r>
            <a:r>
              <a:rPr lang="en-US" altLang="zh-CN" dirty="0"/>
              <a:t>review</a:t>
            </a:r>
            <a:r>
              <a:rPr lang="zh-CN" altLang="en-US" dirty="0"/>
              <a:t> </a:t>
            </a:r>
            <a:r>
              <a:rPr lang="en-US" altLang="zh-CN" dirty="0"/>
              <a:t>of</a:t>
            </a:r>
            <a:r>
              <a:rPr lang="zh-CN" altLang="en-US" dirty="0"/>
              <a:t> </a:t>
            </a:r>
            <a:r>
              <a:rPr lang="en-US" altLang="zh-CN" dirty="0"/>
              <a:t>exploiting</a:t>
            </a:r>
            <a:r>
              <a:rPr lang="zh-CN" altLang="en-US" dirty="0"/>
              <a:t> </a:t>
            </a:r>
            <a:r>
              <a:rPr lang="en-US" altLang="zh-CN" dirty="0"/>
              <a:t>multimodal</a:t>
            </a:r>
            <a:r>
              <a:rPr lang="zh-CN" altLang="en-US" dirty="0"/>
              <a:t> </a:t>
            </a:r>
            <a:r>
              <a:rPr lang="en-US" altLang="zh-CN" dirty="0"/>
              <a:t>cancer</a:t>
            </a:r>
            <a:r>
              <a:rPr lang="zh-CN" altLang="en-US" dirty="0"/>
              <a:t> </a:t>
            </a:r>
            <a:r>
              <a:rPr lang="en-US" altLang="zh-CN" dirty="0"/>
              <a:t>data</a:t>
            </a:r>
            <a:r>
              <a:rPr lang="zh-CN" altLang="en-US" dirty="0"/>
              <a:t> </a:t>
            </a:r>
            <a:r>
              <a:rPr lang="en-US" altLang="zh-CN" dirty="0"/>
              <a:t>in context</a:t>
            </a:r>
            <a:r>
              <a:rPr lang="zh-CN" altLang="en-US" dirty="0"/>
              <a:t> </a:t>
            </a:r>
            <a:r>
              <a:rPr lang="en-US" altLang="zh-CN" dirty="0"/>
              <a:t>of</a:t>
            </a:r>
            <a:r>
              <a:rPr lang="zh-CN" altLang="en-US" dirty="0"/>
              <a:t> </a:t>
            </a:r>
            <a:r>
              <a:rPr lang="en-US" altLang="zh-CN" dirty="0"/>
              <a:t>precision</a:t>
            </a:r>
            <a:r>
              <a:rPr lang="zh-CN" altLang="en-US" dirty="0"/>
              <a:t> </a:t>
            </a:r>
            <a:r>
              <a:rPr lang="en-US" altLang="zh-CN" dirty="0"/>
              <a:t>oncology.</a:t>
            </a:r>
          </a:p>
          <a:p>
            <a:endParaRPr lang="en-US" altLang="zh-CN" dirty="0"/>
          </a:p>
          <a:p>
            <a:r>
              <a:rPr lang="en-US" altLang="zh-CN" dirty="0"/>
              <a:t>It’s a high level review covering a large amount of papers sharing this scope.</a:t>
            </a:r>
          </a:p>
          <a:p>
            <a:r>
              <a:rPr lang="en-US" altLang="zh-CN" dirty="0"/>
              <a:t>We won’t go too deep into every single one of them, or this presentation will end up being extremely long and exhausting.</a:t>
            </a:r>
          </a:p>
          <a:p>
            <a:endParaRPr lang="en-US" dirty="0"/>
          </a:p>
          <a:p>
            <a:r>
              <a:rPr lang="en-US" dirty="0"/>
              <a:t>However we will look into some highlights that will help us get a better idea of:</a:t>
            </a:r>
          </a:p>
          <a:p>
            <a:r>
              <a:rPr lang="en-US" dirty="0"/>
              <a:t>What</a:t>
            </a:r>
            <a:r>
              <a:rPr lang="zh-CN" altLang="en-US" dirty="0"/>
              <a:t> </a:t>
            </a:r>
            <a:r>
              <a:rPr lang="en-US" altLang="zh-CN" dirty="0"/>
              <a:t>are</a:t>
            </a:r>
            <a:r>
              <a:rPr lang="zh-CN" altLang="en-US" dirty="0"/>
              <a:t> </a:t>
            </a:r>
            <a:r>
              <a:rPr lang="en-US" altLang="zh-CN" dirty="0"/>
              <a:t>the common data modalities in oncology?</a:t>
            </a:r>
          </a:p>
          <a:p>
            <a:r>
              <a:rPr lang="en-US" dirty="0"/>
              <a:t>What are the commonly used unimodal models to analyze these independent modalities?</a:t>
            </a:r>
          </a:p>
          <a:p>
            <a:r>
              <a:rPr lang="en-US" dirty="0"/>
              <a:t>Using these models as building blocks, </a:t>
            </a:r>
            <a:r>
              <a:rPr lang="en-US" altLang="zh-CN" dirty="0"/>
              <a:t>what</a:t>
            </a:r>
            <a:r>
              <a:rPr lang="zh-CN" altLang="en-US" dirty="0"/>
              <a:t> </a:t>
            </a:r>
            <a:r>
              <a:rPr lang="en-US" altLang="zh-CN" dirty="0"/>
              <a:t>are</a:t>
            </a:r>
            <a:r>
              <a:rPr lang="zh-CN" altLang="en-US" dirty="0"/>
              <a:t> </a:t>
            </a:r>
            <a:r>
              <a:rPr lang="en-US" altLang="zh-CN" dirty="0"/>
              <a:t>the</a:t>
            </a:r>
            <a:r>
              <a:rPr lang="zh-CN" altLang="en-US" dirty="0"/>
              <a:t> </a:t>
            </a:r>
            <a:r>
              <a:rPr lang="en-US" altLang="zh-CN" dirty="0"/>
              <a:t>possible</a:t>
            </a:r>
            <a:r>
              <a:rPr lang="zh-CN" altLang="en-US" dirty="0"/>
              <a:t> </a:t>
            </a:r>
            <a:r>
              <a:rPr lang="en-US" altLang="zh-CN" dirty="0"/>
              <a:t>multimodal</a:t>
            </a:r>
            <a:r>
              <a:rPr lang="zh-CN" altLang="en-US" dirty="0"/>
              <a:t> </a:t>
            </a:r>
            <a:r>
              <a:rPr lang="en-US" altLang="zh-CN" dirty="0"/>
              <a:t>data integration approaches</a:t>
            </a:r>
            <a:r>
              <a:rPr lang="zh-CN" altLang="en-US" dirty="0"/>
              <a:t> </a:t>
            </a:r>
            <a:r>
              <a:rPr lang="en-US" altLang="zh-CN" dirty="0"/>
              <a:t>for</a:t>
            </a:r>
            <a:r>
              <a:rPr lang="zh-CN" altLang="en-US" dirty="0"/>
              <a:t> </a:t>
            </a:r>
            <a:r>
              <a:rPr lang="en-US" altLang="zh-CN" dirty="0"/>
              <a:t>precision</a:t>
            </a:r>
            <a:r>
              <a:rPr lang="zh-CN" altLang="en-US" dirty="0"/>
              <a:t> </a:t>
            </a:r>
            <a:r>
              <a:rPr lang="en-US" altLang="zh-CN" dirty="0"/>
              <a:t>oncology?</a:t>
            </a:r>
          </a:p>
          <a:p>
            <a:r>
              <a:rPr lang="en-US" altLang="zh-CN" dirty="0"/>
              <a:t>And</a:t>
            </a:r>
            <a:r>
              <a:rPr lang="zh-CN" altLang="en-US" dirty="0"/>
              <a:t> </a:t>
            </a:r>
            <a:r>
              <a:rPr lang="en-US" altLang="zh-CN" dirty="0"/>
              <a:t>most</a:t>
            </a:r>
            <a:r>
              <a:rPr lang="zh-CN" altLang="en-US" dirty="0"/>
              <a:t> </a:t>
            </a:r>
            <a:r>
              <a:rPr lang="en-US" altLang="zh-CN" dirty="0"/>
              <a:t>importantly,</a:t>
            </a:r>
            <a:r>
              <a:rPr lang="zh-CN" altLang="en-US" dirty="0"/>
              <a:t> </a:t>
            </a:r>
            <a:r>
              <a:rPr lang="en-US" altLang="zh-CN" dirty="0"/>
              <a:t>how</a:t>
            </a:r>
            <a:r>
              <a:rPr lang="zh-CN" altLang="en-US" dirty="0"/>
              <a:t> </a:t>
            </a:r>
            <a:r>
              <a:rPr lang="en-US" altLang="zh-CN" dirty="0"/>
              <a:t>good</a:t>
            </a:r>
            <a:r>
              <a:rPr lang="zh-CN" altLang="en-US" dirty="0"/>
              <a:t> </a:t>
            </a:r>
            <a:r>
              <a:rPr lang="en-US" altLang="zh-CN" dirty="0"/>
              <a:t>are</a:t>
            </a:r>
            <a:r>
              <a:rPr lang="zh-CN" altLang="en-US" dirty="0"/>
              <a:t> </a:t>
            </a:r>
            <a:r>
              <a:rPr lang="en-US" altLang="zh-CN" dirty="0"/>
              <a:t>these</a:t>
            </a:r>
            <a:r>
              <a:rPr lang="zh-CN" altLang="en-US" dirty="0"/>
              <a:t> </a:t>
            </a:r>
            <a:r>
              <a:rPr lang="en-US" altLang="zh-CN" dirty="0"/>
              <a:t>methods</a:t>
            </a:r>
            <a:r>
              <a:rPr lang="zh-CN" altLang="en-US" dirty="0"/>
              <a:t> </a:t>
            </a:r>
            <a:r>
              <a:rPr lang="en-US" altLang="zh-CN" dirty="0"/>
              <a:t>compared</a:t>
            </a:r>
            <a:r>
              <a:rPr lang="zh-CN" altLang="en-US" dirty="0"/>
              <a:t> </a:t>
            </a:r>
            <a:r>
              <a:rPr lang="en-US" altLang="zh-CN" dirty="0"/>
              <a:t>to</a:t>
            </a:r>
            <a:r>
              <a:rPr lang="zh-CN" altLang="en-US" dirty="0"/>
              <a:t> </a:t>
            </a:r>
            <a:r>
              <a:rPr lang="en-US" altLang="zh-CN" dirty="0"/>
              <a:t>unimodal</a:t>
            </a:r>
            <a:r>
              <a:rPr lang="zh-CN" altLang="en-US" dirty="0"/>
              <a:t> </a:t>
            </a:r>
            <a:r>
              <a:rPr lang="en-US" altLang="zh-CN" dirty="0"/>
              <a:t>ones?</a:t>
            </a:r>
            <a:endParaRPr lang="en-US" dirty="0"/>
          </a:p>
        </p:txBody>
      </p:sp>
      <p:sp>
        <p:nvSpPr>
          <p:cNvPr id="4" name="Slide Number Placeholder 3"/>
          <p:cNvSpPr>
            <a:spLocks noGrp="1"/>
          </p:cNvSpPr>
          <p:nvPr>
            <p:ph type="sldNum" sz="quarter" idx="5"/>
          </p:nvPr>
        </p:nvSpPr>
        <p:spPr/>
        <p:txBody>
          <a:bodyPr/>
          <a:lstStyle/>
          <a:p>
            <a:fld id="{0926E9D9-5BD0-B54B-959C-5BE53A82E67D}" type="slidenum">
              <a:rPr lang="en-US" smtClean="0"/>
              <a:t>1</a:t>
            </a:fld>
            <a:endParaRPr lang="en-US"/>
          </a:p>
        </p:txBody>
      </p:sp>
    </p:spTree>
    <p:extLst>
      <p:ext uri="{BB962C8B-B14F-4D97-AF65-F5344CB8AC3E}">
        <p14:creationId xmlns:p14="http://schemas.microsoft.com/office/powerpoint/2010/main" val="2056179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a:t>
            </a:r>
            <a:r>
              <a:rPr lang="en-US" altLang="zh-CN" dirty="0"/>
              <a:t>the</a:t>
            </a:r>
            <a:r>
              <a:rPr lang="zh-CN" altLang="en-US" dirty="0"/>
              <a:t> </a:t>
            </a:r>
            <a:r>
              <a:rPr lang="en-US" altLang="zh-CN" dirty="0"/>
              <a:t>proposed</a:t>
            </a:r>
            <a:r>
              <a:rPr lang="zh-CN" altLang="en-US" dirty="0"/>
              <a:t> </a:t>
            </a:r>
            <a:r>
              <a:rPr lang="en-US" dirty="0"/>
              <a:t>model is trained on the first 48 hours data and makes prediction at the last time step, it can make predictions on the fly with partial observations</a:t>
            </a:r>
            <a:r>
              <a:rPr lang="en-US" altLang="zh-CN" dirty="0"/>
              <a:t>.</a:t>
            </a:r>
            <a:endParaRPr lang="en-US" dirty="0"/>
          </a:p>
        </p:txBody>
      </p:sp>
      <p:sp>
        <p:nvSpPr>
          <p:cNvPr id="4" name="Slide Number Placeholder 3"/>
          <p:cNvSpPr>
            <a:spLocks noGrp="1"/>
          </p:cNvSpPr>
          <p:nvPr>
            <p:ph type="sldNum" sz="quarter" idx="5"/>
          </p:nvPr>
        </p:nvSpPr>
        <p:spPr/>
        <p:txBody>
          <a:bodyPr/>
          <a:lstStyle/>
          <a:p>
            <a:fld id="{0926E9D9-5BD0-B54B-959C-5BE53A82E67D}" type="slidenum">
              <a:rPr lang="en-US" smtClean="0"/>
              <a:t>17</a:t>
            </a:fld>
            <a:endParaRPr lang="en-US"/>
          </a:p>
        </p:txBody>
      </p:sp>
    </p:spTree>
    <p:extLst>
      <p:ext uri="{BB962C8B-B14F-4D97-AF65-F5344CB8AC3E}">
        <p14:creationId xmlns:p14="http://schemas.microsoft.com/office/powerpoint/2010/main" val="837112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model </a:t>
            </a:r>
            <a:r>
              <a:rPr lang="en-US" dirty="0" err="1"/>
              <a:t>outper</a:t>
            </a:r>
            <a:r>
              <a:rPr lang="en-US" dirty="0"/>
              <a:t>- formed the model with similar data settings46 by 1.27% AUROC score</a:t>
            </a:r>
            <a:r>
              <a:rPr lang="zh-CN" altLang="en-US" dirty="0"/>
              <a:t> </a:t>
            </a:r>
            <a:r>
              <a:rPr lang="en-US" altLang="zh-CN" dirty="0"/>
              <a:t>among</a:t>
            </a:r>
            <a:r>
              <a:rPr lang="zh-CN" altLang="en-US" dirty="0"/>
              <a:t> </a:t>
            </a:r>
            <a:r>
              <a:rPr lang="en-US" altLang="zh-CN" dirty="0"/>
              <a:t>RNN</a:t>
            </a:r>
            <a:r>
              <a:rPr lang="zh-CN" altLang="en-US" dirty="0"/>
              <a:t> </a:t>
            </a:r>
            <a:r>
              <a:rPr lang="en-US" altLang="zh-CN" dirty="0"/>
              <a:t>methods.</a:t>
            </a:r>
          </a:p>
          <a:p>
            <a:r>
              <a:rPr lang="en-US" altLang="zh-CN" dirty="0"/>
              <a:t>And</a:t>
            </a:r>
            <a:r>
              <a:rPr lang="zh-CN" altLang="en-US" dirty="0"/>
              <a:t> </a:t>
            </a:r>
            <a:r>
              <a:rPr lang="en-US" altLang="zh-CN" dirty="0"/>
              <a:t>a</a:t>
            </a:r>
            <a:r>
              <a:rPr lang="zh-CN" altLang="en-US" dirty="0"/>
              <a:t> </a:t>
            </a:r>
            <a:r>
              <a:rPr lang="en-US" altLang="zh-CN" dirty="0"/>
              <a:t>relative improvement of 2.2% AUROC score among</a:t>
            </a:r>
            <a:r>
              <a:rPr lang="zh-CN" altLang="en-US" dirty="0"/>
              <a:t> </a:t>
            </a:r>
            <a:r>
              <a:rPr lang="en-US" altLang="zh-CN" dirty="0"/>
              <a:t>non-RNN</a:t>
            </a:r>
            <a:r>
              <a:rPr lang="zh-CN" altLang="en-US" dirty="0"/>
              <a:t> </a:t>
            </a:r>
            <a:r>
              <a:rPr lang="en-US" altLang="zh-CN" dirty="0"/>
              <a:t>methods</a:t>
            </a:r>
            <a:r>
              <a:rPr lang="zh-CN" altLang="en-US" dirty="0"/>
              <a:t> </a:t>
            </a:r>
            <a:r>
              <a:rPr lang="en-US" altLang="zh-CN" dirty="0"/>
              <a:t>such</a:t>
            </a:r>
            <a:r>
              <a:rPr lang="zh-CN" altLang="en-US" dirty="0"/>
              <a:t> </a:t>
            </a:r>
            <a:r>
              <a:rPr lang="en-US" altLang="zh-CN" dirty="0"/>
              <a:t>as</a:t>
            </a:r>
            <a:r>
              <a:rPr lang="zh-CN" altLang="en-US" dirty="0"/>
              <a:t> </a:t>
            </a:r>
            <a:r>
              <a:rPr lang="en-US" altLang="zh-CN" dirty="0"/>
              <a:t>LR,</a:t>
            </a:r>
            <a:r>
              <a:rPr lang="zh-CN" altLang="en-US" dirty="0"/>
              <a:t> </a:t>
            </a:r>
            <a:r>
              <a:rPr lang="en-US" altLang="zh-CN" dirty="0"/>
              <a:t>SVM,</a:t>
            </a:r>
            <a:r>
              <a:rPr lang="zh-CN" altLang="en-US" dirty="0"/>
              <a:t> </a:t>
            </a:r>
            <a:r>
              <a:rPr lang="en-US" altLang="zh-CN" dirty="0"/>
              <a:t>random</a:t>
            </a:r>
            <a:r>
              <a:rPr lang="zh-CN" altLang="en-US" dirty="0"/>
              <a:t> </a:t>
            </a:r>
            <a:r>
              <a:rPr lang="en-US" altLang="zh-CN" dirty="0"/>
              <a:t>forest.</a:t>
            </a:r>
          </a:p>
        </p:txBody>
      </p:sp>
      <p:sp>
        <p:nvSpPr>
          <p:cNvPr id="4" name="Slide Number Placeholder 3"/>
          <p:cNvSpPr>
            <a:spLocks noGrp="1"/>
          </p:cNvSpPr>
          <p:nvPr>
            <p:ph type="sldNum" sz="quarter" idx="5"/>
          </p:nvPr>
        </p:nvSpPr>
        <p:spPr/>
        <p:txBody>
          <a:bodyPr/>
          <a:lstStyle/>
          <a:p>
            <a:fld id="{0926E9D9-5BD0-B54B-959C-5BE53A82E67D}" type="slidenum">
              <a:rPr lang="en-US" smtClean="0"/>
              <a:t>18</a:t>
            </a:fld>
            <a:endParaRPr lang="en-US"/>
          </a:p>
        </p:txBody>
      </p:sp>
    </p:spTree>
    <p:extLst>
      <p:ext uri="{BB962C8B-B14F-4D97-AF65-F5344CB8AC3E}">
        <p14:creationId xmlns:p14="http://schemas.microsoft.com/office/powerpoint/2010/main" val="3121249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26E9D9-5BD0-B54B-959C-5BE53A82E67D}" type="slidenum">
              <a:rPr lang="en-US" smtClean="0"/>
              <a:t>19</a:t>
            </a:fld>
            <a:endParaRPr lang="en-US"/>
          </a:p>
        </p:txBody>
      </p:sp>
    </p:spTree>
    <p:extLst>
      <p:ext uri="{BB962C8B-B14F-4D97-AF65-F5344CB8AC3E}">
        <p14:creationId xmlns:p14="http://schemas.microsoft.com/office/powerpoint/2010/main" val="3069967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Where</a:t>
            </a:r>
            <a:r>
              <a:rPr lang="zh-CN" altLang="en-US" dirty="0"/>
              <a:t> </a:t>
            </a:r>
            <a:r>
              <a:rPr lang="en-US" altLang="zh-CN" dirty="0"/>
              <a:t>is</a:t>
            </a:r>
            <a:r>
              <a:rPr lang="zh-CN" altLang="en-US" dirty="0"/>
              <a:t> </a:t>
            </a:r>
            <a:r>
              <a:rPr lang="en-US" altLang="zh-CN" dirty="0"/>
              <a:t>the</a:t>
            </a:r>
            <a:r>
              <a:rPr lang="zh-CN" altLang="en-US" dirty="0"/>
              <a:t> </a:t>
            </a:r>
            <a:r>
              <a:rPr lang="en-US" altLang="zh-CN" dirty="0"/>
              <a:t>representation</a:t>
            </a:r>
            <a:r>
              <a:rPr lang="zh-CN" altLang="en-US" dirty="0"/>
              <a:t> </a:t>
            </a:r>
            <a:r>
              <a:rPr lang="en-US" altLang="zh-CN" dirty="0"/>
              <a:t>&amp;</a:t>
            </a:r>
            <a:r>
              <a:rPr lang="zh-CN" altLang="en-US" dirty="0"/>
              <a:t> </a:t>
            </a:r>
            <a:r>
              <a:rPr lang="en-US" altLang="zh-CN" dirty="0"/>
              <a:t>where</a:t>
            </a:r>
            <a:r>
              <a:rPr lang="zh-CN" altLang="en-US" dirty="0"/>
              <a:t> </a:t>
            </a:r>
            <a:r>
              <a:rPr lang="en-US" altLang="zh-CN" dirty="0"/>
              <a:t>is</a:t>
            </a:r>
            <a:r>
              <a:rPr lang="zh-CN" altLang="en-US" dirty="0"/>
              <a:t> </a:t>
            </a:r>
            <a:r>
              <a:rPr lang="en-US" altLang="zh-CN" dirty="0"/>
              <a:t>the</a:t>
            </a:r>
            <a:r>
              <a:rPr lang="zh-CN" altLang="en-US" dirty="0"/>
              <a:t> </a:t>
            </a:r>
            <a:r>
              <a:rPr lang="en-US" altLang="zh-CN" dirty="0"/>
              <a:t>feature?</a:t>
            </a:r>
          </a:p>
          <a:p>
            <a:r>
              <a:rPr lang="en-US" altLang="zh-CN" dirty="0"/>
              <a:t>Different</a:t>
            </a:r>
            <a:r>
              <a:rPr lang="zh-CN" altLang="en-US" dirty="0"/>
              <a:t> </a:t>
            </a:r>
            <a:r>
              <a:rPr lang="en-US" altLang="zh-CN" dirty="0"/>
              <a:t>stages</a:t>
            </a:r>
            <a:r>
              <a:rPr lang="zh-CN" altLang="en-US" dirty="0"/>
              <a:t> </a:t>
            </a:r>
            <a:r>
              <a:rPr lang="en-US" altLang="zh-CN" dirty="0"/>
              <a:t>(feature</a:t>
            </a:r>
            <a:r>
              <a:rPr lang="zh-CN" altLang="en-US" dirty="0"/>
              <a:t> </a:t>
            </a:r>
            <a:r>
              <a:rPr lang="en-US" altLang="zh-CN" dirty="0"/>
              <a:t>subnet,</a:t>
            </a:r>
            <a:r>
              <a:rPr lang="zh-CN" altLang="en-US" dirty="0"/>
              <a:t> </a:t>
            </a:r>
            <a:r>
              <a:rPr lang="en-US" altLang="zh-CN" dirty="0"/>
              <a:t>decision</a:t>
            </a:r>
            <a:r>
              <a:rPr lang="zh-CN" altLang="en-US" dirty="0"/>
              <a:t> </a:t>
            </a:r>
            <a:r>
              <a:rPr lang="en-US" altLang="zh-CN" dirty="0"/>
              <a:t>subnet</a:t>
            </a:r>
            <a:r>
              <a:rPr lang="zh-CN" altLang="en-US" dirty="0"/>
              <a:t> </a:t>
            </a:r>
            <a:r>
              <a:rPr lang="en-US" altLang="zh-CN" dirty="0" err="1"/>
              <a:t>etc</a:t>
            </a:r>
            <a:r>
              <a:rPr lang="en-US" altLang="zh-CN" dirty="0"/>
              <a:t>)</a:t>
            </a:r>
            <a:r>
              <a:rPr lang="zh-CN" altLang="en-US" dirty="0"/>
              <a:t> </a:t>
            </a:r>
            <a:r>
              <a:rPr lang="en-US" altLang="zh-CN" dirty="0"/>
              <a:t>are</a:t>
            </a:r>
            <a:r>
              <a:rPr lang="zh-CN" altLang="en-US" dirty="0"/>
              <a:t> </a:t>
            </a:r>
            <a:r>
              <a:rPr lang="en-US" altLang="zh-CN" dirty="0"/>
              <a:t>not</a:t>
            </a:r>
            <a:r>
              <a:rPr lang="zh-CN" altLang="en-US" dirty="0"/>
              <a:t> </a:t>
            </a:r>
            <a:r>
              <a:rPr lang="en-US" altLang="zh-CN" dirty="0"/>
              <a:t>explicitly</a:t>
            </a:r>
            <a:r>
              <a:rPr lang="zh-CN" altLang="en-US" dirty="0"/>
              <a:t> </a:t>
            </a:r>
            <a:r>
              <a:rPr lang="en-US" altLang="zh-CN" dirty="0"/>
              <a:t>defined</a:t>
            </a:r>
            <a:r>
              <a:rPr lang="zh-CN" altLang="en-US" dirty="0"/>
              <a:t> </a:t>
            </a:r>
            <a:r>
              <a:rPr lang="en-US" altLang="zh-CN" dirty="0"/>
              <a:t>in</a:t>
            </a:r>
            <a:r>
              <a:rPr lang="zh-CN" altLang="en-US" dirty="0"/>
              <a:t> </a:t>
            </a:r>
            <a:r>
              <a:rPr lang="en-US" altLang="zh-CN" dirty="0"/>
              <a:t>a</a:t>
            </a:r>
            <a:r>
              <a:rPr lang="zh-CN" altLang="en-US" dirty="0"/>
              <a:t> </a:t>
            </a:r>
            <a:r>
              <a:rPr lang="en-US" altLang="zh-CN" dirty="0"/>
              <a:t>typical</a:t>
            </a:r>
            <a:r>
              <a:rPr lang="zh-CN" altLang="en-US" dirty="0"/>
              <a:t> </a:t>
            </a:r>
            <a:r>
              <a:rPr lang="en-US" altLang="zh-CN" dirty="0"/>
              <a:t>DL</a:t>
            </a:r>
            <a:r>
              <a:rPr lang="zh-CN" altLang="en-US" dirty="0"/>
              <a:t> </a:t>
            </a:r>
            <a:r>
              <a:rPr lang="en-US" altLang="zh-CN" dirty="0"/>
              <a:t>pipeline.</a:t>
            </a:r>
            <a:r>
              <a:rPr lang="zh-CN" altLang="en-US" dirty="0"/>
              <a:t> </a:t>
            </a:r>
            <a:r>
              <a:rPr lang="en-US" altLang="zh-CN" dirty="0"/>
              <a:t>If</a:t>
            </a:r>
            <a:r>
              <a:rPr lang="zh-CN" altLang="en-US" dirty="0"/>
              <a:t> </a:t>
            </a:r>
            <a:r>
              <a:rPr lang="en-US" altLang="zh-CN" dirty="0"/>
              <a:t>we</a:t>
            </a:r>
            <a:r>
              <a:rPr lang="zh-CN" altLang="en-US" dirty="0"/>
              <a:t> </a:t>
            </a:r>
            <a:r>
              <a:rPr lang="en-US" altLang="zh-CN" dirty="0"/>
              <a:t>don’t</a:t>
            </a:r>
            <a:r>
              <a:rPr lang="zh-CN" altLang="en-US" dirty="0"/>
              <a:t> </a:t>
            </a:r>
            <a:r>
              <a:rPr lang="en-US" altLang="zh-CN" dirty="0"/>
              <a:t>consider</a:t>
            </a:r>
            <a:r>
              <a:rPr lang="zh-CN" altLang="en-US" dirty="0"/>
              <a:t> </a:t>
            </a:r>
            <a:r>
              <a:rPr lang="en-US" altLang="zh-CN" dirty="0"/>
              <a:t>specific</a:t>
            </a:r>
            <a:r>
              <a:rPr lang="zh-CN" altLang="en-US" dirty="0"/>
              <a:t> </a:t>
            </a:r>
            <a:r>
              <a:rPr lang="en-US" altLang="zh-CN" dirty="0"/>
              <a:t>paradigms</a:t>
            </a:r>
            <a:r>
              <a:rPr lang="zh-CN" altLang="en-US" dirty="0"/>
              <a:t> </a:t>
            </a:r>
            <a:r>
              <a:rPr lang="en-US" altLang="zh-CN" dirty="0"/>
              <a:t>such</a:t>
            </a:r>
            <a:r>
              <a:rPr lang="zh-CN" altLang="en-US" dirty="0"/>
              <a:t> </a:t>
            </a:r>
            <a:r>
              <a:rPr lang="en-US" altLang="zh-CN" dirty="0"/>
              <a:t>as</a:t>
            </a:r>
            <a:r>
              <a:rPr lang="zh-CN" altLang="en-US" dirty="0"/>
              <a:t> </a:t>
            </a:r>
            <a:r>
              <a:rPr lang="en-US" altLang="zh-CN" dirty="0"/>
              <a:t>pretrain-finetune,</a:t>
            </a:r>
            <a:r>
              <a:rPr lang="zh-CN" altLang="en-US" dirty="0"/>
              <a:t> </a:t>
            </a:r>
            <a:r>
              <a:rPr lang="en-US" altLang="zh-CN" dirty="0"/>
              <a:t>then</a:t>
            </a:r>
            <a:r>
              <a:rPr lang="zh-CN" altLang="en-US" dirty="0"/>
              <a:t> </a:t>
            </a:r>
            <a:r>
              <a:rPr lang="en-US" altLang="zh-CN" dirty="0"/>
              <a:t>usually</a:t>
            </a:r>
            <a:r>
              <a:rPr lang="zh-CN" altLang="en-US" dirty="0"/>
              <a:t> </a:t>
            </a:r>
            <a:r>
              <a:rPr lang="en-US" altLang="zh-CN" dirty="0"/>
              <a:t>DL</a:t>
            </a:r>
            <a:r>
              <a:rPr lang="zh-CN" altLang="en-US" dirty="0"/>
              <a:t> </a:t>
            </a:r>
            <a:r>
              <a:rPr lang="en-US" altLang="zh-CN" dirty="0"/>
              <a:t>is</a:t>
            </a:r>
            <a:r>
              <a:rPr lang="zh-CN" altLang="en-US" dirty="0"/>
              <a:t> </a:t>
            </a:r>
            <a:r>
              <a:rPr lang="en-US" altLang="zh-CN" dirty="0"/>
              <a:t>just</a:t>
            </a:r>
            <a:r>
              <a:rPr lang="zh-CN" altLang="en-US" dirty="0"/>
              <a:t> </a:t>
            </a:r>
            <a:r>
              <a:rPr lang="en-US" altLang="zh-CN" dirty="0"/>
              <a:t>an</a:t>
            </a:r>
            <a:r>
              <a:rPr lang="zh-CN" altLang="en-US" dirty="0"/>
              <a:t> </a:t>
            </a:r>
            <a:r>
              <a:rPr lang="en-US" altLang="zh-CN" dirty="0"/>
              <a:t>end2end,</a:t>
            </a:r>
            <a:r>
              <a:rPr lang="zh-CN" altLang="en-US" dirty="0"/>
              <a:t> </a:t>
            </a:r>
            <a:r>
              <a:rPr lang="en-US" altLang="zh-CN" dirty="0"/>
              <a:t>highly</a:t>
            </a:r>
            <a:r>
              <a:rPr lang="zh-CN" altLang="en-US" dirty="0"/>
              <a:t> </a:t>
            </a:r>
            <a:r>
              <a:rPr lang="en-US" altLang="zh-CN" dirty="0"/>
              <a:t>coupled</a:t>
            </a:r>
            <a:r>
              <a:rPr lang="zh-CN" altLang="en-US" dirty="0"/>
              <a:t> </a:t>
            </a:r>
            <a:r>
              <a:rPr lang="en-US" altLang="zh-CN" dirty="0"/>
              <a:t>black</a:t>
            </a:r>
            <a:r>
              <a:rPr lang="zh-CN" altLang="en-US" dirty="0"/>
              <a:t> </a:t>
            </a:r>
            <a:r>
              <a:rPr lang="en-US" altLang="zh-CN" dirty="0"/>
              <a:t>box.</a:t>
            </a:r>
            <a:r>
              <a:rPr lang="zh-CN" altLang="en-US" dirty="0"/>
              <a:t> </a:t>
            </a:r>
            <a:r>
              <a:rPr lang="en-US" altLang="zh-CN" dirty="0"/>
              <a:t>No</a:t>
            </a:r>
            <a:r>
              <a:rPr lang="zh-CN" altLang="en-US" dirty="0"/>
              <a:t> </a:t>
            </a:r>
            <a:r>
              <a:rPr lang="en-US" altLang="zh-CN" dirty="0"/>
              <a:t>modularity.</a:t>
            </a:r>
            <a:r>
              <a:rPr lang="zh-CN" altLang="en-US" dirty="0"/>
              <a:t> </a:t>
            </a:r>
            <a:r>
              <a:rPr lang="en-US" altLang="zh-CN" dirty="0"/>
              <a:t>You’ll</a:t>
            </a:r>
            <a:r>
              <a:rPr lang="zh-CN" altLang="en-US" dirty="0"/>
              <a:t> </a:t>
            </a:r>
            <a:r>
              <a:rPr lang="en-US" altLang="zh-CN" dirty="0"/>
              <a:t>need</a:t>
            </a:r>
            <a:r>
              <a:rPr lang="zh-CN" altLang="en-US" dirty="0"/>
              <a:t> </a:t>
            </a:r>
            <a:r>
              <a:rPr lang="en-US" altLang="zh-CN" dirty="0"/>
              <a:t>to</a:t>
            </a:r>
            <a:r>
              <a:rPr lang="zh-CN" altLang="en-US" dirty="0"/>
              <a:t> </a:t>
            </a:r>
            <a:r>
              <a:rPr lang="en-US" altLang="zh-CN" dirty="0"/>
              <a:t>train</a:t>
            </a:r>
            <a:r>
              <a:rPr lang="zh-CN" altLang="en-US" dirty="0"/>
              <a:t> </a:t>
            </a:r>
            <a:r>
              <a:rPr lang="en-US" altLang="zh-CN" dirty="0"/>
              <a:t>them</a:t>
            </a:r>
            <a:r>
              <a:rPr lang="zh-CN" altLang="en-US" dirty="0"/>
              <a:t> </a:t>
            </a:r>
            <a:r>
              <a:rPr lang="en-US" altLang="zh-CN" dirty="0"/>
              <a:t>all</a:t>
            </a:r>
            <a:r>
              <a:rPr lang="zh-CN" altLang="en-US" dirty="0"/>
              <a:t> </a:t>
            </a:r>
            <a:r>
              <a:rPr lang="en-US" altLang="zh-CN" dirty="0"/>
              <a:t>at</a:t>
            </a:r>
            <a:r>
              <a:rPr lang="zh-CN" altLang="en-US" dirty="0"/>
              <a:t> </a:t>
            </a:r>
            <a:r>
              <a:rPr lang="en-US" altLang="zh-CN" dirty="0"/>
              <a:t>once.</a:t>
            </a:r>
            <a:endParaRPr lang="en-US" dirty="0"/>
          </a:p>
        </p:txBody>
      </p:sp>
      <p:sp>
        <p:nvSpPr>
          <p:cNvPr id="4" name="Slide Number Placeholder 3"/>
          <p:cNvSpPr>
            <a:spLocks noGrp="1"/>
          </p:cNvSpPr>
          <p:nvPr>
            <p:ph type="sldNum" sz="quarter" idx="5"/>
          </p:nvPr>
        </p:nvSpPr>
        <p:spPr/>
        <p:txBody>
          <a:bodyPr/>
          <a:lstStyle/>
          <a:p>
            <a:fld id="{0926E9D9-5BD0-B54B-959C-5BE53A82E67D}" type="slidenum">
              <a:rPr lang="en-US" smtClean="0"/>
              <a:t>21</a:t>
            </a:fld>
            <a:endParaRPr lang="en-US"/>
          </a:p>
        </p:txBody>
      </p:sp>
    </p:spTree>
    <p:extLst>
      <p:ext uri="{BB962C8B-B14F-4D97-AF65-F5344CB8AC3E}">
        <p14:creationId xmlns:p14="http://schemas.microsoft.com/office/powerpoint/2010/main" val="2864568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3</a:t>
            </a:r>
            <a:r>
              <a:rPr lang="zh-CN" altLang="en-US" dirty="0"/>
              <a:t> </a:t>
            </a:r>
            <a:r>
              <a:rPr lang="en-US" altLang="zh-CN" dirty="0"/>
              <a:t>features</a:t>
            </a:r>
            <a:r>
              <a:rPr lang="zh-CN" altLang="en-US" dirty="0"/>
              <a:t> </a:t>
            </a:r>
            <a:r>
              <a:rPr lang="en-US" altLang="zh-CN" dirty="0" err="1"/>
              <a:t>imo</a:t>
            </a:r>
            <a:r>
              <a:rPr lang="en-US" altLang="zh-CN" dirty="0"/>
              <a:t>:</a:t>
            </a:r>
            <a:r>
              <a:rPr lang="zh-CN" altLang="en-US" dirty="0"/>
              <a:t> </a:t>
            </a:r>
            <a:endParaRPr lang="en-US" altLang="zh-CN" dirty="0"/>
          </a:p>
          <a:p>
            <a:pPr marL="228600" indent="-228600">
              <a:buAutoNum type="arabicPeriod"/>
            </a:pPr>
            <a:r>
              <a:rPr lang="en-US" altLang="zh-CN" dirty="0"/>
              <a:t>Feedforward</a:t>
            </a:r>
            <a:r>
              <a:rPr lang="zh-CN" altLang="en-US" dirty="0"/>
              <a:t> </a:t>
            </a:r>
            <a:r>
              <a:rPr lang="en-US" altLang="zh-CN" dirty="0"/>
              <a:t>manner</a:t>
            </a:r>
            <a:r>
              <a:rPr lang="zh-CN" altLang="en-US" dirty="0"/>
              <a:t> </a:t>
            </a:r>
            <a:r>
              <a:rPr lang="en-US" altLang="zh-CN" dirty="0"/>
              <a:t>in</a:t>
            </a:r>
            <a:r>
              <a:rPr lang="zh-CN" altLang="en-US" dirty="0"/>
              <a:t> </a:t>
            </a:r>
            <a:r>
              <a:rPr lang="en-US" altLang="zh-CN" dirty="0"/>
              <a:t>major</a:t>
            </a:r>
            <a:r>
              <a:rPr lang="zh-CN" altLang="en-US" dirty="0"/>
              <a:t> </a:t>
            </a:r>
            <a:r>
              <a:rPr lang="en-US" altLang="zh-CN" dirty="0"/>
              <a:t>parts</a:t>
            </a:r>
            <a:r>
              <a:rPr lang="zh-CN" altLang="en-US" dirty="0"/>
              <a:t> </a:t>
            </a:r>
            <a:r>
              <a:rPr lang="en-US" altLang="zh-CN" dirty="0"/>
              <a:t>of</a:t>
            </a:r>
            <a:r>
              <a:rPr lang="zh-CN" altLang="en-US" dirty="0"/>
              <a:t> </a:t>
            </a:r>
            <a:r>
              <a:rPr lang="en-US" altLang="zh-CN" dirty="0"/>
              <a:t>the</a:t>
            </a:r>
            <a:r>
              <a:rPr lang="zh-CN" altLang="en-US" dirty="0"/>
              <a:t> </a:t>
            </a:r>
            <a:r>
              <a:rPr lang="en-US" altLang="zh-CN" dirty="0"/>
              <a:t>architecture</a:t>
            </a:r>
          </a:p>
          <a:p>
            <a:pPr marL="228600" indent="-228600">
              <a:buAutoNum type="arabicPeriod"/>
            </a:pPr>
            <a:r>
              <a:rPr lang="en-US" altLang="zh-CN" dirty="0"/>
              <a:t>Ensemble</a:t>
            </a:r>
            <a:r>
              <a:rPr lang="zh-CN" altLang="en-US" dirty="0"/>
              <a:t> </a:t>
            </a:r>
            <a:r>
              <a:rPr lang="en-US" altLang="zh-CN" dirty="0"/>
              <a:t>learning:</a:t>
            </a:r>
            <a:r>
              <a:rPr lang="zh-CN" altLang="en-US" dirty="0"/>
              <a:t> </a:t>
            </a:r>
            <a:r>
              <a:rPr lang="en-US" altLang="zh-CN" dirty="0"/>
              <a:t>from</a:t>
            </a:r>
            <a:r>
              <a:rPr lang="zh-CN" altLang="en-US" dirty="0"/>
              <a:t> </a:t>
            </a:r>
            <a:r>
              <a:rPr lang="en-US" altLang="zh-CN" dirty="0"/>
              <a:t>local</a:t>
            </a:r>
            <a:r>
              <a:rPr lang="zh-CN" altLang="en-US" dirty="0"/>
              <a:t> </a:t>
            </a:r>
            <a:r>
              <a:rPr lang="en-US" altLang="zh-CN" dirty="0"/>
              <a:t>to</a:t>
            </a:r>
            <a:r>
              <a:rPr lang="zh-CN" altLang="en-US" dirty="0"/>
              <a:t> </a:t>
            </a:r>
            <a:r>
              <a:rPr lang="en-US" altLang="zh-CN" dirty="0"/>
              <a:t>abstract</a:t>
            </a:r>
            <a:r>
              <a:rPr lang="zh-CN" altLang="en-US" dirty="0"/>
              <a:t> </a:t>
            </a:r>
            <a:r>
              <a:rPr lang="en-US" altLang="zh-CN" dirty="0"/>
              <a:t>level</a:t>
            </a:r>
          </a:p>
          <a:p>
            <a:pPr marL="228600" indent="-228600">
              <a:buAutoNum type="arabicPeriod"/>
            </a:pPr>
            <a:r>
              <a:rPr lang="en-US" altLang="zh-CN" dirty="0"/>
              <a:t>Modularity</a:t>
            </a:r>
            <a:endParaRPr lang="en-US" dirty="0"/>
          </a:p>
        </p:txBody>
      </p:sp>
      <p:sp>
        <p:nvSpPr>
          <p:cNvPr id="4" name="Slide Number Placeholder 3"/>
          <p:cNvSpPr>
            <a:spLocks noGrp="1"/>
          </p:cNvSpPr>
          <p:nvPr>
            <p:ph type="sldNum" sz="quarter" idx="5"/>
          </p:nvPr>
        </p:nvSpPr>
        <p:spPr/>
        <p:txBody>
          <a:bodyPr/>
          <a:lstStyle/>
          <a:p>
            <a:fld id="{0926E9D9-5BD0-B54B-959C-5BE53A82E67D}" type="slidenum">
              <a:rPr lang="en-US" smtClean="0"/>
              <a:t>22</a:t>
            </a:fld>
            <a:endParaRPr lang="en-US"/>
          </a:p>
        </p:txBody>
      </p:sp>
    </p:spTree>
    <p:extLst>
      <p:ext uri="{BB962C8B-B14F-4D97-AF65-F5344CB8AC3E}">
        <p14:creationId xmlns:p14="http://schemas.microsoft.com/office/powerpoint/2010/main" val="32215412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explores strategies for generating expressive representations from data, crucial for effective machine learning. It contrasts single-stage and multi-stage transforms, with an emphasis on the advantages of the latter for capturing both local and global variations in data. The generation of expressive representations can be unsupervised or supervised, the latter involving the use of labels to guide the representation process, such as in attention mechanisms. GL’s methodology for creating expressive representations is key to its ability to produce models that are not only efficient but also capable of achieving high performance on various tasks.</a:t>
            </a:r>
          </a:p>
        </p:txBody>
      </p:sp>
      <p:sp>
        <p:nvSpPr>
          <p:cNvPr id="4" name="Slide Number Placeholder 3"/>
          <p:cNvSpPr>
            <a:spLocks noGrp="1"/>
          </p:cNvSpPr>
          <p:nvPr>
            <p:ph type="sldNum" sz="quarter" idx="5"/>
          </p:nvPr>
        </p:nvSpPr>
        <p:spPr/>
        <p:txBody>
          <a:bodyPr/>
          <a:lstStyle/>
          <a:p>
            <a:fld id="{0926E9D9-5BD0-B54B-959C-5BE53A82E67D}" type="slidenum">
              <a:rPr lang="en-US" smtClean="0"/>
              <a:t>24</a:t>
            </a:fld>
            <a:endParaRPr lang="en-US"/>
          </a:p>
        </p:txBody>
      </p:sp>
    </p:spTree>
    <p:extLst>
      <p:ext uri="{BB962C8B-B14F-4D97-AF65-F5344CB8AC3E}">
        <p14:creationId xmlns:p14="http://schemas.microsoft.com/office/powerpoint/2010/main" val="1036391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26E9D9-5BD0-B54B-959C-5BE53A82E67D}" type="slidenum">
              <a:rPr lang="en-US" smtClean="0"/>
              <a:t>25</a:t>
            </a:fld>
            <a:endParaRPr lang="en-US"/>
          </a:p>
        </p:txBody>
      </p:sp>
    </p:spTree>
    <p:extLst>
      <p:ext uri="{BB962C8B-B14F-4D97-AF65-F5344CB8AC3E}">
        <p14:creationId xmlns:p14="http://schemas.microsoft.com/office/powerpoint/2010/main" val="2174909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26E9D9-5BD0-B54B-959C-5BE53A82E67D}" type="slidenum">
              <a:rPr lang="en-US" smtClean="0"/>
              <a:t>2</a:t>
            </a:fld>
            <a:endParaRPr lang="en-US"/>
          </a:p>
        </p:txBody>
      </p:sp>
    </p:spTree>
    <p:extLst>
      <p:ext uri="{BB962C8B-B14F-4D97-AF65-F5344CB8AC3E}">
        <p14:creationId xmlns:p14="http://schemas.microsoft.com/office/powerpoint/2010/main" val="3668083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26E9D9-5BD0-B54B-959C-5BE53A82E67D}" type="slidenum">
              <a:rPr lang="en-US" smtClean="0"/>
              <a:t>4</a:t>
            </a:fld>
            <a:endParaRPr lang="en-US"/>
          </a:p>
        </p:txBody>
      </p:sp>
    </p:spTree>
    <p:extLst>
      <p:ext uri="{BB962C8B-B14F-4D97-AF65-F5344CB8AC3E}">
        <p14:creationId xmlns:p14="http://schemas.microsoft.com/office/powerpoint/2010/main" val="2053013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m</a:t>
            </a:r>
            <a:r>
              <a:rPr lang="zh-CN" altLang="en-US" dirty="0"/>
              <a:t> </a:t>
            </a:r>
            <a:r>
              <a:rPr lang="en-US" altLang="zh-CN" dirty="0"/>
              <a:t>is</a:t>
            </a:r>
            <a:r>
              <a:rPr lang="zh-CN" altLang="en-US" dirty="0"/>
              <a:t> </a:t>
            </a:r>
            <a:r>
              <a:rPr lang="en-US" altLang="zh-CN" dirty="0"/>
              <a:t>the</a:t>
            </a:r>
            <a:r>
              <a:rPr lang="zh-CN" altLang="en-US" dirty="0"/>
              <a:t> </a:t>
            </a:r>
            <a:r>
              <a:rPr lang="en-US" altLang="zh-CN" dirty="0"/>
              <a:t>mask</a:t>
            </a:r>
            <a:endParaRPr lang="en-US" dirty="0"/>
          </a:p>
        </p:txBody>
      </p:sp>
      <p:sp>
        <p:nvSpPr>
          <p:cNvPr id="4" name="Slide Number Placeholder 3"/>
          <p:cNvSpPr>
            <a:spLocks noGrp="1"/>
          </p:cNvSpPr>
          <p:nvPr>
            <p:ph type="sldNum" sz="quarter" idx="5"/>
          </p:nvPr>
        </p:nvSpPr>
        <p:spPr/>
        <p:txBody>
          <a:bodyPr/>
          <a:lstStyle/>
          <a:p>
            <a:fld id="{0926E9D9-5BD0-B54B-959C-5BE53A82E67D}" type="slidenum">
              <a:rPr lang="en-US" smtClean="0"/>
              <a:t>6</a:t>
            </a:fld>
            <a:endParaRPr lang="en-US"/>
          </a:p>
        </p:txBody>
      </p:sp>
    </p:spTree>
    <p:extLst>
      <p:ext uri="{BB962C8B-B14F-4D97-AF65-F5344CB8AC3E}">
        <p14:creationId xmlns:p14="http://schemas.microsoft.com/office/powerpoint/2010/main" val="3443708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gamma</a:t>
            </a:r>
            <a:r>
              <a:rPr lang="en-US" altLang="zh-CN" dirty="0" err="1"/>
              <a:t>_t</a:t>
            </a:r>
            <a:r>
              <a:rPr lang="en-US" altLang="zh-CN" dirty="0"/>
              <a:t>:</a:t>
            </a:r>
            <a:r>
              <a:rPr lang="zh-CN" altLang="en-US" dirty="0"/>
              <a:t> </a:t>
            </a:r>
            <a:r>
              <a:rPr lang="en-US" altLang="zh-CN" dirty="0"/>
              <a:t>decay</a:t>
            </a:r>
            <a:r>
              <a:rPr lang="zh-CN" altLang="en-US" dirty="0"/>
              <a:t> </a:t>
            </a:r>
            <a:r>
              <a:rPr lang="en-US" altLang="zh-CN" dirty="0"/>
              <a:t>rates</a:t>
            </a:r>
            <a:r>
              <a:rPr lang="zh-CN" altLang="en-US" dirty="0"/>
              <a:t> </a:t>
            </a:r>
            <a:r>
              <a:rPr lang="en-US" altLang="zh-CN" dirty="0"/>
              <a:t>(learnable)</a:t>
            </a:r>
          </a:p>
          <a:p>
            <a:endParaRPr lang="en-US" dirty="0"/>
          </a:p>
          <a:p>
            <a:r>
              <a:rPr lang="en-US" altLang="zh-CN" dirty="0"/>
              <a:t>Decay</a:t>
            </a:r>
            <a:r>
              <a:rPr lang="zh-CN" altLang="en-US" dirty="0"/>
              <a:t> </a:t>
            </a:r>
            <a:r>
              <a:rPr lang="en-US" altLang="zh-CN" dirty="0"/>
              <a:t>rates</a:t>
            </a:r>
            <a:r>
              <a:rPr lang="zh-CN" altLang="en-US" dirty="0"/>
              <a:t> </a:t>
            </a:r>
            <a:r>
              <a:rPr lang="en-US" altLang="zh-CN" dirty="0"/>
              <a:t>for</a:t>
            </a:r>
            <a:r>
              <a:rPr lang="zh-CN" altLang="en-US" dirty="0"/>
              <a:t> </a:t>
            </a:r>
            <a:r>
              <a:rPr lang="en-US" altLang="zh-CN" dirty="0"/>
              <a:t>input</a:t>
            </a:r>
            <a:r>
              <a:rPr lang="zh-CN" altLang="en-US" dirty="0"/>
              <a:t> </a:t>
            </a:r>
            <a:r>
              <a:rPr lang="en-US" altLang="zh-CN" dirty="0"/>
              <a:t>x</a:t>
            </a:r>
            <a:r>
              <a:rPr lang="zh-CN" altLang="en-US" dirty="0"/>
              <a:t> </a:t>
            </a:r>
            <a:r>
              <a:rPr lang="en-US" altLang="zh-CN" dirty="0"/>
              <a:t>and</a:t>
            </a:r>
            <a:r>
              <a:rPr lang="zh-CN" altLang="en-US" dirty="0"/>
              <a:t> </a:t>
            </a:r>
            <a:r>
              <a:rPr lang="en-US" altLang="zh-CN" dirty="0"/>
              <a:t>hidden</a:t>
            </a:r>
            <a:r>
              <a:rPr lang="zh-CN" altLang="en-US" dirty="0"/>
              <a:t> </a:t>
            </a:r>
            <a:r>
              <a:rPr lang="en-US" altLang="zh-CN" dirty="0"/>
              <a:t>state</a:t>
            </a:r>
            <a:r>
              <a:rPr lang="zh-CN" altLang="en-US" dirty="0"/>
              <a:t> </a:t>
            </a:r>
            <a:r>
              <a:rPr lang="en-US" altLang="zh-CN" dirty="0"/>
              <a:t>h</a:t>
            </a:r>
            <a:r>
              <a:rPr lang="zh-CN" altLang="en-US" dirty="0"/>
              <a:t> </a:t>
            </a:r>
            <a:r>
              <a:rPr lang="en-US" altLang="zh-CN" dirty="0"/>
              <a:t>are</a:t>
            </a:r>
            <a:r>
              <a:rPr lang="zh-CN" altLang="en-US" dirty="0"/>
              <a:t> </a:t>
            </a:r>
            <a:r>
              <a:rPr lang="en-US" altLang="zh-CN" dirty="0"/>
              <a:t>different,</a:t>
            </a:r>
            <a:r>
              <a:rPr lang="zh-CN" altLang="en-US" dirty="0"/>
              <a:t> </a:t>
            </a:r>
            <a:r>
              <a:rPr lang="en-US" altLang="zh-CN" dirty="0"/>
              <a:t>so</a:t>
            </a:r>
            <a:r>
              <a:rPr lang="zh-CN" altLang="en-US" dirty="0"/>
              <a:t> </a:t>
            </a:r>
            <a:r>
              <a:rPr lang="en-US" altLang="zh-CN" dirty="0"/>
              <a:t>we</a:t>
            </a:r>
            <a:r>
              <a:rPr lang="zh-CN" altLang="en-US" dirty="0"/>
              <a:t> </a:t>
            </a:r>
            <a:r>
              <a:rPr lang="en-US" altLang="zh-CN" dirty="0"/>
              <a:t>basically</a:t>
            </a:r>
            <a:r>
              <a:rPr lang="zh-CN" altLang="en-US" dirty="0"/>
              <a:t> </a:t>
            </a:r>
            <a:r>
              <a:rPr lang="en-US" altLang="zh-CN" dirty="0"/>
              <a:t>have</a:t>
            </a:r>
            <a:r>
              <a:rPr lang="zh-CN" altLang="en-US" dirty="0"/>
              <a:t> </a:t>
            </a:r>
            <a:r>
              <a:rPr lang="en-US" altLang="zh-CN" dirty="0"/>
              <a:t>two</a:t>
            </a:r>
            <a:r>
              <a:rPr lang="zh-CN" altLang="en-US" dirty="0"/>
              <a:t> </a:t>
            </a:r>
            <a:r>
              <a:rPr lang="en-US" altLang="zh-CN" dirty="0"/>
              <a:t>different</a:t>
            </a:r>
            <a:r>
              <a:rPr lang="zh-CN" altLang="en-US" dirty="0"/>
              <a:t> </a:t>
            </a:r>
            <a:r>
              <a:rPr lang="en-US" altLang="zh-CN" dirty="0"/>
              <a:t>sets</a:t>
            </a:r>
            <a:r>
              <a:rPr lang="zh-CN" altLang="en-US" dirty="0"/>
              <a:t> </a:t>
            </a:r>
            <a:r>
              <a:rPr lang="en-US" altLang="zh-CN" dirty="0"/>
              <a:t>of</a:t>
            </a:r>
            <a:r>
              <a:rPr lang="zh-CN" altLang="en-US" dirty="0"/>
              <a:t> </a:t>
            </a:r>
            <a:r>
              <a:rPr lang="en-US" altLang="zh-CN" dirty="0"/>
              <a:t>learnable</a:t>
            </a:r>
            <a:r>
              <a:rPr lang="zh-CN" altLang="en-US" dirty="0"/>
              <a:t> </a:t>
            </a:r>
            <a:r>
              <a:rPr lang="en-US" altLang="zh-CN" dirty="0"/>
              <a:t>parameters:</a:t>
            </a:r>
            <a:r>
              <a:rPr lang="zh-CN" altLang="en-US" dirty="0"/>
              <a:t> </a:t>
            </a:r>
            <a:r>
              <a:rPr lang="en-US" altLang="zh-CN" dirty="0"/>
              <a:t>{</a:t>
            </a:r>
            <a:r>
              <a:rPr lang="en-US" altLang="zh-CN" dirty="0" err="1"/>
              <a:t>W_gamma_x</a:t>
            </a:r>
            <a:r>
              <a:rPr lang="en-US" altLang="zh-CN" dirty="0"/>
              <a:t>,</a:t>
            </a:r>
            <a:r>
              <a:rPr lang="zh-CN" altLang="en-US" dirty="0"/>
              <a:t> </a:t>
            </a:r>
            <a:r>
              <a:rPr lang="en-US" altLang="zh-CN" dirty="0" err="1"/>
              <a:t>b_gamma_x</a:t>
            </a:r>
            <a:r>
              <a:rPr lang="en-US" altLang="zh-CN" dirty="0"/>
              <a:t>}</a:t>
            </a:r>
            <a:r>
              <a:rPr lang="zh-CN" altLang="en-US" dirty="0"/>
              <a:t> </a:t>
            </a:r>
            <a:r>
              <a:rPr lang="en-US" altLang="zh-CN" dirty="0"/>
              <a:t>and</a:t>
            </a:r>
            <a:r>
              <a:rPr lang="zh-CN" altLang="en-US" dirty="0"/>
              <a:t> </a:t>
            </a:r>
            <a:r>
              <a:rPr lang="en-US" altLang="zh-CN" dirty="0"/>
              <a:t>{</a:t>
            </a:r>
            <a:r>
              <a:rPr lang="en-US" altLang="zh-CN" dirty="0" err="1"/>
              <a:t>W_gamma_h</a:t>
            </a:r>
            <a:r>
              <a:rPr lang="en-US" altLang="zh-CN" dirty="0"/>
              <a:t>,</a:t>
            </a:r>
            <a:r>
              <a:rPr lang="zh-CN" altLang="en-US" dirty="0"/>
              <a:t> </a:t>
            </a:r>
            <a:r>
              <a:rPr lang="en-US" altLang="zh-CN" dirty="0" err="1"/>
              <a:t>b_gamma_h</a:t>
            </a:r>
            <a:r>
              <a:rPr lang="en-US" altLang="zh-CN" dirty="0"/>
              <a:t>}</a:t>
            </a:r>
            <a:endParaRPr lang="en-US" dirty="0"/>
          </a:p>
        </p:txBody>
      </p:sp>
      <p:sp>
        <p:nvSpPr>
          <p:cNvPr id="4" name="Slide Number Placeholder 3"/>
          <p:cNvSpPr>
            <a:spLocks noGrp="1"/>
          </p:cNvSpPr>
          <p:nvPr>
            <p:ph type="sldNum" sz="quarter" idx="5"/>
          </p:nvPr>
        </p:nvSpPr>
        <p:spPr/>
        <p:txBody>
          <a:bodyPr/>
          <a:lstStyle/>
          <a:p>
            <a:fld id="{0926E9D9-5BD0-B54B-959C-5BE53A82E67D}" type="slidenum">
              <a:rPr lang="en-US" smtClean="0"/>
              <a:t>7</a:t>
            </a:fld>
            <a:endParaRPr lang="en-US"/>
          </a:p>
        </p:txBody>
      </p:sp>
    </p:spTree>
    <p:extLst>
      <p:ext uri="{BB962C8B-B14F-4D97-AF65-F5344CB8AC3E}">
        <p14:creationId xmlns:p14="http://schemas.microsoft.com/office/powerpoint/2010/main" val="860230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MLP for prediction layer</a:t>
            </a:r>
          </a:p>
        </p:txBody>
      </p:sp>
      <p:sp>
        <p:nvSpPr>
          <p:cNvPr id="4" name="Slide Number Placeholder 3"/>
          <p:cNvSpPr>
            <a:spLocks noGrp="1"/>
          </p:cNvSpPr>
          <p:nvPr>
            <p:ph type="sldNum" sz="quarter" idx="5"/>
          </p:nvPr>
        </p:nvSpPr>
        <p:spPr/>
        <p:txBody>
          <a:bodyPr/>
          <a:lstStyle/>
          <a:p>
            <a:fld id="{0926E9D9-5BD0-B54B-959C-5BE53A82E67D}" type="slidenum">
              <a:rPr lang="en-US" smtClean="0"/>
              <a:t>8</a:t>
            </a:fld>
            <a:endParaRPr lang="en-US"/>
          </a:p>
        </p:txBody>
      </p:sp>
    </p:spTree>
    <p:extLst>
      <p:ext uri="{BB962C8B-B14F-4D97-AF65-F5344CB8AC3E}">
        <p14:creationId xmlns:p14="http://schemas.microsoft.com/office/powerpoint/2010/main" val="3476359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26E9D9-5BD0-B54B-959C-5BE53A82E67D}" type="slidenum">
              <a:rPr lang="en-US" smtClean="0"/>
              <a:t>11</a:t>
            </a:fld>
            <a:endParaRPr lang="en-US"/>
          </a:p>
        </p:txBody>
      </p:sp>
    </p:spTree>
    <p:extLst>
      <p:ext uri="{BB962C8B-B14F-4D97-AF65-F5344CB8AC3E}">
        <p14:creationId xmlns:p14="http://schemas.microsoft.com/office/powerpoint/2010/main" val="1003184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26E9D9-5BD0-B54B-959C-5BE53A82E67D}" type="slidenum">
              <a:rPr lang="en-US" smtClean="0"/>
              <a:t>15</a:t>
            </a:fld>
            <a:endParaRPr lang="en-US"/>
          </a:p>
        </p:txBody>
      </p:sp>
    </p:spTree>
    <p:extLst>
      <p:ext uri="{BB962C8B-B14F-4D97-AF65-F5344CB8AC3E}">
        <p14:creationId xmlns:p14="http://schemas.microsoft.com/office/powerpoint/2010/main" val="3228111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decay rate is almost constant for the majority of variables. However, a few variables have large decay which means that the value of the observation at the current time step is very important for prediction, and the model relies less on the previous observations</a:t>
            </a:r>
          </a:p>
        </p:txBody>
      </p:sp>
      <p:sp>
        <p:nvSpPr>
          <p:cNvPr id="4" name="Slide Number Placeholder 3"/>
          <p:cNvSpPr>
            <a:spLocks noGrp="1"/>
          </p:cNvSpPr>
          <p:nvPr>
            <p:ph type="sldNum" sz="quarter" idx="5"/>
          </p:nvPr>
        </p:nvSpPr>
        <p:spPr/>
        <p:txBody>
          <a:bodyPr/>
          <a:lstStyle/>
          <a:p>
            <a:fld id="{0926E9D9-5BD0-B54B-959C-5BE53A82E67D}" type="slidenum">
              <a:rPr lang="en-US" smtClean="0"/>
              <a:t>16</a:t>
            </a:fld>
            <a:endParaRPr lang="en-US"/>
          </a:p>
        </p:txBody>
      </p:sp>
    </p:spTree>
    <p:extLst>
      <p:ext uri="{BB962C8B-B14F-4D97-AF65-F5344CB8AC3E}">
        <p14:creationId xmlns:p14="http://schemas.microsoft.com/office/powerpoint/2010/main" val="3092917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rgbClr val="002060"/>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E7F6A83-7C00-FC46-846B-B0306F955920}" type="datetime1">
              <a:rPr lang="en-US" smtClean="0"/>
              <a:t>3/29/24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B9114-250A-2F45-B5D4-E8882FFCD837}" type="slidenum">
              <a:rPr lang="en-US" smtClean="0"/>
              <a:t>‹#›</a:t>
            </a:fld>
            <a:endParaRPr lang="en-US"/>
          </a:p>
        </p:txBody>
      </p:sp>
    </p:spTree>
    <p:extLst>
      <p:ext uri="{BB962C8B-B14F-4D97-AF65-F5344CB8AC3E}">
        <p14:creationId xmlns:p14="http://schemas.microsoft.com/office/powerpoint/2010/main" val="1055926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C59B10-44A9-8A4A-AA68-B83D3F7F956D}" type="datetime1">
              <a:rPr lang="en-US" smtClean="0"/>
              <a:t>3/29/24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B9114-250A-2F45-B5D4-E8882FFCD837}" type="slidenum">
              <a:rPr lang="en-US" smtClean="0"/>
              <a:t>‹#›</a:t>
            </a:fld>
            <a:endParaRPr lang="en-US"/>
          </a:p>
        </p:txBody>
      </p:sp>
    </p:spTree>
    <p:extLst>
      <p:ext uri="{BB962C8B-B14F-4D97-AF65-F5344CB8AC3E}">
        <p14:creationId xmlns:p14="http://schemas.microsoft.com/office/powerpoint/2010/main" val="2658926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39DB65-7AB6-D240-830F-73CAEF91BD8C}" type="datetime1">
              <a:rPr lang="en-US" smtClean="0"/>
              <a:t>3/29/24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B9114-250A-2F45-B5D4-E8882FFCD837}" type="slidenum">
              <a:rPr lang="en-US" smtClean="0"/>
              <a:t>‹#›</a:t>
            </a:fld>
            <a:endParaRPr lang="en-US"/>
          </a:p>
        </p:txBody>
      </p:sp>
    </p:spTree>
    <p:extLst>
      <p:ext uri="{BB962C8B-B14F-4D97-AF65-F5344CB8AC3E}">
        <p14:creationId xmlns:p14="http://schemas.microsoft.com/office/powerpoint/2010/main" val="131317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0F0F45-481B-4348-A58D-0AA8F5D5BD5C}" type="datetime1">
              <a:rPr lang="en-US" smtClean="0"/>
              <a:t>3/29/24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B9114-250A-2F45-B5D4-E8882FFCD837}" type="slidenum">
              <a:rPr lang="en-US" smtClean="0"/>
              <a:t>‹#›</a:t>
            </a:fld>
            <a:endParaRPr lang="en-US"/>
          </a:p>
        </p:txBody>
      </p:sp>
    </p:spTree>
    <p:extLst>
      <p:ext uri="{BB962C8B-B14F-4D97-AF65-F5344CB8AC3E}">
        <p14:creationId xmlns:p14="http://schemas.microsoft.com/office/powerpoint/2010/main" val="2777866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50CE17-B7CF-384A-9405-47847BCC1A0B}" type="datetime1">
              <a:rPr lang="en-US" smtClean="0"/>
              <a:t>3/29/24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B9114-250A-2F45-B5D4-E8882FFCD837}" type="slidenum">
              <a:rPr lang="en-US" smtClean="0"/>
              <a:t>‹#›</a:t>
            </a:fld>
            <a:endParaRPr lang="en-US"/>
          </a:p>
        </p:txBody>
      </p:sp>
    </p:spTree>
    <p:extLst>
      <p:ext uri="{BB962C8B-B14F-4D97-AF65-F5344CB8AC3E}">
        <p14:creationId xmlns:p14="http://schemas.microsoft.com/office/powerpoint/2010/main" val="2138973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DDC8D6-9713-724E-B0C8-01375011AF61}" type="datetime1">
              <a:rPr lang="en-US" smtClean="0"/>
              <a:t>3/29/24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BB9114-250A-2F45-B5D4-E8882FFCD837}" type="slidenum">
              <a:rPr lang="en-US" smtClean="0"/>
              <a:t>‹#›</a:t>
            </a:fld>
            <a:endParaRPr lang="en-US"/>
          </a:p>
        </p:txBody>
      </p:sp>
    </p:spTree>
    <p:extLst>
      <p:ext uri="{BB962C8B-B14F-4D97-AF65-F5344CB8AC3E}">
        <p14:creationId xmlns:p14="http://schemas.microsoft.com/office/powerpoint/2010/main" val="365283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56C645-B614-2347-A6A1-C920B4A93207}" type="datetime1">
              <a:rPr lang="en-US" smtClean="0"/>
              <a:t>3/29/24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BB9114-250A-2F45-B5D4-E8882FFCD837}" type="slidenum">
              <a:rPr lang="en-US" smtClean="0"/>
              <a:t>‹#›</a:t>
            </a:fld>
            <a:endParaRPr lang="en-US"/>
          </a:p>
        </p:txBody>
      </p:sp>
    </p:spTree>
    <p:extLst>
      <p:ext uri="{BB962C8B-B14F-4D97-AF65-F5344CB8AC3E}">
        <p14:creationId xmlns:p14="http://schemas.microsoft.com/office/powerpoint/2010/main" val="648733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6400C6-2521-7946-A88C-C0A9D9CCA620}" type="datetime1">
              <a:rPr lang="en-US" smtClean="0"/>
              <a:t>3/29/24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BB9114-250A-2F45-B5D4-E8882FFCD837}" type="slidenum">
              <a:rPr lang="en-US" smtClean="0"/>
              <a:t>‹#›</a:t>
            </a:fld>
            <a:endParaRPr lang="en-US"/>
          </a:p>
        </p:txBody>
      </p:sp>
    </p:spTree>
    <p:extLst>
      <p:ext uri="{BB962C8B-B14F-4D97-AF65-F5344CB8AC3E}">
        <p14:creationId xmlns:p14="http://schemas.microsoft.com/office/powerpoint/2010/main" val="1606600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DEC570-0B80-C947-8B53-7224CDA0B9CE}" type="datetime1">
              <a:rPr lang="en-US" smtClean="0"/>
              <a:t>3/29/24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BB9114-250A-2F45-B5D4-E8882FFCD837}" type="slidenum">
              <a:rPr lang="en-US" smtClean="0"/>
              <a:t>‹#›</a:t>
            </a:fld>
            <a:endParaRPr lang="en-US"/>
          </a:p>
        </p:txBody>
      </p:sp>
    </p:spTree>
    <p:extLst>
      <p:ext uri="{BB962C8B-B14F-4D97-AF65-F5344CB8AC3E}">
        <p14:creationId xmlns:p14="http://schemas.microsoft.com/office/powerpoint/2010/main" val="387919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09A3E4-D7FE-784E-8866-B7FADCD1FCBB}" type="datetime1">
              <a:rPr lang="en-US" smtClean="0"/>
              <a:t>3/29/24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BB9114-250A-2F45-B5D4-E8882FFCD837}" type="slidenum">
              <a:rPr lang="en-US" smtClean="0"/>
              <a:t>‹#›</a:t>
            </a:fld>
            <a:endParaRPr lang="en-US"/>
          </a:p>
        </p:txBody>
      </p:sp>
    </p:spTree>
    <p:extLst>
      <p:ext uri="{BB962C8B-B14F-4D97-AF65-F5344CB8AC3E}">
        <p14:creationId xmlns:p14="http://schemas.microsoft.com/office/powerpoint/2010/main" val="161221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40C775-08E2-104C-87DA-764AE6BB0976}" type="datetime1">
              <a:rPr lang="en-US" smtClean="0"/>
              <a:t>3/29/24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BB9114-250A-2F45-B5D4-E8882FFCD837}" type="slidenum">
              <a:rPr lang="en-US" smtClean="0"/>
              <a:t>‹#›</a:t>
            </a:fld>
            <a:endParaRPr lang="en-US"/>
          </a:p>
        </p:txBody>
      </p:sp>
    </p:spTree>
    <p:extLst>
      <p:ext uri="{BB962C8B-B14F-4D97-AF65-F5344CB8AC3E}">
        <p14:creationId xmlns:p14="http://schemas.microsoft.com/office/powerpoint/2010/main" val="2395051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B4DE6-94D7-6049-90F9-424914E6C7A0}" type="datetime1">
              <a:rPr lang="en-US" smtClean="0"/>
              <a:t>3/29/24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BB9114-250A-2F45-B5D4-E8882FFCD837}" type="slidenum">
              <a:rPr lang="en-US" smtClean="0"/>
              <a:t>‹#›</a:t>
            </a:fld>
            <a:endParaRPr lang="en-US" dirty="0"/>
          </a:p>
        </p:txBody>
      </p:sp>
    </p:spTree>
    <p:extLst>
      <p:ext uri="{BB962C8B-B14F-4D97-AF65-F5344CB8AC3E}">
        <p14:creationId xmlns:p14="http://schemas.microsoft.com/office/powerpoint/2010/main" val="10372294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10FDB-3961-A798-8A4F-2620CE1B82A1}"/>
              </a:ext>
            </a:extLst>
          </p:cNvPr>
          <p:cNvSpPr>
            <a:spLocks noGrp="1"/>
          </p:cNvSpPr>
          <p:nvPr>
            <p:ph type="ctrTitle"/>
          </p:nvPr>
        </p:nvSpPr>
        <p:spPr/>
        <p:txBody>
          <a:bodyPr>
            <a:normAutofit fontScale="90000"/>
          </a:bodyPr>
          <a:lstStyle/>
          <a:p>
            <a:r>
              <a:rPr lang="en-US" sz="5300" dirty="0"/>
              <a:t>Recurrent Neural Networks for</a:t>
            </a:r>
            <a:r>
              <a:rPr lang="zh-CN" altLang="en-US" sz="5300" dirty="0"/>
              <a:t> </a:t>
            </a:r>
            <a:r>
              <a:rPr lang="en-US" sz="5300" dirty="0"/>
              <a:t>Multivariate Time Series with</a:t>
            </a:r>
            <a:r>
              <a:rPr lang="zh-CN" altLang="en-US" sz="5300" dirty="0"/>
              <a:t> </a:t>
            </a:r>
            <a:r>
              <a:rPr lang="en-US" sz="5300" dirty="0"/>
              <a:t>Missing Values</a:t>
            </a:r>
            <a:br>
              <a:rPr lang="en-US" dirty="0"/>
            </a:br>
            <a:r>
              <a:rPr lang="en-US" altLang="zh-CN" sz="2700" dirty="0"/>
              <a:t>Z.</a:t>
            </a:r>
            <a:r>
              <a:rPr lang="zh-CN" altLang="en-US" sz="2700" dirty="0"/>
              <a:t> </a:t>
            </a:r>
            <a:r>
              <a:rPr lang="en-US" altLang="zh-CN" sz="2700" dirty="0"/>
              <a:t>Che</a:t>
            </a:r>
            <a:r>
              <a:rPr lang="zh-CN" altLang="en-US" sz="2700" dirty="0"/>
              <a:t> </a:t>
            </a:r>
            <a:r>
              <a:rPr lang="en-US" altLang="zh-CN" sz="2700" dirty="0"/>
              <a:t>et</a:t>
            </a:r>
            <a:r>
              <a:rPr lang="zh-CN" altLang="en-US" sz="2700" dirty="0"/>
              <a:t> </a:t>
            </a:r>
            <a:r>
              <a:rPr lang="en-US" altLang="zh-CN" sz="2700" dirty="0"/>
              <a:t>al.,</a:t>
            </a:r>
            <a:r>
              <a:rPr lang="zh-CN" altLang="en-US" sz="2700" dirty="0"/>
              <a:t> </a:t>
            </a:r>
            <a:r>
              <a:rPr lang="en-US" altLang="zh-CN" sz="2700" i="1" dirty="0"/>
              <a:t>Scientific</a:t>
            </a:r>
            <a:r>
              <a:rPr lang="zh-CN" altLang="en-US" sz="2700" i="1" dirty="0"/>
              <a:t> </a:t>
            </a:r>
            <a:r>
              <a:rPr lang="en-US" altLang="zh-CN" sz="2700" i="1" dirty="0"/>
              <a:t>Reports</a:t>
            </a:r>
            <a:r>
              <a:rPr lang="zh-CN" altLang="en-US" sz="2700" i="1" dirty="0"/>
              <a:t> </a:t>
            </a:r>
            <a:r>
              <a:rPr lang="en-US" altLang="zh-CN" sz="2700" i="1" dirty="0"/>
              <a:t>'18</a:t>
            </a:r>
            <a:endParaRPr lang="en-US" sz="2700" i="1" dirty="0"/>
          </a:p>
        </p:txBody>
      </p:sp>
      <p:sp>
        <p:nvSpPr>
          <p:cNvPr id="3" name="Subtitle 2">
            <a:extLst>
              <a:ext uri="{FF2B5EF4-FFF2-40B4-BE49-F238E27FC236}">
                <a16:creationId xmlns:a16="http://schemas.microsoft.com/office/drawing/2014/main" id="{701FDEB4-02A5-64FF-BFB8-A5AD89B0935F}"/>
              </a:ext>
            </a:extLst>
          </p:cNvPr>
          <p:cNvSpPr>
            <a:spLocks noGrp="1"/>
          </p:cNvSpPr>
          <p:nvPr>
            <p:ph type="subTitle" idx="1"/>
          </p:nvPr>
        </p:nvSpPr>
        <p:spPr>
          <a:xfrm>
            <a:off x="1524000" y="4079875"/>
            <a:ext cx="9144000" cy="1655762"/>
          </a:xfrm>
        </p:spPr>
        <p:txBody>
          <a:bodyPr/>
          <a:lstStyle/>
          <a:p>
            <a:r>
              <a:rPr lang="en-US" altLang="zh-CN" dirty="0"/>
              <a:t>Presenter:</a:t>
            </a:r>
            <a:r>
              <a:rPr lang="zh-CN" altLang="en-US" dirty="0"/>
              <a:t> </a:t>
            </a:r>
            <a:r>
              <a:rPr lang="en-US" altLang="zh-CN" dirty="0"/>
              <a:t> </a:t>
            </a:r>
            <a:r>
              <a:rPr lang="en-US" altLang="zh-CN" dirty="0" err="1"/>
              <a:t>Dingyi</a:t>
            </a:r>
            <a:r>
              <a:rPr lang="en-US" altLang="zh-CN" dirty="0"/>
              <a:t> </a:t>
            </a:r>
            <a:r>
              <a:rPr lang="en-US" altLang="zh-CN" dirty="0" err="1"/>
              <a:t>Nie</a:t>
            </a:r>
            <a:endParaRPr lang="en-US" altLang="zh-CN" dirty="0"/>
          </a:p>
          <a:p>
            <a:r>
              <a:rPr lang="en-US" altLang="zh-CN" sz="2000" dirty="0"/>
              <a:t>3/29/24</a:t>
            </a:r>
          </a:p>
          <a:p>
            <a:endParaRPr lang="en-US" dirty="0"/>
          </a:p>
        </p:txBody>
      </p:sp>
      <p:sp>
        <p:nvSpPr>
          <p:cNvPr id="4" name="Date Placeholder 3">
            <a:extLst>
              <a:ext uri="{FF2B5EF4-FFF2-40B4-BE49-F238E27FC236}">
                <a16:creationId xmlns:a16="http://schemas.microsoft.com/office/drawing/2014/main" id="{801A6662-E3A6-1613-F0DD-0528640FB0EB}"/>
              </a:ext>
            </a:extLst>
          </p:cNvPr>
          <p:cNvSpPr>
            <a:spLocks noGrp="1"/>
          </p:cNvSpPr>
          <p:nvPr>
            <p:ph type="dt" sz="half" idx="10"/>
          </p:nvPr>
        </p:nvSpPr>
        <p:spPr/>
        <p:txBody>
          <a:bodyPr/>
          <a:lstStyle/>
          <a:p>
            <a:fld id="{12AB670F-E45F-4541-A9CA-BC56CA9D89A0}" type="datetime1">
              <a:rPr lang="en-US" smtClean="0"/>
              <a:t>3/29/24</a:t>
            </a:fld>
            <a:endParaRPr lang="en-US" dirty="0"/>
          </a:p>
        </p:txBody>
      </p:sp>
      <p:sp>
        <p:nvSpPr>
          <p:cNvPr id="5" name="Slide Number Placeholder 4">
            <a:extLst>
              <a:ext uri="{FF2B5EF4-FFF2-40B4-BE49-F238E27FC236}">
                <a16:creationId xmlns:a16="http://schemas.microsoft.com/office/drawing/2014/main" id="{9154FC8A-20C1-3C8E-DD8B-872A926A5E56}"/>
              </a:ext>
            </a:extLst>
          </p:cNvPr>
          <p:cNvSpPr>
            <a:spLocks noGrp="1"/>
          </p:cNvSpPr>
          <p:nvPr>
            <p:ph type="sldNum" sz="quarter" idx="12"/>
          </p:nvPr>
        </p:nvSpPr>
        <p:spPr/>
        <p:txBody>
          <a:bodyPr/>
          <a:lstStyle/>
          <a:p>
            <a:fld id="{53BB9114-250A-2F45-B5D4-E8882FFCD837}" type="slidenum">
              <a:rPr lang="en-US" smtClean="0"/>
              <a:t>1</a:t>
            </a:fld>
            <a:endParaRPr lang="en-US"/>
          </a:p>
        </p:txBody>
      </p:sp>
    </p:spTree>
    <p:extLst>
      <p:ext uri="{BB962C8B-B14F-4D97-AF65-F5344CB8AC3E}">
        <p14:creationId xmlns:p14="http://schemas.microsoft.com/office/powerpoint/2010/main" val="1017050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10DE2-E188-D634-FBB9-B7B0A371D491}"/>
              </a:ext>
            </a:extLst>
          </p:cNvPr>
          <p:cNvSpPr>
            <a:spLocks noGrp="1"/>
          </p:cNvSpPr>
          <p:nvPr>
            <p:ph type="title"/>
          </p:nvPr>
        </p:nvSpPr>
        <p:spPr/>
        <p:txBody>
          <a:bodyPr/>
          <a:lstStyle/>
          <a:p>
            <a:r>
              <a:rPr lang="en-US" dirty="0"/>
              <a:t>Baselines</a:t>
            </a:r>
          </a:p>
        </p:txBody>
      </p:sp>
      <p:sp>
        <p:nvSpPr>
          <p:cNvPr id="3" name="Content Placeholder 2">
            <a:extLst>
              <a:ext uri="{FF2B5EF4-FFF2-40B4-BE49-F238E27FC236}">
                <a16:creationId xmlns:a16="http://schemas.microsoft.com/office/drawing/2014/main" id="{8DF26A55-1BB7-D5FA-2A9E-0473E4432539}"/>
              </a:ext>
            </a:extLst>
          </p:cNvPr>
          <p:cNvSpPr>
            <a:spLocks noGrp="1"/>
          </p:cNvSpPr>
          <p:nvPr>
            <p:ph idx="1"/>
          </p:nvPr>
        </p:nvSpPr>
        <p:spPr/>
        <p:txBody>
          <a:bodyPr/>
          <a:lstStyle/>
          <a:p>
            <a:r>
              <a:rPr lang="en-US" dirty="0"/>
              <a:t>Prediction methods</a:t>
            </a:r>
          </a:p>
        </p:txBody>
      </p:sp>
      <p:sp>
        <p:nvSpPr>
          <p:cNvPr id="4" name="Date Placeholder 3">
            <a:extLst>
              <a:ext uri="{FF2B5EF4-FFF2-40B4-BE49-F238E27FC236}">
                <a16:creationId xmlns:a16="http://schemas.microsoft.com/office/drawing/2014/main" id="{A8337507-3745-02BA-C9E4-84CCAF1FEF3F}"/>
              </a:ext>
            </a:extLst>
          </p:cNvPr>
          <p:cNvSpPr>
            <a:spLocks noGrp="1"/>
          </p:cNvSpPr>
          <p:nvPr>
            <p:ph type="dt" sz="half" idx="10"/>
          </p:nvPr>
        </p:nvSpPr>
        <p:spPr/>
        <p:txBody>
          <a:bodyPr/>
          <a:lstStyle/>
          <a:p>
            <a:fld id="{730F0F45-481B-4348-A58D-0AA8F5D5BD5C}" type="datetime1">
              <a:rPr lang="en-US" smtClean="0"/>
              <a:t>3/29/24</a:t>
            </a:fld>
            <a:endParaRPr lang="en-US"/>
          </a:p>
        </p:txBody>
      </p:sp>
      <p:sp>
        <p:nvSpPr>
          <p:cNvPr id="5" name="Slide Number Placeholder 4">
            <a:extLst>
              <a:ext uri="{FF2B5EF4-FFF2-40B4-BE49-F238E27FC236}">
                <a16:creationId xmlns:a16="http://schemas.microsoft.com/office/drawing/2014/main" id="{D0E21819-EC50-2264-AC94-88823E4B53FF}"/>
              </a:ext>
            </a:extLst>
          </p:cNvPr>
          <p:cNvSpPr>
            <a:spLocks noGrp="1"/>
          </p:cNvSpPr>
          <p:nvPr>
            <p:ph type="sldNum" sz="quarter" idx="12"/>
          </p:nvPr>
        </p:nvSpPr>
        <p:spPr/>
        <p:txBody>
          <a:bodyPr/>
          <a:lstStyle/>
          <a:p>
            <a:fld id="{53BB9114-250A-2F45-B5D4-E8882FFCD837}" type="slidenum">
              <a:rPr lang="en-US" smtClean="0"/>
              <a:t>10</a:t>
            </a:fld>
            <a:endParaRPr lang="en-US"/>
          </a:p>
        </p:txBody>
      </p:sp>
      <p:pic>
        <p:nvPicPr>
          <p:cNvPr id="7" name="Picture 6">
            <a:extLst>
              <a:ext uri="{FF2B5EF4-FFF2-40B4-BE49-F238E27FC236}">
                <a16:creationId xmlns:a16="http://schemas.microsoft.com/office/drawing/2014/main" id="{EA7A1BAA-9759-D1D9-6CFB-C60B80B1484C}"/>
              </a:ext>
            </a:extLst>
          </p:cNvPr>
          <p:cNvPicPr>
            <a:picLocks noChangeAspect="1"/>
          </p:cNvPicPr>
          <p:nvPr/>
        </p:nvPicPr>
        <p:blipFill>
          <a:blip r:embed="rId2"/>
          <a:stretch>
            <a:fillRect/>
          </a:stretch>
        </p:blipFill>
        <p:spPr>
          <a:xfrm>
            <a:off x="722111" y="2294522"/>
            <a:ext cx="10631689" cy="2648090"/>
          </a:xfrm>
          <a:prstGeom prst="rect">
            <a:avLst/>
          </a:prstGeom>
        </p:spPr>
      </p:pic>
    </p:spTree>
    <p:extLst>
      <p:ext uri="{BB962C8B-B14F-4D97-AF65-F5344CB8AC3E}">
        <p14:creationId xmlns:p14="http://schemas.microsoft.com/office/powerpoint/2010/main" val="1382177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543F4-323A-908F-54FE-8D46BF09D5A9}"/>
              </a:ext>
            </a:extLst>
          </p:cNvPr>
          <p:cNvSpPr>
            <a:spLocks noGrp="1"/>
          </p:cNvSpPr>
          <p:nvPr>
            <p:ph type="title"/>
          </p:nvPr>
        </p:nvSpPr>
        <p:spPr/>
        <p:txBody>
          <a:bodyPr/>
          <a:lstStyle/>
          <a:p>
            <a:r>
              <a:rPr lang="en-US" altLang="zh-CN" dirty="0"/>
              <a:t>Outline</a:t>
            </a:r>
            <a:endParaRPr lang="en-US" dirty="0"/>
          </a:p>
        </p:txBody>
      </p:sp>
      <p:sp>
        <p:nvSpPr>
          <p:cNvPr id="3" name="Content Placeholder 2">
            <a:extLst>
              <a:ext uri="{FF2B5EF4-FFF2-40B4-BE49-F238E27FC236}">
                <a16:creationId xmlns:a16="http://schemas.microsoft.com/office/drawing/2014/main" id="{1D58B09E-42E7-7CA1-02A2-172E487553D0}"/>
              </a:ext>
            </a:extLst>
          </p:cNvPr>
          <p:cNvSpPr>
            <a:spLocks noGrp="1"/>
          </p:cNvSpPr>
          <p:nvPr>
            <p:ph idx="1"/>
          </p:nvPr>
        </p:nvSpPr>
        <p:spPr/>
        <p:txBody>
          <a:bodyPr/>
          <a:lstStyle/>
          <a:p>
            <a:r>
              <a:rPr lang="en-US" altLang="zh-CN" dirty="0"/>
              <a:t>Introduction</a:t>
            </a:r>
          </a:p>
          <a:p>
            <a:r>
              <a:rPr lang="en-US" dirty="0"/>
              <a:t>Methods</a:t>
            </a:r>
          </a:p>
          <a:p>
            <a:r>
              <a:rPr lang="en-US" dirty="0">
                <a:solidFill>
                  <a:schemeClr val="accent2"/>
                </a:solidFill>
              </a:rPr>
              <a:t>Results</a:t>
            </a:r>
          </a:p>
          <a:p>
            <a:pPr lvl="1"/>
            <a:r>
              <a:rPr lang="en-US" altLang="zh-CN" dirty="0">
                <a:solidFill>
                  <a:schemeClr val="accent2"/>
                </a:solidFill>
              </a:rPr>
              <a:t>Dataset</a:t>
            </a:r>
            <a:r>
              <a:rPr lang="zh-CN" altLang="en-US" dirty="0">
                <a:solidFill>
                  <a:schemeClr val="accent2"/>
                </a:solidFill>
              </a:rPr>
              <a:t> </a:t>
            </a:r>
            <a:r>
              <a:rPr lang="en-US" altLang="zh-CN" dirty="0">
                <a:solidFill>
                  <a:schemeClr val="accent2"/>
                </a:solidFill>
              </a:rPr>
              <a:t>&amp;</a:t>
            </a:r>
            <a:r>
              <a:rPr lang="zh-CN" altLang="en-US" dirty="0">
                <a:solidFill>
                  <a:schemeClr val="accent2"/>
                </a:solidFill>
              </a:rPr>
              <a:t> </a:t>
            </a:r>
            <a:r>
              <a:rPr lang="en-US" altLang="zh-CN" dirty="0">
                <a:solidFill>
                  <a:schemeClr val="accent2"/>
                </a:solidFill>
              </a:rPr>
              <a:t>tasks</a:t>
            </a:r>
          </a:p>
          <a:p>
            <a:pPr lvl="1"/>
            <a:r>
              <a:rPr lang="en-US" altLang="zh-CN" dirty="0">
                <a:solidFill>
                  <a:schemeClr val="accent2"/>
                </a:solidFill>
              </a:rPr>
              <a:t>Experiment</a:t>
            </a:r>
            <a:r>
              <a:rPr lang="zh-CN" altLang="en-US" dirty="0">
                <a:solidFill>
                  <a:schemeClr val="accent2"/>
                </a:solidFill>
              </a:rPr>
              <a:t> </a:t>
            </a:r>
            <a:r>
              <a:rPr lang="en-US" altLang="zh-CN" dirty="0">
                <a:solidFill>
                  <a:schemeClr val="accent2"/>
                </a:solidFill>
              </a:rPr>
              <a:t>results</a:t>
            </a:r>
            <a:endParaRPr lang="en-US" dirty="0">
              <a:solidFill>
                <a:schemeClr val="accent2"/>
              </a:solidFill>
            </a:endParaRPr>
          </a:p>
          <a:p>
            <a:r>
              <a:rPr lang="en-US" dirty="0"/>
              <a:t>Discussions</a:t>
            </a:r>
          </a:p>
          <a:p>
            <a:r>
              <a:rPr lang="en-US" dirty="0"/>
              <a:t>Summary</a:t>
            </a:r>
          </a:p>
        </p:txBody>
      </p:sp>
      <p:sp>
        <p:nvSpPr>
          <p:cNvPr id="4" name="Date Placeholder 3">
            <a:extLst>
              <a:ext uri="{FF2B5EF4-FFF2-40B4-BE49-F238E27FC236}">
                <a16:creationId xmlns:a16="http://schemas.microsoft.com/office/drawing/2014/main" id="{B2770BA5-88E5-4968-5863-348C340DC403}"/>
              </a:ext>
            </a:extLst>
          </p:cNvPr>
          <p:cNvSpPr>
            <a:spLocks noGrp="1"/>
          </p:cNvSpPr>
          <p:nvPr>
            <p:ph type="dt" sz="half" idx="10"/>
          </p:nvPr>
        </p:nvSpPr>
        <p:spPr/>
        <p:txBody>
          <a:bodyPr/>
          <a:lstStyle/>
          <a:p>
            <a:fld id="{58639AE4-CA29-9D41-8AEF-453B0A174F6B}" type="datetime1">
              <a:rPr lang="en-US" smtClean="0"/>
              <a:t>3/29/24</a:t>
            </a:fld>
            <a:endParaRPr lang="en-US"/>
          </a:p>
        </p:txBody>
      </p:sp>
      <p:sp>
        <p:nvSpPr>
          <p:cNvPr id="5" name="Slide Number Placeholder 4">
            <a:extLst>
              <a:ext uri="{FF2B5EF4-FFF2-40B4-BE49-F238E27FC236}">
                <a16:creationId xmlns:a16="http://schemas.microsoft.com/office/drawing/2014/main" id="{D3907933-E1A2-CB2F-AC0B-DBD4D39150C4}"/>
              </a:ext>
            </a:extLst>
          </p:cNvPr>
          <p:cNvSpPr>
            <a:spLocks noGrp="1"/>
          </p:cNvSpPr>
          <p:nvPr>
            <p:ph type="sldNum" sz="quarter" idx="12"/>
          </p:nvPr>
        </p:nvSpPr>
        <p:spPr/>
        <p:txBody>
          <a:bodyPr/>
          <a:lstStyle/>
          <a:p>
            <a:fld id="{53BB9114-250A-2F45-B5D4-E8882FFCD837}" type="slidenum">
              <a:rPr lang="en-US" smtClean="0"/>
              <a:t>11</a:t>
            </a:fld>
            <a:endParaRPr lang="en-US"/>
          </a:p>
        </p:txBody>
      </p:sp>
    </p:spTree>
    <p:extLst>
      <p:ext uri="{BB962C8B-B14F-4D97-AF65-F5344CB8AC3E}">
        <p14:creationId xmlns:p14="http://schemas.microsoft.com/office/powerpoint/2010/main" val="2539814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FD558-F899-09A6-C5A1-ECD5A4AB0A00}"/>
              </a:ext>
            </a:extLst>
          </p:cNvPr>
          <p:cNvSpPr>
            <a:spLocks noGrp="1"/>
          </p:cNvSpPr>
          <p:nvPr>
            <p:ph type="title"/>
          </p:nvPr>
        </p:nvSpPr>
        <p:spPr>
          <a:xfrm>
            <a:off x="838200" y="352821"/>
            <a:ext cx="10515600" cy="1325563"/>
          </a:xfrm>
        </p:spPr>
        <p:txBody>
          <a:bodyPr/>
          <a:lstStyle/>
          <a:p>
            <a:r>
              <a:rPr lang="en-US" dirty="0"/>
              <a:t>Datasets &amp; tasks</a:t>
            </a:r>
          </a:p>
        </p:txBody>
      </p:sp>
      <p:sp>
        <p:nvSpPr>
          <p:cNvPr id="3" name="Content Placeholder 2">
            <a:extLst>
              <a:ext uri="{FF2B5EF4-FFF2-40B4-BE49-F238E27FC236}">
                <a16:creationId xmlns:a16="http://schemas.microsoft.com/office/drawing/2014/main" id="{7315E3C1-7857-978E-43DE-456C9AEE90C9}"/>
              </a:ext>
            </a:extLst>
          </p:cNvPr>
          <p:cNvSpPr>
            <a:spLocks noGrp="1"/>
          </p:cNvSpPr>
          <p:nvPr>
            <p:ph idx="1"/>
          </p:nvPr>
        </p:nvSpPr>
        <p:spPr>
          <a:xfrm>
            <a:off x="838200" y="1341928"/>
            <a:ext cx="4845425" cy="2087072"/>
          </a:xfrm>
        </p:spPr>
        <p:txBody>
          <a:bodyPr>
            <a:normAutofit/>
          </a:bodyPr>
          <a:lstStyle/>
          <a:p>
            <a:r>
              <a:rPr lang="en-US" dirty="0"/>
              <a:t>Datasets</a:t>
            </a:r>
          </a:p>
          <a:p>
            <a:pPr lvl="1"/>
            <a:r>
              <a:rPr lang="en-US" dirty="0"/>
              <a:t>Gesture phase segmentation dataset (Gesture)</a:t>
            </a:r>
          </a:p>
          <a:p>
            <a:pPr lvl="1"/>
            <a:r>
              <a:rPr lang="en-US" dirty="0" err="1"/>
              <a:t>PhysioNet</a:t>
            </a:r>
            <a:r>
              <a:rPr lang="en-US" dirty="0"/>
              <a:t> Challenge 2012 dataset (</a:t>
            </a:r>
            <a:r>
              <a:rPr lang="en-US" dirty="0" err="1"/>
              <a:t>PhysioNet</a:t>
            </a:r>
            <a:r>
              <a:rPr lang="en-US" dirty="0"/>
              <a:t>)</a:t>
            </a:r>
          </a:p>
          <a:p>
            <a:pPr lvl="1"/>
            <a:r>
              <a:rPr lang="en-US" dirty="0"/>
              <a:t>MIMIC-III</a:t>
            </a:r>
          </a:p>
          <a:p>
            <a:pPr marL="0" indent="0">
              <a:buNone/>
            </a:pPr>
            <a:endParaRPr lang="en-US" dirty="0"/>
          </a:p>
        </p:txBody>
      </p:sp>
      <p:sp>
        <p:nvSpPr>
          <p:cNvPr id="4" name="Date Placeholder 3">
            <a:extLst>
              <a:ext uri="{FF2B5EF4-FFF2-40B4-BE49-F238E27FC236}">
                <a16:creationId xmlns:a16="http://schemas.microsoft.com/office/drawing/2014/main" id="{613374B8-01D6-912C-A891-6F7FC100EBC5}"/>
              </a:ext>
            </a:extLst>
          </p:cNvPr>
          <p:cNvSpPr>
            <a:spLocks noGrp="1"/>
          </p:cNvSpPr>
          <p:nvPr>
            <p:ph type="dt" sz="half" idx="10"/>
          </p:nvPr>
        </p:nvSpPr>
        <p:spPr/>
        <p:txBody>
          <a:bodyPr/>
          <a:lstStyle/>
          <a:p>
            <a:fld id="{730F0F45-481B-4348-A58D-0AA8F5D5BD5C}" type="datetime1">
              <a:rPr lang="en-US" smtClean="0"/>
              <a:t>3/29/24</a:t>
            </a:fld>
            <a:endParaRPr lang="en-US"/>
          </a:p>
        </p:txBody>
      </p:sp>
      <p:sp>
        <p:nvSpPr>
          <p:cNvPr id="5" name="Slide Number Placeholder 4">
            <a:extLst>
              <a:ext uri="{FF2B5EF4-FFF2-40B4-BE49-F238E27FC236}">
                <a16:creationId xmlns:a16="http://schemas.microsoft.com/office/drawing/2014/main" id="{FFD3CDC3-26FA-622E-F5DB-70B557DADC3A}"/>
              </a:ext>
            </a:extLst>
          </p:cNvPr>
          <p:cNvSpPr>
            <a:spLocks noGrp="1"/>
          </p:cNvSpPr>
          <p:nvPr>
            <p:ph type="sldNum" sz="quarter" idx="12"/>
          </p:nvPr>
        </p:nvSpPr>
        <p:spPr/>
        <p:txBody>
          <a:bodyPr/>
          <a:lstStyle/>
          <a:p>
            <a:fld id="{53BB9114-250A-2F45-B5D4-E8882FFCD837}" type="slidenum">
              <a:rPr lang="en-US" smtClean="0"/>
              <a:t>12</a:t>
            </a:fld>
            <a:endParaRPr lang="en-US"/>
          </a:p>
        </p:txBody>
      </p:sp>
      <p:pic>
        <p:nvPicPr>
          <p:cNvPr id="6" name="Picture 5">
            <a:extLst>
              <a:ext uri="{FF2B5EF4-FFF2-40B4-BE49-F238E27FC236}">
                <a16:creationId xmlns:a16="http://schemas.microsoft.com/office/drawing/2014/main" id="{74B7F49B-F95E-36A9-28B8-B1F758FBFBD4}"/>
              </a:ext>
            </a:extLst>
          </p:cNvPr>
          <p:cNvPicPr>
            <a:picLocks noChangeAspect="1"/>
          </p:cNvPicPr>
          <p:nvPr/>
        </p:nvPicPr>
        <p:blipFill>
          <a:blip r:embed="rId2"/>
          <a:stretch>
            <a:fillRect/>
          </a:stretch>
        </p:blipFill>
        <p:spPr>
          <a:xfrm>
            <a:off x="2740908" y="4405803"/>
            <a:ext cx="7534936" cy="2452197"/>
          </a:xfrm>
          <a:prstGeom prst="rect">
            <a:avLst/>
          </a:prstGeom>
        </p:spPr>
      </p:pic>
      <p:sp>
        <p:nvSpPr>
          <p:cNvPr id="9" name="Content Placeholder 2">
            <a:extLst>
              <a:ext uri="{FF2B5EF4-FFF2-40B4-BE49-F238E27FC236}">
                <a16:creationId xmlns:a16="http://schemas.microsoft.com/office/drawing/2014/main" id="{F09F49F7-3501-9CCF-C5BA-0F3E213F85CD}"/>
              </a:ext>
            </a:extLst>
          </p:cNvPr>
          <p:cNvSpPr txBox="1">
            <a:spLocks/>
          </p:cNvSpPr>
          <p:nvPr/>
        </p:nvSpPr>
        <p:spPr>
          <a:xfrm>
            <a:off x="6508376" y="1341928"/>
            <a:ext cx="5634318" cy="18880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Tasks</a:t>
            </a:r>
          </a:p>
          <a:p>
            <a:pPr lvl="1"/>
            <a:r>
              <a:rPr lang="en-US" dirty="0"/>
              <a:t>Mortality prediction (binary classification)</a:t>
            </a:r>
          </a:p>
          <a:p>
            <a:pPr lvl="1"/>
            <a:r>
              <a:rPr lang="en-US" dirty="0"/>
              <a:t>ICD-9 Code (20 diagnosis categories classification)</a:t>
            </a:r>
          </a:p>
        </p:txBody>
      </p:sp>
      <p:sp>
        <p:nvSpPr>
          <p:cNvPr id="10" name="Content Placeholder 2">
            <a:extLst>
              <a:ext uri="{FF2B5EF4-FFF2-40B4-BE49-F238E27FC236}">
                <a16:creationId xmlns:a16="http://schemas.microsoft.com/office/drawing/2014/main" id="{D1958A1A-3DCC-6EB6-E2D1-679221421A16}"/>
              </a:ext>
            </a:extLst>
          </p:cNvPr>
          <p:cNvSpPr txBox="1">
            <a:spLocks/>
          </p:cNvSpPr>
          <p:nvPr/>
        </p:nvSpPr>
        <p:spPr>
          <a:xfrm>
            <a:off x="789354" y="3340403"/>
            <a:ext cx="10990270" cy="12000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Preliminary</a:t>
            </a:r>
          </a:p>
          <a:p>
            <a:pPr lvl="1"/>
            <a:r>
              <a:rPr lang="en-US" altLang="zh-CN" dirty="0"/>
              <a:t>Exploiting</a:t>
            </a:r>
            <a:r>
              <a:rPr lang="zh-CN" altLang="en-US" dirty="0"/>
              <a:t> </a:t>
            </a:r>
            <a:r>
              <a:rPr lang="en-US" altLang="zh-CN" dirty="0"/>
              <a:t>informative</a:t>
            </a:r>
            <a:r>
              <a:rPr lang="zh-CN" altLang="en-US" dirty="0"/>
              <a:t> </a:t>
            </a:r>
            <a:r>
              <a:rPr lang="en-US" altLang="zh-CN" dirty="0"/>
              <a:t>missingness</a:t>
            </a:r>
            <a:r>
              <a:rPr lang="zh-CN" altLang="en-US" dirty="0"/>
              <a:t> </a:t>
            </a:r>
            <a:r>
              <a:rPr lang="en-US" altLang="zh-CN" dirty="0"/>
              <a:t>on</a:t>
            </a:r>
            <a:r>
              <a:rPr lang="zh-CN" altLang="en-US" dirty="0"/>
              <a:t> </a:t>
            </a:r>
            <a:r>
              <a:rPr lang="en-US" altLang="zh-CN" dirty="0"/>
              <a:t>synthetic</a:t>
            </a:r>
            <a:r>
              <a:rPr lang="zh-CN" altLang="en-US" dirty="0"/>
              <a:t> </a:t>
            </a:r>
            <a:r>
              <a:rPr lang="en-US" altLang="zh-CN" dirty="0"/>
              <a:t>Gesture</a:t>
            </a:r>
            <a:r>
              <a:rPr lang="zh-CN" altLang="en-US" dirty="0"/>
              <a:t> </a:t>
            </a:r>
            <a:r>
              <a:rPr lang="en-US" altLang="zh-CN" dirty="0"/>
              <a:t>with</a:t>
            </a:r>
            <a:r>
              <a:rPr lang="zh-CN" altLang="en-US" dirty="0"/>
              <a:t> </a:t>
            </a:r>
            <a:r>
              <a:rPr lang="en-US" altLang="zh-CN" dirty="0"/>
              <a:t>4</a:t>
            </a:r>
            <a:r>
              <a:rPr lang="zh-CN" altLang="en-US" dirty="0"/>
              <a:t> </a:t>
            </a:r>
            <a:r>
              <a:rPr lang="en-US" altLang="zh-CN" dirty="0"/>
              <a:t>different</a:t>
            </a:r>
            <a:r>
              <a:rPr lang="zh-CN" altLang="en-US" dirty="0"/>
              <a:t> </a:t>
            </a:r>
            <a:r>
              <a:rPr lang="en-US" altLang="zh-CN" dirty="0"/>
              <a:t>correlation</a:t>
            </a:r>
            <a:r>
              <a:rPr lang="zh-CN" altLang="en-US" dirty="0"/>
              <a:t> </a:t>
            </a:r>
            <a:r>
              <a:rPr lang="en-US" altLang="zh-CN" dirty="0"/>
              <a:t>between</a:t>
            </a:r>
            <a:r>
              <a:rPr lang="zh-CN" altLang="en-US" dirty="0"/>
              <a:t> </a:t>
            </a:r>
            <a:r>
              <a:rPr lang="en-US" altLang="zh-CN" dirty="0"/>
              <a:t>missing</a:t>
            </a:r>
            <a:r>
              <a:rPr lang="zh-CN" altLang="en-US" dirty="0"/>
              <a:t> </a:t>
            </a:r>
            <a:r>
              <a:rPr lang="en-US" altLang="zh-CN" dirty="0"/>
              <a:t>rate</a:t>
            </a:r>
            <a:r>
              <a:rPr lang="zh-CN" altLang="en-US" dirty="0"/>
              <a:t> </a:t>
            </a:r>
            <a:r>
              <a:rPr lang="en-US" altLang="zh-CN" dirty="0"/>
              <a:t>and</a:t>
            </a:r>
            <a:r>
              <a:rPr lang="zh-CN" altLang="en-US" dirty="0"/>
              <a:t> </a:t>
            </a:r>
            <a:r>
              <a:rPr lang="en-US" altLang="zh-CN" dirty="0"/>
              <a:t>the</a:t>
            </a:r>
            <a:r>
              <a:rPr lang="zh-CN" altLang="en-US" dirty="0"/>
              <a:t> </a:t>
            </a:r>
            <a:r>
              <a:rPr lang="en-US" altLang="zh-CN" dirty="0"/>
              <a:t>label</a:t>
            </a:r>
            <a:endParaRPr lang="en-US" dirty="0"/>
          </a:p>
          <a:p>
            <a:endParaRPr lang="en-US" dirty="0"/>
          </a:p>
        </p:txBody>
      </p:sp>
    </p:spTree>
    <p:extLst>
      <p:ext uri="{BB962C8B-B14F-4D97-AF65-F5344CB8AC3E}">
        <p14:creationId xmlns:p14="http://schemas.microsoft.com/office/powerpoint/2010/main" val="617526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99201-C83F-51BE-8717-2EA5CCB15B19}"/>
              </a:ext>
            </a:extLst>
          </p:cNvPr>
          <p:cNvSpPr>
            <a:spLocks noGrp="1"/>
          </p:cNvSpPr>
          <p:nvPr>
            <p:ph type="title"/>
          </p:nvPr>
        </p:nvSpPr>
        <p:spPr/>
        <p:txBody>
          <a:bodyPr/>
          <a:lstStyle/>
          <a:p>
            <a:r>
              <a:rPr lang="en-US" altLang="zh-CN" dirty="0"/>
              <a:t>Experiment</a:t>
            </a:r>
            <a:r>
              <a:rPr lang="zh-CN" altLang="en-US" dirty="0"/>
              <a:t> </a:t>
            </a:r>
            <a:r>
              <a:rPr lang="en-US" altLang="zh-CN" dirty="0"/>
              <a:t>results</a:t>
            </a:r>
            <a:endParaRPr lang="en-US" dirty="0"/>
          </a:p>
        </p:txBody>
      </p:sp>
      <p:pic>
        <p:nvPicPr>
          <p:cNvPr id="6" name="Content Placeholder 5">
            <a:extLst>
              <a:ext uri="{FF2B5EF4-FFF2-40B4-BE49-F238E27FC236}">
                <a16:creationId xmlns:a16="http://schemas.microsoft.com/office/drawing/2014/main" id="{D512A94B-0E11-8116-AA9B-3C2CA719C0E3}"/>
              </a:ext>
            </a:extLst>
          </p:cNvPr>
          <p:cNvPicPr>
            <a:picLocks noGrp="1" noChangeAspect="1"/>
          </p:cNvPicPr>
          <p:nvPr>
            <p:ph idx="1"/>
          </p:nvPr>
        </p:nvPicPr>
        <p:blipFill>
          <a:blip r:embed="rId2"/>
          <a:stretch>
            <a:fillRect/>
          </a:stretch>
        </p:blipFill>
        <p:spPr>
          <a:xfrm>
            <a:off x="1823343" y="1417726"/>
            <a:ext cx="8545313" cy="5211587"/>
          </a:xfrm>
          <a:prstGeom prst="rect">
            <a:avLst/>
          </a:prstGeom>
        </p:spPr>
      </p:pic>
      <p:sp>
        <p:nvSpPr>
          <p:cNvPr id="4" name="Date Placeholder 3">
            <a:extLst>
              <a:ext uri="{FF2B5EF4-FFF2-40B4-BE49-F238E27FC236}">
                <a16:creationId xmlns:a16="http://schemas.microsoft.com/office/drawing/2014/main" id="{4BB57B89-1F35-07F7-3CD8-F1F02B59B0CA}"/>
              </a:ext>
            </a:extLst>
          </p:cNvPr>
          <p:cNvSpPr>
            <a:spLocks noGrp="1"/>
          </p:cNvSpPr>
          <p:nvPr>
            <p:ph type="dt" sz="half" idx="10"/>
          </p:nvPr>
        </p:nvSpPr>
        <p:spPr/>
        <p:txBody>
          <a:bodyPr/>
          <a:lstStyle/>
          <a:p>
            <a:fld id="{730F0F45-481B-4348-A58D-0AA8F5D5BD5C}" type="datetime1">
              <a:rPr lang="en-US" smtClean="0"/>
              <a:t>3/29/24</a:t>
            </a:fld>
            <a:endParaRPr lang="en-US"/>
          </a:p>
        </p:txBody>
      </p:sp>
      <p:sp>
        <p:nvSpPr>
          <p:cNvPr id="5" name="Slide Number Placeholder 4">
            <a:extLst>
              <a:ext uri="{FF2B5EF4-FFF2-40B4-BE49-F238E27FC236}">
                <a16:creationId xmlns:a16="http://schemas.microsoft.com/office/drawing/2014/main" id="{44502353-3694-329B-30F6-DF84E198ACB0}"/>
              </a:ext>
            </a:extLst>
          </p:cNvPr>
          <p:cNvSpPr>
            <a:spLocks noGrp="1"/>
          </p:cNvSpPr>
          <p:nvPr>
            <p:ph type="sldNum" sz="quarter" idx="12"/>
          </p:nvPr>
        </p:nvSpPr>
        <p:spPr/>
        <p:txBody>
          <a:bodyPr/>
          <a:lstStyle/>
          <a:p>
            <a:fld id="{53BB9114-250A-2F45-B5D4-E8882FFCD837}" type="slidenum">
              <a:rPr lang="en-US" smtClean="0"/>
              <a:t>13</a:t>
            </a:fld>
            <a:endParaRPr lang="en-US"/>
          </a:p>
        </p:txBody>
      </p:sp>
    </p:spTree>
    <p:extLst>
      <p:ext uri="{BB962C8B-B14F-4D97-AF65-F5344CB8AC3E}">
        <p14:creationId xmlns:p14="http://schemas.microsoft.com/office/powerpoint/2010/main" val="2990648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19D65-5865-6AF1-390A-96AEBC094DCF}"/>
              </a:ext>
            </a:extLst>
          </p:cNvPr>
          <p:cNvSpPr>
            <a:spLocks noGrp="1"/>
          </p:cNvSpPr>
          <p:nvPr>
            <p:ph type="title"/>
          </p:nvPr>
        </p:nvSpPr>
        <p:spPr/>
        <p:txBody>
          <a:bodyPr/>
          <a:lstStyle/>
          <a:p>
            <a:r>
              <a:rPr lang="en-US" altLang="zh-CN" dirty="0"/>
              <a:t>Experiment</a:t>
            </a:r>
            <a:r>
              <a:rPr lang="zh-CN" altLang="en-US" dirty="0"/>
              <a:t> </a:t>
            </a:r>
            <a:r>
              <a:rPr lang="en-US" altLang="zh-CN" dirty="0"/>
              <a:t>results</a:t>
            </a:r>
            <a:endParaRPr lang="en-US" dirty="0"/>
          </a:p>
        </p:txBody>
      </p:sp>
      <p:pic>
        <p:nvPicPr>
          <p:cNvPr id="6" name="Content Placeholder 5">
            <a:extLst>
              <a:ext uri="{FF2B5EF4-FFF2-40B4-BE49-F238E27FC236}">
                <a16:creationId xmlns:a16="http://schemas.microsoft.com/office/drawing/2014/main" id="{253DB469-D628-9FBB-34E2-1371DDC1A10D}"/>
              </a:ext>
            </a:extLst>
          </p:cNvPr>
          <p:cNvPicPr>
            <a:picLocks noGrp="1" noChangeAspect="1"/>
          </p:cNvPicPr>
          <p:nvPr>
            <p:ph idx="1"/>
          </p:nvPr>
        </p:nvPicPr>
        <p:blipFill>
          <a:blip r:embed="rId2"/>
          <a:stretch>
            <a:fillRect/>
          </a:stretch>
        </p:blipFill>
        <p:spPr>
          <a:xfrm>
            <a:off x="1809750" y="1897801"/>
            <a:ext cx="9544050" cy="3753278"/>
          </a:xfrm>
          <a:prstGeom prst="rect">
            <a:avLst/>
          </a:prstGeom>
        </p:spPr>
      </p:pic>
      <p:sp>
        <p:nvSpPr>
          <p:cNvPr id="4" name="Date Placeholder 3">
            <a:extLst>
              <a:ext uri="{FF2B5EF4-FFF2-40B4-BE49-F238E27FC236}">
                <a16:creationId xmlns:a16="http://schemas.microsoft.com/office/drawing/2014/main" id="{9A8BA37A-03AC-D404-97C9-FE5B0024121A}"/>
              </a:ext>
            </a:extLst>
          </p:cNvPr>
          <p:cNvSpPr>
            <a:spLocks noGrp="1"/>
          </p:cNvSpPr>
          <p:nvPr>
            <p:ph type="dt" sz="half" idx="10"/>
          </p:nvPr>
        </p:nvSpPr>
        <p:spPr/>
        <p:txBody>
          <a:bodyPr/>
          <a:lstStyle/>
          <a:p>
            <a:fld id="{730F0F45-481B-4348-A58D-0AA8F5D5BD5C}" type="datetime1">
              <a:rPr lang="en-US" smtClean="0"/>
              <a:t>3/29/24</a:t>
            </a:fld>
            <a:endParaRPr lang="en-US"/>
          </a:p>
        </p:txBody>
      </p:sp>
      <p:sp>
        <p:nvSpPr>
          <p:cNvPr id="5" name="Slide Number Placeholder 4">
            <a:extLst>
              <a:ext uri="{FF2B5EF4-FFF2-40B4-BE49-F238E27FC236}">
                <a16:creationId xmlns:a16="http://schemas.microsoft.com/office/drawing/2014/main" id="{E8C80AA6-766D-9439-9F04-A6407E3C5CA9}"/>
              </a:ext>
            </a:extLst>
          </p:cNvPr>
          <p:cNvSpPr>
            <a:spLocks noGrp="1"/>
          </p:cNvSpPr>
          <p:nvPr>
            <p:ph type="sldNum" sz="quarter" idx="12"/>
          </p:nvPr>
        </p:nvSpPr>
        <p:spPr/>
        <p:txBody>
          <a:bodyPr/>
          <a:lstStyle/>
          <a:p>
            <a:fld id="{53BB9114-250A-2F45-B5D4-E8882FFCD837}" type="slidenum">
              <a:rPr lang="en-US" smtClean="0"/>
              <a:t>14</a:t>
            </a:fld>
            <a:endParaRPr lang="en-US"/>
          </a:p>
        </p:txBody>
      </p:sp>
    </p:spTree>
    <p:extLst>
      <p:ext uri="{BB962C8B-B14F-4D97-AF65-F5344CB8AC3E}">
        <p14:creationId xmlns:p14="http://schemas.microsoft.com/office/powerpoint/2010/main" val="4079409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543F4-323A-908F-54FE-8D46BF09D5A9}"/>
              </a:ext>
            </a:extLst>
          </p:cNvPr>
          <p:cNvSpPr>
            <a:spLocks noGrp="1"/>
          </p:cNvSpPr>
          <p:nvPr>
            <p:ph type="title"/>
          </p:nvPr>
        </p:nvSpPr>
        <p:spPr/>
        <p:txBody>
          <a:bodyPr/>
          <a:lstStyle/>
          <a:p>
            <a:r>
              <a:rPr lang="en-US" altLang="zh-CN" dirty="0"/>
              <a:t>Outline</a:t>
            </a:r>
            <a:endParaRPr lang="en-US" dirty="0"/>
          </a:p>
        </p:txBody>
      </p:sp>
      <p:sp>
        <p:nvSpPr>
          <p:cNvPr id="3" name="Content Placeholder 2">
            <a:extLst>
              <a:ext uri="{FF2B5EF4-FFF2-40B4-BE49-F238E27FC236}">
                <a16:creationId xmlns:a16="http://schemas.microsoft.com/office/drawing/2014/main" id="{1D58B09E-42E7-7CA1-02A2-172E487553D0}"/>
              </a:ext>
            </a:extLst>
          </p:cNvPr>
          <p:cNvSpPr>
            <a:spLocks noGrp="1"/>
          </p:cNvSpPr>
          <p:nvPr>
            <p:ph idx="1"/>
          </p:nvPr>
        </p:nvSpPr>
        <p:spPr/>
        <p:txBody>
          <a:bodyPr/>
          <a:lstStyle/>
          <a:p>
            <a:r>
              <a:rPr lang="en-US" altLang="zh-CN" dirty="0"/>
              <a:t>Introduction</a:t>
            </a:r>
          </a:p>
          <a:p>
            <a:r>
              <a:rPr lang="en-US" dirty="0"/>
              <a:t>Methods</a:t>
            </a:r>
          </a:p>
          <a:p>
            <a:r>
              <a:rPr lang="en-US" dirty="0"/>
              <a:t>Results</a:t>
            </a:r>
          </a:p>
          <a:p>
            <a:r>
              <a:rPr lang="en-US" dirty="0">
                <a:solidFill>
                  <a:srgbClr val="FF636D"/>
                </a:solidFill>
              </a:rPr>
              <a:t>Discussions</a:t>
            </a:r>
          </a:p>
          <a:p>
            <a:pPr lvl="1"/>
            <a:r>
              <a:rPr lang="en-US" altLang="zh-CN" dirty="0">
                <a:solidFill>
                  <a:srgbClr val="FF636D"/>
                </a:solidFill>
              </a:rPr>
              <a:t>Analysis</a:t>
            </a:r>
            <a:r>
              <a:rPr lang="zh-CN" altLang="en-US" dirty="0">
                <a:solidFill>
                  <a:srgbClr val="FF636D"/>
                </a:solidFill>
              </a:rPr>
              <a:t> </a:t>
            </a:r>
            <a:r>
              <a:rPr lang="en-US" altLang="zh-CN" dirty="0">
                <a:solidFill>
                  <a:srgbClr val="FF636D"/>
                </a:solidFill>
              </a:rPr>
              <a:t>on</a:t>
            </a:r>
            <a:r>
              <a:rPr lang="zh-CN" altLang="en-US" dirty="0">
                <a:solidFill>
                  <a:srgbClr val="FF636D"/>
                </a:solidFill>
              </a:rPr>
              <a:t> </a:t>
            </a:r>
            <a:r>
              <a:rPr lang="en-US" altLang="zh-CN" dirty="0">
                <a:solidFill>
                  <a:srgbClr val="FF636D"/>
                </a:solidFill>
              </a:rPr>
              <a:t>learnt</a:t>
            </a:r>
            <a:r>
              <a:rPr lang="zh-CN" altLang="en-US" dirty="0">
                <a:solidFill>
                  <a:srgbClr val="FF636D"/>
                </a:solidFill>
              </a:rPr>
              <a:t> </a:t>
            </a:r>
            <a:r>
              <a:rPr lang="en-US" altLang="zh-CN" dirty="0">
                <a:solidFill>
                  <a:srgbClr val="FF636D"/>
                </a:solidFill>
              </a:rPr>
              <a:t>decays</a:t>
            </a:r>
          </a:p>
          <a:p>
            <a:pPr lvl="1"/>
            <a:r>
              <a:rPr lang="en-US" altLang="zh-CN" dirty="0">
                <a:solidFill>
                  <a:srgbClr val="FF636D"/>
                </a:solidFill>
              </a:rPr>
              <a:t>Early</a:t>
            </a:r>
            <a:r>
              <a:rPr lang="zh-CN" altLang="en-US" dirty="0">
                <a:solidFill>
                  <a:srgbClr val="FF636D"/>
                </a:solidFill>
              </a:rPr>
              <a:t> </a:t>
            </a:r>
            <a:r>
              <a:rPr lang="en-US" altLang="zh-CN" dirty="0">
                <a:solidFill>
                  <a:srgbClr val="FF636D"/>
                </a:solidFill>
              </a:rPr>
              <a:t>prediction</a:t>
            </a:r>
            <a:r>
              <a:rPr lang="zh-CN" altLang="en-US" dirty="0">
                <a:solidFill>
                  <a:srgbClr val="FF636D"/>
                </a:solidFill>
              </a:rPr>
              <a:t> </a:t>
            </a:r>
            <a:r>
              <a:rPr lang="en-US" altLang="zh-CN" dirty="0">
                <a:solidFill>
                  <a:srgbClr val="FF636D"/>
                </a:solidFill>
              </a:rPr>
              <a:t>capacity</a:t>
            </a:r>
            <a:r>
              <a:rPr lang="zh-CN" altLang="en-US" dirty="0">
                <a:solidFill>
                  <a:srgbClr val="FF636D"/>
                </a:solidFill>
              </a:rPr>
              <a:t> </a:t>
            </a:r>
            <a:r>
              <a:rPr lang="en-US" altLang="zh-CN" dirty="0">
                <a:solidFill>
                  <a:srgbClr val="FF636D"/>
                </a:solidFill>
              </a:rPr>
              <a:t>and</a:t>
            </a:r>
            <a:r>
              <a:rPr lang="zh-CN" altLang="en-US" dirty="0">
                <a:solidFill>
                  <a:srgbClr val="FF636D"/>
                </a:solidFill>
              </a:rPr>
              <a:t> </a:t>
            </a:r>
            <a:r>
              <a:rPr lang="en-US" altLang="zh-CN" dirty="0">
                <a:solidFill>
                  <a:srgbClr val="FF636D"/>
                </a:solidFill>
              </a:rPr>
              <a:t>model</a:t>
            </a:r>
            <a:r>
              <a:rPr lang="zh-CN" altLang="en-US" dirty="0">
                <a:solidFill>
                  <a:srgbClr val="FF636D"/>
                </a:solidFill>
              </a:rPr>
              <a:t> </a:t>
            </a:r>
            <a:r>
              <a:rPr lang="en-US" altLang="zh-CN" dirty="0">
                <a:solidFill>
                  <a:srgbClr val="FF636D"/>
                </a:solidFill>
              </a:rPr>
              <a:t>scalability</a:t>
            </a:r>
            <a:r>
              <a:rPr lang="zh-CN" altLang="en-US" dirty="0">
                <a:solidFill>
                  <a:srgbClr val="FF636D"/>
                </a:solidFill>
              </a:rPr>
              <a:t> </a:t>
            </a:r>
            <a:r>
              <a:rPr lang="en-US" altLang="zh-CN" dirty="0">
                <a:solidFill>
                  <a:srgbClr val="FF636D"/>
                </a:solidFill>
              </a:rPr>
              <a:t>with</a:t>
            </a:r>
            <a:r>
              <a:rPr lang="zh-CN" altLang="en-US" dirty="0">
                <a:solidFill>
                  <a:srgbClr val="FF636D"/>
                </a:solidFill>
              </a:rPr>
              <a:t> </a:t>
            </a:r>
            <a:r>
              <a:rPr lang="en-US" altLang="zh-CN" dirty="0">
                <a:solidFill>
                  <a:srgbClr val="FF636D"/>
                </a:solidFill>
              </a:rPr>
              <a:t>growing</a:t>
            </a:r>
            <a:r>
              <a:rPr lang="zh-CN" altLang="en-US" dirty="0">
                <a:solidFill>
                  <a:srgbClr val="FF636D"/>
                </a:solidFill>
              </a:rPr>
              <a:t> </a:t>
            </a:r>
            <a:r>
              <a:rPr lang="en-US" altLang="zh-CN" dirty="0">
                <a:solidFill>
                  <a:srgbClr val="FF636D"/>
                </a:solidFill>
              </a:rPr>
              <a:t>data</a:t>
            </a:r>
            <a:r>
              <a:rPr lang="zh-CN" altLang="en-US" dirty="0">
                <a:solidFill>
                  <a:srgbClr val="FF636D"/>
                </a:solidFill>
              </a:rPr>
              <a:t> </a:t>
            </a:r>
            <a:r>
              <a:rPr lang="en-US" altLang="zh-CN" dirty="0">
                <a:solidFill>
                  <a:srgbClr val="FF636D"/>
                </a:solidFill>
              </a:rPr>
              <a:t>size</a:t>
            </a:r>
          </a:p>
          <a:p>
            <a:pPr lvl="1"/>
            <a:r>
              <a:rPr lang="en-US" altLang="zh-CN" dirty="0">
                <a:solidFill>
                  <a:srgbClr val="FF636D"/>
                </a:solidFill>
              </a:rPr>
              <a:t>Advantages</a:t>
            </a:r>
            <a:r>
              <a:rPr lang="zh-CN" altLang="en-US" dirty="0">
                <a:solidFill>
                  <a:srgbClr val="FF636D"/>
                </a:solidFill>
              </a:rPr>
              <a:t> </a:t>
            </a:r>
            <a:r>
              <a:rPr lang="en-US" altLang="zh-CN" dirty="0">
                <a:solidFill>
                  <a:srgbClr val="FF636D"/>
                </a:solidFill>
              </a:rPr>
              <a:t>&amp;</a:t>
            </a:r>
            <a:r>
              <a:rPr lang="zh-CN" altLang="en-US" dirty="0">
                <a:solidFill>
                  <a:srgbClr val="FF636D"/>
                </a:solidFill>
              </a:rPr>
              <a:t> </a:t>
            </a:r>
            <a:r>
              <a:rPr lang="en-US" altLang="zh-CN" dirty="0">
                <a:solidFill>
                  <a:srgbClr val="FF636D"/>
                </a:solidFill>
              </a:rPr>
              <a:t>limitations</a:t>
            </a:r>
            <a:endParaRPr lang="en-US" dirty="0">
              <a:solidFill>
                <a:srgbClr val="FF636D"/>
              </a:solidFill>
            </a:endParaRPr>
          </a:p>
          <a:p>
            <a:r>
              <a:rPr lang="en-US" dirty="0"/>
              <a:t>Summary</a:t>
            </a:r>
          </a:p>
        </p:txBody>
      </p:sp>
      <p:sp>
        <p:nvSpPr>
          <p:cNvPr id="4" name="Date Placeholder 3">
            <a:extLst>
              <a:ext uri="{FF2B5EF4-FFF2-40B4-BE49-F238E27FC236}">
                <a16:creationId xmlns:a16="http://schemas.microsoft.com/office/drawing/2014/main" id="{B2770BA5-88E5-4968-5863-348C340DC403}"/>
              </a:ext>
            </a:extLst>
          </p:cNvPr>
          <p:cNvSpPr>
            <a:spLocks noGrp="1"/>
          </p:cNvSpPr>
          <p:nvPr>
            <p:ph type="dt" sz="half" idx="10"/>
          </p:nvPr>
        </p:nvSpPr>
        <p:spPr/>
        <p:txBody>
          <a:bodyPr/>
          <a:lstStyle/>
          <a:p>
            <a:fld id="{58639AE4-CA29-9D41-8AEF-453B0A174F6B}" type="datetime1">
              <a:rPr lang="en-US" smtClean="0"/>
              <a:t>3/29/24</a:t>
            </a:fld>
            <a:endParaRPr lang="en-US"/>
          </a:p>
        </p:txBody>
      </p:sp>
      <p:sp>
        <p:nvSpPr>
          <p:cNvPr id="5" name="Slide Number Placeholder 4">
            <a:extLst>
              <a:ext uri="{FF2B5EF4-FFF2-40B4-BE49-F238E27FC236}">
                <a16:creationId xmlns:a16="http://schemas.microsoft.com/office/drawing/2014/main" id="{D3907933-E1A2-CB2F-AC0B-DBD4D39150C4}"/>
              </a:ext>
            </a:extLst>
          </p:cNvPr>
          <p:cNvSpPr>
            <a:spLocks noGrp="1"/>
          </p:cNvSpPr>
          <p:nvPr>
            <p:ph type="sldNum" sz="quarter" idx="12"/>
          </p:nvPr>
        </p:nvSpPr>
        <p:spPr/>
        <p:txBody>
          <a:bodyPr/>
          <a:lstStyle/>
          <a:p>
            <a:fld id="{53BB9114-250A-2F45-B5D4-E8882FFCD837}" type="slidenum">
              <a:rPr lang="en-US" smtClean="0"/>
              <a:t>15</a:t>
            </a:fld>
            <a:endParaRPr lang="en-US"/>
          </a:p>
        </p:txBody>
      </p:sp>
    </p:spTree>
    <p:extLst>
      <p:ext uri="{BB962C8B-B14F-4D97-AF65-F5344CB8AC3E}">
        <p14:creationId xmlns:p14="http://schemas.microsoft.com/office/powerpoint/2010/main" val="533242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309FE-644A-0B1A-FA29-32B6BDE884C1}"/>
              </a:ext>
            </a:extLst>
          </p:cNvPr>
          <p:cNvSpPr>
            <a:spLocks noGrp="1"/>
          </p:cNvSpPr>
          <p:nvPr>
            <p:ph type="title"/>
          </p:nvPr>
        </p:nvSpPr>
        <p:spPr/>
        <p:txBody>
          <a:bodyPr/>
          <a:lstStyle/>
          <a:p>
            <a:r>
              <a:rPr lang="en-US" altLang="zh-CN" dirty="0"/>
              <a:t>Analysis</a:t>
            </a:r>
            <a:r>
              <a:rPr lang="zh-CN" altLang="en-US" dirty="0"/>
              <a:t> </a:t>
            </a:r>
            <a:r>
              <a:rPr lang="en-US" altLang="zh-CN" dirty="0"/>
              <a:t>on</a:t>
            </a:r>
            <a:r>
              <a:rPr lang="zh-CN" altLang="en-US" dirty="0"/>
              <a:t> </a:t>
            </a:r>
            <a:r>
              <a:rPr lang="en-US" altLang="zh-CN" dirty="0"/>
              <a:t>learnt</a:t>
            </a:r>
            <a:r>
              <a:rPr lang="zh-CN" altLang="en-US" dirty="0"/>
              <a:t> </a:t>
            </a:r>
            <a:r>
              <a:rPr lang="en-US" altLang="zh-CN" dirty="0"/>
              <a:t>decays</a:t>
            </a:r>
            <a:endParaRPr lang="en-US" dirty="0"/>
          </a:p>
        </p:txBody>
      </p:sp>
      <p:pic>
        <p:nvPicPr>
          <p:cNvPr id="6" name="Content Placeholder 5">
            <a:extLst>
              <a:ext uri="{FF2B5EF4-FFF2-40B4-BE49-F238E27FC236}">
                <a16:creationId xmlns:a16="http://schemas.microsoft.com/office/drawing/2014/main" id="{22F0CC22-176E-BCAD-423B-4C063C4E34ED}"/>
              </a:ext>
            </a:extLst>
          </p:cNvPr>
          <p:cNvPicPr>
            <a:picLocks noGrp="1" noChangeAspect="1"/>
          </p:cNvPicPr>
          <p:nvPr>
            <p:ph idx="1"/>
          </p:nvPr>
        </p:nvPicPr>
        <p:blipFill>
          <a:blip r:embed="rId3"/>
          <a:stretch>
            <a:fillRect/>
          </a:stretch>
        </p:blipFill>
        <p:spPr>
          <a:xfrm>
            <a:off x="1075679" y="1567497"/>
            <a:ext cx="10040641" cy="4895850"/>
          </a:xfrm>
          <a:prstGeom prst="rect">
            <a:avLst/>
          </a:prstGeom>
        </p:spPr>
      </p:pic>
      <p:sp>
        <p:nvSpPr>
          <p:cNvPr id="4" name="Date Placeholder 3">
            <a:extLst>
              <a:ext uri="{FF2B5EF4-FFF2-40B4-BE49-F238E27FC236}">
                <a16:creationId xmlns:a16="http://schemas.microsoft.com/office/drawing/2014/main" id="{89F7E153-75A0-2FEF-A328-E45CC91E1F0D}"/>
              </a:ext>
            </a:extLst>
          </p:cNvPr>
          <p:cNvSpPr>
            <a:spLocks noGrp="1"/>
          </p:cNvSpPr>
          <p:nvPr>
            <p:ph type="dt" sz="half" idx="10"/>
          </p:nvPr>
        </p:nvSpPr>
        <p:spPr/>
        <p:txBody>
          <a:bodyPr/>
          <a:lstStyle/>
          <a:p>
            <a:fld id="{730F0F45-481B-4348-A58D-0AA8F5D5BD5C}" type="datetime1">
              <a:rPr lang="en-US" smtClean="0"/>
              <a:t>3/29/24</a:t>
            </a:fld>
            <a:endParaRPr lang="en-US"/>
          </a:p>
        </p:txBody>
      </p:sp>
      <p:sp>
        <p:nvSpPr>
          <p:cNvPr id="5" name="Slide Number Placeholder 4">
            <a:extLst>
              <a:ext uri="{FF2B5EF4-FFF2-40B4-BE49-F238E27FC236}">
                <a16:creationId xmlns:a16="http://schemas.microsoft.com/office/drawing/2014/main" id="{D5C9AAED-CEF8-3A11-8F5E-F8212A7645D3}"/>
              </a:ext>
            </a:extLst>
          </p:cNvPr>
          <p:cNvSpPr>
            <a:spLocks noGrp="1"/>
          </p:cNvSpPr>
          <p:nvPr>
            <p:ph type="sldNum" sz="quarter" idx="12"/>
          </p:nvPr>
        </p:nvSpPr>
        <p:spPr/>
        <p:txBody>
          <a:bodyPr/>
          <a:lstStyle/>
          <a:p>
            <a:fld id="{53BB9114-250A-2F45-B5D4-E8882FFCD837}" type="slidenum">
              <a:rPr lang="en-US" smtClean="0"/>
              <a:t>16</a:t>
            </a:fld>
            <a:endParaRPr lang="en-US"/>
          </a:p>
        </p:txBody>
      </p:sp>
    </p:spTree>
    <p:extLst>
      <p:ext uri="{BB962C8B-B14F-4D97-AF65-F5344CB8AC3E}">
        <p14:creationId xmlns:p14="http://schemas.microsoft.com/office/powerpoint/2010/main" val="2464434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4B127-4756-0ED4-D8CC-B692BF765D85}"/>
              </a:ext>
            </a:extLst>
          </p:cNvPr>
          <p:cNvSpPr>
            <a:spLocks noGrp="1"/>
          </p:cNvSpPr>
          <p:nvPr>
            <p:ph type="title"/>
          </p:nvPr>
        </p:nvSpPr>
        <p:spPr/>
        <p:txBody>
          <a:bodyPr/>
          <a:lstStyle/>
          <a:p>
            <a:r>
              <a:rPr lang="en-US" altLang="zh-CN" dirty="0"/>
              <a:t>Early</a:t>
            </a:r>
            <a:r>
              <a:rPr lang="zh-CN" altLang="en-US" dirty="0"/>
              <a:t> </a:t>
            </a:r>
            <a:r>
              <a:rPr lang="en-US" altLang="zh-CN" dirty="0"/>
              <a:t>prediction</a:t>
            </a:r>
            <a:r>
              <a:rPr lang="zh-CN" altLang="en-US" dirty="0"/>
              <a:t> </a:t>
            </a:r>
            <a:r>
              <a:rPr lang="en-US" altLang="zh-CN" dirty="0"/>
              <a:t>capacity</a:t>
            </a:r>
            <a:r>
              <a:rPr lang="zh-CN" altLang="en-US" dirty="0"/>
              <a:t> </a:t>
            </a:r>
            <a:r>
              <a:rPr lang="en-US" altLang="zh-CN" dirty="0"/>
              <a:t>and</a:t>
            </a:r>
            <a:r>
              <a:rPr lang="zh-CN" altLang="en-US" dirty="0"/>
              <a:t> </a:t>
            </a:r>
            <a:r>
              <a:rPr lang="en-US" altLang="zh-CN" dirty="0"/>
              <a:t>model</a:t>
            </a:r>
            <a:r>
              <a:rPr lang="zh-CN" altLang="en-US" dirty="0"/>
              <a:t> </a:t>
            </a:r>
            <a:r>
              <a:rPr lang="en-US" altLang="zh-CN" dirty="0"/>
              <a:t>scalability</a:t>
            </a:r>
            <a:r>
              <a:rPr lang="zh-CN" altLang="en-US" dirty="0"/>
              <a:t> </a:t>
            </a:r>
            <a:r>
              <a:rPr lang="en-US" altLang="zh-CN" dirty="0"/>
              <a:t>with</a:t>
            </a:r>
            <a:r>
              <a:rPr lang="zh-CN" altLang="en-US" dirty="0"/>
              <a:t> </a:t>
            </a:r>
            <a:r>
              <a:rPr lang="en-US" altLang="zh-CN" dirty="0"/>
              <a:t>growing</a:t>
            </a:r>
            <a:r>
              <a:rPr lang="zh-CN" altLang="en-US" dirty="0"/>
              <a:t> </a:t>
            </a:r>
            <a:r>
              <a:rPr lang="en-US" altLang="zh-CN" dirty="0"/>
              <a:t>data</a:t>
            </a:r>
            <a:r>
              <a:rPr lang="zh-CN" altLang="en-US" dirty="0"/>
              <a:t> </a:t>
            </a:r>
            <a:r>
              <a:rPr lang="en-US" altLang="zh-CN" dirty="0"/>
              <a:t>size</a:t>
            </a:r>
            <a:endParaRPr lang="en-US" dirty="0"/>
          </a:p>
        </p:txBody>
      </p:sp>
      <p:pic>
        <p:nvPicPr>
          <p:cNvPr id="6" name="Content Placeholder 5">
            <a:extLst>
              <a:ext uri="{FF2B5EF4-FFF2-40B4-BE49-F238E27FC236}">
                <a16:creationId xmlns:a16="http://schemas.microsoft.com/office/drawing/2014/main" id="{E0AE05AA-217E-3869-6BB0-E6F5878DBDE7}"/>
              </a:ext>
            </a:extLst>
          </p:cNvPr>
          <p:cNvPicPr>
            <a:picLocks noGrp="1" noChangeAspect="1"/>
          </p:cNvPicPr>
          <p:nvPr>
            <p:ph idx="1"/>
          </p:nvPr>
        </p:nvPicPr>
        <p:blipFill>
          <a:blip r:embed="rId3"/>
          <a:stretch>
            <a:fillRect/>
          </a:stretch>
        </p:blipFill>
        <p:spPr>
          <a:xfrm>
            <a:off x="980838" y="1970989"/>
            <a:ext cx="10230324" cy="4105059"/>
          </a:xfrm>
          <a:prstGeom prst="rect">
            <a:avLst/>
          </a:prstGeom>
        </p:spPr>
      </p:pic>
      <p:sp>
        <p:nvSpPr>
          <p:cNvPr id="4" name="Date Placeholder 3">
            <a:extLst>
              <a:ext uri="{FF2B5EF4-FFF2-40B4-BE49-F238E27FC236}">
                <a16:creationId xmlns:a16="http://schemas.microsoft.com/office/drawing/2014/main" id="{E43A9131-740B-AF15-FEFC-33F05BEBA553}"/>
              </a:ext>
            </a:extLst>
          </p:cNvPr>
          <p:cNvSpPr>
            <a:spLocks noGrp="1"/>
          </p:cNvSpPr>
          <p:nvPr>
            <p:ph type="dt" sz="half" idx="10"/>
          </p:nvPr>
        </p:nvSpPr>
        <p:spPr/>
        <p:txBody>
          <a:bodyPr/>
          <a:lstStyle/>
          <a:p>
            <a:fld id="{730F0F45-481B-4348-A58D-0AA8F5D5BD5C}" type="datetime1">
              <a:rPr lang="en-US" smtClean="0"/>
              <a:t>3/29/24</a:t>
            </a:fld>
            <a:endParaRPr lang="en-US"/>
          </a:p>
        </p:txBody>
      </p:sp>
      <p:sp>
        <p:nvSpPr>
          <p:cNvPr id="5" name="Slide Number Placeholder 4">
            <a:extLst>
              <a:ext uri="{FF2B5EF4-FFF2-40B4-BE49-F238E27FC236}">
                <a16:creationId xmlns:a16="http://schemas.microsoft.com/office/drawing/2014/main" id="{37D24B7F-86C1-587B-E81F-9D4AB1A00AA1}"/>
              </a:ext>
            </a:extLst>
          </p:cNvPr>
          <p:cNvSpPr>
            <a:spLocks noGrp="1"/>
          </p:cNvSpPr>
          <p:nvPr>
            <p:ph type="sldNum" sz="quarter" idx="12"/>
          </p:nvPr>
        </p:nvSpPr>
        <p:spPr/>
        <p:txBody>
          <a:bodyPr/>
          <a:lstStyle/>
          <a:p>
            <a:fld id="{53BB9114-250A-2F45-B5D4-E8882FFCD837}" type="slidenum">
              <a:rPr lang="en-US" smtClean="0"/>
              <a:t>17</a:t>
            </a:fld>
            <a:endParaRPr lang="en-US"/>
          </a:p>
        </p:txBody>
      </p:sp>
    </p:spTree>
    <p:extLst>
      <p:ext uri="{BB962C8B-B14F-4D97-AF65-F5344CB8AC3E}">
        <p14:creationId xmlns:p14="http://schemas.microsoft.com/office/powerpoint/2010/main" val="1536856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FADA9-6C64-BA51-1D10-F3674DF85CFC}"/>
              </a:ext>
            </a:extLst>
          </p:cNvPr>
          <p:cNvSpPr>
            <a:spLocks noGrp="1"/>
          </p:cNvSpPr>
          <p:nvPr>
            <p:ph type="title"/>
          </p:nvPr>
        </p:nvSpPr>
        <p:spPr/>
        <p:txBody>
          <a:bodyPr>
            <a:normAutofit/>
          </a:bodyPr>
          <a:lstStyle/>
          <a:p>
            <a:r>
              <a:rPr lang="en-US" altLang="zh-CN" dirty="0"/>
              <a:t>Advantages</a:t>
            </a:r>
            <a:r>
              <a:rPr lang="zh-CN" altLang="en-US" dirty="0"/>
              <a:t> </a:t>
            </a:r>
            <a:r>
              <a:rPr lang="en-US" altLang="zh-CN" dirty="0"/>
              <a:t>&amp;</a:t>
            </a:r>
            <a:r>
              <a:rPr lang="zh-CN" altLang="en-US" dirty="0"/>
              <a:t> </a:t>
            </a:r>
            <a:r>
              <a:rPr lang="en-US" dirty="0"/>
              <a:t>limitations</a:t>
            </a:r>
          </a:p>
        </p:txBody>
      </p:sp>
      <p:sp>
        <p:nvSpPr>
          <p:cNvPr id="3" name="Content Placeholder 2">
            <a:extLst>
              <a:ext uri="{FF2B5EF4-FFF2-40B4-BE49-F238E27FC236}">
                <a16:creationId xmlns:a16="http://schemas.microsoft.com/office/drawing/2014/main" id="{C065E144-D069-DD28-3593-A61D561A167A}"/>
              </a:ext>
            </a:extLst>
          </p:cNvPr>
          <p:cNvSpPr>
            <a:spLocks noGrp="1"/>
          </p:cNvSpPr>
          <p:nvPr>
            <p:ph idx="1"/>
          </p:nvPr>
        </p:nvSpPr>
        <p:spPr/>
        <p:txBody>
          <a:bodyPr/>
          <a:lstStyle/>
          <a:p>
            <a:r>
              <a:rPr lang="en-US" altLang="zh-CN" dirty="0"/>
              <a:t>Advantages</a:t>
            </a:r>
          </a:p>
          <a:p>
            <a:pPr lvl="1"/>
            <a:r>
              <a:rPr lang="en-US" altLang="zh-CN" dirty="0"/>
              <a:t>GRU-D</a:t>
            </a:r>
            <a:r>
              <a:rPr lang="zh-CN" altLang="en-US" dirty="0"/>
              <a:t> </a:t>
            </a:r>
            <a:r>
              <a:rPr lang="en-US" altLang="zh-CN" dirty="0"/>
              <a:t>is</a:t>
            </a:r>
            <a:r>
              <a:rPr lang="zh-CN" altLang="en-US" dirty="0"/>
              <a:t> </a:t>
            </a:r>
            <a:r>
              <a:rPr lang="en-US" altLang="zh-CN" dirty="0"/>
              <a:t>among</a:t>
            </a:r>
            <a:r>
              <a:rPr lang="zh-CN" altLang="en-US" dirty="0"/>
              <a:t> </a:t>
            </a:r>
            <a:r>
              <a:rPr lang="en-US" altLang="zh-CN" dirty="0"/>
              <a:t>the</a:t>
            </a:r>
            <a:r>
              <a:rPr lang="zh-CN" altLang="en-US" dirty="0"/>
              <a:t> </a:t>
            </a:r>
            <a:r>
              <a:rPr lang="en-US" altLang="zh-CN" dirty="0"/>
              <a:t>best</a:t>
            </a:r>
            <a:r>
              <a:rPr lang="zh-CN" altLang="en-US" dirty="0"/>
              <a:t> </a:t>
            </a:r>
            <a:r>
              <a:rPr lang="en-US" altLang="zh-CN" dirty="0"/>
              <a:t>of</a:t>
            </a:r>
            <a:r>
              <a:rPr lang="zh-CN" altLang="en-US" dirty="0"/>
              <a:t> </a:t>
            </a:r>
            <a:r>
              <a:rPr lang="en-US" altLang="zh-CN" dirty="0"/>
              <a:t>previous</a:t>
            </a:r>
            <a:r>
              <a:rPr lang="zh-CN" altLang="en-US" dirty="0"/>
              <a:t> </a:t>
            </a:r>
            <a:r>
              <a:rPr lang="en-US" altLang="zh-CN" dirty="0"/>
              <a:t>MIMIC-III</a:t>
            </a:r>
            <a:r>
              <a:rPr lang="zh-CN" altLang="en-US" dirty="0"/>
              <a:t> </a:t>
            </a:r>
            <a:r>
              <a:rPr lang="en-US" altLang="zh-CN" dirty="0"/>
              <a:t>mortality</a:t>
            </a:r>
            <a:r>
              <a:rPr lang="zh-CN" altLang="en-US" dirty="0"/>
              <a:t> </a:t>
            </a:r>
            <a:r>
              <a:rPr lang="en-US" altLang="zh-CN" dirty="0"/>
              <a:t>prediction</a:t>
            </a:r>
            <a:r>
              <a:rPr lang="zh-CN" altLang="en-US" dirty="0"/>
              <a:t> </a:t>
            </a:r>
            <a:r>
              <a:rPr lang="en-US" altLang="zh-CN" dirty="0"/>
              <a:t>studies</a:t>
            </a:r>
          </a:p>
          <a:p>
            <a:r>
              <a:rPr lang="en-US" altLang="zh-CN" dirty="0"/>
              <a:t>Limitations</a:t>
            </a:r>
          </a:p>
          <a:p>
            <a:pPr lvl="1"/>
            <a:r>
              <a:rPr lang="en-US" altLang="zh-CN" dirty="0"/>
              <a:t>If the missingness is not informative at all, or the inherent correlation between the miss- </a:t>
            </a:r>
            <a:r>
              <a:rPr lang="en-US" altLang="zh-CN" dirty="0" err="1"/>
              <a:t>ing</a:t>
            </a:r>
            <a:r>
              <a:rPr lang="en-US" altLang="zh-CN" dirty="0"/>
              <a:t> patterns and the prediction tasks are not clear, our model may gain limited improvements or even fail</a:t>
            </a:r>
          </a:p>
          <a:p>
            <a:pPr lvl="1"/>
            <a:r>
              <a:rPr lang="en-US" altLang="zh-CN" dirty="0"/>
              <a:t>The</a:t>
            </a:r>
            <a:r>
              <a:rPr lang="zh-CN" altLang="en-US" dirty="0"/>
              <a:t> </a:t>
            </a:r>
            <a:r>
              <a:rPr lang="en-US" altLang="zh-CN" dirty="0"/>
              <a:t>model</a:t>
            </a:r>
            <a:r>
              <a:rPr lang="zh-CN" altLang="en-US" dirty="0"/>
              <a:t> </a:t>
            </a:r>
            <a:r>
              <a:rPr lang="en-US" altLang="zh-CN" dirty="0"/>
              <a:t>is</a:t>
            </a:r>
            <a:r>
              <a:rPr lang="zh-CN" altLang="en-US" dirty="0"/>
              <a:t> </a:t>
            </a:r>
            <a:r>
              <a:rPr lang="en-US" altLang="zh-CN" dirty="0"/>
              <a:t>only evaluated in retrospective observational study settings</a:t>
            </a:r>
          </a:p>
          <a:p>
            <a:pPr lvl="1"/>
            <a:endParaRPr lang="en-US" altLang="zh-CN" dirty="0"/>
          </a:p>
          <a:p>
            <a:endParaRPr lang="en-US" dirty="0"/>
          </a:p>
          <a:p>
            <a:pPr lvl="1"/>
            <a:endParaRPr lang="en-US" dirty="0"/>
          </a:p>
        </p:txBody>
      </p:sp>
      <p:sp>
        <p:nvSpPr>
          <p:cNvPr id="4" name="Date Placeholder 3">
            <a:extLst>
              <a:ext uri="{FF2B5EF4-FFF2-40B4-BE49-F238E27FC236}">
                <a16:creationId xmlns:a16="http://schemas.microsoft.com/office/drawing/2014/main" id="{25EDD1D1-C482-754D-F3DD-1F53124CCBAB}"/>
              </a:ext>
            </a:extLst>
          </p:cNvPr>
          <p:cNvSpPr>
            <a:spLocks noGrp="1"/>
          </p:cNvSpPr>
          <p:nvPr>
            <p:ph type="dt" sz="half" idx="10"/>
          </p:nvPr>
        </p:nvSpPr>
        <p:spPr/>
        <p:txBody>
          <a:bodyPr/>
          <a:lstStyle/>
          <a:p>
            <a:fld id="{730F0F45-481B-4348-A58D-0AA8F5D5BD5C}" type="datetime1">
              <a:rPr lang="en-US" smtClean="0"/>
              <a:t>3/29/24</a:t>
            </a:fld>
            <a:endParaRPr lang="en-US"/>
          </a:p>
        </p:txBody>
      </p:sp>
      <p:sp>
        <p:nvSpPr>
          <p:cNvPr id="5" name="Slide Number Placeholder 4">
            <a:extLst>
              <a:ext uri="{FF2B5EF4-FFF2-40B4-BE49-F238E27FC236}">
                <a16:creationId xmlns:a16="http://schemas.microsoft.com/office/drawing/2014/main" id="{FE11F8FA-47C6-5E9D-3216-5C2F802BBB9A}"/>
              </a:ext>
            </a:extLst>
          </p:cNvPr>
          <p:cNvSpPr>
            <a:spLocks noGrp="1"/>
          </p:cNvSpPr>
          <p:nvPr>
            <p:ph type="sldNum" sz="quarter" idx="12"/>
          </p:nvPr>
        </p:nvSpPr>
        <p:spPr/>
        <p:txBody>
          <a:bodyPr/>
          <a:lstStyle/>
          <a:p>
            <a:fld id="{53BB9114-250A-2F45-B5D4-E8882FFCD837}" type="slidenum">
              <a:rPr lang="en-US" smtClean="0"/>
              <a:t>18</a:t>
            </a:fld>
            <a:endParaRPr lang="en-US"/>
          </a:p>
        </p:txBody>
      </p:sp>
    </p:spTree>
    <p:extLst>
      <p:ext uri="{BB962C8B-B14F-4D97-AF65-F5344CB8AC3E}">
        <p14:creationId xmlns:p14="http://schemas.microsoft.com/office/powerpoint/2010/main" val="2063684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543F4-323A-908F-54FE-8D46BF09D5A9}"/>
              </a:ext>
            </a:extLst>
          </p:cNvPr>
          <p:cNvSpPr>
            <a:spLocks noGrp="1"/>
          </p:cNvSpPr>
          <p:nvPr>
            <p:ph type="title"/>
          </p:nvPr>
        </p:nvSpPr>
        <p:spPr/>
        <p:txBody>
          <a:bodyPr/>
          <a:lstStyle/>
          <a:p>
            <a:r>
              <a:rPr lang="en-US" altLang="zh-CN" dirty="0"/>
              <a:t>Outline</a:t>
            </a:r>
            <a:endParaRPr lang="en-US" dirty="0"/>
          </a:p>
        </p:txBody>
      </p:sp>
      <p:sp>
        <p:nvSpPr>
          <p:cNvPr id="3" name="Content Placeholder 2">
            <a:extLst>
              <a:ext uri="{FF2B5EF4-FFF2-40B4-BE49-F238E27FC236}">
                <a16:creationId xmlns:a16="http://schemas.microsoft.com/office/drawing/2014/main" id="{1D58B09E-42E7-7CA1-02A2-172E487553D0}"/>
              </a:ext>
            </a:extLst>
          </p:cNvPr>
          <p:cNvSpPr>
            <a:spLocks noGrp="1"/>
          </p:cNvSpPr>
          <p:nvPr>
            <p:ph idx="1"/>
          </p:nvPr>
        </p:nvSpPr>
        <p:spPr/>
        <p:txBody>
          <a:bodyPr/>
          <a:lstStyle/>
          <a:p>
            <a:r>
              <a:rPr lang="en-US" altLang="zh-CN" dirty="0"/>
              <a:t>Introduction</a:t>
            </a:r>
          </a:p>
          <a:p>
            <a:r>
              <a:rPr lang="en-US" dirty="0"/>
              <a:t>Methods</a:t>
            </a:r>
          </a:p>
          <a:p>
            <a:r>
              <a:rPr lang="en-US" dirty="0"/>
              <a:t>Results</a:t>
            </a:r>
          </a:p>
          <a:p>
            <a:r>
              <a:rPr lang="en-US" dirty="0"/>
              <a:t>Discussions</a:t>
            </a:r>
          </a:p>
          <a:p>
            <a:r>
              <a:rPr lang="en-US" dirty="0">
                <a:solidFill>
                  <a:srgbClr val="FF636D"/>
                </a:solidFill>
              </a:rPr>
              <a:t>Summary</a:t>
            </a:r>
          </a:p>
        </p:txBody>
      </p:sp>
      <p:sp>
        <p:nvSpPr>
          <p:cNvPr id="4" name="Date Placeholder 3">
            <a:extLst>
              <a:ext uri="{FF2B5EF4-FFF2-40B4-BE49-F238E27FC236}">
                <a16:creationId xmlns:a16="http://schemas.microsoft.com/office/drawing/2014/main" id="{B2770BA5-88E5-4968-5863-348C340DC403}"/>
              </a:ext>
            </a:extLst>
          </p:cNvPr>
          <p:cNvSpPr>
            <a:spLocks noGrp="1"/>
          </p:cNvSpPr>
          <p:nvPr>
            <p:ph type="dt" sz="half" idx="10"/>
          </p:nvPr>
        </p:nvSpPr>
        <p:spPr/>
        <p:txBody>
          <a:bodyPr/>
          <a:lstStyle/>
          <a:p>
            <a:fld id="{58639AE4-CA29-9D41-8AEF-453B0A174F6B}" type="datetime1">
              <a:rPr lang="en-US" smtClean="0"/>
              <a:t>3/29/24</a:t>
            </a:fld>
            <a:endParaRPr lang="en-US"/>
          </a:p>
        </p:txBody>
      </p:sp>
      <p:sp>
        <p:nvSpPr>
          <p:cNvPr id="5" name="Slide Number Placeholder 4">
            <a:extLst>
              <a:ext uri="{FF2B5EF4-FFF2-40B4-BE49-F238E27FC236}">
                <a16:creationId xmlns:a16="http://schemas.microsoft.com/office/drawing/2014/main" id="{D3907933-E1A2-CB2F-AC0B-DBD4D39150C4}"/>
              </a:ext>
            </a:extLst>
          </p:cNvPr>
          <p:cNvSpPr>
            <a:spLocks noGrp="1"/>
          </p:cNvSpPr>
          <p:nvPr>
            <p:ph type="sldNum" sz="quarter" idx="12"/>
          </p:nvPr>
        </p:nvSpPr>
        <p:spPr/>
        <p:txBody>
          <a:bodyPr/>
          <a:lstStyle/>
          <a:p>
            <a:fld id="{53BB9114-250A-2F45-B5D4-E8882FFCD837}" type="slidenum">
              <a:rPr lang="en-US" smtClean="0"/>
              <a:t>19</a:t>
            </a:fld>
            <a:endParaRPr lang="en-US"/>
          </a:p>
        </p:txBody>
      </p:sp>
    </p:spTree>
    <p:extLst>
      <p:ext uri="{BB962C8B-B14F-4D97-AF65-F5344CB8AC3E}">
        <p14:creationId xmlns:p14="http://schemas.microsoft.com/office/powerpoint/2010/main" val="1020992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543F4-323A-908F-54FE-8D46BF09D5A9}"/>
              </a:ext>
            </a:extLst>
          </p:cNvPr>
          <p:cNvSpPr>
            <a:spLocks noGrp="1"/>
          </p:cNvSpPr>
          <p:nvPr>
            <p:ph type="title"/>
          </p:nvPr>
        </p:nvSpPr>
        <p:spPr/>
        <p:txBody>
          <a:bodyPr/>
          <a:lstStyle/>
          <a:p>
            <a:r>
              <a:rPr lang="en-US" altLang="zh-CN" dirty="0"/>
              <a:t>Outline</a:t>
            </a:r>
            <a:endParaRPr lang="en-US" dirty="0"/>
          </a:p>
        </p:txBody>
      </p:sp>
      <p:sp>
        <p:nvSpPr>
          <p:cNvPr id="3" name="Content Placeholder 2">
            <a:extLst>
              <a:ext uri="{FF2B5EF4-FFF2-40B4-BE49-F238E27FC236}">
                <a16:creationId xmlns:a16="http://schemas.microsoft.com/office/drawing/2014/main" id="{1D58B09E-42E7-7CA1-02A2-172E487553D0}"/>
              </a:ext>
            </a:extLst>
          </p:cNvPr>
          <p:cNvSpPr>
            <a:spLocks noGrp="1"/>
          </p:cNvSpPr>
          <p:nvPr>
            <p:ph idx="1"/>
          </p:nvPr>
        </p:nvSpPr>
        <p:spPr/>
        <p:txBody>
          <a:bodyPr/>
          <a:lstStyle/>
          <a:p>
            <a:r>
              <a:rPr lang="en-US" altLang="zh-CN" dirty="0">
                <a:solidFill>
                  <a:schemeClr val="accent2"/>
                </a:solidFill>
              </a:rPr>
              <a:t>Introduction</a:t>
            </a:r>
          </a:p>
          <a:p>
            <a:r>
              <a:rPr lang="en-US" dirty="0"/>
              <a:t>Methods</a:t>
            </a:r>
          </a:p>
          <a:p>
            <a:r>
              <a:rPr lang="en-US" dirty="0"/>
              <a:t>Results</a:t>
            </a:r>
          </a:p>
          <a:p>
            <a:r>
              <a:rPr lang="en-US" dirty="0"/>
              <a:t>Discussions</a:t>
            </a:r>
          </a:p>
          <a:p>
            <a:r>
              <a:rPr lang="en-US" dirty="0"/>
              <a:t>Summary</a:t>
            </a:r>
          </a:p>
        </p:txBody>
      </p:sp>
      <p:sp>
        <p:nvSpPr>
          <p:cNvPr id="4" name="Date Placeholder 3">
            <a:extLst>
              <a:ext uri="{FF2B5EF4-FFF2-40B4-BE49-F238E27FC236}">
                <a16:creationId xmlns:a16="http://schemas.microsoft.com/office/drawing/2014/main" id="{B2770BA5-88E5-4968-5863-348C340DC403}"/>
              </a:ext>
            </a:extLst>
          </p:cNvPr>
          <p:cNvSpPr>
            <a:spLocks noGrp="1"/>
          </p:cNvSpPr>
          <p:nvPr>
            <p:ph type="dt" sz="half" idx="10"/>
          </p:nvPr>
        </p:nvSpPr>
        <p:spPr/>
        <p:txBody>
          <a:bodyPr/>
          <a:lstStyle/>
          <a:p>
            <a:fld id="{58639AE4-CA29-9D41-8AEF-453B0A174F6B}" type="datetime1">
              <a:rPr lang="en-US" smtClean="0"/>
              <a:t>3/29/24</a:t>
            </a:fld>
            <a:endParaRPr lang="en-US"/>
          </a:p>
        </p:txBody>
      </p:sp>
      <p:sp>
        <p:nvSpPr>
          <p:cNvPr id="5" name="Slide Number Placeholder 4">
            <a:extLst>
              <a:ext uri="{FF2B5EF4-FFF2-40B4-BE49-F238E27FC236}">
                <a16:creationId xmlns:a16="http://schemas.microsoft.com/office/drawing/2014/main" id="{D3907933-E1A2-CB2F-AC0B-DBD4D39150C4}"/>
              </a:ext>
            </a:extLst>
          </p:cNvPr>
          <p:cNvSpPr>
            <a:spLocks noGrp="1"/>
          </p:cNvSpPr>
          <p:nvPr>
            <p:ph type="sldNum" sz="quarter" idx="12"/>
          </p:nvPr>
        </p:nvSpPr>
        <p:spPr/>
        <p:txBody>
          <a:bodyPr/>
          <a:lstStyle/>
          <a:p>
            <a:fld id="{53BB9114-250A-2F45-B5D4-E8882FFCD837}" type="slidenum">
              <a:rPr lang="en-US" smtClean="0"/>
              <a:t>2</a:t>
            </a:fld>
            <a:endParaRPr lang="en-US"/>
          </a:p>
        </p:txBody>
      </p:sp>
    </p:spTree>
    <p:extLst>
      <p:ext uri="{BB962C8B-B14F-4D97-AF65-F5344CB8AC3E}">
        <p14:creationId xmlns:p14="http://schemas.microsoft.com/office/powerpoint/2010/main" val="3868099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688A3-8511-F14A-D572-C0E497FD3BC0}"/>
              </a:ext>
            </a:extLst>
          </p:cNvPr>
          <p:cNvSpPr>
            <a:spLocks noGrp="1"/>
          </p:cNvSpPr>
          <p:nvPr>
            <p:ph type="ctrTitle"/>
          </p:nvPr>
        </p:nvSpPr>
        <p:spPr/>
        <p:txBody>
          <a:bodyPr/>
          <a:lstStyle/>
          <a:p>
            <a:r>
              <a:rPr lang="en-US" altLang="zh-CN" dirty="0"/>
              <a:t>Green</a:t>
            </a:r>
            <a:r>
              <a:rPr lang="zh-CN" altLang="en-US" dirty="0"/>
              <a:t> </a:t>
            </a:r>
            <a:r>
              <a:rPr lang="en-US" altLang="zh-CN" dirty="0"/>
              <a:t>Learning</a:t>
            </a:r>
            <a:endParaRPr lang="en-US" dirty="0"/>
          </a:p>
        </p:txBody>
      </p:sp>
      <p:sp>
        <p:nvSpPr>
          <p:cNvPr id="3" name="Subtitle 2">
            <a:extLst>
              <a:ext uri="{FF2B5EF4-FFF2-40B4-BE49-F238E27FC236}">
                <a16:creationId xmlns:a16="http://schemas.microsoft.com/office/drawing/2014/main" id="{B586E332-6359-9D98-BA57-FB0C085B358F}"/>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401579AB-88BF-928D-B31E-3E196C66E441}"/>
              </a:ext>
            </a:extLst>
          </p:cNvPr>
          <p:cNvSpPr>
            <a:spLocks noGrp="1"/>
          </p:cNvSpPr>
          <p:nvPr>
            <p:ph type="dt" sz="half" idx="10"/>
          </p:nvPr>
        </p:nvSpPr>
        <p:spPr/>
        <p:txBody>
          <a:bodyPr/>
          <a:lstStyle/>
          <a:p>
            <a:fld id="{2E7F6A83-7C00-FC46-846B-B0306F955920}" type="datetime1">
              <a:rPr lang="en-US" smtClean="0"/>
              <a:t>3/29/24</a:t>
            </a:fld>
            <a:endParaRPr lang="en-US"/>
          </a:p>
        </p:txBody>
      </p:sp>
      <p:sp>
        <p:nvSpPr>
          <p:cNvPr id="5" name="Slide Number Placeholder 4">
            <a:extLst>
              <a:ext uri="{FF2B5EF4-FFF2-40B4-BE49-F238E27FC236}">
                <a16:creationId xmlns:a16="http://schemas.microsoft.com/office/drawing/2014/main" id="{F99B980F-E6E6-DE99-50EB-21C39E2EC96B}"/>
              </a:ext>
            </a:extLst>
          </p:cNvPr>
          <p:cNvSpPr>
            <a:spLocks noGrp="1"/>
          </p:cNvSpPr>
          <p:nvPr>
            <p:ph type="sldNum" sz="quarter" idx="12"/>
          </p:nvPr>
        </p:nvSpPr>
        <p:spPr/>
        <p:txBody>
          <a:bodyPr/>
          <a:lstStyle/>
          <a:p>
            <a:fld id="{53BB9114-250A-2F45-B5D4-E8882FFCD837}" type="slidenum">
              <a:rPr lang="en-US" smtClean="0"/>
              <a:t>20</a:t>
            </a:fld>
            <a:endParaRPr lang="en-US"/>
          </a:p>
        </p:txBody>
      </p:sp>
    </p:spTree>
    <p:extLst>
      <p:ext uri="{BB962C8B-B14F-4D97-AF65-F5344CB8AC3E}">
        <p14:creationId xmlns:p14="http://schemas.microsoft.com/office/powerpoint/2010/main" val="991471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D03F1-AD0C-99C7-63DC-7A1AC4A6BC5E}"/>
              </a:ext>
            </a:extLst>
          </p:cNvPr>
          <p:cNvSpPr>
            <a:spLocks noGrp="1"/>
          </p:cNvSpPr>
          <p:nvPr>
            <p:ph type="title"/>
          </p:nvPr>
        </p:nvSpPr>
        <p:spPr/>
        <p:txBody>
          <a:bodyPr/>
          <a:lstStyle/>
          <a:p>
            <a:r>
              <a:rPr lang="en-US" altLang="zh-CN" dirty="0"/>
              <a:t>Motivation</a:t>
            </a:r>
            <a:r>
              <a:rPr lang="zh-CN" altLang="en-US" dirty="0"/>
              <a:t> </a:t>
            </a:r>
            <a:r>
              <a:rPr lang="en-US" altLang="zh-CN" dirty="0"/>
              <a:t>of</a:t>
            </a:r>
            <a:r>
              <a:rPr lang="zh-CN" altLang="en-US" dirty="0"/>
              <a:t> </a:t>
            </a:r>
            <a:r>
              <a:rPr lang="en-US" altLang="zh-CN" dirty="0"/>
              <a:t>GL</a:t>
            </a:r>
            <a:endParaRPr lang="en-US" dirty="0"/>
          </a:p>
        </p:txBody>
      </p:sp>
      <p:sp>
        <p:nvSpPr>
          <p:cNvPr id="3" name="Content Placeholder 2">
            <a:extLst>
              <a:ext uri="{FF2B5EF4-FFF2-40B4-BE49-F238E27FC236}">
                <a16:creationId xmlns:a16="http://schemas.microsoft.com/office/drawing/2014/main" id="{8FDA02E7-5597-47B5-ADF6-982C4C732941}"/>
              </a:ext>
            </a:extLst>
          </p:cNvPr>
          <p:cNvSpPr>
            <a:spLocks noGrp="1"/>
          </p:cNvSpPr>
          <p:nvPr>
            <p:ph idx="1"/>
          </p:nvPr>
        </p:nvSpPr>
        <p:spPr/>
        <p:txBody>
          <a:bodyPr/>
          <a:lstStyle/>
          <a:p>
            <a:r>
              <a:rPr lang="en-US" altLang="zh-CN" dirty="0"/>
              <a:t>DL</a:t>
            </a:r>
            <a:r>
              <a:rPr lang="zh-CN" altLang="en-US" dirty="0"/>
              <a:t> </a:t>
            </a:r>
            <a:r>
              <a:rPr lang="en-US" altLang="zh-CN" dirty="0"/>
              <a:t>is</a:t>
            </a:r>
            <a:r>
              <a:rPr lang="zh-CN" altLang="en-US" dirty="0"/>
              <a:t> </a:t>
            </a:r>
            <a:r>
              <a:rPr lang="en-US" altLang="zh-CN" dirty="0"/>
              <a:t>successful,</a:t>
            </a:r>
            <a:r>
              <a:rPr lang="zh-CN" altLang="en-US" dirty="0"/>
              <a:t> </a:t>
            </a:r>
            <a:r>
              <a:rPr lang="en-US" altLang="zh-CN" dirty="0"/>
              <a:t>but…</a:t>
            </a:r>
          </a:p>
          <a:p>
            <a:pPr lvl="1"/>
            <a:r>
              <a:rPr lang="en-US" altLang="zh-CN" dirty="0"/>
              <a:t>C</a:t>
            </a:r>
            <a:r>
              <a:rPr lang="en-US" dirty="0"/>
              <a:t>arbon footprint</a:t>
            </a:r>
            <a:r>
              <a:rPr lang="zh-CN" altLang="en-US" dirty="0"/>
              <a:t> </a:t>
            </a:r>
            <a:r>
              <a:rPr lang="en-US" altLang="zh-CN" dirty="0"/>
              <a:t>is</a:t>
            </a:r>
            <a:r>
              <a:rPr lang="zh-CN" altLang="en-US" dirty="0"/>
              <a:t> </a:t>
            </a:r>
            <a:r>
              <a:rPr lang="en-US" altLang="zh-CN" dirty="0"/>
              <a:t>high</a:t>
            </a:r>
          </a:p>
          <a:p>
            <a:pPr lvl="1"/>
            <a:r>
              <a:rPr lang="en-US" altLang="zh-CN" dirty="0"/>
              <a:t>Decision-making</a:t>
            </a:r>
            <a:r>
              <a:rPr lang="zh-CN" altLang="en-US" dirty="0"/>
              <a:t> </a:t>
            </a:r>
            <a:r>
              <a:rPr lang="en-US" altLang="zh-CN" dirty="0"/>
              <a:t>mechanism</a:t>
            </a:r>
            <a:r>
              <a:rPr lang="zh-CN" altLang="en-US" dirty="0"/>
              <a:t> </a:t>
            </a:r>
            <a:r>
              <a:rPr lang="en-US" altLang="zh-CN" dirty="0"/>
              <a:t>is</a:t>
            </a:r>
            <a:r>
              <a:rPr lang="zh-CN" altLang="en-US" dirty="0"/>
              <a:t> </a:t>
            </a:r>
            <a:r>
              <a:rPr lang="en-US" altLang="zh-CN" dirty="0"/>
              <a:t>opaque</a:t>
            </a:r>
          </a:p>
          <a:p>
            <a:pPr lvl="1"/>
            <a:endParaRPr lang="en-US" dirty="0"/>
          </a:p>
        </p:txBody>
      </p:sp>
      <p:sp>
        <p:nvSpPr>
          <p:cNvPr id="4" name="Date Placeholder 3">
            <a:extLst>
              <a:ext uri="{FF2B5EF4-FFF2-40B4-BE49-F238E27FC236}">
                <a16:creationId xmlns:a16="http://schemas.microsoft.com/office/drawing/2014/main" id="{B6902913-FE79-8CA8-FADC-9F8A17A4CBE7}"/>
              </a:ext>
            </a:extLst>
          </p:cNvPr>
          <p:cNvSpPr>
            <a:spLocks noGrp="1"/>
          </p:cNvSpPr>
          <p:nvPr>
            <p:ph type="dt" sz="half" idx="10"/>
          </p:nvPr>
        </p:nvSpPr>
        <p:spPr/>
        <p:txBody>
          <a:bodyPr/>
          <a:lstStyle/>
          <a:p>
            <a:fld id="{730F0F45-481B-4348-A58D-0AA8F5D5BD5C}" type="datetime1">
              <a:rPr lang="en-US" smtClean="0"/>
              <a:t>3/29/24</a:t>
            </a:fld>
            <a:endParaRPr lang="en-US"/>
          </a:p>
        </p:txBody>
      </p:sp>
      <p:sp>
        <p:nvSpPr>
          <p:cNvPr id="5" name="Slide Number Placeholder 4">
            <a:extLst>
              <a:ext uri="{FF2B5EF4-FFF2-40B4-BE49-F238E27FC236}">
                <a16:creationId xmlns:a16="http://schemas.microsoft.com/office/drawing/2014/main" id="{5EBD14C0-2147-367D-0064-97A475625CE0}"/>
              </a:ext>
            </a:extLst>
          </p:cNvPr>
          <p:cNvSpPr>
            <a:spLocks noGrp="1"/>
          </p:cNvSpPr>
          <p:nvPr>
            <p:ph type="sldNum" sz="quarter" idx="12"/>
          </p:nvPr>
        </p:nvSpPr>
        <p:spPr/>
        <p:txBody>
          <a:bodyPr/>
          <a:lstStyle/>
          <a:p>
            <a:fld id="{53BB9114-250A-2F45-B5D4-E8882FFCD837}" type="slidenum">
              <a:rPr lang="en-US" smtClean="0"/>
              <a:t>21</a:t>
            </a:fld>
            <a:endParaRPr lang="en-US"/>
          </a:p>
        </p:txBody>
      </p:sp>
      <p:pic>
        <p:nvPicPr>
          <p:cNvPr id="6" name="Picture 5">
            <a:extLst>
              <a:ext uri="{FF2B5EF4-FFF2-40B4-BE49-F238E27FC236}">
                <a16:creationId xmlns:a16="http://schemas.microsoft.com/office/drawing/2014/main" id="{8C378993-468B-09C3-567F-C3C5CA771306}"/>
              </a:ext>
            </a:extLst>
          </p:cNvPr>
          <p:cNvPicPr>
            <a:picLocks noChangeAspect="1"/>
          </p:cNvPicPr>
          <p:nvPr/>
        </p:nvPicPr>
        <p:blipFill>
          <a:blip r:embed="rId3"/>
          <a:stretch>
            <a:fillRect/>
          </a:stretch>
        </p:blipFill>
        <p:spPr>
          <a:xfrm>
            <a:off x="2209800" y="3183535"/>
            <a:ext cx="7772400" cy="3172815"/>
          </a:xfrm>
          <a:prstGeom prst="rect">
            <a:avLst/>
          </a:prstGeom>
        </p:spPr>
      </p:pic>
    </p:spTree>
    <p:extLst>
      <p:ext uri="{BB962C8B-B14F-4D97-AF65-F5344CB8AC3E}">
        <p14:creationId xmlns:p14="http://schemas.microsoft.com/office/powerpoint/2010/main" val="3624732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95EF927-34BD-F54F-C2F6-C01C38FE42C8}"/>
              </a:ext>
            </a:extLst>
          </p:cNvPr>
          <p:cNvPicPr>
            <a:picLocks noChangeAspect="1"/>
          </p:cNvPicPr>
          <p:nvPr/>
        </p:nvPicPr>
        <p:blipFill>
          <a:blip r:embed="rId3"/>
          <a:stretch>
            <a:fillRect/>
          </a:stretch>
        </p:blipFill>
        <p:spPr>
          <a:xfrm>
            <a:off x="5026467" y="541992"/>
            <a:ext cx="7165533" cy="1238390"/>
          </a:xfrm>
          <a:prstGeom prst="rect">
            <a:avLst/>
          </a:prstGeom>
        </p:spPr>
      </p:pic>
      <p:sp>
        <p:nvSpPr>
          <p:cNvPr id="2" name="Title 1">
            <a:extLst>
              <a:ext uri="{FF2B5EF4-FFF2-40B4-BE49-F238E27FC236}">
                <a16:creationId xmlns:a16="http://schemas.microsoft.com/office/drawing/2014/main" id="{6C7F38CB-A168-E687-F4EA-860682533C84}"/>
              </a:ext>
            </a:extLst>
          </p:cNvPr>
          <p:cNvSpPr>
            <a:spLocks noGrp="1"/>
          </p:cNvSpPr>
          <p:nvPr>
            <p:ph type="title"/>
          </p:nvPr>
        </p:nvSpPr>
        <p:spPr/>
        <p:txBody>
          <a:bodyPr/>
          <a:lstStyle/>
          <a:p>
            <a:r>
              <a:rPr lang="en-US" altLang="zh-CN" dirty="0"/>
              <a:t>GL:</a:t>
            </a:r>
            <a:r>
              <a:rPr lang="zh-CN" altLang="en-US" dirty="0"/>
              <a:t> </a:t>
            </a:r>
            <a:r>
              <a:rPr lang="en-US" altLang="zh-CN" dirty="0"/>
              <a:t>A</a:t>
            </a:r>
            <a:r>
              <a:rPr lang="zh-CN" altLang="en-US" dirty="0"/>
              <a:t> </a:t>
            </a:r>
            <a:r>
              <a:rPr lang="en-US" altLang="zh-CN" dirty="0"/>
              <a:t>high-level</a:t>
            </a:r>
            <a:r>
              <a:rPr lang="zh-CN" altLang="en-US" dirty="0"/>
              <a:t> </a:t>
            </a:r>
            <a:r>
              <a:rPr lang="en-US" altLang="zh-CN" dirty="0"/>
              <a:t>sketch</a:t>
            </a:r>
            <a:endParaRPr lang="en-US" dirty="0"/>
          </a:p>
        </p:txBody>
      </p:sp>
      <p:sp>
        <p:nvSpPr>
          <p:cNvPr id="3" name="Content Placeholder 2">
            <a:extLst>
              <a:ext uri="{FF2B5EF4-FFF2-40B4-BE49-F238E27FC236}">
                <a16:creationId xmlns:a16="http://schemas.microsoft.com/office/drawing/2014/main" id="{8992565F-905C-B825-E31D-B4B43B22EE65}"/>
              </a:ext>
            </a:extLst>
          </p:cNvPr>
          <p:cNvSpPr>
            <a:spLocks noGrp="1"/>
          </p:cNvSpPr>
          <p:nvPr>
            <p:ph idx="1"/>
          </p:nvPr>
        </p:nvSpPr>
        <p:spPr>
          <a:xfrm>
            <a:off x="838200" y="1825625"/>
            <a:ext cx="10373139" cy="4351338"/>
          </a:xfrm>
        </p:spPr>
        <p:txBody>
          <a:bodyPr>
            <a:normAutofit/>
          </a:bodyPr>
          <a:lstStyle/>
          <a:p>
            <a:r>
              <a:rPr lang="en-US" altLang="zh-CN" dirty="0"/>
              <a:t>GL:</a:t>
            </a:r>
            <a:r>
              <a:rPr lang="zh-CN" altLang="en-US" dirty="0"/>
              <a:t> </a:t>
            </a:r>
            <a:r>
              <a:rPr lang="en-US" altLang="zh-CN" dirty="0"/>
              <a:t>a</a:t>
            </a:r>
            <a:r>
              <a:rPr lang="en-US" dirty="0"/>
              <a:t> learning paradigm characterized by</a:t>
            </a:r>
            <a:r>
              <a:rPr lang="en-US" altLang="zh-CN" dirty="0"/>
              <a:t>:</a:t>
            </a:r>
          </a:p>
          <a:p>
            <a:pPr lvl="1"/>
            <a:r>
              <a:rPr lang="en-US" altLang="zh-CN" dirty="0"/>
              <a:t>L</a:t>
            </a:r>
            <a:r>
              <a:rPr lang="en-US" dirty="0"/>
              <a:t>ow carbon footprints</a:t>
            </a:r>
          </a:p>
          <a:p>
            <a:pPr lvl="1"/>
            <a:r>
              <a:rPr lang="en-US" altLang="zh-CN" dirty="0"/>
              <a:t>L</a:t>
            </a:r>
            <a:r>
              <a:rPr lang="en-US" dirty="0"/>
              <a:t>ightweight models</a:t>
            </a:r>
          </a:p>
          <a:p>
            <a:pPr lvl="1"/>
            <a:r>
              <a:rPr lang="en-US" altLang="zh-CN" dirty="0"/>
              <a:t>L</a:t>
            </a:r>
            <a:r>
              <a:rPr lang="en-US" dirty="0"/>
              <a:t>ow computational complexity</a:t>
            </a:r>
          </a:p>
          <a:p>
            <a:pPr lvl="1"/>
            <a:r>
              <a:rPr lang="en-US" altLang="zh-CN" dirty="0"/>
              <a:t>L</a:t>
            </a:r>
            <a:r>
              <a:rPr lang="en-US" dirty="0"/>
              <a:t>ogical transparency.</a:t>
            </a:r>
          </a:p>
          <a:p>
            <a:r>
              <a:rPr lang="en-US" altLang="zh-CN" dirty="0"/>
              <a:t>Objectives:</a:t>
            </a:r>
          </a:p>
          <a:p>
            <a:pPr marL="914400" lvl="1" indent="-457200">
              <a:buFont typeface="+mj-lt"/>
              <a:buAutoNum type="arabicPeriod"/>
            </a:pPr>
            <a:r>
              <a:rPr lang="en-US" altLang="zh-CN" dirty="0">
                <a:solidFill>
                  <a:schemeClr val="accent2"/>
                </a:solidFill>
              </a:rPr>
              <a:t>Remove redundancy</a:t>
            </a:r>
            <a:r>
              <a:rPr lang="en-US" altLang="zh-CN" dirty="0"/>
              <a:t> among the data source for concise representations.</a:t>
            </a:r>
          </a:p>
          <a:p>
            <a:pPr marL="914400" lvl="1" indent="-457200">
              <a:buFont typeface="+mj-lt"/>
              <a:buAutoNum type="arabicPeriod"/>
            </a:pPr>
            <a:r>
              <a:rPr lang="en-US" altLang="zh-CN" dirty="0"/>
              <a:t>Generate </a:t>
            </a:r>
            <a:r>
              <a:rPr lang="en-US" altLang="zh-CN" dirty="0">
                <a:solidFill>
                  <a:schemeClr val="accent2"/>
                </a:solidFill>
              </a:rPr>
              <a:t>expressive representations</a:t>
            </a:r>
            <a:r>
              <a:rPr lang="en-US" altLang="zh-CN" dirty="0"/>
              <a:t>.</a:t>
            </a:r>
          </a:p>
          <a:p>
            <a:pPr marL="914400" lvl="1" indent="-457200">
              <a:buFont typeface="+mj-lt"/>
              <a:buAutoNum type="arabicPeriod"/>
            </a:pPr>
            <a:r>
              <a:rPr lang="en-US" altLang="zh-CN" dirty="0"/>
              <a:t>Propose a system architecture that enables </a:t>
            </a:r>
            <a:r>
              <a:rPr lang="en-US" altLang="zh-CN" dirty="0">
                <a:solidFill>
                  <a:schemeClr val="accent2"/>
                </a:solidFill>
              </a:rPr>
              <a:t>ensembles</a:t>
            </a:r>
            <a:r>
              <a:rPr lang="en-US" altLang="zh-CN" dirty="0"/>
              <a:t> for performance boosting.</a:t>
            </a:r>
          </a:p>
          <a:p>
            <a:pPr marL="914400" lvl="1" indent="-457200">
              <a:buFont typeface="+mj-lt"/>
              <a:buAutoNum type="arabicPeriod"/>
            </a:pPr>
            <a:r>
              <a:rPr lang="en-US" altLang="zh-CN" dirty="0"/>
              <a:t>Select </a:t>
            </a:r>
            <a:r>
              <a:rPr lang="en-US" altLang="zh-CN" dirty="0">
                <a:solidFill>
                  <a:schemeClr val="accent2"/>
                </a:solidFill>
              </a:rPr>
              <a:t>discriminant/relevant features</a:t>
            </a:r>
            <a:r>
              <a:rPr lang="en-US" altLang="zh-CN" dirty="0"/>
              <a:t> based on </a:t>
            </a:r>
            <a:r>
              <a:rPr lang="en-US" altLang="zh-CN" dirty="0">
                <a:solidFill>
                  <a:schemeClr val="accent2"/>
                </a:solidFill>
              </a:rPr>
              <a:t>supervision</a:t>
            </a:r>
            <a:r>
              <a:rPr lang="en-US" altLang="zh-CN" dirty="0"/>
              <a:t> (i.e.,</a:t>
            </a:r>
            <a:r>
              <a:rPr lang="zh-CN" altLang="en-US" dirty="0"/>
              <a:t> </a:t>
            </a:r>
            <a:r>
              <a:rPr lang="en-US" altLang="zh-CN" dirty="0"/>
              <a:t>training labels).</a:t>
            </a:r>
          </a:p>
          <a:p>
            <a:pPr marL="914400" lvl="1" indent="-457200">
              <a:buFont typeface="+mj-lt"/>
              <a:buAutoNum type="arabicPeriod"/>
            </a:pPr>
            <a:r>
              <a:rPr lang="en-US" altLang="zh-CN" dirty="0"/>
              <a:t>Allow feature and decision combinations in classifier/regressor</a:t>
            </a:r>
            <a:r>
              <a:rPr lang="zh-CN" altLang="en-US" dirty="0"/>
              <a:t> </a:t>
            </a:r>
            <a:r>
              <a:rPr lang="en-US" altLang="zh-CN" dirty="0"/>
              <a:t>design.</a:t>
            </a:r>
          </a:p>
        </p:txBody>
      </p:sp>
      <p:sp>
        <p:nvSpPr>
          <p:cNvPr id="4" name="Date Placeholder 3">
            <a:extLst>
              <a:ext uri="{FF2B5EF4-FFF2-40B4-BE49-F238E27FC236}">
                <a16:creationId xmlns:a16="http://schemas.microsoft.com/office/drawing/2014/main" id="{208A28F1-208D-6CA1-6A06-AF6CF4B9F103}"/>
              </a:ext>
            </a:extLst>
          </p:cNvPr>
          <p:cNvSpPr>
            <a:spLocks noGrp="1"/>
          </p:cNvSpPr>
          <p:nvPr>
            <p:ph type="dt" sz="half" idx="10"/>
          </p:nvPr>
        </p:nvSpPr>
        <p:spPr/>
        <p:txBody>
          <a:bodyPr/>
          <a:lstStyle/>
          <a:p>
            <a:fld id="{730F0F45-481B-4348-A58D-0AA8F5D5BD5C}" type="datetime1">
              <a:rPr lang="en-US" smtClean="0"/>
              <a:t>3/29/24</a:t>
            </a:fld>
            <a:endParaRPr lang="en-US"/>
          </a:p>
        </p:txBody>
      </p:sp>
      <p:sp>
        <p:nvSpPr>
          <p:cNvPr id="5" name="Slide Number Placeholder 4">
            <a:extLst>
              <a:ext uri="{FF2B5EF4-FFF2-40B4-BE49-F238E27FC236}">
                <a16:creationId xmlns:a16="http://schemas.microsoft.com/office/drawing/2014/main" id="{274FEEBE-25B3-A264-2E01-FE9506794F33}"/>
              </a:ext>
            </a:extLst>
          </p:cNvPr>
          <p:cNvSpPr>
            <a:spLocks noGrp="1"/>
          </p:cNvSpPr>
          <p:nvPr>
            <p:ph type="sldNum" sz="quarter" idx="12"/>
          </p:nvPr>
        </p:nvSpPr>
        <p:spPr/>
        <p:txBody>
          <a:bodyPr/>
          <a:lstStyle/>
          <a:p>
            <a:fld id="{53BB9114-250A-2F45-B5D4-E8882FFCD837}" type="slidenum">
              <a:rPr lang="en-US" smtClean="0"/>
              <a:t>22</a:t>
            </a:fld>
            <a:endParaRPr lang="en-US"/>
          </a:p>
        </p:txBody>
      </p:sp>
    </p:spTree>
    <p:extLst>
      <p:ext uri="{BB962C8B-B14F-4D97-AF65-F5344CB8AC3E}">
        <p14:creationId xmlns:p14="http://schemas.microsoft.com/office/powerpoint/2010/main" val="254224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EBC64-5066-3B9E-AB38-C8078E008912}"/>
              </a:ext>
            </a:extLst>
          </p:cNvPr>
          <p:cNvSpPr>
            <a:spLocks noGrp="1"/>
          </p:cNvSpPr>
          <p:nvPr>
            <p:ph type="title"/>
          </p:nvPr>
        </p:nvSpPr>
        <p:spPr/>
        <p:txBody>
          <a:bodyPr/>
          <a:lstStyle/>
          <a:p>
            <a:r>
              <a:rPr lang="en-US" altLang="zh-CN" dirty="0"/>
              <a:t>1.</a:t>
            </a:r>
            <a:r>
              <a:rPr lang="zh-CN" altLang="en-US" dirty="0"/>
              <a:t> </a:t>
            </a:r>
            <a:r>
              <a:rPr lang="en-US" altLang="zh-CN" dirty="0"/>
              <a:t>Subspace</a:t>
            </a:r>
            <a:r>
              <a:rPr lang="zh-CN" altLang="en-US" dirty="0"/>
              <a:t> </a:t>
            </a:r>
            <a:r>
              <a:rPr lang="en-US" altLang="zh-CN" dirty="0"/>
              <a:t>approximation</a:t>
            </a:r>
            <a:endParaRPr lang="en-US" dirty="0"/>
          </a:p>
        </p:txBody>
      </p:sp>
      <p:sp>
        <p:nvSpPr>
          <p:cNvPr id="3" name="Content Placeholder 2">
            <a:extLst>
              <a:ext uri="{FF2B5EF4-FFF2-40B4-BE49-F238E27FC236}">
                <a16:creationId xmlns:a16="http://schemas.microsoft.com/office/drawing/2014/main" id="{BA942DF5-04EE-3B68-715D-EAEBE91DCEA3}"/>
              </a:ext>
            </a:extLst>
          </p:cNvPr>
          <p:cNvSpPr>
            <a:spLocks noGrp="1"/>
          </p:cNvSpPr>
          <p:nvPr>
            <p:ph idx="1"/>
          </p:nvPr>
        </p:nvSpPr>
        <p:spPr>
          <a:xfrm>
            <a:off x="838200" y="1825625"/>
            <a:ext cx="10515600" cy="4895850"/>
          </a:xfrm>
        </p:spPr>
        <p:txBody>
          <a:bodyPr/>
          <a:lstStyle/>
          <a:p>
            <a:r>
              <a:rPr lang="en-US" altLang="zh-CN" dirty="0"/>
              <a:t>The</a:t>
            </a:r>
            <a:r>
              <a:rPr lang="zh-CN" altLang="en-US" dirty="0"/>
              <a:t> </a:t>
            </a:r>
            <a:r>
              <a:rPr lang="en-US" altLang="zh-CN" dirty="0"/>
              <a:t>process</a:t>
            </a:r>
            <a:r>
              <a:rPr lang="zh-CN" altLang="en-US" dirty="0"/>
              <a:t> </a:t>
            </a:r>
            <a:r>
              <a:rPr lang="en-US" altLang="zh-CN" dirty="0"/>
              <a:t>of</a:t>
            </a:r>
          </a:p>
          <a:p>
            <a:pPr lvl="1"/>
            <a:r>
              <a:rPr lang="en-US" altLang="zh-CN" dirty="0"/>
              <a:t>Grouping</a:t>
            </a:r>
            <a:r>
              <a:rPr lang="zh-CN" altLang="en-US" dirty="0"/>
              <a:t> </a:t>
            </a:r>
            <a:r>
              <a:rPr lang="en-US" altLang="zh-CN" dirty="0"/>
              <a:t>data</a:t>
            </a:r>
            <a:r>
              <a:rPr lang="zh-CN" altLang="en-US" dirty="0"/>
              <a:t> </a:t>
            </a:r>
            <a:r>
              <a:rPr lang="en-US" altLang="zh-CN" dirty="0"/>
              <a:t>(e.g.</a:t>
            </a:r>
            <a:r>
              <a:rPr lang="zh-CN" altLang="en-US" dirty="0"/>
              <a:t> </a:t>
            </a:r>
            <a:r>
              <a:rPr lang="en-US" altLang="zh-CN" dirty="0"/>
              <a:t>neighboring</a:t>
            </a:r>
            <a:r>
              <a:rPr lang="zh-CN" altLang="en-US" dirty="0"/>
              <a:t> </a:t>
            </a:r>
            <a:r>
              <a:rPr lang="en-US" altLang="zh-CN" dirty="0"/>
              <a:t>pixels)</a:t>
            </a:r>
            <a:r>
              <a:rPr lang="zh-CN" altLang="en-US" dirty="0"/>
              <a:t> </a:t>
            </a:r>
            <a:r>
              <a:rPr lang="en-US" altLang="zh-CN" dirty="0"/>
              <a:t>into</a:t>
            </a:r>
            <a:r>
              <a:rPr lang="zh-CN" altLang="en-US" dirty="0"/>
              <a:t> </a:t>
            </a:r>
            <a:r>
              <a:rPr lang="en-US" altLang="zh-CN" dirty="0">
                <a:solidFill>
                  <a:schemeClr val="accent2"/>
                </a:solidFill>
              </a:rPr>
              <a:t>basic</a:t>
            </a:r>
            <a:r>
              <a:rPr lang="zh-CN" altLang="en-US" dirty="0">
                <a:solidFill>
                  <a:schemeClr val="accent2"/>
                </a:solidFill>
              </a:rPr>
              <a:t> </a:t>
            </a:r>
            <a:r>
              <a:rPr lang="en-US" altLang="zh-CN" dirty="0">
                <a:solidFill>
                  <a:schemeClr val="accent2"/>
                </a:solidFill>
              </a:rPr>
              <a:t>units</a:t>
            </a:r>
          </a:p>
          <a:p>
            <a:pPr lvl="1"/>
            <a:r>
              <a:rPr lang="en-US" altLang="zh-CN" dirty="0"/>
              <a:t>Applying</a:t>
            </a:r>
            <a:r>
              <a:rPr lang="zh-CN" altLang="en-US" dirty="0"/>
              <a:t> </a:t>
            </a:r>
            <a:r>
              <a:rPr lang="en-US" altLang="zh-CN" dirty="0">
                <a:solidFill>
                  <a:schemeClr val="accent2"/>
                </a:solidFill>
              </a:rPr>
              <a:t>signal</a:t>
            </a:r>
            <a:r>
              <a:rPr lang="zh-CN" altLang="en-US" dirty="0">
                <a:solidFill>
                  <a:schemeClr val="accent2"/>
                </a:solidFill>
              </a:rPr>
              <a:t> </a:t>
            </a:r>
            <a:r>
              <a:rPr lang="en-US" altLang="zh-CN" dirty="0">
                <a:solidFill>
                  <a:schemeClr val="accent2"/>
                </a:solidFill>
              </a:rPr>
              <a:t>transforms</a:t>
            </a:r>
            <a:r>
              <a:rPr lang="zh-CN" altLang="en-US" dirty="0">
                <a:solidFill>
                  <a:schemeClr val="accent2"/>
                </a:solidFill>
              </a:rPr>
              <a:t> </a:t>
            </a:r>
            <a:r>
              <a:rPr lang="en-US" altLang="zh-CN" dirty="0"/>
              <a:t>to</a:t>
            </a:r>
            <a:r>
              <a:rPr lang="zh-CN" altLang="en-US" dirty="0"/>
              <a:t> </a:t>
            </a:r>
            <a:r>
              <a:rPr lang="en-US" altLang="zh-CN" dirty="0"/>
              <a:t>reduce</a:t>
            </a:r>
            <a:r>
              <a:rPr lang="zh-CN" altLang="en-US" dirty="0"/>
              <a:t> </a:t>
            </a:r>
            <a:r>
              <a:rPr lang="en-US" altLang="zh-CN" dirty="0"/>
              <a:t>correlation</a:t>
            </a:r>
            <a:r>
              <a:rPr lang="zh-CN" altLang="en-US" dirty="0"/>
              <a:t> </a:t>
            </a:r>
            <a:r>
              <a:rPr lang="en-US" altLang="zh-CN" dirty="0"/>
              <a:t>among</a:t>
            </a:r>
            <a:r>
              <a:rPr lang="zh-CN" altLang="en-US" dirty="0"/>
              <a:t> </a:t>
            </a:r>
            <a:r>
              <a:rPr lang="en-US" altLang="zh-CN" dirty="0"/>
              <a:t>these</a:t>
            </a:r>
            <a:r>
              <a:rPr lang="zh-CN" altLang="en-US" dirty="0"/>
              <a:t> </a:t>
            </a:r>
            <a:r>
              <a:rPr lang="en-US" altLang="zh-CN" dirty="0"/>
              <a:t>units</a:t>
            </a:r>
          </a:p>
          <a:p>
            <a:r>
              <a:rPr lang="en-US" altLang="zh-CN" dirty="0"/>
              <a:t>Transform</a:t>
            </a:r>
            <a:r>
              <a:rPr lang="zh-CN" altLang="en-US" dirty="0"/>
              <a:t> </a:t>
            </a:r>
            <a:r>
              <a:rPr lang="en-US" altLang="zh-CN" dirty="0"/>
              <a:t>kernels</a:t>
            </a:r>
            <a:r>
              <a:rPr lang="zh-CN" altLang="en-US" dirty="0"/>
              <a:t> </a:t>
            </a:r>
            <a:r>
              <a:rPr lang="en-US" altLang="zh-CN" dirty="0"/>
              <a:t>can</a:t>
            </a:r>
            <a:r>
              <a:rPr lang="zh-CN" altLang="en-US" dirty="0"/>
              <a:t> </a:t>
            </a:r>
            <a:r>
              <a:rPr lang="en-US" altLang="zh-CN" dirty="0"/>
              <a:t>be</a:t>
            </a:r>
            <a:r>
              <a:rPr lang="zh-CN" altLang="en-US" dirty="0"/>
              <a:t> </a:t>
            </a:r>
            <a:r>
              <a:rPr lang="en-US" altLang="zh-CN" dirty="0"/>
              <a:t>either</a:t>
            </a:r>
          </a:p>
          <a:p>
            <a:pPr lvl="1"/>
            <a:r>
              <a:rPr lang="en-US" altLang="zh-CN" dirty="0">
                <a:solidFill>
                  <a:schemeClr val="accent2"/>
                </a:solidFill>
              </a:rPr>
              <a:t>Predefined</a:t>
            </a:r>
            <a:r>
              <a:rPr lang="en-US" altLang="zh-CN" dirty="0"/>
              <a:t>,</a:t>
            </a:r>
            <a:r>
              <a:rPr lang="zh-CN" altLang="en-US" dirty="0"/>
              <a:t> </a:t>
            </a:r>
            <a:r>
              <a:rPr lang="en-US" altLang="zh-CN" dirty="0"/>
              <a:t>e.g.</a:t>
            </a:r>
            <a:r>
              <a:rPr lang="zh-CN" altLang="en-US" dirty="0"/>
              <a:t> </a:t>
            </a:r>
            <a:r>
              <a:rPr lang="en-US" altLang="zh-CN" dirty="0"/>
              <a:t>DCT,</a:t>
            </a:r>
            <a:r>
              <a:rPr lang="zh-CN" altLang="en-US" dirty="0"/>
              <a:t> </a:t>
            </a:r>
            <a:r>
              <a:rPr lang="en-US" altLang="zh-CN" dirty="0"/>
              <a:t>FFT,</a:t>
            </a:r>
            <a:r>
              <a:rPr lang="zh-CN" altLang="en-US" dirty="0"/>
              <a:t> </a:t>
            </a:r>
            <a:r>
              <a:rPr lang="en-US" altLang="zh-CN" dirty="0"/>
              <a:t>KLT</a:t>
            </a:r>
          </a:p>
          <a:p>
            <a:pPr lvl="1"/>
            <a:r>
              <a:rPr lang="en-US" altLang="zh-CN" dirty="0"/>
              <a:t>Or</a:t>
            </a:r>
            <a:r>
              <a:rPr lang="zh-CN" altLang="en-US" dirty="0"/>
              <a:t> </a:t>
            </a:r>
            <a:r>
              <a:rPr lang="en-US" altLang="zh-CN" dirty="0">
                <a:solidFill>
                  <a:schemeClr val="accent2"/>
                </a:solidFill>
              </a:rPr>
              <a:t>data-driven</a:t>
            </a:r>
            <a:r>
              <a:rPr lang="en-US" altLang="zh-CN" dirty="0"/>
              <a:t>,</a:t>
            </a:r>
            <a:r>
              <a:rPr lang="zh-CN" altLang="en-US" dirty="0"/>
              <a:t> </a:t>
            </a:r>
            <a:r>
              <a:rPr lang="en-US" altLang="zh-CN" dirty="0"/>
              <a:t>e.g.</a:t>
            </a:r>
            <a:r>
              <a:rPr lang="zh-CN" altLang="en-US" dirty="0"/>
              <a:t> </a:t>
            </a:r>
            <a:r>
              <a:rPr lang="en-US" altLang="zh-CN" dirty="0"/>
              <a:t>Saab</a:t>
            </a:r>
            <a:r>
              <a:rPr lang="zh-CN" altLang="en-US" dirty="0"/>
              <a:t> </a:t>
            </a:r>
            <a:r>
              <a:rPr lang="en-US" altLang="zh-CN" dirty="0"/>
              <a:t>(Subspace approximation via adjusted bias),</a:t>
            </a:r>
            <a:r>
              <a:rPr lang="zh-CN" altLang="en-US" dirty="0"/>
              <a:t> </a:t>
            </a:r>
            <a:r>
              <a:rPr lang="en-US" altLang="zh-CN" dirty="0" err="1"/>
              <a:t>Saak</a:t>
            </a:r>
            <a:r>
              <a:rPr lang="zh-CN" altLang="en-US" dirty="0"/>
              <a:t> </a:t>
            </a:r>
            <a:r>
              <a:rPr lang="en-US" altLang="zh-CN" dirty="0"/>
              <a:t>(Subspace approximation via augmented kernels)</a:t>
            </a:r>
          </a:p>
          <a:p>
            <a:pPr lvl="1"/>
            <a:r>
              <a:rPr lang="en-US" altLang="zh-CN" dirty="0"/>
              <a:t>Both</a:t>
            </a:r>
            <a:r>
              <a:rPr lang="zh-CN" altLang="en-US" dirty="0"/>
              <a:t> </a:t>
            </a:r>
            <a:r>
              <a:rPr lang="en-US" altLang="zh-CN" dirty="0"/>
              <a:t>are</a:t>
            </a:r>
            <a:r>
              <a:rPr lang="zh-CN" altLang="en-US" dirty="0"/>
              <a:t> </a:t>
            </a:r>
            <a:r>
              <a:rPr lang="en-US" altLang="zh-CN" dirty="0">
                <a:solidFill>
                  <a:schemeClr val="accent2"/>
                </a:solidFill>
              </a:rPr>
              <a:t>unsupervised</a:t>
            </a:r>
          </a:p>
          <a:p>
            <a:r>
              <a:rPr lang="en-US" altLang="zh-CN" dirty="0"/>
              <a:t>Summary</a:t>
            </a:r>
          </a:p>
          <a:p>
            <a:pPr lvl="1"/>
            <a:r>
              <a:rPr lang="en-US" dirty="0"/>
              <a:t>Focuses on reducing data redundancy for concise representations</a:t>
            </a:r>
          </a:p>
          <a:p>
            <a:pPr lvl="1"/>
            <a:r>
              <a:rPr lang="en-US" dirty="0"/>
              <a:t>Aims for dimensionality reduction without supervision.</a:t>
            </a:r>
          </a:p>
          <a:p>
            <a:pPr lvl="1"/>
            <a:r>
              <a:rPr lang="en-US" dirty="0"/>
              <a:t>Key for creating efficient and interpretable models</a:t>
            </a:r>
          </a:p>
        </p:txBody>
      </p:sp>
      <p:sp>
        <p:nvSpPr>
          <p:cNvPr id="4" name="Date Placeholder 3">
            <a:extLst>
              <a:ext uri="{FF2B5EF4-FFF2-40B4-BE49-F238E27FC236}">
                <a16:creationId xmlns:a16="http://schemas.microsoft.com/office/drawing/2014/main" id="{8B097684-B72F-5084-0071-3BE3709F0BEB}"/>
              </a:ext>
            </a:extLst>
          </p:cNvPr>
          <p:cNvSpPr>
            <a:spLocks noGrp="1"/>
          </p:cNvSpPr>
          <p:nvPr>
            <p:ph type="dt" sz="half" idx="10"/>
          </p:nvPr>
        </p:nvSpPr>
        <p:spPr/>
        <p:txBody>
          <a:bodyPr/>
          <a:lstStyle/>
          <a:p>
            <a:fld id="{730F0F45-481B-4348-A58D-0AA8F5D5BD5C}" type="datetime1">
              <a:rPr lang="en-US" smtClean="0"/>
              <a:t>3/29/24</a:t>
            </a:fld>
            <a:endParaRPr lang="en-US"/>
          </a:p>
        </p:txBody>
      </p:sp>
      <p:sp>
        <p:nvSpPr>
          <p:cNvPr id="5" name="Slide Number Placeholder 4">
            <a:extLst>
              <a:ext uri="{FF2B5EF4-FFF2-40B4-BE49-F238E27FC236}">
                <a16:creationId xmlns:a16="http://schemas.microsoft.com/office/drawing/2014/main" id="{2E8B1B8C-CB0E-D758-76CA-3727C4EAA6EE}"/>
              </a:ext>
            </a:extLst>
          </p:cNvPr>
          <p:cNvSpPr>
            <a:spLocks noGrp="1"/>
          </p:cNvSpPr>
          <p:nvPr>
            <p:ph type="sldNum" sz="quarter" idx="12"/>
          </p:nvPr>
        </p:nvSpPr>
        <p:spPr/>
        <p:txBody>
          <a:bodyPr/>
          <a:lstStyle/>
          <a:p>
            <a:fld id="{53BB9114-250A-2F45-B5D4-E8882FFCD837}" type="slidenum">
              <a:rPr lang="en-US" smtClean="0"/>
              <a:t>23</a:t>
            </a:fld>
            <a:endParaRPr lang="en-US"/>
          </a:p>
        </p:txBody>
      </p:sp>
    </p:spTree>
    <p:extLst>
      <p:ext uri="{BB962C8B-B14F-4D97-AF65-F5344CB8AC3E}">
        <p14:creationId xmlns:p14="http://schemas.microsoft.com/office/powerpoint/2010/main" val="2139561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9B0D2-5233-607F-2105-DA4621BEFF40}"/>
              </a:ext>
            </a:extLst>
          </p:cNvPr>
          <p:cNvSpPr>
            <a:spLocks noGrp="1"/>
          </p:cNvSpPr>
          <p:nvPr>
            <p:ph type="title"/>
          </p:nvPr>
        </p:nvSpPr>
        <p:spPr/>
        <p:txBody>
          <a:bodyPr/>
          <a:lstStyle/>
          <a:p>
            <a:r>
              <a:rPr lang="en-US" altLang="zh-CN" dirty="0"/>
              <a:t>2.</a:t>
            </a:r>
            <a:r>
              <a:rPr lang="zh-CN" altLang="en-US" dirty="0"/>
              <a:t> </a:t>
            </a:r>
            <a:r>
              <a:rPr lang="en-US" dirty="0"/>
              <a:t>Generation of expressive representations</a:t>
            </a:r>
          </a:p>
        </p:txBody>
      </p:sp>
      <p:pic>
        <p:nvPicPr>
          <p:cNvPr id="6" name="Content Placeholder 5">
            <a:extLst>
              <a:ext uri="{FF2B5EF4-FFF2-40B4-BE49-F238E27FC236}">
                <a16:creationId xmlns:a16="http://schemas.microsoft.com/office/drawing/2014/main" id="{2806F304-3BC0-00A2-4F20-C93FD7AB719D}"/>
              </a:ext>
            </a:extLst>
          </p:cNvPr>
          <p:cNvPicPr>
            <a:picLocks noGrp="1" noChangeAspect="1"/>
          </p:cNvPicPr>
          <p:nvPr>
            <p:ph idx="1"/>
          </p:nvPr>
        </p:nvPicPr>
        <p:blipFill>
          <a:blip r:embed="rId3"/>
          <a:stretch>
            <a:fillRect/>
          </a:stretch>
        </p:blipFill>
        <p:spPr>
          <a:xfrm>
            <a:off x="5465499" y="1516296"/>
            <a:ext cx="5888301" cy="4840054"/>
          </a:xfrm>
          <a:prstGeom prst="rect">
            <a:avLst/>
          </a:prstGeom>
        </p:spPr>
      </p:pic>
      <p:sp>
        <p:nvSpPr>
          <p:cNvPr id="4" name="Date Placeholder 3">
            <a:extLst>
              <a:ext uri="{FF2B5EF4-FFF2-40B4-BE49-F238E27FC236}">
                <a16:creationId xmlns:a16="http://schemas.microsoft.com/office/drawing/2014/main" id="{C1630C1B-B703-C657-D58B-AF14670119C4}"/>
              </a:ext>
            </a:extLst>
          </p:cNvPr>
          <p:cNvSpPr>
            <a:spLocks noGrp="1"/>
          </p:cNvSpPr>
          <p:nvPr>
            <p:ph type="dt" sz="half" idx="10"/>
          </p:nvPr>
        </p:nvSpPr>
        <p:spPr/>
        <p:txBody>
          <a:bodyPr/>
          <a:lstStyle/>
          <a:p>
            <a:fld id="{730F0F45-481B-4348-A58D-0AA8F5D5BD5C}" type="datetime1">
              <a:rPr lang="en-US" smtClean="0"/>
              <a:t>3/29/24</a:t>
            </a:fld>
            <a:endParaRPr lang="en-US"/>
          </a:p>
        </p:txBody>
      </p:sp>
      <p:sp>
        <p:nvSpPr>
          <p:cNvPr id="5" name="Slide Number Placeholder 4">
            <a:extLst>
              <a:ext uri="{FF2B5EF4-FFF2-40B4-BE49-F238E27FC236}">
                <a16:creationId xmlns:a16="http://schemas.microsoft.com/office/drawing/2014/main" id="{BCDD2109-E041-2C44-F0E7-5C8EE6B9E519}"/>
              </a:ext>
            </a:extLst>
          </p:cNvPr>
          <p:cNvSpPr>
            <a:spLocks noGrp="1"/>
          </p:cNvSpPr>
          <p:nvPr>
            <p:ph type="sldNum" sz="quarter" idx="12"/>
          </p:nvPr>
        </p:nvSpPr>
        <p:spPr/>
        <p:txBody>
          <a:bodyPr/>
          <a:lstStyle/>
          <a:p>
            <a:fld id="{53BB9114-250A-2F45-B5D4-E8882FFCD837}" type="slidenum">
              <a:rPr lang="en-US" smtClean="0"/>
              <a:t>24</a:t>
            </a:fld>
            <a:endParaRPr lang="en-US"/>
          </a:p>
        </p:txBody>
      </p:sp>
      <p:sp>
        <p:nvSpPr>
          <p:cNvPr id="7" name="Content Placeholder 2">
            <a:extLst>
              <a:ext uri="{FF2B5EF4-FFF2-40B4-BE49-F238E27FC236}">
                <a16:creationId xmlns:a16="http://schemas.microsoft.com/office/drawing/2014/main" id="{EBBB2E17-DCFA-D0EC-67AF-5E00F72EB2E2}"/>
              </a:ext>
            </a:extLst>
          </p:cNvPr>
          <p:cNvSpPr txBox="1">
            <a:spLocks/>
          </p:cNvSpPr>
          <p:nvPr/>
        </p:nvSpPr>
        <p:spPr>
          <a:xfrm>
            <a:off x="838200" y="1825625"/>
            <a:ext cx="4627299" cy="48958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2</a:t>
            </a:r>
            <a:r>
              <a:rPr lang="zh-CN" altLang="en-US" dirty="0"/>
              <a:t> </a:t>
            </a:r>
            <a:r>
              <a:rPr lang="en-US" altLang="zh-CN" dirty="0"/>
              <a:t>strategies for deriving expressive data representations:</a:t>
            </a:r>
          </a:p>
          <a:p>
            <a:pPr lvl="1"/>
            <a:r>
              <a:rPr lang="en-US" altLang="zh-CN" dirty="0"/>
              <a:t>single-stage</a:t>
            </a:r>
          </a:p>
          <a:p>
            <a:pPr lvl="1"/>
            <a:r>
              <a:rPr lang="en-US" altLang="zh-CN" dirty="0"/>
              <a:t>multi-stage transforms for capturing local and global variations</a:t>
            </a:r>
          </a:p>
          <a:p>
            <a:r>
              <a:rPr lang="en-US" altLang="zh-CN" dirty="0"/>
              <a:t>The generation of expressive representations can be</a:t>
            </a:r>
          </a:p>
          <a:p>
            <a:pPr lvl="1"/>
            <a:r>
              <a:rPr lang="en-US" altLang="zh-CN" dirty="0"/>
              <a:t>Unsupervised</a:t>
            </a:r>
          </a:p>
          <a:p>
            <a:pPr lvl="1"/>
            <a:r>
              <a:rPr lang="en-US" altLang="zh-CN" dirty="0"/>
              <a:t>Or</a:t>
            </a:r>
            <a:r>
              <a:rPr lang="zh-CN" altLang="en-US" dirty="0"/>
              <a:t> </a:t>
            </a:r>
            <a:r>
              <a:rPr lang="en-US" altLang="zh-CN" dirty="0"/>
              <a:t>supervised</a:t>
            </a:r>
          </a:p>
          <a:p>
            <a:r>
              <a:rPr lang="en-US" altLang="zh-CN" dirty="0"/>
              <a:t>Essential for achieving high-performance models</a:t>
            </a:r>
          </a:p>
        </p:txBody>
      </p:sp>
    </p:spTree>
    <p:extLst>
      <p:ext uri="{BB962C8B-B14F-4D97-AF65-F5344CB8AC3E}">
        <p14:creationId xmlns:p14="http://schemas.microsoft.com/office/powerpoint/2010/main" val="3964811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C0C86-9D47-8165-7B27-437BAF97A070}"/>
              </a:ext>
            </a:extLst>
          </p:cNvPr>
          <p:cNvSpPr>
            <a:spLocks noGrp="1"/>
          </p:cNvSpPr>
          <p:nvPr>
            <p:ph type="title"/>
          </p:nvPr>
        </p:nvSpPr>
        <p:spPr/>
        <p:txBody>
          <a:bodyPr/>
          <a:lstStyle/>
          <a:p>
            <a:r>
              <a:rPr lang="en-US" altLang="zh-CN" dirty="0"/>
              <a:t>3.</a:t>
            </a:r>
            <a:r>
              <a:rPr lang="zh-CN" altLang="en-US" dirty="0"/>
              <a:t> </a:t>
            </a:r>
            <a:r>
              <a:rPr lang="en-US" altLang="zh-CN" dirty="0"/>
              <a:t>Ensemble-enabled</a:t>
            </a:r>
            <a:r>
              <a:rPr lang="zh-CN" altLang="en-US" dirty="0"/>
              <a:t> </a:t>
            </a:r>
            <a:r>
              <a:rPr lang="en-US" altLang="zh-CN" dirty="0"/>
              <a:t>architecture</a:t>
            </a:r>
            <a:endParaRPr lang="en-US" dirty="0"/>
          </a:p>
        </p:txBody>
      </p:sp>
      <p:sp>
        <p:nvSpPr>
          <p:cNvPr id="3" name="Content Placeholder 2">
            <a:extLst>
              <a:ext uri="{FF2B5EF4-FFF2-40B4-BE49-F238E27FC236}">
                <a16:creationId xmlns:a16="http://schemas.microsoft.com/office/drawing/2014/main" id="{535B306C-1B52-2F0C-EA84-EFAD1BEBA08F}"/>
              </a:ext>
            </a:extLst>
          </p:cNvPr>
          <p:cNvSpPr>
            <a:spLocks noGrp="1"/>
          </p:cNvSpPr>
          <p:nvPr>
            <p:ph idx="1"/>
          </p:nvPr>
        </p:nvSpPr>
        <p:spPr/>
        <p:txBody>
          <a:bodyPr/>
          <a:lstStyle/>
          <a:p>
            <a:r>
              <a:rPr lang="en-US" altLang="zh-CN" dirty="0"/>
              <a:t>GL</a:t>
            </a:r>
            <a:r>
              <a:rPr lang="zh-CN" altLang="en-US" dirty="0"/>
              <a:t> </a:t>
            </a:r>
            <a:r>
              <a:rPr lang="en-US" altLang="zh-CN" dirty="0"/>
              <a:t>i</a:t>
            </a:r>
            <a:r>
              <a:rPr lang="en-US" dirty="0"/>
              <a:t>ncorporates ensemble approaches to enhance model performance</a:t>
            </a:r>
          </a:p>
          <a:p>
            <a:pPr lvl="1"/>
            <a:r>
              <a:rPr lang="en-US" altLang="zh-CN" dirty="0"/>
              <a:t>DL</a:t>
            </a:r>
            <a:r>
              <a:rPr lang="zh-CN" altLang="en-US" dirty="0"/>
              <a:t> </a:t>
            </a:r>
            <a:r>
              <a:rPr lang="en-US" altLang="zh-CN" dirty="0"/>
              <a:t>filter</a:t>
            </a:r>
            <a:r>
              <a:rPr lang="zh-CN" altLang="en-US" dirty="0"/>
              <a:t> </a:t>
            </a:r>
            <a:r>
              <a:rPr lang="en-US" altLang="zh-CN" dirty="0"/>
              <a:t>responses</a:t>
            </a:r>
            <a:r>
              <a:rPr lang="zh-CN" altLang="en-US" dirty="0"/>
              <a:t> </a:t>
            </a:r>
            <a:r>
              <a:rPr lang="en-US" altLang="zh-CN" dirty="0"/>
              <a:t>are</a:t>
            </a:r>
            <a:r>
              <a:rPr lang="zh-CN" altLang="en-US" dirty="0"/>
              <a:t> </a:t>
            </a:r>
            <a:r>
              <a:rPr lang="en-US" altLang="zh-CN" dirty="0"/>
              <a:t>latent</a:t>
            </a:r>
            <a:r>
              <a:rPr lang="zh-CN" altLang="en-US" dirty="0"/>
              <a:t> </a:t>
            </a:r>
            <a:r>
              <a:rPr lang="en-US" altLang="zh-CN" dirty="0"/>
              <a:t>variables;</a:t>
            </a:r>
            <a:r>
              <a:rPr lang="zh-CN" altLang="en-US" dirty="0"/>
              <a:t> </a:t>
            </a:r>
            <a:r>
              <a:rPr lang="en-US" altLang="zh-CN" dirty="0"/>
              <a:t>filter</a:t>
            </a:r>
            <a:r>
              <a:rPr lang="zh-CN" altLang="en-US" dirty="0"/>
              <a:t> </a:t>
            </a:r>
            <a:r>
              <a:rPr lang="en-US" altLang="zh-CN" dirty="0"/>
              <a:t>weights</a:t>
            </a:r>
            <a:r>
              <a:rPr lang="zh-CN" altLang="en-US" dirty="0"/>
              <a:t> </a:t>
            </a:r>
            <a:r>
              <a:rPr lang="en-US" altLang="zh-CN" dirty="0"/>
              <a:t>change</a:t>
            </a:r>
            <a:r>
              <a:rPr lang="zh-CN" altLang="en-US" dirty="0"/>
              <a:t> </a:t>
            </a:r>
            <a:r>
              <a:rPr lang="en-US" altLang="zh-CN" dirty="0"/>
              <a:t>every</a:t>
            </a:r>
            <a:r>
              <a:rPr lang="zh-CN" altLang="en-US" dirty="0"/>
              <a:t> </a:t>
            </a:r>
            <a:r>
              <a:rPr lang="en-US" altLang="zh-CN" dirty="0"/>
              <a:t>time</a:t>
            </a:r>
            <a:r>
              <a:rPr lang="zh-CN" altLang="en-US" dirty="0"/>
              <a:t> </a:t>
            </a:r>
            <a:r>
              <a:rPr lang="en-US" altLang="zh-CN" dirty="0"/>
              <a:t>backpropagation</a:t>
            </a:r>
            <a:r>
              <a:rPr lang="zh-CN" altLang="en-US" dirty="0"/>
              <a:t> </a:t>
            </a:r>
            <a:r>
              <a:rPr lang="en-US" altLang="zh-CN" dirty="0"/>
              <a:t>is</a:t>
            </a:r>
            <a:r>
              <a:rPr lang="zh-CN" altLang="en-US" dirty="0"/>
              <a:t> </a:t>
            </a:r>
            <a:r>
              <a:rPr lang="en-US" altLang="zh-CN" dirty="0"/>
              <a:t>performed</a:t>
            </a:r>
          </a:p>
          <a:p>
            <a:pPr lvl="1"/>
            <a:r>
              <a:rPr lang="en-US" altLang="zh-CN" dirty="0"/>
              <a:t>GL</a:t>
            </a:r>
            <a:r>
              <a:rPr lang="zh-CN" altLang="en-US" dirty="0"/>
              <a:t> </a:t>
            </a:r>
            <a:r>
              <a:rPr lang="en-US" altLang="zh-CN" dirty="0"/>
              <a:t>filter</a:t>
            </a:r>
            <a:r>
              <a:rPr lang="zh-CN" altLang="en-US" dirty="0"/>
              <a:t> </a:t>
            </a:r>
            <a:r>
              <a:rPr lang="en-US" altLang="zh-CN" dirty="0"/>
              <a:t>weights</a:t>
            </a:r>
            <a:r>
              <a:rPr lang="zh-CN" altLang="en-US" dirty="0"/>
              <a:t> </a:t>
            </a:r>
            <a:r>
              <a:rPr lang="en-US" altLang="zh-CN" dirty="0"/>
              <a:t>are</a:t>
            </a:r>
            <a:r>
              <a:rPr lang="zh-CN" altLang="en-US" dirty="0"/>
              <a:t> </a:t>
            </a:r>
            <a:r>
              <a:rPr lang="en-US" altLang="zh-CN" dirty="0"/>
              <a:t>determined</a:t>
            </a:r>
            <a:r>
              <a:rPr lang="zh-CN" altLang="en-US" dirty="0"/>
              <a:t> </a:t>
            </a:r>
            <a:r>
              <a:rPr lang="en-US" altLang="zh-CN" dirty="0"/>
              <a:t>in</a:t>
            </a:r>
            <a:r>
              <a:rPr lang="zh-CN" altLang="en-US" dirty="0"/>
              <a:t> </a:t>
            </a:r>
            <a:r>
              <a:rPr lang="en-US" altLang="zh-CN" dirty="0"/>
              <a:t>a</a:t>
            </a:r>
            <a:r>
              <a:rPr lang="zh-CN" altLang="en-US" dirty="0"/>
              <a:t> </a:t>
            </a:r>
            <a:r>
              <a:rPr lang="en-US" altLang="zh-CN" dirty="0">
                <a:solidFill>
                  <a:schemeClr val="accent2"/>
                </a:solidFill>
              </a:rPr>
              <a:t>feedforward</a:t>
            </a:r>
            <a:r>
              <a:rPr lang="zh-CN" altLang="en-US" dirty="0">
                <a:solidFill>
                  <a:schemeClr val="accent2"/>
                </a:solidFill>
              </a:rPr>
              <a:t> </a:t>
            </a:r>
            <a:r>
              <a:rPr lang="en-US" altLang="zh-CN" dirty="0">
                <a:solidFill>
                  <a:schemeClr val="accent2"/>
                </a:solidFill>
              </a:rPr>
              <a:t>one-pass</a:t>
            </a:r>
            <a:r>
              <a:rPr lang="zh-CN" altLang="en-US" dirty="0">
                <a:solidFill>
                  <a:schemeClr val="accent2"/>
                </a:solidFill>
              </a:rPr>
              <a:t> </a:t>
            </a:r>
            <a:r>
              <a:rPr lang="en-US" altLang="zh-CN" dirty="0"/>
              <a:t>manner,</a:t>
            </a:r>
            <a:r>
              <a:rPr lang="zh-CN" altLang="en-US" dirty="0"/>
              <a:t> </a:t>
            </a:r>
            <a:r>
              <a:rPr lang="en-US" altLang="zh-CN" dirty="0"/>
              <a:t>so</a:t>
            </a:r>
            <a:r>
              <a:rPr lang="zh-CN" altLang="en-US" dirty="0"/>
              <a:t> </a:t>
            </a:r>
            <a:r>
              <a:rPr lang="en-US" altLang="zh-CN" dirty="0"/>
              <a:t>mechanisms</a:t>
            </a:r>
            <a:r>
              <a:rPr lang="zh-CN" altLang="en-US" dirty="0"/>
              <a:t> </a:t>
            </a:r>
            <a:r>
              <a:rPr lang="en-US" altLang="zh-CN" dirty="0"/>
              <a:t>for</a:t>
            </a:r>
            <a:r>
              <a:rPr lang="zh-CN" altLang="en-US" dirty="0"/>
              <a:t> </a:t>
            </a:r>
            <a:r>
              <a:rPr lang="en-US" altLang="zh-CN" dirty="0"/>
              <a:t>boosting</a:t>
            </a:r>
            <a:r>
              <a:rPr lang="zh-CN" altLang="en-US" dirty="0"/>
              <a:t> </a:t>
            </a:r>
            <a:r>
              <a:rPr lang="en-US" altLang="zh-CN" dirty="0"/>
              <a:t>learning</a:t>
            </a:r>
            <a:r>
              <a:rPr lang="zh-CN" altLang="en-US" dirty="0"/>
              <a:t> </a:t>
            </a:r>
            <a:r>
              <a:rPr lang="en-US" altLang="zh-CN" dirty="0"/>
              <a:t>performance</a:t>
            </a:r>
            <a:r>
              <a:rPr lang="zh-CN" altLang="en-US" dirty="0"/>
              <a:t> </a:t>
            </a:r>
            <a:r>
              <a:rPr lang="en-US" altLang="zh-CN" dirty="0"/>
              <a:t>is</a:t>
            </a:r>
            <a:r>
              <a:rPr lang="zh-CN" altLang="en-US" dirty="0"/>
              <a:t> </a:t>
            </a:r>
            <a:r>
              <a:rPr lang="en-US" altLang="zh-CN" dirty="0"/>
              <a:t>essential</a:t>
            </a:r>
            <a:endParaRPr lang="en-US" dirty="0"/>
          </a:p>
          <a:p>
            <a:r>
              <a:rPr lang="en-US" altLang="zh-CN" dirty="0"/>
              <a:t>E</a:t>
            </a:r>
            <a:r>
              <a:rPr lang="en-US" dirty="0"/>
              <a:t>nsemble-enabled architectures</a:t>
            </a:r>
            <a:r>
              <a:rPr lang="zh-CN" altLang="en-US" dirty="0"/>
              <a:t> </a:t>
            </a:r>
            <a:r>
              <a:rPr lang="en-US" altLang="zh-CN" dirty="0"/>
              <a:t>c</a:t>
            </a:r>
            <a:r>
              <a:rPr lang="en-US" dirty="0"/>
              <a:t>ombine responses at various stages to form ensemble features</a:t>
            </a:r>
          </a:p>
          <a:p>
            <a:r>
              <a:rPr lang="en-US" dirty="0"/>
              <a:t>Improves accuracy while ensuring efficiency and transparency</a:t>
            </a:r>
          </a:p>
        </p:txBody>
      </p:sp>
      <p:sp>
        <p:nvSpPr>
          <p:cNvPr id="4" name="Date Placeholder 3">
            <a:extLst>
              <a:ext uri="{FF2B5EF4-FFF2-40B4-BE49-F238E27FC236}">
                <a16:creationId xmlns:a16="http://schemas.microsoft.com/office/drawing/2014/main" id="{7DD5A45E-BAFA-61F4-14B6-2DD7106E9C18}"/>
              </a:ext>
            </a:extLst>
          </p:cNvPr>
          <p:cNvSpPr>
            <a:spLocks noGrp="1"/>
          </p:cNvSpPr>
          <p:nvPr>
            <p:ph type="dt" sz="half" idx="10"/>
          </p:nvPr>
        </p:nvSpPr>
        <p:spPr/>
        <p:txBody>
          <a:bodyPr/>
          <a:lstStyle/>
          <a:p>
            <a:fld id="{730F0F45-481B-4348-A58D-0AA8F5D5BD5C}" type="datetime1">
              <a:rPr lang="en-US" smtClean="0"/>
              <a:t>3/29/24</a:t>
            </a:fld>
            <a:endParaRPr lang="en-US"/>
          </a:p>
        </p:txBody>
      </p:sp>
      <p:sp>
        <p:nvSpPr>
          <p:cNvPr id="5" name="Slide Number Placeholder 4">
            <a:extLst>
              <a:ext uri="{FF2B5EF4-FFF2-40B4-BE49-F238E27FC236}">
                <a16:creationId xmlns:a16="http://schemas.microsoft.com/office/drawing/2014/main" id="{0BC1BF54-51C7-7B17-D507-26A647841593}"/>
              </a:ext>
            </a:extLst>
          </p:cNvPr>
          <p:cNvSpPr>
            <a:spLocks noGrp="1"/>
          </p:cNvSpPr>
          <p:nvPr>
            <p:ph type="sldNum" sz="quarter" idx="12"/>
          </p:nvPr>
        </p:nvSpPr>
        <p:spPr/>
        <p:txBody>
          <a:bodyPr/>
          <a:lstStyle/>
          <a:p>
            <a:fld id="{53BB9114-250A-2F45-B5D4-E8882FFCD837}" type="slidenum">
              <a:rPr lang="en-US" smtClean="0"/>
              <a:t>25</a:t>
            </a:fld>
            <a:endParaRPr lang="en-US"/>
          </a:p>
        </p:txBody>
      </p:sp>
    </p:spTree>
    <p:extLst>
      <p:ext uri="{BB962C8B-B14F-4D97-AF65-F5344CB8AC3E}">
        <p14:creationId xmlns:p14="http://schemas.microsoft.com/office/powerpoint/2010/main" val="886624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79ED5-8610-855C-058C-131F4DAA536D}"/>
              </a:ext>
            </a:extLst>
          </p:cNvPr>
          <p:cNvSpPr>
            <a:spLocks noGrp="1"/>
          </p:cNvSpPr>
          <p:nvPr>
            <p:ph type="title"/>
          </p:nvPr>
        </p:nvSpPr>
        <p:spPr/>
        <p:txBody>
          <a:bodyPr/>
          <a:lstStyle/>
          <a:p>
            <a:r>
              <a:rPr lang="en-US" altLang="zh-CN" dirty="0"/>
              <a:t>4.</a:t>
            </a:r>
            <a:r>
              <a:rPr lang="zh-CN" altLang="en-US" dirty="0"/>
              <a:t> </a:t>
            </a:r>
            <a:r>
              <a:rPr lang="en-US" altLang="zh-CN" dirty="0"/>
              <a:t>Discriminant features selection</a:t>
            </a:r>
            <a:endParaRPr lang="en-US" dirty="0"/>
          </a:p>
        </p:txBody>
      </p:sp>
      <p:sp>
        <p:nvSpPr>
          <p:cNvPr id="3" name="Content Placeholder 2">
            <a:extLst>
              <a:ext uri="{FF2B5EF4-FFF2-40B4-BE49-F238E27FC236}">
                <a16:creationId xmlns:a16="http://schemas.microsoft.com/office/drawing/2014/main" id="{D03FD224-B408-2254-E1C7-9C50749A0DEC}"/>
              </a:ext>
            </a:extLst>
          </p:cNvPr>
          <p:cNvSpPr>
            <a:spLocks noGrp="1"/>
          </p:cNvSpPr>
          <p:nvPr>
            <p:ph idx="1"/>
          </p:nvPr>
        </p:nvSpPr>
        <p:spPr/>
        <p:txBody>
          <a:bodyPr/>
          <a:lstStyle/>
          <a:p>
            <a:r>
              <a:rPr lang="en-US" altLang="zh-CN" dirty="0"/>
              <a:t>Feature</a:t>
            </a:r>
            <a:r>
              <a:rPr lang="zh-CN" altLang="en-US" dirty="0"/>
              <a:t> </a:t>
            </a:r>
            <a:r>
              <a:rPr lang="en-US" altLang="zh-CN" dirty="0"/>
              <a:t>selection</a:t>
            </a:r>
            <a:r>
              <a:rPr lang="zh-CN" altLang="en-US" dirty="0"/>
              <a:t> </a:t>
            </a:r>
            <a:r>
              <a:rPr lang="en-US" altLang="zh-CN" dirty="0"/>
              <a:t>methods:</a:t>
            </a:r>
          </a:p>
          <a:p>
            <a:pPr lvl="1"/>
            <a:r>
              <a:rPr lang="en-US" altLang="zh-CN" dirty="0"/>
              <a:t>Unsupervised</a:t>
            </a:r>
          </a:p>
          <a:p>
            <a:pPr lvl="1"/>
            <a:r>
              <a:rPr lang="en-US" altLang="zh-CN" dirty="0"/>
              <a:t>Semi-supervised</a:t>
            </a:r>
          </a:p>
          <a:p>
            <a:pPr lvl="1"/>
            <a:r>
              <a:rPr lang="en-US" altLang="zh-CN" dirty="0"/>
              <a:t>Supervised</a:t>
            </a:r>
          </a:p>
          <a:p>
            <a:r>
              <a:rPr lang="en-US" altLang="zh-CN" dirty="0"/>
              <a:t>A</a:t>
            </a:r>
            <a:r>
              <a:rPr lang="zh-CN" altLang="en-US" dirty="0"/>
              <a:t> </a:t>
            </a:r>
            <a:r>
              <a:rPr lang="en-US" altLang="zh-CN" dirty="0"/>
              <a:t>supervised</a:t>
            </a:r>
            <a:r>
              <a:rPr lang="zh-CN" altLang="en-US" dirty="0"/>
              <a:t> </a:t>
            </a:r>
            <a:r>
              <a:rPr lang="en-US" altLang="zh-CN" dirty="0"/>
              <a:t>tool</a:t>
            </a:r>
            <a:r>
              <a:rPr lang="zh-CN" altLang="en-US" dirty="0"/>
              <a:t> </a:t>
            </a:r>
            <a:r>
              <a:rPr lang="en-US" altLang="zh-CN" dirty="0"/>
              <a:t>for</a:t>
            </a:r>
            <a:r>
              <a:rPr lang="zh-CN" altLang="en-US" dirty="0"/>
              <a:t> </a:t>
            </a:r>
            <a:r>
              <a:rPr lang="en-US" altLang="zh-CN" dirty="0"/>
              <a:t>ranking</a:t>
            </a:r>
            <a:r>
              <a:rPr lang="zh-CN" altLang="en-US" dirty="0"/>
              <a:t> </a:t>
            </a:r>
            <a:r>
              <a:rPr lang="en-US" altLang="zh-CN" dirty="0"/>
              <a:t>discriminant</a:t>
            </a:r>
            <a:r>
              <a:rPr lang="zh-CN" altLang="en-US" dirty="0"/>
              <a:t> </a:t>
            </a:r>
            <a:r>
              <a:rPr lang="en-US" altLang="zh-CN" dirty="0"/>
              <a:t>features:</a:t>
            </a:r>
            <a:r>
              <a:rPr lang="zh-CN" altLang="en-US" dirty="0"/>
              <a:t> </a:t>
            </a:r>
            <a:r>
              <a:rPr lang="en-US" altLang="zh-CN" dirty="0"/>
              <a:t>discriminant feature test (DFT)</a:t>
            </a:r>
            <a:endParaRPr lang="en-US" dirty="0"/>
          </a:p>
        </p:txBody>
      </p:sp>
      <p:sp>
        <p:nvSpPr>
          <p:cNvPr id="4" name="Date Placeholder 3">
            <a:extLst>
              <a:ext uri="{FF2B5EF4-FFF2-40B4-BE49-F238E27FC236}">
                <a16:creationId xmlns:a16="http://schemas.microsoft.com/office/drawing/2014/main" id="{F7F8644C-55D0-1776-CC63-2FF8C48B3870}"/>
              </a:ext>
            </a:extLst>
          </p:cNvPr>
          <p:cNvSpPr>
            <a:spLocks noGrp="1"/>
          </p:cNvSpPr>
          <p:nvPr>
            <p:ph type="dt" sz="half" idx="10"/>
          </p:nvPr>
        </p:nvSpPr>
        <p:spPr/>
        <p:txBody>
          <a:bodyPr/>
          <a:lstStyle/>
          <a:p>
            <a:fld id="{730F0F45-481B-4348-A58D-0AA8F5D5BD5C}" type="datetime1">
              <a:rPr lang="en-US" smtClean="0"/>
              <a:t>3/29/24</a:t>
            </a:fld>
            <a:endParaRPr lang="en-US"/>
          </a:p>
        </p:txBody>
      </p:sp>
      <p:sp>
        <p:nvSpPr>
          <p:cNvPr id="5" name="Slide Number Placeholder 4">
            <a:extLst>
              <a:ext uri="{FF2B5EF4-FFF2-40B4-BE49-F238E27FC236}">
                <a16:creationId xmlns:a16="http://schemas.microsoft.com/office/drawing/2014/main" id="{EE659D19-43F3-8084-E55D-ED3415B527D5}"/>
              </a:ext>
            </a:extLst>
          </p:cNvPr>
          <p:cNvSpPr>
            <a:spLocks noGrp="1"/>
          </p:cNvSpPr>
          <p:nvPr>
            <p:ph type="sldNum" sz="quarter" idx="12"/>
          </p:nvPr>
        </p:nvSpPr>
        <p:spPr/>
        <p:txBody>
          <a:bodyPr/>
          <a:lstStyle/>
          <a:p>
            <a:fld id="{53BB9114-250A-2F45-B5D4-E8882FFCD837}" type="slidenum">
              <a:rPr lang="en-US" smtClean="0"/>
              <a:t>26</a:t>
            </a:fld>
            <a:endParaRPr lang="en-US"/>
          </a:p>
        </p:txBody>
      </p:sp>
    </p:spTree>
    <p:extLst>
      <p:ext uri="{BB962C8B-B14F-4D97-AF65-F5344CB8AC3E}">
        <p14:creationId xmlns:p14="http://schemas.microsoft.com/office/powerpoint/2010/main" val="3122039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3654C-4F7D-76B5-7FBB-03196BEABD82}"/>
              </a:ext>
            </a:extLst>
          </p:cNvPr>
          <p:cNvSpPr>
            <a:spLocks noGrp="1"/>
          </p:cNvSpPr>
          <p:nvPr>
            <p:ph type="title"/>
          </p:nvPr>
        </p:nvSpPr>
        <p:spPr/>
        <p:txBody>
          <a:bodyPr/>
          <a:lstStyle/>
          <a:p>
            <a:r>
              <a:rPr lang="en-US" altLang="zh-CN" dirty="0"/>
              <a:t>5.</a:t>
            </a:r>
            <a:r>
              <a:rPr lang="zh-CN" altLang="en-US" dirty="0"/>
              <a:t> </a:t>
            </a:r>
            <a:r>
              <a:rPr lang="en-US" altLang="zh-CN" dirty="0"/>
              <a:t>Feature space partitioning</a:t>
            </a:r>
            <a:endParaRPr lang="en-US" dirty="0"/>
          </a:p>
        </p:txBody>
      </p:sp>
      <p:pic>
        <p:nvPicPr>
          <p:cNvPr id="6" name="Content Placeholder 5">
            <a:extLst>
              <a:ext uri="{FF2B5EF4-FFF2-40B4-BE49-F238E27FC236}">
                <a16:creationId xmlns:a16="http://schemas.microsoft.com/office/drawing/2014/main" id="{19642C9C-C056-0F24-3233-0865BCB98CFC}"/>
              </a:ext>
            </a:extLst>
          </p:cNvPr>
          <p:cNvPicPr>
            <a:picLocks noGrp="1" noChangeAspect="1"/>
          </p:cNvPicPr>
          <p:nvPr>
            <p:ph idx="1"/>
          </p:nvPr>
        </p:nvPicPr>
        <p:blipFill>
          <a:blip r:embed="rId2"/>
          <a:stretch>
            <a:fillRect/>
          </a:stretch>
        </p:blipFill>
        <p:spPr>
          <a:xfrm>
            <a:off x="2209800" y="1690688"/>
            <a:ext cx="7519034" cy="3982609"/>
          </a:xfrm>
          <a:prstGeom prst="rect">
            <a:avLst/>
          </a:prstGeom>
        </p:spPr>
      </p:pic>
      <p:sp>
        <p:nvSpPr>
          <p:cNvPr id="4" name="Date Placeholder 3">
            <a:extLst>
              <a:ext uri="{FF2B5EF4-FFF2-40B4-BE49-F238E27FC236}">
                <a16:creationId xmlns:a16="http://schemas.microsoft.com/office/drawing/2014/main" id="{CB6DC4CE-2307-ED84-2F4B-ADD826A94D2E}"/>
              </a:ext>
            </a:extLst>
          </p:cNvPr>
          <p:cNvSpPr>
            <a:spLocks noGrp="1"/>
          </p:cNvSpPr>
          <p:nvPr>
            <p:ph type="dt" sz="half" idx="10"/>
          </p:nvPr>
        </p:nvSpPr>
        <p:spPr/>
        <p:txBody>
          <a:bodyPr/>
          <a:lstStyle/>
          <a:p>
            <a:fld id="{730F0F45-481B-4348-A58D-0AA8F5D5BD5C}" type="datetime1">
              <a:rPr lang="en-US" smtClean="0"/>
              <a:t>3/29/24</a:t>
            </a:fld>
            <a:endParaRPr lang="en-US"/>
          </a:p>
        </p:txBody>
      </p:sp>
      <p:sp>
        <p:nvSpPr>
          <p:cNvPr id="5" name="Slide Number Placeholder 4">
            <a:extLst>
              <a:ext uri="{FF2B5EF4-FFF2-40B4-BE49-F238E27FC236}">
                <a16:creationId xmlns:a16="http://schemas.microsoft.com/office/drawing/2014/main" id="{5D02BD48-69D2-CAC2-A563-C2F0A68140D7}"/>
              </a:ext>
            </a:extLst>
          </p:cNvPr>
          <p:cNvSpPr>
            <a:spLocks noGrp="1"/>
          </p:cNvSpPr>
          <p:nvPr>
            <p:ph type="sldNum" sz="quarter" idx="12"/>
          </p:nvPr>
        </p:nvSpPr>
        <p:spPr/>
        <p:txBody>
          <a:bodyPr/>
          <a:lstStyle/>
          <a:p>
            <a:fld id="{53BB9114-250A-2F45-B5D4-E8882FFCD837}" type="slidenum">
              <a:rPr lang="en-US" smtClean="0"/>
              <a:t>27</a:t>
            </a:fld>
            <a:endParaRPr lang="en-US"/>
          </a:p>
        </p:txBody>
      </p:sp>
    </p:spTree>
    <p:extLst>
      <p:ext uri="{BB962C8B-B14F-4D97-AF65-F5344CB8AC3E}">
        <p14:creationId xmlns:p14="http://schemas.microsoft.com/office/powerpoint/2010/main" val="1513914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94F61-1EF3-299F-D402-5EAA1F95D90C}"/>
              </a:ext>
            </a:extLst>
          </p:cNvPr>
          <p:cNvSpPr>
            <a:spLocks noGrp="1"/>
          </p:cNvSpPr>
          <p:nvPr>
            <p:ph type="ctrTitle"/>
          </p:nvPr>
        </p:nvSpPr>
        <p:spPr/>
        <p:txBody>
          <a:bodyPr/>
          <a:lstStyle/>
          <a:p>
            <a:r>
              <a:rPr lang="en-US" dirty="0"/>
              <a:t>Thanks &amp; QA</a:t>
            </a:r>
          </a:p>
        </p:txBody>
      </p:sp>
      <p:sp>
        <p:nvSpPr>
          <p:cNvPr id="3" name="Subtitle 2">
            <a:extLst>
              <a:ext uri="{FF2B5EF4-FFF2-40B4-BE49-F238E27FC236}">
                <a16:creationId xmlns:a16="http://schemas.microsoft.com/office/drawing/2014/main" id="{A355E79C-AEAA-AADA-835C-A04D6553A052}"/>
              </a:ext>
            </a:extLst>
          </p:cNvPr>
          <p:cNvSpPr>
            <a:spLocks noGrp="1"/>
          </p:cNvSpPr>
          <p:nvPr>
            <p:ph type="subTitle" idx="1"/>
          </p:nvPr>
        </p:nvSpPr>
        <p:spPr/>
        <p:txBody>
          <a:bodyPr/>
          <a:lstStyle/>
          <a:p>
            <a:r>
              <a:rPr lang="en-US" altLang="zh-CN" dirty="0"/>
              <a:t>Presenter:</a:t>
            </a:r>
            <a:r>
              <a:rPr lang="zh-CN" altLang="en-US" dirty="0"/>
              <a:t> </a:t>
            </a:r>
            <a:r>
              <a:rPr lang="en-US" altLang="zh-CN" dirty="0"/>
              <a:t> </a:t>
            </a:r>
            <a:r>
              <a:rPr lang="en-US" altLang="zh-CN" dirty="0" err="1"/>
              <a:t>Dingyi</a:t>
            </a:r>
            <a:r>
              <a:rPr lang="en-US" altLang="zh-CN" dirty="0"/>
              <a:t> </a:t>
            </a:r>
            <a:r>
              <a:rPr lang="en-US" altLang="zh-CN" dirty="0" err="1"/>
              <a:t>Nie</a:t>
            </a:r>
            <a:endParaRPr lang="en-US" altLang="zh-CN" dirty="0"/>
          </a:p>
          <a:p>
            <a:r>
              <a:rPr lang="en-US" altLang="zh-CN" sz="2000" dirty="0"/>
              <a:t>3/29/24</a:t>
            </a:r>
          </a:p>
        </p:txBody>
      </p:sp>
      <p:sp>
        <p:nvSpPr>
          <p:cNvPr id="4" name="Date Placeholder 3">
            <a:extLst>
              <a:ext uri="{FF2B5EF4-FFF2-40B4-BE49-F238E27FC236}">
                <a16:creationId xmlns:a16="http://schemas.microsoft.com/office/drawing/2014/main" id="{027BF595-66AC-B557-1F0E-C8AC16E16FED}"/>
              </a:ext>
            </a:extLst>
          </p:cNvPr>
          <p:cNvSpPr>
            <a:spLocks noGrp="1"/>
          </p:cNvSpPr>
          <p:nvPr>
            <p:ph type="dt" sz="half" idx="10"/>
          </p:nvPr>
        </p:nvSpPr>
        <p:spPr/>
        <p:txBody>
          <a:bodyPr/>
          <a:lstStyle/>
          <a:p>
            <a:fld id="{2E7F6A83-7C00-FC46-846B-B0306F955920}" type="datetime1">
              <a:rPr lang="en-US" smtClean="0"/>
              <a:t>3/29/24</a:t>
            </a:fld>
            <a:endParaRPr lang="en-US"/>
          </a:p>
        </p:txBody>
      </p:sp>
      <p:sp>
        <p:nvSpPr>
          <p:cNvPr id="5" name="Slide Number Placeholder 4">
            <a:extLst>
              <a:ext uri="{FF2B5EF4-FFF2-40B4-BE49-F238E27FC236}">
                <a16:creationId xmlns:a16="http://schemas.microsoft.com/office/drawing/2014/main" id="{2900C19F-982C-145A-3943-454F8B23B780}"/>
              </a:ext>
            </a:extLst>
          </p:cNvPr>
          <p:cNvSpPr>
            <a:spLocks noGrp="1"/>
          </p:cNvSpPr>
          <p:nvPr>
            <p:ph type="sldNum" sz="quarter" idx="12"/>
          </p:nvPr>
        </p:nvSpPr>
        <p:spPr/>
        <p:txBody>
          <a:bodyPr/>
          <a:lstStyle/>
          <a:p>
            <a:fld id="{53BB9114-250A-2F45-B5D4-E8882FFCD837}" type="slidenum">
              <a:rPr lang="en-US" smtClean="0"/>
              <a:t>28</a:t>
            </a:fld>
            <a:endParaRPr lang="en-US"/>
          </a:p>
        </p:txBody>
      </p:sp>
    </p:spTree>
    <p:extLst>
      <p:ext uri="{BB962C8B-B14F-4D97-AF65-F5344CB8AC3E}">
        <p14:creationId xmlns:p14="http://schemas.microsoft.com/office/powerpoint/2010/main" val="1209984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C63A7-7C67-ED0A-E729-F7B4DCCE385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B3F7B71-23F2-A7F0-F251-38F546324015}"/>
              </a:ext>
            </a:extLst>
          </p:cNvPr>
          <p:cNvSpPr>
            <a:spLocks noGrp="1"/>
          </p:cNvSpPr>
          <p:nvPr>
            <p:ph idx="1"/>
          </p:nvPr>
        </p:nvSpPr>
        <p:spPr>
          <a:xfrm>
            <a:off x="838200" y="1690688"/>
            <a:ext cx="10515600" cy="4351338"/>
          </a:xfrm>
        </p:spPr>
        <p:txBody>
          <a:bodyPr/>
          <a:lstStyle/>
          <a:p>
            <a:r>
              <a:rPr lang="en-US" dirty="0"/>
              <a:t>Real world time series datasets have missing values</a:t>
            </a:r>
          </a:p>
          <a:p>
            <a:r>
              <a:rPr lang="en-US" dirty="0"/>
              <a:t>Common</a:t>
            </a:r>
            <a:r>
              <a:rPr lang="zh-CN" altLang="en-US" dirty="0"/>
              <a:t> </a:t>
            </a:r>
            <a:r>
              <a:rPr lang="en-US" altLang="zh-CN" dirty="0"/>
              <a:t>s</a:t>
            </a:r>
            <a:r>
              <a:rPr lang="en-US" dirty="0"/>
              <a:t>trategies</a:t>
            </a:r>
          </a:p>
          <a:p>
            <a:pPr lvl="1"/>
            <a:r>
              <a:rPr lang="en-US" dirty="0"/>
              <a:t>Omit missing data, analyze observed data only – </a:t>
            </a:r>
            <a:r>
              <a:rPr lang="en-US" dirty="0">
                <a:solidFill>
                  <a:schemeClr val="accent2"/>
                </a:solidFill>
              </a:rPr>
              <a:t>bad performance when missing rate is high</a:t>
            </a:r>
          </a:p>
          <a:p>
            <a:pPr lvl="1"/>
            <a:r>
              <a:rPr lang="en-US" dirty="0"/>
              <a:t>Imputation: smoothing, interpolation, spline – </a:t>
            </a:r>
            <a:r>
              <a:rPr lang="en-US" dirty="0">
                <a:solidFill>
                  <a:schemeClr val="accent2"/>
                </a:solidFill>
              </a:rPr>
              <a:t>not capturing correlations</a:t>
            </a:r>
          </a:p>
          <a:p>
            <a:r>
              <a:rPr lang="en-US" dirty="0"/>
              <a:t>Main motivation</a:t>
            </a:r>
          </a:p>
          <a:p>
            <a:pPr lvl="1"/>
            <a:r>
              <a:rPr lang="en-US" dirty="0"/>
              <a:t>The missing patterns are not effectively explored in the prediction model, thus leading to suboptimal analyses results</a:t>
            </a:r>
          </a:p>
          <a:p>
            <a:pPr lvl="1"/>
            <a:endParaRPr lang="en-US" dirty="0"/>
          </a:p>
        </p:txBody>
      </p:sp>
      <p:sp>
        <p:nvSpPr>
          <p:cNvPr id="4" name="Date Placeholder 3">
            <a:extLst>
              <a:ext uri="{FF2B5EF4-FFF2-40B4-BE49-F238E27FC236}">
                <a16:creationId xmlns:a16="http://schemas.microsoft.com/office/drawing/2014/main" id="{4C60D410-9FEA-FECD-350A-EF041D015666}"/>
              </a:ext>
            </a:extLst>
          </p:cNvPr>
          <p:cNvSpPr>
            <a:spLocks noGrp="1"/>
          </p:cNvSpPr>
          <p:nvPr>
            <p:ph type="dt" sz="half" idx="10"/>
          </p:nvPr>
        </p:nvSpPr>
        <p:spPr/>
        <p:txBody>
          <a:bodyPr/>
          <a:lstStyle/>
          <a:p>
            <a:fld id="{730F0F45-481B-4348-A58D-0AA8F5D5BD5C}" type="datetime1">
              <a:rPr lang="en-US" smtClean="0"/>
              <a:t>3/29/24</a:t>
            </a:fld>
            <a:endParaRPr lang="en-US"/>
          </a:p>
        </p:txBody>
      </p:sp>
      <p:sp>
        <p:nvSpPr>
          <p:cNvPr id="5" name="Slide Number Placeholder 4">
            <a:extLst>
              <a:ext uri="{FF2B5EF4-FFF2-40B4-BE49-F238E27FC236}">
                <a16:creationId xmlns:a16="http://schemas.microsoft.com/office/drawing/2014/main" id="{E878FF90-387C-A609-C1AD-E14F19F47AFB}"/>
              </a:ext>
            </a:extLst>
          </p:cNvPr>
          <p:cNvSpPr>
            <a:spLocks noGrp="1"/>
          </p:cNvSpPr>
          <p:nvPr>
            <p:ph type="sldNum" sz="quarter" idx="12"/>
          </p:nvPr>
        </p:nvSpPr>
        <p:spPr/>
        <p:txBody>
          <a:bodyPr/>
          <a:lstStyle/>
          <a:p>
            <a:fld id="{53BB9114-250A-2F45-B5D4-E8882FFCD837}" type="slidenum">
              <a:rPr lang="en-US" smtClean="0"/>
              <a:t>3</a:t>
            </a:fld>
            <a:endParaRPr lang="en-US"/>
          </a:p>
        </p:txBody>
      </p:sp>
      <p:pic>
        <p:nvPicPr>
          <p:cNvPr id="6" name="Picture 5">
            <a:extLst>
              <a:ext uri="{FF2B5EF4-FFF2-40B4-BE49-F238E27FC236}">
                <a16:creationId xmlns:a16="http://schemas.microsoft.com/office/drawing/2014/main" id="{DB921E24-F322-B9E2-8C6C-9E342800D593}"/>
              </a:ext>
            </a:extLst>
          </p:cNvPr>
          <p:cNvPicPr>
            <a:picLocks noChangeAspect="1"/>
          </p:cNvPicPr>
          <p:nvPr/>
        </p:nvPicPr>
        <p:blipFill>
          <a:blip r:embed="rId2"/>
          <a:stretch>
            <a:fillRect/>
          </a:stretch>
        </p:blipFill>
        <p:spPr>
          <a:xfrm>
            <a:off x="4993870" y="4032797"/>
            <a:ext cx="6359930" cy="2688678"/>
          </a:xfrm>
          <a:prstGeom prst="rect">
            <a:avLst/>
          </a:prstGeom>
        </p:spPr>
      </p:pic>
    </p:spTree>
    <p:extLst>
      <p:ext uri="{BB962C8B-B14F-4D97-AF65-F5344CB8AC3E}">
        <p14:creationId xmlns:p14="http://schemas.microsoft.com/office/powerpoint/2010/main" val="398180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543F4-323A-908F-54FE-8D46BF09D5A9}"/>
              </a:ext>
            </a:extLst>
          </p:cNvPr>
          <p:cNvSpPr>
            <a:spLocks noGrp="1"/>
          </p:cNvSpPr>
          <p:nvPr>
            <p:ph type="title"/>
          </p:nvPr>
        </p:nvSpPr>
        <p:spPr/>
        <p:txBody>
          <a:bodyPr/>
          <a:lstStyle/>
          <a:p>
            <a:r>
              <a:rPr lang="en-US" altLang="zh-CN" dirty="0"/>
              <a:t>Outline</a:t>
            </a:r>
            <a:endParaRPr lang="en-US" dirty="0"/>
          </a:p>
        </p:txBody>
      </p:sp>
      <p:sp>
        <p:nvSpPr>
          <p:cNvPr id="3" name="Content Placeholder 2">
            <a:extLst>
              <a:ext uri="{FF2B5EF4-FFF2-40B4-BE49-F238E27FC236}">
                <a16:creationId xmlns:a16="http://schemas.microsoft.com/office/drawing/2014/main" id="{1D58B09E-42E7-7CA1-02A2-172E487553D0}"/>
              </a:ext>
            </a:extLst>
          </p:cNvPr>
          <p:cNvSpPr>
            <a:spLocks noGrp="1"/>
          </p:cNvSpPr>
          <p:nvPr>
            <p:ph idx="1"/>
          </p:nvPr>
        </p:nvSpPr>
        <p:spPr/>
        <p:txBody>
          <a:bodyPr/>
          <a:lstStyle/>
          <a:p>
            <a:r>
              <a:rPr lang="en-US" altLang="zh-CN" dirty="0"/>
              <a:t>Introduction</a:t>
            </a:r>
          </a:p>
          <a:p>
            <a:r>
              <a:rPr lang="en-US" dirty="0">
                <a:solidFill>
                  <a:schemeClr val="accent2"/>
                </a:solidFill>
              </a:rPr>
              <a:t>Methods</a:t>
            </a:r>
          </a:p>
          <a:p>
            <a:pPr lvl="1"/>
            <a:r>
              <a:rPr lang="en-US" dirty="0">
                <a:solidFill>
                  <a:schemeClr val="accent2"/>
                </a:solidFill>
              </a:rPr>
              <a:t>Notations</a:t>
            </a:r>
          </a:p>
          <a:p>
            <a:pPr lvl="1"/>
            <a:r>
              <a:rPr lang="en-US" dirty="0">
                <a:solidFill>
                  <a:schemeClr val="accent2"/>
                </a:solidFill>
              </a:rPr>
              <a:t>GRU-RNN for time series classification</a:t>
            </a:r>
          </a:p>
          <a:p>
            <a:pPr lvl="1"/>
            <a:r>
              <a:rPr lang="en-US" dirty="0">
                <a:solidFill>
                  <a:schemeClr val="accent2"/>
                </a:solidFill>
              </a:rPr>
              <a:t>GRU-D: model with trainable decays</a:t>
            </a:r>
            <a:r>
              <a:rPr lang="zh-CN" altLang="en-US" dirty="0">
                <a:solidFill>
                  <a:schemeClr val="accent2"/>
                </a:solidFill>
              </a:rPr>
              <a:t> </a:t>
            </a:r>
            <a:r>
              <a:rPr lang="en-US" altLang="zh-CN" dirty="0">
                <a:solidFill>
                  <a:schemeClr val="accent2"/>
                </a:solidFill>
              </a:rPr>
              <a:t>(proposed</a:t>
            </a:r>
            <a:r>
              <a:rPr lang="zh-CN" altLang="en-US" dirty="0">
                <a:solidFill>
                  <a:schemeClr val="accent2"/>
                </a:solidFill>
              </a:rPr>
              <a:t> </a:t>
            </a:r>
            <a:r>
              <a:rPr lang="en-US" altLang="zh-CN" dirty="0">
                <a:solidFill>
                  <a:schemeClr val="accent2"/>
                </a:solidFill>
              </a:rPr>
              <a:t>method)</a:t>
            </a:r>
            <a:endParaRPr lang="en-US" dirty="0">
              <a:solidFill>
                <a:schemeClr val="accent2"/>
              </a:solidFill>
            </a:endParaRPr>
          </a:p>
          <a:p>
            <a:pPr lvl="1"/>
            <a:r>
              <a:rPr lang="en-US" dirty="0">
                <a:solidFill>
                  <a:schemeClr val="accent2"/>
                </a:solidFill>
              </a:rPr>
              <a:t>Baseline</a:t>
            </a:r>
            <a:r>
              <a:rPr lang="en-US" altLang="zh-CN" dirty="0">
                <a:solidFill>
                  <a:schemeClr val="accent2"/>
                </a:solidFill>
              </a:rPr>
              <a:t>s</a:t>
            </a:r>
            <a:r>
              <a:rPr lang="zh-CN" altLang="en-US" dirty="0">
                <a:solidFill>
                  <a:schemeClr val="accent2"/>
                </a:solidFill>
              </a:rPr>
              <a:t> </a:t>
            </a:r>
            <a:r>
              <a:rPr lang="en-US" altLang="zh-CN" dirty="0">
                <a:solidFill>
                  <a:schemeClr val="accent2"/>
                </a:solidFill>
              </a:rPr>
              <a:t>(imputation</a:t>
            </a:r>
            <a:r>
              <a:rPr lang="zh-CN" altLang="en-US" dirty="0">
                <a:solidFill>
                  <a:schemeClr val="accent2"/>
                </a:solidFill>
              </a:rPr>
              <a:t> </a:t>
            </a:r>
            <a:r>
              <a:rPr lang="en-US" altLang="zh-CN" dirty="0">
                <a:solidFill>
                  <a:schemeClr val="accent2"/>
                </a:solidFill>
              </a:rPr>
              <a:t>&amp;</a:t>
            </a:r>
            <a:r>
              <a:rPr lang="zh-CN" altLang="en-US" dirty="0">
                <a:solidFill>
                  <a:schemeClr val="accent2"/>
                </a:solidFill>
              </a:rPr>
              <a:t> </a:t>
            </a:r>
            <a:r>
              <a:rPr lang="en-US" altLang="zh-CN" dirty="0">
                <a:solidFill>
                  <a:schemeClr val="accent2"/>
                </a:solidFill>
              </a:rPr>
              <a:t>prediction</a:t>
            </a:r>
            <a:r>
              <a:rPr lang="zh-CN" altLang="en-US" dirty="0">
                <a:solidFill>
                  <a:schemeClr val="accent2"/>
                </a:solidFill>
              </a:rPr>
              <a:t> </a:t>
            </a:r>
            <a:r>
              <a:rPr lang="en-US" altLang="zh-CN" dirty="0">
                <a:solidFill>
                  <a:schemeClr val="accent2"/>
                </a:solidFill>
              </a:rPr>
              <a:t>methods)</a:t>
            </a:r>
            <a:endParaRPr lang="en-US" dirty="0">
              <a:solidFill>
                <a:schemeClr val="accent2"/>
              </a:solidFill>
            </a:endParaRPr>
          </a:p>
          <a:p>
            <a:r>
              <a:rPr lang="en-US" dirty="0"/>
              <a:t>Results</a:t>
            </a:r>
          </a:p>
          <a:p>
            <a:r>
              <a:rPr lang="en-US" dirty="0"/>
              <a:t>Discussions</a:t>
            </a:r>
          </a:p>
          <a:p>
            <a:r>
              <a:rPr lang="en-US" dirty="0"/>
              <a:t>Summary</a:t>
            </a:r>
          </a:p>
        </p:txBody>
      </p:sp>
      <p:sp>
        <p:nvSpPr>
          <p:cNvPr id="4" name="Date Placeholder 3">
            <a:extLst>
              <a:ext uri="{FF2B5EF4-FFF2-40B4-BE49-F238E27FC236}">
                <a16:creationId xmlns:a16="http://schemas.microsoft.com/office/drawing/2014/main" id="{B2770BA5-88E5-4968-5863-348C340DC403}"/>
              </a:ext>
            </a:extLst>
          </p:cNvPr>
          <p:cNvSpPr>
            <a:spLocks noGrp="1"/>
          </p:cNvSpPr>
          <p:nvPr>
            <p:ph type="dt" sz="half" idx="10"/>
          </p:nvPr>
        </p:nvSpPr>
        <p:spPr/>
        <p:txBody>
          <a:bodyPr/>
          <a:lstStyle/>
          <a:p>
            <a:fld id="{58639AE4-CA29-9D41-8AEF-453B0A174F6B}" type="datetime1">
              <a:rPr lang="en-US" smtClean="0"/>
              <a:t>3/29/24</a:t>
            </a:fld>
            <a:endParaRPr lang="en-US"/>
          </a:p>
        </p:txBody>
      </p:sp>
      <p:sp>
        <p:nvSpPr>
          <p:cNvPr id="5" name="Slide Number Placeholder 4">
            <a:extLst>
              <a:ext uri="{FF2B5EF4-FFF2-40B4-BE49-F238E27FC236}">
                <a16:creationId xmlns:a16="http://schemas.microsoft.com/office/drawing/2014/main" id="{D3907933-E1A2-CB2F-AC0B-DBD4D39150C4}"/>
              </a:ext>
            </a:extLst>
          </p:cNvPr>
          <p:cNvSpPr>
            <a:spLocks noGrp="1"/>
          </p:cNvSpPr>
          <p:nvPr>
            <p:ph type="sldNum" sz="quarter" idx="12"/>
          </p:nvPr>
        </p:nvSpPr>
        <p:spPr/>
        <p:txBody>
          <a:bodyPr/>
          <a:lstStyle/>
          <a:p>
            <a:fld id="{53BB9114-250A-2F45-B5D4-E8882FFCD837}" type="slidenum">
              <a:rPr lang="en-US" smtClean="0"/>
              <a:t>4</a:t>
            </a:fld>
            <a:endParaRPr lang="en-US"/>
          </a:p>
        </p:txBody>
      </p:sp>
    </p:spTree>
    <p:extLst>
      <p:ext uri="{BB962C8B-B14F-4D97-AF65-F5344CB8AC3E}">
        <p14:creationId xmlns:p14="http://schemas.microsoft.com/office/powerpoint/2010/main" val="3914924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65152-636A-90F2-9139-FE2EFB782DEC}"/>
              </a:ext>
            </a:extLst>
          </p:cNvPr>
          <p:cNvSpPr>
            <a:spLocks noGrp="1"/>
          </p:cNvSpPr>
          <p:nvPr>
            <p:ph type="title"/>
          </p:nvPr>
        </p:nvSpPr>
        <p:spPr/>
        <p:txBody>
          <a:bodyPr/>
          <a:lstStyle/>
          <a:p>
            <a:r>
              <a:rPr lang="en-US" dirty="0"/>
              <a:t>Notations</a:t>
            </a:r>
          </a:p>
        </p:txBody>
      </p:sp>
      <p:sp>
        <p:nvSpPr>
          <p:cNvPr id="4" name="Date Placeholder 3">
            <a:extLst>
              <a:ext uri="{FF2B5EF4-FFF2-40B4-BE49-F238E27FC236}">
                <a16:creationId xmlns:a16="http://schemas.microsoft.com/office/drawing/2014/main" id="{6B9474D6-F3EA-2C63-1D26-F7E5F974E7E9}"/>
              </a:ext>
            </a:extLst>
          </p:cNvPr>
          <p:cNvSpPr>
            <a:spLocks noGrp="1"/>
          </p:cNvSpPr>
          <p:nvPr>
            <p:ph type="dt" sz="half" idx="10"/>
          </p:nvPr>
        </p:nvSpPr>
        <p:spPr/>
        <p:txBody>
          <a:bodyPr/>
          <a:lstStyle/>
          <a:p>
            <a:fld id="{730F0F45-481B-4348-A58D-0AA8F5D5BD5C}" type="datetime1">
              <a:rPr lang="en-US" smtClean="0"/>
              <a:t>3/29/24</a:t>
            </a:fld>
            <a:endParaRPr lang="en-US" dirty="0"/>
          </a:p>
        </p:txBody>
      </p:sp>
      <p:sp>
        <p:nvSpPr>
          <p:cNvPr id="5" name="Slide Number Placeholder 4">
            <a:extLst>
              <a:ext uri="{FF2B5EF4-FFF2-40B4-BE49-F238E27FC236}">
                <a16:creationId xmlns:a16="http://schemas.microsoft.com/office/drawing/2014/main" id="{33A7F0B8-0689-B637-CD25-B94F959F3A2E}"/>
              </a:ext>
            </a:extLst>
          </p:cNvPr>
          <p:cNvSpPr>
            <a:spLocks noGrp="1"/>
          </p:cNvSpPr>
          <p:nvPr>
            <p:ph type="sldNum" sz="quarter" idx="12"/>
          </p:nvPr>
        </p:nvSpPr>
        <p:spPr/>
        <p:txBody>
          <a:bodyPr/>
          <a:lstStyle/>
          <a:p>
            <a:fld id="{53BB9114-250A-2F45-B5D4-E8882FFCD837}" type="slidenum">
              <a:rPr lang="en-US" smtClean="0"/>
              <a:t>5</a:t>
            </a:fld>
            <a:endParaRPr lang="en-US"/>
          </a:p>
        </p:txBody>
      </p:sp>
      <p:pic>
        <p:nvPicPr>
          <p:cNvPr id="6" name="Picture 5">
            <a:extLst>
              <a:ext uri="{FF2B5EF4-FFF2-40B4-BE49-F238E27FC236}">
                <a16:creationId xmlns:a16="http://schemas.microsoft.com/office/drawing/2014/main" id="{F0B48907-6946-84CE-515C-23C185295473}"/>
              </a:ext>
            </a:extLst>
          </p:cNvPr>
          <p:cNvPicPr>
            <a:picLocks noChangeAspect="1"/>
          </p:cNvPicPr>
          <p:nvPr/>
        </p:nvPicPr>
        <p:blipFill>
          <a:blip r:embed="rId2"/>
          <a:stretch>
            <a:fillRect/>
          </a:stretch>
        </p:blipFill>
        <p:spPr>
          <a:xfrm>
            <a:off x="838200" y="2112496"/>
            <a:ext cx="10361048" cy="2890581"/>
          </a:xfrm>
          <a:prstGeom prst="rect">
            <a:avLst/>
          </a:prstGeom>
        </p:spPr>
      </p:pic>
    </p:spTree>
    <p:extLst>
      <p:ext uri="{BB962C8B-B14F-4D97-AF65-F5344CB8AC3E}">
        <p14:creationId xmlns:p14="http://schemas.microsoft.com/office/powerpoint/2010/main" val="292054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39453B7B-4C60-F840-2AFF-5FD301E0D5C9}"/>
              </a:ext>
            </a:extLst>
          </p:cNvPr>
          <p:cNvPicPr>
            <a:picLocks noChangeAspect="1"/>
          </p:cNvPicPr>
          <p:nvPr/>
        </p:nvPicPr>
        <p:blipFill>
          <a:blip r:embed="rId3"/>
          <a:stretch>
            <a:fillRect/>
          </a:stretch>
        </p:blipFill>
        <p:spPr>
          <a:xfrm>
            <a:off x="1119564" y="6167344"/>
            <a:ext cx="3619500" cy="482600"/>
          </a:xfrm>
          <a:prstGeom prst="rect">
            <a:avLst/>
          </a:prstGeom>
        </p:spPr>
      </p:pic>
      <p:sp>
        <p:nvSpPr>
          <p:cNvPr id="2" name="Title 1">
            <a:extLst>
              <a:ext uri="{FF2B5EF4-FFF2-40B4-BE49-F238E27FC236}">
                <a16:creationId xmlns:a16="http://schemas.microsoft.com/office/drawing/2014/main" id="{D4F343B9-B263-4EE9-4AC0-DA14DDBA6129}"/>
              </a:ext>
            </a:extLst>
          </p:cNvPr>
          <p:cNvSpPr>
            <a:spLocks noGrp="1"/>
          </p:cNvSpPr>
          <p:nvPr>
            <p:ph type="title"/>
          </p:nvPr>
        </p:nvSpPr>
        <p:spPr/>
        <p:txBody>
          <a:bodyPr/>
          <a:lstStyle/>
          <a:p>
            <a:r>
              <a:rPr lang="en-US" dirty="0"/>
              <a:t>GRU-RNN for time series classification</a:t>
            </a:r>
          </a:p>
        </p:txBody>
      </p:sp>
      <p:sp>
        <p:nvSpPr>
          <p:cNvPr id="4" name="Date Placeholder 3">
            <a:extLst>
              <a:ext uri="{FF2B5EF4-FFF2-40B4-BE49-F238E27FC236}">
                <a16:creationId xmlns:a16="http://schemas.microsoft.com/office/drawing/2014/main" id="{358C1F12-B893-C5A8-5A16-C7ECAA295C0D}"/>
              </a:ext>
            </a:extLst>
          </p:cNvPr>
          <p:cNvSpPr>
            <a:spLocks noGrp="1"/>
          </p:cNvSpPr>
          <p:nvPr>
            <p:ph type="dt" sz="half" idx="10"/>
          </p:nvPr>
        </p:nvSpPr>
        <p:spPr/>
        <p:txBody>
          <a:bodyPr/>
          <a:lstStyle/>
          <a:p>
            <a:fld id="{730F0F45-481B-4348-A58D-0AA8F5D5BD5C}" type="datetime1">
              <a:rPr lang="en-US" smtClean="0"/>
              <a:t>3/29/24</a:t>
            </a:fld>
            <a:endParaRPr lang="en-US"/>
          </a:p>
        </p:txBody>
      </p:sp>
      <p:sp>
        <p:nvSpPr>
          <p:cNvPr id="5" name="Slide Number Placeholder 4">
            <a:extLst>
              <a:ext uri="{FF2B5EF4-FFF2-40B4-BE49-F238E27FC236}">
                <a16:creationId xmlns:a16="http://schemas.microsoft.com/office/drawing/2014/main" id="{1A4521B6-1457-5BF6-0DF6-5B36ABF073F5}"/>
              </a:ext>
            </a:extLst>
          </p:cNvPr>
          <p:cNvSpPr>
            <a:spLocks noGrp="1"/>
          </p:cNvSpPr>
          <p:nvPr>
            <p:ph type="sldNum" sz="quarter" idx="12"/>
          </p:nvPr>
        </p:nvSpPr>
        <p:spPr/>
        <p:txBody>
          <a:bodyPr/>
          <a:lstStyle/>
          <a:p>
            <a:fld id="{53BB9114-250A-2F45-B5D4-E8882FFCD837}" type="slidenum">
              <a:rPr lang="en-US" smtClean="0"/>
              <a:t>6</a:t>
            </a:fld>
            <a:endParaRPr lang="en-US"/>
          </a:p>
        </p:txBody>
      </p:sp>
      <p:pic>
        <p:nvPicPr>
          <p:cNvPr id="9" name="Content Placeholder 8">
            <a:extLst>
              <a:ext uri="{FF2B5EF4-FFF2-40B4-BE49-F238E27FC236}">
                <a16:creationId xmlns:a16="http://schemas.microsoft.com/office/drawing/2014/main" id="{3676179C-7924-E5E8-B66B-69E6E4AF4221}"/>
              </a:ext>
            </a:extLst>
          </p:cNvPr>
          <p:cNvPicPr>
            <a:picLocks noGrp="1" noChangeAspect="1"/>
          </p:cNvPicPr>
          <p:nvPr>
            <p:ph idx="1"/>
          </p:nvPr>
        </p:nvPicPr>
        <p:blipFill>
          <a:blip r:embed="rId4"/>
          <a:stretch>
            <a:fillRect/>
          </a:stretch>
        </p:blipFill>
        <p:spPr>
          <a:xfrm>
            <a:off x="1330153" y="1608074"/>
            <a:ext cx="3399132" cy="2349575"/>
          </a:xfrm>
          <a:prstGeom prst="rect">
            <a:avLst/>
          </a:prstGeom>
        </p:spPr>
      </p:pic>
      <p:sp>
        <p:nvSpPr>
          <p:cNvPr id="10" name="TextBox 9">
            <a:extLst>
              <a:ext uri="{FF2B5EF4-FFF2-40B4-BE49-F238E27FC236}">
                <a16:creationId xmlns:a16="http://schemas.microsoft.com/office/drawing/2014/main" id="{2FF4FF61-9637-E1A6-DE02-0C43BF2870F7}"/>
              </a:ext>
            </a:extLst>
          </p:cNvPr>
          <p:cNvSpPr txBox="1"/>
          <p:nvPr/>
        </p:nvSpPr>
        <p:spPr>
          <a:xfrm>
            <a:off x="2265981" y="1281597"/>
            <a:ext cx="1341541" cy="370028"/>
          </a:xfrm>
          <a:prstGeom prst="rect">
            <a:avLst/>
          </a:prstGeom>
          <a:noFill/>
        </p:spPr>
        <p:txBody>
          <a:bodyPr wrap="square" rtlCol="0">
            <a:spAutoFit/>
          </a:bodyPr>
          <a:lstStyle/>
          <a:p>
            <a:r>
              <a:rPr lang="en-US" dirty="0"/>
              <a:t>Vanilla GRU</a:t>
            </a:r>
          </a:p>
        </p:txBody>
      </p:sp>
      <p:sp>
        <p:nvSpPr>
          <p:cNvPr id="11" name="TextBox 10">
            <a:extLst>
              <a:ext uri="{FF2B5EF4-FFF2-40B4-BE49-F238E27FC236}">
                <a16:creationId xmlns:a16="http://schemas.microsoft.com/office/drawing/2014/main" id="{A36D2B92-6BAC-FE90-3C7F-86082377DCBF}"/>
              </a:ext>
            </a:extLst>
          </p:cNvPr>
          <p:cNvSpPr txBox="1"/>
          <p:nvPr/>
        </p:nvSpPr>
        <p:spPr>
          <a:xfrm>
            <a:off x="2301994" y="3973664"/>
            <a:ext cx="1341541" cy="370028"/>
          </a:xfrm>
          <a:prstGeom prst="rect">
            <a:avLst/>
          </a:prstGeom>
          <a:noFill/>
        </p:spPr>
        <p:txBody>
          <a:bodyPr wrap="square" rtlCol="0">
            <a:spAutoFit/>
          </a:bodyPr>
          <a:lstStyle/>
          <a:p>
            <a:r>
              <a:rPr lang="en-US" dirty="0"/>
              <a:t>GRU-Mean</a:t>
            </a:r>
          </a:p>
        </p:txBody>
      </p:sp>
      <p:pic>
        <p:nvPicPr>
          <p:cNvPr id="12" name="Picture 11">
            <a:extLst>
              <a:ext uri="{FF2B5EF4-FFF2-40B4-BE49-F238E27FC236}">
                <a16:creationId xmlns:a16="http://schemas.microsoft.com/office/drawing/2014/main" id="{DC3FBF38-42EA-D81C-E24A-074828A69EDC}"/>
              </a:ext>
            </a:extLst>
          </p:cNvPr>
          <p:cNvPicPr>
            <a:picLocks noChangeAspect="1"/>
          </p:cNvPicPr>
          <p:nvPr/>
        </p:nvPicPr>
        <p:blipFill>
          <a:blip r:embed="rId5"/>
          <a:stretch>
            <a:fillRect/>
          </a:stretch>
        </p:blipFill>
        <p:spPr>
          <a:xfrm>
            <a:off x="1202459" y="4343046"/>
            <a:ext cx="3619500" cy="482600"/>
          </a:xfrm>
          <a:prstGeom prst="rect">
            <a:avLst/>
          </a:prstGeom>
        </p:spPr>
      </p:pic>
      <p:sp>
        <p:nvSpPr>
          <p:cNvPr id="13" name="TextBox 12">
            <a:extLst>
              <a:ext uri="{FF2B5EF4-FFF2-40B4-BE49-F238E27FC236}">
                <a16:creationId xmlns:a16="http://schemas.microsoft.com/office/drawing/2014/main" id="{00FAD686-435C-8E93-F8E7-54B3CB37A83F}"/>
              </a:ext>
            </a:extLst>
          </p:cNvPr>
          <p:cNvSpPr txBox="1"/>
          <p:nvPr/>
        </p:nvSpPr>
        <p:spPr>
          <a:xfrm>
            <a:off x="2099156" y="4992433"/>
            <a:ext cx="1640081" cy="369332"/>
          </a:xfrm>
          <a:prstGeom prst="rect">
            <a:avLst/>
          </a:prstGeom>
          <a:noFill/>
        </p:spPr>
        <p:txBody>
          <a:bodyPr wrap="square" rtlCol="0">
            <a:spAutoFit/>
          </a:bodyPr>
          <a:lstStyle/>
          <a:p>
            <a:r>
              <a:rPr lang="en-US" dirty="0"/>
              <a:t>GRU-Forward</a:t>
            </a:r>
          </a:p>
        </p:txBody>
      </p:sp>
      <p:pic>
        <p:nvPicPr>
          <p:cNvPr id="14" name="Picture 13">
            <a:extLst>
              <a:ext uri="{FF2B5EF4-FFF2-40B4-BE49-F238E27FC236}">
                <a16:creationId xmlns:a16="http://schemas.microsoft.com/office/drawing/2014/main" id="{9F056A99-C520-75D0-9132-2B49DBB7F677}"/>
              </a:ext>
            </a:extLst>
          </p:cNvPr>
          <p:cNvPicPr>
            <a:picLocks noChangeAspect="1"/>
          </p:cNvPicPr>
          <p:nvPr/>
        </p:nvPicPr>
        <p:blipFill>
          <a:blip r:embed="rId6"/>
          <a:stretch>
            <a:fillRect/>
          </a:stretch>
        </p:blipFill>
        <p:spPr>
          <a:xfrm>
            <a:off x="1202459" y="5303838"/>
            <a:ext cx="3619500" cy="482600"/>
          </a:xfrm>
          <a:prstGeom prst="rect">
            <a:avLst/>
          </a:prstGeom>
        </p:spPr>
      </p:pic>
      <p:sp>
        <p:nvSpPr>
          <p:cNvPr id="15" name="TextBox 14">
            <a:extLst>
              <a:ext uri="{FF2B5EF4-FFF2-40B4-BE49-F238E27FC236}">
                <a16:creationId xmlns:a16="http://schemas.microsoft.com/office/drawing/2014/main" id="{AD60CA71-AAA8-083A-4568-7A338F2354E4}"/>
              </a:ext>
            </a:extLst>
          </p:cNvPr>
          <p:cNvSpPr txBox="1"/>
          <p:nvPr/>
        </p:nvSpPr>
        <p:spPr>
          <a:xfrm>
            <a:off x="2209722" y="5826779"/>
            <a:ext cx="1397800" cy="369332"/>
          </a:xfrm>
          <a:prstGeom prst="rect">
            <a:avLst/>
          </a:prstGeom>
          <a:noFill/>
        </p:spPr>
        <p:txBody>
          <a:bodyPr wrap="square" rtlCol="0">
            <a:spAutoFit/>
          </a:bodyPr>
          <a:lstStyle/>
          <a:p>
            <a:r>
              <a:rPr lang="en-US" dirty="0"/>
              <a:t>GRU-Simple</a:t>
            </a:r>
          </a:p>
        </p:txBody>
      </p:sp>
      <p:sp>
        <p:nvSpPr>
          <p:cNvPr id="3" name="TextBox 2">
            <a:extLst>
              <a:ext uri="{FF2B5EF4-FFF2-40B4-BE49-F238E27FC236}">
                <a16:creationId xmlns:a16="http://schemas.microsoft.com/office/drawing/2014/main" id="{E5167888-1533-2BFA-D181-28E41A0B4D95}"/>
              </a:ext>
            </a:extLst>
          </p:cNvPr>
          <p:cNvSpPr txBox="1"/>
          <p:nvPr/>
        </p:nvSpPr>
        <p:spPr>
          <a:xfrm>
            <a:off x="7448990" y="4314946"/>
            <a:ext cx="1984949" cy="369332"/>
          </a:xfrm>
          <a:prstGeom prst="rect">
            <a:avLst/>
          </a:prstGeom>
          <a:noFill/>
        </p:spPr>
        <p:txBody>
          <a:bodyPr wrap="square" rtlCol="0">
            <a:spAutoFit/>
          </a:bodyPr>
          <a:lstStyle/>
          <a:p>
            <a:r>
              <a:rPr lang="en-US" dirty="0"/>
              <a:t>GRU-Simple w/o </a:t>
            </a:r>
            <a:r>
              <a:rPr lang="en-US" i="1" dirty="0">
                <a:latin typeface="Times New Roman" panose="02020603050405020304" pitchFamily="18" charset="0"/>
                <a:cs typeface="Times New Roman" panose="02020603050405020304" pitchFamily="18" charset="0"/>
              </a:rPr>
              <a:t>m</a:t>
            </a:r>
          </a:p>
        </p:txBody>
      </p:sp>
      <p:sp>
        <p:nvSpPr>
          <p:cNvPr id="6" name="TextBox 5">
            <a:extLst>
              <a:ext uri="{FF2B5EF4-FFF2-40B4-BE49-F238E27FC236}">
                <a16:creationId xmlns:a16="http://schemas.microsoft.com/office/drawing/2014/main" id="{BE73EFA7-A554-E117-BA75-4815875C1730}"/>
              </a:ext>
            </a:extLst>
          </p:cNvPr>
          <p:cNvSpPr txBox="1"/>
          <p:nvPr/>
        </p:nvSpPr>
        <p:spPr>
          <a:xfrm>
            <a:off x="7474275" y="5369917"/>
            <a:ext cx="1984949" cy="369332"/>
          </a:xfrm>
          <a:prstGeom prst="rect">
            <a:avLst/>
          </a:prstGeom>
          <a:noFill/>
        </p:spPr>
        <p:txBody>
          <a:bodyPr wrap="square" rtlCol="0">
            <a:spAutoFit/>
          </a:bodyPr>
          <a:lstStyle/>
          <a:p>
            <a:r>
              <a:rPr lang="en-US" dirty="0"/>
              <a:t>GRU-Simple w/o </a:t>
            </a:r>
            <a:r>
              <a:rPr lang="el-GR" i="1" dirty="0">
                <a:latin typeface="Times New Roman" panose="02020603050405020304" pitchFamily="18" charset="0"/>
                <a:cs typeface="Times New Roman" panose="02020603050405020304" pitchFamily="18" charset="0"/>
              </a:rPr>
              <a:t>δ</a:t>
            </a:r>
            <a:endParaRPr lang="en-US"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747E536-5816-CC41-7C70-BCC03FF0CF00}"/>
              </a:ext>
            </a:extLst>
          </p:cNvPr>
          <p:cNvSpPr txBox="1"/>
          <p:nvPr/>
        </p:nvSpPr>
        <p:spPr>
          <a:xfrm>
            <a:off x="6914040" y="4655048"/>
            <a:ext cx="3291199"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Feeding </a:t>
            </a:r>
            <a:r>
              <a:rPr lang="en-US" dirty="0">
                <a:solidFill>
                  <a:schemeClr val="accent2"/>
                </a:solidFill>
                <a:latin typeface="Times New Roman" panose="02020603050405020304" pitchFamily="18" charset="0"/>
                <a:cs typeface="Times New Roman" panose="02020603050405020304" pitchFamily="18" charset="0"/>
              </a:rPr>
              <a:t>time stamps only </a:t>
            </a:r>
            <a:r>
              <a:rPr lang="en-US" dirty="0">
                <a:latin typeface="Times New Roman" panose="02020603050405020304" pitchFamily="18" charset="0"/>
                <a:cs typeface="Times New Roman" panose="02020603050405020304" pitchFamily="18" charset="0"/>
              </a:rPr>
              <a:t>along with input values</a:t>
            </a:r>
            <a:endParaRPr lang="en-US" i="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85A8147-D6D3-3DDD-F59A-BC7BAA8B84E3}"/>
              </a:ext>
            </a:extLst>
          </p:cNvPr>
          <p:cNvSpPr txBox="1"/>
          <p:nvPr/>
        </p:nvSpPr>
        <p:spPr>
          <a:xfrm>
            <a:off x="6965000" y="5692881"/>
            <a:ext cx="3291199"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Feeding </a:t>
            </a:r>
            <a:r>
              <a:rPr lang="en-US" dirty="0">
                <a:solidFill>
                  <a:schemeClr val="accent2"/>
                </a:solidFill>
                <a:latin typeface="Times New Roman" panose="02020603050405020304" pitchFamily="18" charset="0"/>
                <a:cs typeface="Times New Roman" panose="02020603050405020304" pitchFamily="18" charset="0"/>
              </a:rPr>
              <a:t>masking with zero-filled missing values only</a:t>
            </a:r>
            <a:r>
              <a:rPr lang="en-US" dirty="0">
                <a:solidFill>
                  <a:srgbClr val="FF636D"/>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the recurrent neural network</a:t>
            </a:r>
            <a:endParaRPr lang="en-US" i="1"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6043A004-FC7A-D067-1FB1-07FCBE1F512D}"/>
              </a:ext>
            </a:extLst>
          </p:cNvPr>
          <p:cNvPicPr>
            <a:picLocks noChangeAspect="1"/>
          </p:cNvPicPr>
          <p:nvPr/>
        </p:nvPicPr>
        <p:blipFill>
          <a:blip r:embed="rId7"/>
          <a:stretch>
            <a:fillRect/>
          </a:stretch>
        </p:blipFill>
        <p:spPr>
          <a:xfrm>
            <a:off x="6737349" y="1480047"/>
            <a:ext cx="3746500" cy="2159000"/>
          </a:xfrm>
          <a:prstGeom prst="rect">
            <a:avLst/>
          </a:prstGeom>
        </p:spPr>
      </p:pic>
    </p:spTree>
    <p:extLst>
      <p:ext uri="{BB962C8B-B14F-4D97-AF65-F5344CB8AC3E}">
        <p14:creationId xmlns:p14="http://schemas.microsoft.com/office/powerpoint/2010/main" val="2473860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343B9-B263-4EE9-4AC0-DA14DDBA6129}"/>
              </a:ext>
            </a:extLst>
          </p:cNvPr>
          <p:cNvSpPr>
            <a:spLocks noGrp="1"/>
          </p:cNvSpPr>
          <p:nvPr>
            <p:ph type="title"/>
          </p:nvPr>
        </p:nvSpPr>
        <p:spPr/>
        <p:txBody>
          <a:bodyPr/>
          <a:lstStyle/>
          <a:p>
            <a:r>
              <a:rPr lang="en-US" dirty="0"/>
              <a:t>GRU-D: model with trainable decays</a:t>
            </a:r>
          </a:p>
        </p:txBody>
      </p:sp>
      <p:sp>
        <p:nvSpPr>
          <p:cNvPr id="4" name="Date Placeholder 3">
            <a:extLst>
              <a:ext uri="{FF2B5EF4-FFF2-40B4-BE49-F238E27FC236}">
                <a16:creationId xmlns:a16="http://schemas.microsoft.com/office/drawing/2014/main" id="{358C1F12-B893-C5A8-5A16-C7ECAA295C0D}"/>
              </a:ext>
            </a:extLst>
          </p:cNvPr>
          <p:cNvSpPr>
            <a:spLocks noGrp="1"/>
          </p:cNvSpPr>
          <p:nvPr>
            <p:ph type="dt" sz="half" idx="10"/>
          </p:nvPr>
        </p:nvSpPr>
        <p:spPr/>
        <p:txBody>
          <a:bodyPr/>
          <a:lstStyle/>
          <a:p>
            <a:fld id="{730F0F45-481B-4348-A58D-0AA8F5D5BD5C}" type="datetime1">
              <a:rPr lang="en-US" smtClean="0"/>
              <a:t>3/29/24</a:t>
            </a:fld>
            <a:endParaRPr lang="en-US"/>
          </a:p>
        </p:txBody>
      </p:sp>
      <p:sp>
        <p:nvSpPr>
          <p:cNvPr id="5" name="Slide Number Placeholder 4">
            <a:extLst>
              <a:ext uri="{FF2B5EF4-FFF2-40B4-BE49-F238E27FC236}">
                <a16:creationId xmlns:a16="http://schemas.microsoft.com/office/drawing/2014/main" id="{1A4521B6-1457-5BF6-0DF6-5B36ABF073F5}"/>
              </a:ext>
            </a:extLst>
          </p:cNvPr>
          <p:cNvSpPr>
            <a:spLocks noGrp="1"/>
          </p:cNvSpPr>
          <p:nvPr>
            <p:ph type="sldNum" sz="quarter" idx="12"/>
          </p:nvPr>
        </p:nvSpPr>
        <p:spPr/>
        <p:txBody>
          <a:bodyPr/>
          <a:lstStyle/>
          <a:p>
            <a:fld id="{53BB9114-250A-2F45-B5D4-E8882FFCD837}" type="slidenum">
              <a:rPr lang="en-US" smtClean="0"/>
              <a:t>7</a:t>
            </a:fld>
            <a:endParaRPr lang="en-US"/>
          </a:p>
        </p:txBody>
      </p:sp>
      <p:pic>
        <p:nvPicPr>
          <p:cNvPr id="19" name="Content Placeholder 18">
            <a:extLst>
              <a:ext uri="{FF2B5EF4-FFF2-40B4-BE49-F238E27FC236}">
                <a16:creationId xmlns:a16="http://schemas.microsoft.com/office/drawing/2014/main" id="{CD6E4894-4606-F09D-8D06-56B935B66723}"/>
              </a:ext>
            </a:extLst>
          </p:cNvPr>
          <p:cNvPicPr>
            <a:picLocks noGrp="1" noChangeAspect="1"/>
          </p:cNvPicPr>
          <p:nvPr>
            <p:ph idx="1"/>
          </p:nvPr>
        </p:nvPicPr>
        <p:blipFill>
          <a:blip r:embed="rId3"/>
          <a:stretch>
            <a:fillRect/>
          </a:stretch>
        </p:blipFill>
        <p:spPr>
          <a:xfrm>
            <a:off x="7327591" y="1473852"/>
            <a:ext cx="3619500" cy="482600"/>
          </a:xfrm>
          <a:prstGeom prst="rect">
            <a:avLst/>
          </a:prstGeom>
        </p:spPr>
      </p:pic>
      <p:pic>
        <p:nvPicPr>
          <p:cNvPr id="20" name="Picture 19">
            <a:extLst>
              <a:ext uri="{FF2B5EF4-FFF2-40B4-BE49-F238E27FC236}">
                <a16:creationId xmlns:a16="http://schemas.microsoft.com/office/drawing/2014/main" id="{CDC96303-AF99-50FB-65A0-F28035554357}"/>
              </a:ext>
            </a:extLst>
          </p:cNvPr>
          <p:cNvPicPr>
            <a:picLocks noChangeAspect="1"/>
          </p:cNvPicPr>
          <p:nvPr/>
        </p:nvPicPr>
        <p:blipFill>
          <a:blip r:embed="rId4"/>
          <a:stretch>
            <a:fillRect/>
          </a:stretch>
        </p:blipFill>
        <p:spPr>
          <a:xfrm>
            <a:off x="6032191" y="2291417"/>
            <a:ext cx="4914900" cy="482600"/>
          </a:xfrm>
          <a:prstGeom prst="rect">
            <a:avLst/>
          </a:prstGeom>
        </p:spPr>
      </p:pic>
      <p:pic>
        <p:nvPicPr>
          <p:cNvPr id="21" name="Picture 20">
            <a:extLst>
              <a:ext uri="{FF2B5EF4-FFF2-40B4-BE49-F238E27FC236}">
                <a16:creationId xmlns:a16="http://schemas.microsoft.com/office/drawing/2014/main" id="{DCD0A9EA-3220-88CE-FB90-5ACB227C586E}"/>
              </a:ext>
            </a:extLst>
          </p:cNvPr>
          <p:cNvPicPr>
            <a:picLocks noChangeAspect="1"/>
          </p:cNvPicPr>
          <p:nvPr/>
        </p:nvPicPr>
        <p:blipFill>
          <a:blip r:embed="rId5"/>
          <a:stretch>
            <a:fillRect/>
          </a:stretch>
        </p:blipFill>
        <p:spPr>
          <a:xfrm>
            <a:off x="6158881" y="3019870"/>
            <a:ext cx="2006600" cy="482600"/>
          </a:xfrm>
          <a:prstGeom prst="rect">
            <a:avLst/>
          </a:prstGeom>
        </p:spPr>
      </p:pic>
      <p:pic>
        <p:nvPicPr>
          <p:cNvPr id="22" name="Picture 21">
            <a:extLst>
              <a:ext uri="{FF2B5EF4-FFF2-40B4-BE49-F238E27FC236}">
                <a16:creationId xmlns:a16="http://schemas.microsoft.com/office/drawing/2014/main" id="{3EE8F75A-17DE-CFE4-98B5-8F4D19DF32FE}"/>
              </a:ext>
            </a:extLst>
          </p:cNvPr>
          <p:cNvPicPr>
            <a:picLocks noChangeAspect="1"/>
          </p:cNvPicPr>
          <p:nvPr/>
        </p:nvPicPr>
        <p:blipFill>
          <a:blip r:embed="rId6"/>
          <a:stretch>
            <a:fillRect/>
          </a:stretch>
        </p:blipFill>
        <p:spPr>
          <a:xfrm>
            <a:off x="6032191" y="4041775"/>
            <a:ext cx="4495800" cy="2451100"/>
          </a:xfrm>
          <a:prstGeom prst="rect">
            <a:avLst/>
          </a:prstGeom>
        </p:spPr>
      </p:pic>
      <p:pic>
        <p:nvPicPr>
          <p:cNvPr id="3" name="Picture 2">
            <a:extLst>
              <a:ext uri="{FF2B5EF4-FFF2-40B4-BE49-F238E27FC236}">
                <a16:creationId xmlns:a16="http://schemas.microsoft.com/office/drawing/2014/main" id="{E1AEBB17-67E8-0059-BA20-FC08DBC7D5FE}"/>
              </a:ext>
            </a:extLst>
          </p:cNvPr>
          <p:cNvPicPr>
            <a:picLocks noChangeAspect="1"/>
          </p:cNvPicPr>
          <p:nvPr/>
        </p:nvPicPr>
        <p:blipFill>
          <a:blip r:embed="rId7"/>
          <a:stretch>
            <a:fillRect/>
          </a:stretch>
        </p:blipFill>
        <p:spPr>
          <a:xfrm>
            <a:off x="723075" y="1550838"/>
            <a:ext cx="4574111" cy="1980914"/>
          </a:xfrm>
          <a:prstGeom prst="rect">
            <a:avLst/>
          </a:prstGeom>
        </p:spPr>
      </p:pic>
      <p:sp>
        <p:nvSpPr>
          <p:cNvPr id="6" name="TextBox 5">
            <a:extLst>
              <a:ext uri="{FF2B5EF4-FFF2-40B4-BE49-F238E27FC236}">
                <a16:creationId xmlns:a16="http://schemas.microsoft.com/office/drawing/2014/main" id="{E035639D-0F89-F60B-7143-939DA9A830ED}"/>
              </a:ext>
            </a:extLst>
          </p:cNvPr>
          <p:cNvSpPr txBox="1"/>
          <p:nvPr/>
        </p:nvSpPr>
        <p:spPr>
          <a:xfrm>
            <a:off x="5590324" y="1550838"/>
            <a:ext cx="2341781" cy="369332"/>
          </a:xfrm>
          <a:prstGeom prst="rect">
            <a:avLst/>
          </a:prstGeom>
          <a:noFill/>
        </p:spPr>
        <p:txBody>
          <a:bodyPr wrap="square" rtlCol="0">
            <a:spAutoFit/>
          </a:bodyPr>
          <a:lstStyle/>
          <a:p>
            <a:r>
              <a:rPr lang="en-US" altLang="zh-CN" dirty="0"/>
              <a:t>Decay</a:t>
            </a:r>
            <a:r>
              <a:rPr lang="zh-CN" altLang="en-US" dirty="0"/>
              <a:t> </a:t>
            </a:r>
            <a:r>
              <a:rPr lang="en-US" altLang="zh-CN" dirty="0"/>
              <a:t>rates</a:t>
            </a:r>
            <a:r>
              <a:rPr lang="zh-CN" altLang="en-US" dirty="0"/>
              <a:t> </a:t>
            </a:r>
            <a:r>
              <a:rPr lang="en-US" altLang="zh-CN" dirty="0"/>
              <a:t>(2</a:t>
            </a:r>
            <a:r>
              <a:rPr lang="zh-CN" altLang="en-US" dirty="0"/>
              <a:t> </a:t>
            </a:r>
            <a:r>
              <a:rPr lang="en-US" altLang="zh-CN" dirty="0"/>
              <a:t>sets):</a:t>
            </a:r>
            <a:endParaRPr lang="en-US"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313FCB9-1D4A-37CD-1E49-5D9B7E864342}"/>
              </a:ext>
            </a:extLst>
          </p:cNvPr>
          <p:cNvSpPr txBox="1"/>
          <p:nvPr/>
        </p:nvSpPr>
        <p:spPr>
          <a:xfrm>
            <a:off x="5581465" y="1961997"/>
            <a:ext cx="2341781" cy="369332"/>
          </a:xfrm>
          <a:prstGeom prst="rect">
            <a:avLst/>
          </a:prstGeom>
          <a:noFill/>
        </p:spPr>
        <p:txBody>
          <a:bodyPr wrap="square" rtlCol="0">
            <a:spAutoFit/>
          </a:bodyPr>
          <a:lstStyle/>
          <a:p>
            <a:r>
              <a:rPr lang="en-US" altLang="zh-CN" dirty="0"/>
              <a:t>Decayed</a:t>
            </a:r>
            <a:r>
              <a:rPr lang="zh-CN" altLang="en-US" dirty="0"/>
              <a:t> </a:t>
            </a:r>
            <a:r>
              <a:rPr lang="en-US" altLang="zh-CN" dirty="0"/>
              <a:t>inputs:</a:t>
            </a:r>
            <a:endParaRPr lang="en-US" i="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B5FE736-6176-E349-689A-4BCF0666AB80}"/>
              </a:ext>
            </a:extLst>
          </p:cNvPr>
          <p:cNvSpPr txBox="1"/>
          <p:nvPr/>
        </p:nvSpPr>
        <p:spPr>
          <a:xfrm>
            <a:off x="5590323" y="2712278"/>
            <a:ext cx="2341781" cy="369332"/>
          </a:xfrm>
          <a:prstGeom prst="rect">
            <a:avLst/>
          </a:prstGeom>
          <a:noFill/>
        </p:spPr>
        <p:txBody>
          <a:bodyPr wrap="square" rtlCol="0">
            <a:spAutoFit/>
          </a:bodyPr>
          <a:lstStyle/>
          <a:p>
            <a:r>
              <a:rPr lang="en-US" altLang="zh-CN" dirty="0"/>
              <a:t>Decayed</a:t>
            </a:r>
            <a:r>
              <a:rPr lang="zh-CN" altLang="en-US" dirty="0"/>
              <a:t> </a:t>
            </a:r>
            <a:r>
              <a:rPr lang="en-US" altLang="zh-CN" dirty="0"/>
              <a:t>hidden</a:t>
            </a:r>
            <a:r>
              <a:rPr lang="zh-CN" altLang="en-US" dirty="0"/>
              <a:t> </a:t>
            </a:r>
            <a:r>
              <a:rPr lang="en-US" altLang="zh-CN" dirty="0"/>
              <a:t>state:</a:t>
            </a:r>
            <a:endParaRPr lang="en-US" i="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6631030-4F47-3B67-7256-31562A448308}"/>
              </a:ext>
            </a:extLst>
          </p:cNvPr>
          <p:cNvSpPr txBox="1"/>
          <p:nvPr/>
        </p:nvSpPr>
        <p:spPr>
          <a:xfrm>
            <a:off x="5581464" y="3654187"/>
            <a:ext cx="2341781" cy="369332"/>
          </a:xfrm>
          <a:prstGeom prst="rect">
            <a:avLst/>
          </a:prstGeom>
          <a:noFill/>
        </p:spPr>
        <p:txBody>
          <a:bodyPr wrap="square" rtlCol="0">
            <a:spAutoFit/>
          </a:bodyPr>
          <a:lstStyle/>
          <a:p>
            <a:r>
              <a:rPr lang="en-US" altLang="zh-CN" dirty="0"/>
              <a:t>The</a:t>
            </a:r>
            <a:r>
              <a:rPr lang="zh-CN" altLang="en-US" dirty="0"/>
              <a:t> </a:t>
            </a:r>
            <a:r>
              <a:rPr lang="en-US" altLang="zh-CN" dirty="0"/>
              <a:t>new</a:t>
            </a:r>
            <a:r>
              <a:rPr lang="zh-CN" altLang="en-US" dirty="0"/>
              <a:t> </a:t>
            </a:r>
            <a:r>
              <a:rPr lang="en-US" altLang="zh-CN" dirty="0"/>
              <a:t>decayed</a:t>
            </a:r>
            <a:r>
              <a:rPr lang="zh-CN" altLang="en-US" dirty="0"/>
              <a:t> </a:t>
            </a:r>
            <a:r>
              <a:rPr lang="en-US" altLang="zh-CN" dirty="0"/>
              <a:t>unit:</a:t>
            </a:r>
            <a:endParaRPr lang="en-US"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3735E1A-C71A-B364-033E-3C3CFB8E9600}"/>
              </a:ext>
            </a:extLst>
          </p:cNvPr>
          <p:cNvSpPr txBox="1"/>
          <p:nvPr/>
        </p:nvSpPr>
        <p:spPr>
          <a:xfrm>
            <a:off x="823332" y="3676519"/>
            <a:ext cx="3079595" cy="369332"/>
          </a:xfrm>
          <a:prstGeom prst="rect">
            <a:avLst/>
          </a:prstGeom>
          <a:noFill/>
        </p:spPr>
        <p:txBody>
          <a:bodyPr wrap="square" rtlCol="0">
            <a:spAutoFit/>
          </a:bodyPr>
          <a:lstStyle/>
          <a:p>
            <a:r>
              <a:rPr lang="en-US" altLang="zh-CN" dirty="0"/>
              <a:t>2</a:t>
            </a:r>
            <a:r>
              <a:rPr lang="zh-CN" altLang="en-US" dirty="0"/>
              <a:t> </a:t>
            </a:r>
            <a:r>
              <a:rPr lang="en-US" altLang="zh-CN" dirty="0"/>
              <a:t>empirical</a:t>
            </a:r>
            <a:r>
              <a:rPr lang="zh-CN" altLang="en-US" dirty="0"/>
              <a:t> </a:t>
            </a:r>
            <a:r>
              <a:rPr lang="en-US" altLang="zh-CN" dirty="0"/>
              <a:t>properties:</a:t>
            </a:r>
            <a:endParaRPr lang="en-US" i="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7743072-4233-F964-9647-07DDD181ABE7}"/>
              </a:ext>
            </a:extLst>
          </p:cNvPr>
          <p:cNvSpPr txBox="1"/>
          <p:nvPr/>
        </p:nvSpPr>
        <p:spPr>
          <a:xfrm>
            <a:off x="1160558" y="4041775"/>
            <a:ext cx="4281237" cy="1754326"/>
          </a:xfrm>
          <a:prstGeom prst="rect">
            <a:avLst/>
          </a:prstGeom>
          <a:noFill/>
        </p:spPr>
        <p:txBody>
          <a:bodyPr wrap="square" rtlCol="0">
            <a:spAutoFit/>
          </a:bodyPr>
          <a:lstStyle/>
          <a:p>
            <a:pPr marL="342900" indent="-342900">
              <a:buFont typeface="+mj-lt"/>
              <a:buAutoNum type="arabicPeriod"/>
            </a:pPr>
            <a:r>
              <a:rPr lang="en-US" altLang="zh-CN"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he value of the missing variable tend to be </a:t>
            </a:r>
            <a:r>
              <a:rPr lang="en-US" dirty="0">
                <a:solidFill>
                  <a:schemeClr val="accent2"/>
                </a:solidFill>
                <a:latin typeface="Times New Roman" panose="02020603050405020304" pitchFamily="18" charset="0"/>
                <a:cs typeface="Times New Roman" panose="02020603050405020304" pitchFamily="18" charset="0"/>
              </a:rPr>
              <a:t>close to some default value </a:t>
            </a:r>
            <a:r>
              <a:rPr lang="en-US" dirty="0">
                <a:latin typeface="Times New Roman" panose="02020603050405020304" pitchFamily="18" charset="0"/>
                <a:cs typeface="Times New Roman" panose="02020603050405020304" pitchFamily="18" charset="0"/>
              </a:rPr>
              <a:t>if its </a:t>
            </a:r>
            <a:r>
              <a:rPr lang="en-US" dirty="0">
                <a:solidFill>
                  <a:schemeClr val="accent2"/>
                </a:solidFill>
                <a:latin typeface="Times New Roman" panose="02020603050405020304" pitchFamily="18" charset="0"/>
                <a:cs typeface="Times New Roman" panose="02020603050405020304" pitchFamily="18" charset="0"/>
              </a:rPr>
              <a:t>last observation happens a long time ago</a:t>
            </a:r>
          </a:p>
          <a:p>
            <a:pPr marL="342900" indent="-342900">
              <a:buFont typeface="+mj-lt"/>
              <a:buAutoNum type="arabicPeriod"/>
            </a:pPr>
            <a:r>
              <a:rPr lang="en-US" altLang="zh-CN"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he influence of the input variables will </a:t>
            </a:r>
            <a:r>
              <a:rPr lang="en-US" dirty="0">
                <a:solidFill>
                  <a:schemeClr val="accent2"/>
                </a:solidFill>
                <a:latin typeface="Times New Roman" panose="02020603050405020304" pitchFamily="18" charset="0"/>
                <a:cs typeface="Times New Roman" panose="02020603050405020304" pitchFamily="18" charset="0"/>
              </a:rPr>
              <a:t>fade away over time </a:t>
            </a:r>
            <a:r>
              <a:rPr lang="en-US" dirty="0">
                <a:latin typeface="Times New Roman" panose="02020603050405020304" pitchFamily="18" charset="0"/>
                <a:cs typeface="Times New Roman" panose="02020603050405020304" pitchFamily="18" charset="0"/>
              </a:rPr>
              <a:t>if the variable has been </a:t>
            </a:r>
            <a:r>
              <a:rPr lang="en-US" dirty="0">
                <a:solidFill>
                  <a:schemeClr val="accent2"/>
                </a:solidFill>
                <a:latin typeface="Times New Roman" panose="02020603050405020304" pitchFamily="18" charset="0"/>
                <a:cs typeface="Times New Roman" panose="02020603050405020304" pitchFamily="18" charset="0"/>
              </a:rPr>
              <a:t>missing </a:t>
            </a:r>
            <a:r>
              <a:rPr lang="en-US" dirty="0">
                <a:latin typeface="Times New Roman" panose="02020603050405020304" pitchFamily="18" charset="0"/>
                <a:cs typeface="Times New Roman" panose="02020603050405020304" pitchFamily="18" charset="0"/>
              </a:rPr>
              <a:t>for a while</a:t>
            </a:r>
          </a:p>
        </p:txBody>
      </p:sp>
    </p:spTree>
    <p:extLst>
      <p:ext uri="{BB962C8B-B14F-4D97-AF65-F5344CB8AC3E}">
        <p14:creationId xmlns:p14="http://schemas.microsoft.com/office/powerpoint/2010/main" val="557998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FA259-383A-76DF-F9BA-82A941CA74A2}"/>
              </a:ext>
            </a:extLst>
          </p:cNvPr>
          <p:cNvSpPr>
            <a:spLocks noGrp="1"/>
          </p:cNvSpPr>
          <p:nvPr>
            <p:ph type="title"/>
          </p:nvPr>
        </p:nvSpPr>
        <p:spPr/>
        <p:txBody>
          <a:bodyPr>
            <a:normAutofit/>
          </a:bodyPr>
          <a:lstStyle/>
          <a:p>
            <a:r>
              <a:rPr lang="en-US" dirty="0"/>
              <a:t>GRU-D: model with trainable decays</a:t>
            </a:r>
          </a:p>
        </p:txBody>
      </p:sp>
      <p:pic>
        <p:nvPicPr>
          <p:cNvPr id="6" name="Content Placeholder 5">
            <a:extLst>
              <a:ext uri="{FF2B5EF4-FFF2-40B4-BE49-F238E27FC236}">
                <a16:creationId xmlns:a16="http://schemas.microsoft.com/office/drawing/2014/main" id="{05204614-C141-A7A9-2B6B-567CC13906AB}"/>
              </a:ext>
            </a:extLst>
          </p:cNvPr>
          <p:cNvPicPr>
            <a:picLocks noGrp="1" noChangeAspect="1"/>
          </p:cNvPicPr>
          <p:nvPr>
            <p:ph idx="1"/>
          </p:nvPr>
        </p:nvPicPr>
        <p:blipFill rotWithShape="1">
          <a:blip r:embed="rId3"/>
          <a:srcRect t="3781" b="3509"/>
          <a:stretch/>
        </p:blipFill>
        <p:spPr>
          <a:xfrm>
            <a:off x="1578559" y="1601478"/>
            <a:ext cx="9034881" cy="4342122"/>
          </a:xfrm>
          <a:prstGeom prst="rect">
            <a:avLst/>
          </a:prstGeom>
        </p:spPr>
      </p:pic>
      <p:sp>
        <p:nvSpPr>
          <p:cNvPr id="4" name="Date Placeholder 3">
            <a:extLst>
              <a:ext uri="{FF2B5EF4-FFF2-40B4-BE49-F238E27FC236}">
                <a16:creationId xmlns:a16="http://schemas.microsoft.com/office/drawing/2014/main" id="{7007515E-9DEB-1E18-BA1B-48B45A5C44A8}"/>
              </a:ext>
            </a:extLst>
          </p:cNvPr>
          <p:cNvSpPr>
            <a:spLocks noGrp="1"/>
          </p:cNvSpPr>
          <p:nvPr>
            <p:ph type="dt" sz="half" idx="10"/>
          </p:nvPr>
        </p:nvSpPr>
        <p:spPr/>
        <p:txBody>
          <a:bodyPr/>
          <a:lstStyle/>
          <a:p>
            <a:fld id="{730F0F45-481B-4348-A58D-0AA8F5D5BD5C}" type="datetime1">
              <a:rPr lang="en-US" smtClean="0"/>
              <a:t>3/29/24</a:t>
            </a:fld>
            <a:endParaRPr lang="en-US"/>
          </a:p>
        </p:txBody>
      </p:sp>
      <p:sp>
        <p:nvSpPr>
          <p:cNvPr id="5" name="Slide Number Placeholder 4">
            <a:extLst>
              <a:ext uri="{FF2B5EF4-FFF2-40B4-BE49-F238E27FC236}">
                <a16:creationId xmlns:a16="http://schemas.microsoft.com/office/drawing/2014/main" id="{42935130-BA9D-317C-71B0-307854F8FB46}"/>
              </a:ext>
            </a:extLst>
          </p:cNvPr>
          <p:cNvSpPr>
            <a:spLocks noGrp="1"/>
          </p:cNvSpPr>
          <p:nvPr>
            <p:ph type="sldNum" sz="quarter" idx="12"/>
          </p:nvPr>
        </p:nvSpPr>
        <p:spPr/>
        <p:txBody>
          <a:bodyPr/>
          <a:lstStyle/>
          <a:p>
            <a:fld id="{53BB9114-250A-2F45-B5D4-E8882FFCD837}" type="slidenum">
              <a:rPr lang="en-US" smtClean="0"/>
              <a:t>8</a:t>
            </a:fld>
            <a:endParaRPr lang="en-US"/>
          </a:p>
        </p:txBody>
      </p:sp>
    </p:spTree>
    <p:extLst>
      <p:ext uri="{BB962C8B-B14F-4D97-AF65-F5344CB8AC3E}">
        <p14:creationId xmlns:p14="http://schemas.microsoft.com/office/powerpoint/2010/main" val="2165097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CAE4C6-8DB8-EB68-7959-A30C696A3CDE}"/>
              </a:ext>
            </a:extLst>
          </p:cNvPr>
          <p:cNvPicPr>
            <a:picLocks noChangeAspect="1"/>
          </p:cNvPicPr>
          <p:nvPr/>
        </p:nvPicPr>
        <p:blipFill>
          <a:blip r:embed="rId2"/>
          <a:stretch>
            <a:fillRect/>
          </a:stretch>
        </p:blipFill>
        <p:spPr>
          <a:xfrm>
            <a:off x="787521" y="1926591"/>
            <a:ext cx="10566279" cy="4429759"/>
          </a:xfrm>
          <a:prstGeom prst="rect">
            <a:avLst/>
          </a:prstGeom>
        </p:spPr>
      </p:pic>
      <p:sp>
        <p:nvSpPr>
          <p:cNvPr id="2" name="Title 1">
            <a:extLst>
              <a:ext uri="{FF2B5EF4-FFF2-40B4-BE49-F238E27FC236}">
                <a16:creationId xmlns:a16="http://schemas.microsoft.com/office/drawing/2014/main" id="{CA410DE2-E188-D634-FBB9-B7B0A371D491}"/>
              </a:ext>
            </a:extLst>
          </p:cNvPr>
          <p:cNvSpPr>
            <a:spLocks noGrp="1"/>
          </p:cNvSpPr>
          <p:nvPr>
            <p:ph type="title"/>
          </p:nvPr>
        </p:nvSpPr>
        <p:spPr/>
        <p:txBody>
          <a:bodyPr/>
          <a:lstStyle/>
          <a:p>
            <a:r>
              <a:rPr lang="en-US" dirty="0"/>
              <a:t>Baselines</a:t>
            </a:r>
          </a:p>
        </p:txBody>
      </p:sp>
      <p:sp>
        <p:nvSpPr>
          <p:cNvPr id="3" name="Content Placeholder 2">
            <a:extLst>
              <a:ext uri="{FF2B5EF4-FFF2-40B4-BE49-F238E27FC236}">
                <a16:creationId xmlns:a16="http://schemas.microsoft.com/office/drawing/2014/main" id="{8DF26A55-1BB7-D5FA-2A9E-0473E4432539}"/>
              </a:ext>
            </a:extLst>
          </p:cNvPr>
          <p:cNvSpPr>
            <a:spLocks noGrp="1"/>
          </p:cNvSpPr>
          <p:nvPr>
            <p:ph idx="1"/>
          </p:nvPr>
        </p:nvSpPr>
        <p:spPr>
          <a:xfrm>
            <a:off x="838200" y="1520825"/>
            <a:ext cx="10515600" cy="4351338"/>
          </a:xfrm>
        </p:spPr>
        <p:txBody>
          <a:bodyPr/>
          <a:lstStyle/>
          <a:p>
            <a:r>
              <a:rPr lang="en-US" dirty="0"/>
              <a:t>Imputation methods</a:t>
            </a:r>
          </a:p>
        </p:txBody>
      </p:sp>
      <p:sp>
        <p:nvSpPr>
          <p:cNvPr id="4" name="Date Placeholder 3">
            <a:extLst>
              <a:ext uri="{FF2B5EF4-FFF2-40B4-BE49-F238E27FC236}">
                <a16:creationId xmlns:a16="http://schemas.microsoft.com/office/drawing/2014/main" id="{A8337507-3745-02BA-C9E4-84CCAF1FEF3F}"/>
              </a:ext>
            </a:extLst>
          </p:cNvPr>
          <p:cNvSpPr>
            <a:spLocks noGrp="1"/>
          </p:cNvSpPr>
          <p:nvPr>
            <p:ph type="dt" sz="half" idx="10"/>
          </p:nvPr>
        </p:nvSpPr>
        <p:spPr/>
        <p:txBody>
          <a:bodyPr/>
          <a:lstStyle/>
          <a:p>
            <a:fld id="{730F0F45-481B-4348-A58D-0AA8F5D5BD5C}" type="datetime1">
              <a:rPr lang="en-US" smtClean="0"/>
              <a:t>3/29/24</a:t>
            </a:fld>
            <a:endParaRPr lang="en-US"/>
          </a:p>
        </p:txBody>
      </p:sp>
      <p:sp>
        <p:nvSpPr>
          <p:cNvPr id="5" name="Slide Number Placeholder 4">
            <a:extLst>
              <a:ext uri="{FF2B5EF4-FFF2-40B4-BE49-F238E27FC236}">
                <a16:creationId xmlns:a16="http://schemas.microsoft.com/office/drawing/2014/main" id="{D0E21819-EC50-2264-AC94-88823E4B53FF}"/>
              </a:ext>
            </a:extLst>
          </p:cNvPr>
          <p:cNvSpPr>
            <a:spLocks noGrp="1"/>
          </p:cNvSpPr>
          <p:nvPr>
            <p:ph type="sldNum" sz="quarter" idx="12"/>
          </p:nvPr>
        </p:nvSpPr>
        <p:spPr/>
        <p:txBody>
          <a:bodyPr/>
          <a:lstStyle/>
          <a:p>
            <a:fld id="{53BB9114-250A-2F45-B5D4-E8882FFCD837}" type="slidenum">
              <a:rPr lang="en-US" smtClean="0"/>
              <a:t>9</a:t>
            </a:fld>
            <a:endParaRPr lang="en-US"/>
          </a:p>
        </p:txBody>
      </p:sp>
    </p:spTree>
    <p:extLst>
      <p:ext uri="{BB962C8B-B14F-4D97-AF65-F5344CB8AC3E}">
        <p14:creationId xmlns:p14="http://schemas.microsoft.com/office/powerpoint/2010/main" val="40642565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5391</TotalTime>
  <Words>1319</Words>
  <Application>Microsoft Macintosh PowerPoint</Application>
  <PresentationFormat>Widescreen</PresentationFormat>
  <Paragraphs>244</Paragraphs>
  <Slides>28</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Gill Sans MT</vt:lpstr>
      <vt:lpstr>Times New Roman</vt:lpstr>
      <vt:lpstr>Office Theme</vt:lpstr>
      <vt:lpstr>Recurrent Neural Networks for Multivariate Time Series with Missing Values Z. Che et al., Scientific Reports '18</vt:lpstr>
      <vt:lpstr>Outline</vt:lpstr>
      <vt:lpstr>Introduction</vt:lpstr>
      <vt:lpstr>Outline</vt:lpstr>
      <vt:lpstr>Notations</vt:lpstr>
      <vt:lpstr>GRU-RNN for time series classification</vt:lpstr>
      <vt:lpstr>GRU-D: model with trainable decays</vt:lpstr>
      <vt:lpstr>GRU-D: model with trainable decays</vt:lpstr>
      <vt:lpstr>Baselines</vt:lpstr>
      <vt:lpstr>Baselines</vt:lpstr>
      <vt:lpstr>Outline</vt:lpstr>
      <vt:lpstr>Datasets &amp; tasks</vt:lpstr>
      <vt:lpstr>Experiment results</vt:lpstr>
      <vt:lpstr>Experiment results</vt:lpstr>
      <vt:lpstr>Outline</vt:lpstr>
      <vt:lpstr>Analysis on learnt decays</vt:lpstr>
      <vt:lpstr>Early prediction capacity and model scalability with growing data size</vt:lpstr>
      <vt:lpstr>Advantages &amp; limitations</vt:lpstr>
      <vt:lpstr>Outline</vt:lpstr>
      <vt:lpstr>Green Learning</vt:lpstr>
      <vt:lpstr>Motivation of GL</vt:lpstr>
      <vt:lpstr>GL: A high-level sketch</vt:lpstr>
      <vt:lpstr>1. Subspace approximation</vt:lpstr>
      <vt:lpstr>2. Generation of expressive representations</vt:lpstr>
      <vt:lpstr>3. Ensemble-enabled architecture</vt:lpstr>
      <vt:lpstr>4. Discriminant features selection</vt:lpstr>
      <vt:lpstr>5. Feature space partitioning</vt:lpstr>
      <vt:lpstr>Thanks &amp; QA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鼎宜 聂</dc:creator>
  <cp:lastModifiedBy>鼎宜 聂</cp:lastModifiedBy>
  <cp:revision>570</cp:revision>
  <dcterms:created xsi:type="dcterms:W3CDTF">2024-02-06T09:00:59Z</dcterms:created>
  <dcterms:modified xsi:type="dcterms:W3CDTF">2024-03-29T11:38:27Z</dcterms:modified>
</cp:coreProperties>
</file>