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6" r:id="rId7"/>
    <p:sldId id="277" r:id="rId8"/>
    <p:sldId id="261" r:id="rId9"/>
    <p:sldId id="263" r:id="rId10"/>
    <p:sldId id="273" r:id="rId11"/>
    <p:sldId id="272" r:id="rId12"/>
    <p:sldId id="274" r:id="rId13"/>
    <p:sldId id="275" r:id="rId14"/>
    <p:sldId id="265" r:id="rId15"/>
    <p:sldId id="266" r:id="rId16"/>
  </p:sldIdLst>
  <p:sldSz cx="12192000" cy="6858000"/>
  <p:notesSz cx="6858000" cy="9144000"/>
  <p:embeddedFontLst>
    <p:embeddedFont>
      <p:font typeface="D2Coding" panose="020B0609020101020101" pitchFamily="49" charset="-127"/>
      <p:regular r:id="rId18"/>
      <p:bold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배달의민족 주아" panose="02020603020101020101" pitchFamily="18" charset="-127"/>
      <p:regular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현민 정" initials="현정" lastIdx="1" clrIdx="0">
    <p:extLst>
      <p:ext uri="{19B8F6BF-5375-455C-9EA6-DF929625EA0E}">
        <p15:presenceInfo xmlns:p15="http://schemas.microsoft.com/office/powerpoint/2012/main" userId="9cd4f4388a742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8FA"/>
    <a:srgbClr val="067D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830" y="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A7BD6-465B-4566-A77B-C01D79D878A4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FB854-5A39-426E-85B4-487B77F3CE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94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FB854-5A39-426E-85B4-487B77F3CE8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197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1098" y="3742017"/>
            <a:ext cx="8089804" cy="1752600"/>
          </a:xfrm>
        </p:spPr>
        <p:txBody>
          <a:bodyPr/>
          <a:lstStyle/>
          <a:p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TensorFlow를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활용한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이미지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분류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구현</a:t>
            </a:r>
            <a:endParaRPr 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2024-1 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다이브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교육부장 정현민</a:t>
            </a:r>
            <a:endParaRPr 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03DF43-E76A-A024-5155-0F1587D444F5}"/>
              </a:ext>
            </a:extLst>
          </p:cNvPr>
          <p:cNvSpPr txBox="1">
            <a:spLocks/>
          </p:cNvSpPr>
          <p:nvPr/>
        </p:nvSpPr>
        <p:spPr>
          <a:xfrm>
            <a:off x="2209800" y="165165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텐서플로우를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이용한 이미지 분류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078ABA6-62BE-FA56-57D9-233EC3581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구축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 예시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7AE80B-21F8-5320-F60C-F89B47FD0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454" y="1328393"/>
            <a:ext cx="6039693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27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unnamed">
            <a:hlinkClick r:id="" action="ppaction://media"/>
            <a:extLst>
              <a:ext uri="{FF2B5EF4-FFF2-40B4-BE49-F238E27FC236}">
                <a16:creationId xmlns:a16="http://schemas.microsoft.com/office/drawing/2014/main" id="{CA0A65CA-1412-A950-F960-2E7B88E4883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66496" y="605017"/>
            <a:ext cx="7609451" cy="625298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5F5D4BE-06AA-006D-5A2C-9A7AD5FE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구축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개념 소개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8A5ED63-87A7-A0E9-7A93-9DF8A2382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7112" y="1854210"/>
            <a:ext cx="374015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Kernel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size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3 X 3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 필터로 이미지를 필터만큼의 구역을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합성곱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행렬 연산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수행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Stride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필터가 움직이는 간격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여기선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stride = 1</a:t>
            </a:r>
          </a:p>
          <a:p>
            <a:pPr marL="0" indent="0">
              <a:buNone/>
            </a:pP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이렇게 레이어가 깊어질수록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feature map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크기는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작아짐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But, padding(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이미지 데이터에 여백 추가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사용하면 크기를 유지시킬 수 있음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6805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5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5F5D4BE-06AA-006D-5A2C-9A7AD5FE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구축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개념 소개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00EB0D-B59E-017F-CC64-26D706FF9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373" y="1588540"/>
            <a:ext cx="7716066" cy="499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31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5F5D4BE-06AA-006D-5A2C-9A7AD5FE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구축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개념 소개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79C669A-40A0-B67E-D4E1-301DB27B0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97" y="1585492"/>
            <a:ext cx="10171206" cy="482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09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훈련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예시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AC26ADB-681C-E953-420E-3BB3A4C10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804" y="2853585"/>
            <a:ext cx="9838393" cy="584775"/>
          </a:xfrm>
          <a:prstGeom prst="rect">
            <a:avLst/>
          </a:prstGeom>
          <a:solidFill>
            <a:srgbClr val="F7F8F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모델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컴파일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model.compile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loss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categorical_crossentropy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optimizer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adam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metrics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"accuracy"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BF9D3AB-B055-F507-1E2D-EE65E0FF8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804" y="3851633"/>
            <a:ext cx="9838393" cy="584775"/>
          </a:xfrm>
          <a:prstGeom prst="rect">
            <a:avLst/>
          </a:prstGeom>
          <a:solidFill>
            <a:srgbClr val="F7F8F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모델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학습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model.fit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train_images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train_labels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epochs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validation_data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valid_images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valid_labels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평가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6F54CF-FEB0-793E-9D7D-443660C2F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434" y="1646191"/>
            <a:ext cx="5110467" cy="7652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38048D0-02C1-5144-49F2-C8ECD8FEE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433" y="3079694"/>
            <a:ext cx="6011114" cy="4001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목차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이미지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분류란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텐서플로우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소개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 구현 실습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이미지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분류란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AA3BB3-905B-3B2A-5EDF-6666300173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27"/>
          <a:stretch/>
        </p:blipFill>
        <p:spPr>
          <a:xfrm>
            <a:off x="749393" y="2048805"/>
            <a:ext cx="10693214" cy="4008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텐서플로우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소개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텐서플로우란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구글에서</a:t>
            </a:r>
            <a:r>
              <a:rPr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개발한</a:t>
            </a:r>
            <a:r>
              <a:rPr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오픈소스</a:t>
            </a:r>
            <a:r>
              <a:rPr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머신러닝</a:t>
            </a:r>
            <a:r>
              <a:rPr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라이브러리</a:t>
            </a:r>
            <a:endParaRPr lang="en-US" sz="27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sz="2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딥러닝</a:t>
            </a:r>
            <a:r>
              <a:rPr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sz="2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</a:t>
            </a:r>
            <a:r>
              <a:rPr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sz="2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</a:t>
            </a:r>
            <a:r>
              <a:rPr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및 </a:t>
            </a:r>
            <a:r>
              <a:rPr sz="2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배포에</a:t>
            </a:r>
            <a:r>
              <a:rPr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sz="2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</a:t>
            </a:r>
            <a:endParaRPr 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endParaRPr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sz="2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특징</a:t>
            </a:r>
            <a:endParaRPr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 </a:t>
            </a:r>
            <a:r>
              <a:rPr sz="23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높은</a:t>
            </a:r>
            <a:r>
              <a:rPr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sz="23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유연성</a:t>
            </a:r>
            <a:r>
              <a:rPr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및 </a:t>
            </a:r>
            <a:r>
              <a:rPr sz="23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확장성</a:t>
            </a:r>
            <a:endParaRPr sz="2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- </a:t>
            </a:r>
            <a:r>
              <a:rPr sz="23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다양한</a:t>
            </a:r>
            <a:r>
              <a:rPr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sz="23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언어</a:t>
            </a:r>
            <a:r>
              <a:rPr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sz="23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지원</a:t>
            </a:r>
            <a:r>
              <a:rPr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(Python, JavaScript, C++, 등)</a:t>
            </a:r>
          </a:p>
          <a:p>
            <a:pPr marL="0" indent="0">
              <a:buNone/>
            </a:pPr>
            <a:r>
              <a:rPr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- </a:t>
            </a:r>
            <a:r>
              <a:rPr sz="23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풍부한</a:t>
            </a:r>
            <a:r>
              <a:rPr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sz="23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커뮤니티와</a:t>
            </a:r>
            <a:r>
              <a:rPr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sz="23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</a:t>
            </a:r>
            <a:endParaRPr sz="2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준비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786849"/>
          </a:xfrm>
        </p:spPr>
        <p:txBody>
          <a:bodyPr/>
          <a:lstStyle/>
          <a:p>
            <a:pPr marL="0" indent="0">
              <a:buNone/>
            </a:pP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데이터셋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수집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-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공개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데이터셋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(예: CIFAR-10, MNIST)</a:t>
            </a:r>
          </a:p>
          <a:p>
            <a:pPr marL="0" indent="0">
              <a:buNone/>
            </a:pP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-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직접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수집</a:t>
            </a:r>
            <a:endParaRPr 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전처리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-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이미지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크기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조정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-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정규화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증강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(Data Augmentation)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0015"/>
            <a:ext cx="10972800" cy="785168"/>
          </a:xfrm>
        </p:spPr>
        <p:txBody>
          <a:bodyPr/>
          <a:lstStyle/>
          <a:p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준비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39E5AB8-2576-E385-C5A8-99509AE67FA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35384" y="1067372"/>
            <a:ext cx="6603460" cy="139912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5C3D14D-E560-9C36-5FBB-434FB39F817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45980" y="2461596"/>
            <a:ext cx="6592864" cy="140972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976919D-CF54-3A83-C1B5-AC218328B9E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00138" y="3907651"/>
            <a:ext cx="6582262" cy="145212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A35BA4A-5B52-546D-EBF4-D412CFB4603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35384" y="5396103"/>
            <a:ext cx="6582260" cy="1420326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14E8A0A4-AE05-63EB-B78A-94FE26CB626F}"/>
              </a:ext>
            </a:extLst>
          </p:cNvPr>
          <p:cNvGrpSpPr/>
          <p:nvPr/>
        </p:nvGrpSpPr>
        <p:grpSpPr>
          <a:xfrm>
            <a:off x="553156" y="2384961"/>
            <a:ext cx="2766117" cy="2306858"/>
            <a:chOff x="553156" y="1682275"/>
            <a:chExt cx="2766117" cy="2306858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171FFAF-98AA-AAD4-C41E-25242C9C0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3156" y="1682275"/>
              <a:ext cx="2766117" cy="185611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76DD8B1-77D8-7E22-E845-F3B707CCF691}"/>
                </a:ext>
              </a:extLst>
            </p:cNvPr>
            <p:cNvSpPr txBox="1"/>
            <p:nvPr/>
          </p:nvSpPr>
          <p:spPr>
            <a:xfrm>
              <a:off x="1224633" y="3650579"/>
              <a:ext cx="14231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원본 사진</a:t>
              </a:r>
              <a:endParaRPr 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67C7668-CFED-2F5F-BF06-A1DFED5A5515}"/>
              </a:ext>
            </a:extLst>
          </p:cNvPr>
          <p:cNvSpPr/>
          <p:nvPr/>
        </p:nvSpPr>
        <p:spPr>
          <a:xfrm>
            <a:off x="3843230" y="3018208"/>
            <a:ext cx="708144" cy="6393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34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DC39E48-E6EC-93AE-342C-F269987FD3A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3736" y="1306027"/>
            <a:ext cx="6903162" cy="15759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4BD45FF-55BD-9817-6727-09274780BD4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63425" y="2972324"/>
            <a:ext cx="6980850" cy="15759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AED98B3-3AE7-70FF-AB09-3F164F255A2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14984" y="4721119"/>
            <a:ext cx="6858768" cy="148717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B13B09F-EC20-A834-0FD6-0D6778EE7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0015"/>
            <a:ext cx="10972800" cy="785168"/>
          </a:xfrm>
        </p:spPr>
        <p:txBody>
          <a:bodyPr/>
          <a:lstStyle/>
          <a:p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준비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C7647E6-C5E9-1226-016B-326A4D0B6AFC}"/>
              </a:ext>
            </a:extLst>
          </p:cNvPr>
          <p:cNvGrpSpPr/>
          <p:nvPr/>
        </p:nvGrpSpPr>
        <p:grpSpPr>
          <a:xfrm>
            <a:off x="553156" y="2384961"/>
            <a:ext cx="2766117" cy="2306858"/>
            <a:chOff x="553156" y="1682275"/>
            <a:chExt cx="2766117" cy="230685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B5FB686-9215-1C54-93D4-766949E03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3156" y="1682275"/>
              <a:ext cx="2766117" cy="185611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EF30F8-FCAB-712F-DA21-AF943A6CBBAB}"/>
                </a:ext>
              </a:extLst>
            </p:cNvPr>
            <p:cNvSpPr txBox="1"/>
            <p:nvPr/>
          </p:nvSpPr>
          <p:spPr>
            <a:xfrm>
              <a:off x="1224633" y="3650579"/>
              <a:ext cx="14231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원본 사진</a:t>
              </a:r>
              <a:endParaRPr 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74961E7-7A66-0BB3-7D53-F54BA1327211}"/>
              </a:ext>
            </a:extLst>
          </p:cNvPr>
          <p:cNvSpPr/>
          <p:nvPr/>
        </p:nvSpPr>
        <p:spPr>
          <a:xfrm>
            <a:off x="3637277" y="3018208"/>
            <a:ext cx="708144" cy="6393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51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4550" y="350265"/>
            <a:ext cx="5188475" cy="694764"/>
          </a:xfrm>
        </p:spPr>
        <p:txBody>
          <a:bodyPr/>
          <a:lstStyle/>
          <a:p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준비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예시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5E4953-A932-82D1-45CD-A8FDA6FD0F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43" b="13595"/>
          <a:stretch/>
        </p:blipFill>
        <p:spPr>
          <a:xfrm>
            <a:off x="135213" y="123384"/>
            <a:ext cx="4905034" cy="132020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E0B23DA-33BA-5452-ABA8-0627CA5F23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2406" r="777" b="4004"/>
          <a:stretch/>
        </p:blipFill>
        <p:spPr>
          <a:xfrm>
            <a:off x="154833" y="1498791"/>
            <a:ext cx="7980781" cy="5235825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F682C64-66D0-A85C-6816-973E3D574ACD}"/>
              </a:ext>
            </a:extLst>
          </p:cNvPr>
          <p:cNvCxnSpPr>
            <a:cxnSpLocks/>
          </p:cNvCxnSpPr>
          <p:nvPr/>
        </p:nvCxnSpPr>
        <p:spPr>
          <a:xfrm>
            <a:off x="8291477" y="1498791"/>
            <a:ext cx="0" cy="523582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C38324F1-FAA1-3DEC-4337-4A9F35DFA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7336" y="1498791"/>
            <a:ext cx="3371111" cy="4755790"/>
          </a:xfrm>
          <a:prstGeom prst="rect">
            <a:avLst/>
          </a:prstGeom>
        </p:spPr>
      </p:pic>
      <p:sp>
        <p:nvSpPr>
          <p:cNvPr id="26" name="Rectangle 1">
            <a:extLst>
              <a:ext uri="{FF2B5EF4-FFF2-40B4-BE49-F238E27FC236}">
                <a16:creationId xmlns:a16="http://schemas.microsoft.com/office/drawing/2014/main" id="{840BDFA3-D549-5478-5AB2-01B930CBC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639" y="117280"/>
            <a:ext cx="4544497" cy="1278299"/>
          </a:xfrm>
          <a:prstGeom prst="rect">
            <a:avLst/>
          </a:prstGeom>
          <a:solidFill>
            <a:srgbClr val="F7F8F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kern="1300" cap="none" normalizeH="0" dirty="0">
                <a:ln>
                  <a:noFill/>
                </a:ln>
                <a:solidFill>
                  <a:srgbClr val="0033B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import </a:t>
            </a:r>
            <a:r>
              <a:rPr kumimoji="0" lang="en-US" altLang="en-US" sz="1300" b="0" i="0" u="none" strike="noStrike" kern="13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tensorflow</a:t>
            </a:r>
            <a:r>
              <a:rPr kumimoji="0" lang="en-US" altLang="en-US" sz="1300" b="0" i="0" u="none" strike="noStrike" kern="13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300" b="0" i="0" u="none" strike="noStrike" kern="1300" cap="none" normalizeH="0" dirty="0">
                <a:ln>
                  <a:noFill/>
                </a:ln>
                <a:solidFill>
                  <a:srgbClr val="0033B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as </a:t>
            </a:r>
            <a:r>
              <a:rPr kumimoji="0" lang="en-US" altLang="en-US" sz="1300" b="0" i="0" u="none" strike="noStrike" kern="13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tf</a:t>
            </a:r>
            <a:endParaRPr kumimoji="0" lang="en-US" altLang="en-US" sz="1300" b="0" i="0" u="none" strike="noStrike" kern="1300" cap="none" normalizeH="0" dirty="0">
              <a:ln>
                <a:noFill/>
              </a:ln>
              <a:solidFill>
                <a:srgbClr val="080808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kern="1300" cap="none" normalizeH="0" dirty="0">
                <a:ln>
                  <a:noFill/>
                </a:ln>
                <a:solidFill>
                  <a:srgbClr val="0033B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from </a:t>
            </a:r>
            <a:r>
              <a:rPr kumimoji="0" lang="en-US" altLang="en-US" sz="1300" b="0" i="0" u="none" strike="noStrike" kern="13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tensordaiv</a:t>
            </a:r>
            <a:r>
              <a:rPr kumimoji="0" lang="en-US" altLang="en-US" sz="1300" b="0" i="0" u="none" strike="noStrike" kern="13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300" b="0" i="0" u="none" strike="noStrike" kern="1300" cap="none" normalizeH="0" dirty="0">
                <a:ln>
                  <a:noFill/>
                </a:ln>
                <a:solidFill>
                  <a:srgbClr val="0033B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import </a:t>
            </a:r>
            <a:r>
              <a:rPr lang="en-US" altLang="en-US" sz="1300" kern="1300" dirty="0" err="1">
                <a:solidFill>
                  <a:srgbClr val="08080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nn</a:t>
            </a:r>
            <a:br>
              <a:rPr kumimoji="0" lang="en-US" altLang="en-US" sz="1300" b="0" i="0" u="none" strike="noStrike" kern="13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300" b="0" i="0" u="none" strike="noStrike" kern="1300" cap="none" normalizeH="0" dirty="0">
                <a:ln>
                  <a:noFill/>
                </a:ln>
                <a:solidFill>
                  <a:srgbClr val="0033B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from </a:t>
            </a:r>
            <a:r>
              <a:rPr kumimoji="0" lang="en-US" altLang="en-US" sz="1300" b="0" i="0" u="none" strike="noStrike" kern="13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keras</a:t>
            </a:r>
            <a:r>
              <a:rPr kumimoji="0" lang="en-US" altLang="en-US" sz="1300" b="0" i="0" u="none" strike="noStrike" kern="13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300" b="0" i="0" u="none" strike="noStrike" kern="1300" cap="none" normalizeH="0" dirty="0">
                <a:ln>
                  <a:noFill/>
                </a:ln>
                <a:solidFill>
                  <a:srgbClr val="0033B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import </a:t>
            </a:r>
            <a:r>
              <a:rPr kumimoji="0" lang="en-US" altLang="en-US" sz="1300" b="0" i="0" u="none" strike="noStrike" kern="13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Model</a:t>
            </a:r>
            <a:br>
              <a:rPr kumimoji="0" lang="en-US" altLang="en-US" sz="1300" b="0" i="0" u="none" strike="noStrike" kern="13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300" b="0" i="0" u="none" strike="noStrike" kern="1300" cap="none" normalizeH="0" dirty="0">
                <a:ln>
                  <a:noFill/>
                </a:ln>
                <a:solidFill>
                  <a:srgbClr val="0033B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import </a:t>
            </a:r>
            <a:r>
              <a:rPr kumimoji="0" lang="en-US" altLang="en-US" sz="1300" b="0" i="0" u="none" strike="noStrike" kern="13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matplotlib.pyplot</a:t>
            </a:r>
            <a:r>
              <a:rPr kumimoji="0" lang="en-US" altLang="en-US" sz="1300" b="0" i="0" u="none" strike="noStrike" kern="13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300" b="0" i="0" u="none" strike="noStrike" kern="1300" cap="none" normalizeH="0" dirty="0">
                <a:ln>
                  <a:noFill/>
                </a:ln>
                <a:solidFill>
                  <a:srgbClr val="0033B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as </a:t>
            </a:r>
            <a:r>
              <a:rPr kumimoji="0" lang="en-US" altLang="en-US" sz="1300" b="0" i="0" u="none" strike="noStrike" kern="13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plt</a:t>
            </a:r>
            <a:br>
              <a:rPr kumimoji="0" lang="en-US" altLang="en-US" sz="1300" b="0" i="0" u="none" strike="noStrike" kern="13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300" b="0" i="0" u="none" strike="noStrike" kern="1300" cap="none" normalizeH="0" dirty="0">
                <a:ln>
                  <a:noFill/>
                </a:ln>
                <a:solidFill>
                  <a:srgbClr val="0033B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from </a:t>
            </a:r>
            <a:r>
              <a:rPr kumimoji="0" lang="en-US" altLang="en-US" sz="1300" b="0" i="0" u="none" strike="noStrike" kern="13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sklearn.model_selection</a:t>
            </a:r>
            <a:r>
              <a:rPr kumimoji="0" lang="en-US" altLang="en-US" sz="1300" b="0" i="0" u="none" strike="noStrike" kern="13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300" b="0" i="0" u="none" strike="noStrike" kern="1300" cap="none" normalizeH="0" dirty="0">
                <a:ln>
                  <a:noFill/>
                </a:ln>
                <a:solidFill>
                  <a:srgbClr val="0033B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import </a:t>
            </a:r>
            <a:r>
              <a:rPr kumimoji="0" lang="en-US" altLang="en-US" sz="1300" b="0" i="0" u="none" strike="noStrike" kern="13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train_test_split</a:t>
            </a:r>
            <a:endParaRPr kumimoji="0" lang="en-US" altLang="en-US" sz="1300" b="0" i="0" u="none" strike="noStrike" kern="1300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68CF3858-EE1E-4496-D92C-4993FD8DF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85" y="1497295"/>
            <a:ext cx="7569559" cy="5192319"/>
          </a:xfrm>
          <a:prstGeom prst="rect">
            <a:avLst/>
          </a:prstGeom>
          <a:solidFill>
            <a:srgbClr val="F7F8F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cls2lab = 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b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"T-shirt/top"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"Trouser"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"Pullover"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"Dress"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"Coat"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b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"Sandal"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"Shirt"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"Sneaker"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"Bag"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"Ankle boot"</a:t>
            </a:r>
            <a:b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b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b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270" b="0" i="0" u="none" strike="noStrike" kern="10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train_images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270" b="0" i="0" u="none" strike="noStrike" kern="10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train_labels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270" b="0" i="0" u="none" strike="noStrike" kern="10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test_images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270" b="0" i="0" u="none" strike="noStrike" kern="10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test_labels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kumimoji="0" lang="en-US" altLang="en-US" sz="1270" b="0" i="0" u="none" strike="noStrike" kern="10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datasets.fashion_mnist.load_data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b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b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270" b="0" i="1" u="none" strike="noStrike" kern="1000" cap="none" normalizeH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kumimoji="0" lang="en-US" altLang="en-US" sz="1270" b="0" i="1" u="none" strike="noStrike" kern="1000" cap="none" normalizeH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데이터</a:t>
            </a:r>
            <a:r>
              <a:rPr kumimoji="0" lang="en-US" altLang="en-US" sz="1270" b="0" i="1" u="none" strike="noStrike" kern="1000" cap="none" normalizeH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270" b="0" i="1" u="none" strike="noStrike" kern="1000" cap="none" normalizeH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전처리</a:t>
            </a:r>
            <a:br>
              <a:rPr kumimoji="0" lang="en-US" altLang="en-US" sz="1270" b="0" i="1" u="none" strike="noStrike" kern="1000" cap="none" normalizeH="0" dirty="0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270" b="0" i="0" u="none" strike="noStrike" kern="10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train_images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270" b="0" i="0" u="none" strike="noStrike" kern="10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test_images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en-US" altLang="en-US" sz="1270" b="0" i="0" u="none" strike="noStrike" kern="10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train_images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/ 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255.0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270" b="0" i="0" u="none" strike="noStrike" kern="10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test_images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/ 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255.0</a:t>
            </a:r>
            <a:b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b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270" b="0" i="1" u="none" strike="noStrike" kern="1000" cap="none" normalizeH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kumimoji="0" lang="en-US" altLang="en-US" sz="1270" b="0" i="1" u="none" strike="noStrike" kern="1000" cap="none" normalizeH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검증용</a:t>
            </a:r>
            <a:r>
              <a:rPr kumimoji="0" lang="en-US" altLang="en-US" sz="1270" b="0" i="1" u="none" strike="noStrike" kern="1000" cap="none" normalizeH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270" b="0" i="1" u="none" strike="noStrike" kern="1000" cap="none" normalizeH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데이터</a:t>
            </a:r>
            <a:r>
              <a:rPr kumimoji="0" lang="en-US" altLang="en-US" sz="1270" b="0" i="1" u="none" strike="noStrike" kern="1000" cap="none" normalizeH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셋 </a:t>
            </a:r>
            <a:r>
              <a:rPr kumimoji="0" lang="en-US" altLang="en-US" sz="1270" b="0" i="1" u="none" strike="noStrike" kern="1000" cap="none" normalizeH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분리</a:t>
            </a:r>
            <a:r>
              <a:rPr kumimoji="0" lang="en-US" altLang="en-US" sz="1270" b="0" i="1" u="none" strike="noStrike" kern="1000" cap="none" normalizeH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(80% </a:t>
            </a:r>
            <a:r>
              <a:rPr kumimoji="0" lang="en-US" altLang="en-US" sz="1270" b="0" i="1" u="none" strike="noStrike" kern="1000" cap="none" normalizeH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학습용</a:t>
            </a:r>
            <a:r>
              <a:rPr kumimoji="0" lang="en-US" altLang="en-US" sz="1270" b="0" i="1" u="none" strike="noStrike" kern="1000" cap="none" normalizeH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20% </a:t>
            </a:r>
            <a:r>
              <a:rPr kumimoji="0" lang="en-US" altLang="en-US" sz="1270" b="0" i="1" u="none" strike="noStrike" kern="1000" cap="none" normalizeH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검증용</a:t>
            </a:r>
            <a:r>
              <a:rPr kumimoji="0" lang="en-US" altLang="en-US" sz="1270" b="0" i="1" u="none" strike="noStrike" kern="1000" cap="none" normalizeH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en-US" altLang="en-US" sz="1270" b="0" i="1" u="none" strike="noStrike" kern="1000" cap="none" normalizeH="0" dirty="0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270" b="0" i="0" u="none" strike="noStrike" kern="10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train_images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270" b="0" i="0" u="none" strike="noStrike" kern="10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valid_images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270" b="0" i="0" u="none" strike="noStrike" kern="10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train_labels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270" b="0" i="0" u="none" strike="noStrike" kern="10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valid_labels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en-US" altLang="en-US" sz="1270" b="0" i="0" u="none" strike="noStrike" kern="10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train_test_split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b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en-US" altLang="en-US" sz="1270" b="0" i="0" u="none" strike="noStrike" kern="10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train_images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270" b="0" i="0" u="none" strike="noStrike" kern="10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train_labels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270" b="0" i="0" u="none" strike="noStrike" kern="1000" cap="none" normalizeH="0" dirty="0" err="1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test_size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0.2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270" b="0" i="0" u="none" strike="noStrike" kern="1000" cap="none" normalizeH="0" dirty="0" err="1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random_state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42</a:t>
            </a:r>
            <a:b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b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270" b="0" i="0" u="none" strike="noStrike" kern="10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train_images.shape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270" b="0" i="0" u="none" strike="noStrike" kern="10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valid_images.shape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b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270" b="0" i="1" u="none" strike="noStrike" kern="1000" cap="none" normalizeH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kumimoji="0" lang="en-US" altLang="en-US" sz="1270" b="0" i="1" u="none" strike="noStrike" kern="1000" cap="none" normalizeH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원핫</a:t>
            </a:r>
            <a:r>
              <a:rPr kumimoji="0" lang="en-US" altLang="en-US" sz="1270" b="0" i="1" u="none" strike="noStrike" kern="1000" cap="none" normalizeH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270" b="0" i="1" u="none" strike="noStrike" kern="1000" cap="none" normalizeH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인코딩</a:t>
            </a:r>
            <a:r>
              <a:rPr kumimoji="0" lang="en-US" altLang="en-US" sz="1270" b="0" i="1" u="none" strike="noStrike" kern="1000" cap="none" normalizeH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270" b="0" i="1" u="none" strike="noStrike" kern="1000" cap="none" normalizeH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적용</a:t>
            </a:r>
            <a:br>
              <a:rPr kumimoji="0" lang="en-US" altLang="en-US" sz="1270" b="0" i="1" u="none" strike="noStrike" kern="1000" cap="none" normalizeH="0" dirty="0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270" b="0" i="0" u="none" strike="noStrike" kern="10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train_labels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en-US" altLang="en-US" sz="1270" b="0" i="0" u="none" strike="noStrike" kern="10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tf.one_hot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270" b="0" i="0" u="none" strike="noStrike" kern="10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train_labels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270" b="0" i="0" u="none" strike="noStrike" kern="10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valid_labels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en-US" altLang="en-US" sz="1270" b="0" i="0" u="none" strike="noStrike" kern="10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tf.one_hot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270" b="0" i="0" u="none" strike="noStrike" kern="10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valid_labels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270" b="0" i="0" u="none" strike="noStrike" kern="10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test_labels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en-US" altLang="en-US" sz="1270" b="0" i="0" u="none" strike="noStrike" kern="10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tf.one_hot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270" b="0" i="0" u="none" strike="noStrike" kern="10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test_labels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kumimoji="0" lang="en-US" altLang="en-US" sz="1270" b="0" i="0" u="none" strike="noStrike" kern="1000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A99A8448-DB3D-C544-F46A-E739480C2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6786" y="1516338"/>
            <a:ext cx="2943113" cy="651332"/>
          </a:xfrm>
          <a:prstGeom prst="rect">
            <a:avLst/>
          </a:prstGeom>
          <a:solidFill>
            <a:srgbClr val="F7F8F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kumimoji="0" lang="en-US" altLang="en-US" sz="17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데이터</a:t>
            </a: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셋 </a:t>
            </a:r>
            <a:r>
              <a:rPr kumimoji="0" lang="en-US" altLang="en-US" sz="17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확인</a:t>
            </a:r>
            <a:b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plt.imshow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train_images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])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구축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개념 소개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BCC7F44-3928-43F4-95F6-A67D68A43E2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CNN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Convolutional Neural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NetWork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이미지의 데이터로부터 </a:t>
            </a:r>
            <a:r>
              <a:rPr lang="en-US" altLang="ko-KR" sz="25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feature map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을 자동으로 추출해 이미지의 특징을 학습하는 모델</a:t>
            </a: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*feature map 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이란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25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모델이 학습하기 위해 만든 이미지의 특징</a:t>
            </a:r>
            <a:r>
              <a:rPr lang="en-US" altLang="ko-KR" sz="25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(feature)</a:t>
            </a:r>
            <a:r>
              <a:rPr lang="ko-KR" altLang="en-US" sz="25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을 담은 </a:t>
            </a:r>
            <a:r>
              <a:rPr lang="en-US" altLang="ko-KR" sz="25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map</a:t>
            </a:r>
            <a:endParaRPr lang="en-US" altLang="ko-KR" sz="2500" dirty="0">
              <a:solidFill>
                <a:srgbClr val="0070C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60000"/>
            <a:lumOff val="40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2319</TotalTime>
  <Words>581</Words>
  <Application>Microsoft Office PowerPoint</Application>
  <PresentationFormat>와이드스크린</PresentationFormat>
  <Paragraphs>57</Paragraphs>
  <Slides>15</Slides>
  <Notes>1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Arial</vt:lpstr>
      <vt:lpstr>Calibri</vt:lpstr>
      <vt:lpstr>Wingdings</vt:lpstr>
      <vt:lpstr>맑은 고딕</vt:lpstr>
      <vt:lpstr>D2Coding</vt:lpstr>
      <vt:lpstr>배달의민족 주아</vt:lpstr>
      <vt:lpstr>Office Theme</vt:lpstr>
      <vt:lpstr>PowerPoint 프레젠테이션</vt:lpstr>
      <vt:lpstr>목차</vt:lpstr>
      <vt:lpstr>이미지 분류란?</vt:lpstr>
      <vt:lpstr>텐서플로우 소개</vt:lpstr>
      <vt:lpstr>데이터 준비</vt:lpstr>
      <vt:lpstr>데이터 준비</vt:lpstr>
      <vt:lpstr>데이터 준비</vt:lpstr>
      <vt:lpstr>데이터 준비 (코드 예시)</vt:lpstr>
      <vt:lpstr>모델 구축 (개념 소개)</vt:lpstr>
      <vt:lpstr>모델 구축 (코드 예시)</vt:lpstr>
      <vt:lpstr>모델 구축 (개념 소개)</vt:lpstr>
      <vt:lpstr>모델 구축 (개념 소개)</vt:lpstr>
      <vt:lpstr>모델 구축 (개념 소개)</vt:lpstr>
      <vt:lpstr>모델 훈련 (코드 예시)</vt:lpstr>
      <vt:lpstr>모델 평가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텐서플로우를 이용한 이미지 분류</dc:title>
  <dc:subject/>
  <dc:creator>CHAEUN MUN</dc:creator>
  <cp:keywords/>
  <dc:description>generated using python-pptx</dc:description>
  <cp:lastModifiedBy>CHAEUN MUN</cp:lastModifiedBy>
  <cp:revision>29</cp:revision>
  <dcterms:created xsi:type="dcterms:W3CDTF">2013-01-27T09:14:16Z</dcterms:created>
  <dcterms:modified xsi:type="dcterms:W3CDTF">2024-05-19T17:41:06Z</dcterms:modified>
  <cp:category/>
</cp:coreProperties>
</file>