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embeddedFontLst>
    <p:embeddedFont>
      <p:font typeface="한컴 훈민정음 세로쓰기" panose="02000000000000000000" pitchFamily="2" charset="-127"/>
      <p:regular r:id="rId4"/>
    </p:embeddedFont>
    <p:embeddedFont>
      <p:font typeface="Berlin Sans FB" panose="020E0602020502020306" pitchFamily="34" charset="0"/>
      <p:regular r:id="rId5"/>
      <p:bold r:id="rId6"/>
    </p:embeddedFont>
    <p:embeddedFont>
      <p:font typeface="Blackadder ITC" panose="04020505051007020D02" pitchFamily="82" charset="0"/>
      <p:regular r:id="rId7"/>
    </p:embeddedFont>
    <p:embeddedFont>
      <p:font typeface="SUITE" pitchFamily="50" charset="-127"/>
      <p:regular r:id="rId8"/>
      <p:bold r:id="rId9"/>
    </p:embeddedFont>
    <p:embeddedFont>
      <p:font typeface="SUITE ExtraBold" pitchFamily="50" charset="-127"/>
      <p:bold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6C75"/>
    <a:srgbClr val="606B6A"/>
    <a:srgbClr val="09141A"/>
    <a:srgbClr val="006FAB"/>
    <a:srgbClr val="587681"/>
    <a:srgbClr val="8098A2"/>
    <a:srgbClr val="01121A"/>
    <a:srgbClr val="A5B5B1"/>
    <a:srgbClr val="5A6E69"/>
    <a:srgbClr val="6E8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9" autoAdjust="0"/>
    <p:restoredTop sz="94660"/>
  </p:normalViewPr>
  <p:slideViewPr>
    <p:cSldViewPr snapToGrid="0">
      <p:cViewPr>
        <p:scale>
          <a:sx n="66" d="100"/>
          <a:sy n="66" d="100"/>
        </p:scale>
        <p:origin x="2669" y="-1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161-43D4-4387-BE12-E56BBF07A73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D63A-D2A0-4076-89FA-F0B2CCA5E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6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161-43D4-4387-BE12-E56BBF07A73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D63A-D2A0-4076-89FA-F0B2CCA5E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0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161-43D4-4387-BE12-E56BBF07A73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D63A-D2A0-4076-89FA-F0B2CCA5E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8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161-43D4-4387-BE12-E56BBF07A73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D63A-D2A0-4076-89FA-F0B2CCA5E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7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161-43D4-4387-BE12-E56BBF07A73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D63A-D2A0-4076-89FA-F0B2CCA5E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3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161-43D4-4387-BE12-E56BBF07A73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D63A-D2A0-4076-89FA-F0B2CCA5E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0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161-43D4-4387-BE12-E56BBF07A73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D63A-D2A0-4076-89FA-F0B2CCA5E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161-43D4-4387-BE12-E56BBF07A73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D63A-D2A0-4076-89FA-F0B2CCA5E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4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161-43D4-4387-BE12-E56BBF07A73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D63A-D2A0-4076-89FA-F0B2CCA5E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161-43D4-4387-BE12-E56BBF07A73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D63A-D2A0-4076-89FA-F0B2CCA5E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6161-43D4-4387-BE12-E56BBF07A73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ED63A-D2A0-4076-89FA-F0B2CCA5E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F6161-43D4-4387-BE12-E56BBF07A739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4ED63A-D2A0-4076-89FA-F0B2CCA5E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C12A9D24-8423-6E0F-A5E1-B3D38C1856B4}"/>
              </a:ext>
            </a:extLst>
          </p:cNvPr>
          <p:cNvGrpSpPr/>
          <p:nvPr/>
        </p:nvGrpSpPr>
        <p:grpSpPr>
          <a:xfrm>
            <a:off x="-1" y="0"/>
            <a:ext cx="9601201" cy="12801600"/>
            <a:chOff x="-1" y="0"/>
            <a:chExt cx="9601201" cy="12801600"/>
          </a:xfrm>
        </p:grpSpPr>
        <p:pic>
          <p:nvPicPr>
            <p:cNvPr id="5" name="그림 4" descr="텍스트, 포스터, 스크린샷이(가) 표시된 사진&#10;&#10;자동 생성된 설명">
              <a:extLst>
                <a:ext uri="{FF2B5EF4-FFF2-40B4-BE49-F238E27FC236}">
                  <a16:creationId xmlns:a16="http://schemas.microsoft.com/office/drawing/2014/main" id="{AB1C53C0-599C-18B0-E533-61E8C387CE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" t="11620" r="1536" b="14530"/>
            <a:stretch/>
          </p:blipFill>
          <p:spPr>
            <a:xfrm>
              <a:off x="-1" y="0"/>
              <a:ext cx="9601201" cy="128016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1C7601-4022-8FAC-60C2-B45665F1FA96}"/>
                </a:ext>
              </a:extLst>
            </p:cNvPr>
            <p:cNvSpPr/>
            <p:nvPr/>
          </p:nvSpPr>
          <p:spPr>
            <a:xfrm>
              <a:off x="2422524" y="1876425"/>
              <a:ext cx="3203575" cy="368300"/>
            </a:xfrm>
            <a:prstGeom prst="rect">
              <a:avLst/>
            </a:prstGeom>
            <a:solidFill>
              <a:srgbClr val="001119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267E40C-C964-4915-1FE0-2CE335E73177}"/>
                </a:ext>
              </a:extLst>
            </p:cNvPr>
            <p:cNvSpPr/>
            <p:nvPr/>
          </p:nvSpPr>
          <p:spPr>
            <a:xfrm>
              <a:off x="2333625" y="2244725"/>
              <a:ext cx="3898900" cy="634999"/>
            </a:xfrm>
            <a:prstGeom prst="rect">
              <a:avLst/>
            </a:prstGeom>
            <a:solidFill>
              <a:srgbClr val="001119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621CF1-68A7-8A35-AC6A-C592A817FD38}"/>
                </a:ext>
              </a:extLst>
            </p:cNvPr>
            <p:cNvSpPr/>
            <p:nvPr/>
          </p:nvSpPr>
          <p:spPr>
            <a:xfrm>
              <a:off x="2517775" y="2562224"/>
              <a:ext cx="2749550" cy="530225"/>
            </a:xfrm>
            <a:prstGeom prst="rect">
              <a:avLst/>
            </a:prstGeom>
            <a:solidFill>
              <a:srgbClr val="001119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33FBF18-4C45-5457-BE30-327DBE77B951}"/>
                </a:ext>
              </a:extLst>
            </p:cNvPr>
            <p:cNvSpPr/>
            <p:nvPr/>
          </p:nvSpPr>
          <p:spPr>
            <a:xfrm>
              <a:off x="6127749" y="2397126"/>
              <a:ext cx="1139825" cy="428624"/>
            </a:xfrm>
            <a:prstGeom prst="rect">
              <a:avLst/>
            </a:prstGeom>
            <a:solidFill>
              <a:srgbClr val="01121A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7768F10-5179-4772-B61E-C532258C4CEC}"/>
                </a:ext>
              </a:extLst>
            </p:cNvPr>
            <p:cNvSpPr/>
            <p:nvPr/>
          </p:nvSpPr>
          <p:spPr>
            <a:xfrm>
              <a:off x="6397625" y="2305050"/>
              <a:ext cx="177800" cy="212725"/>
            </a:xfrm>
            <a:prstGeom prst="rect">
              <a:avLst/>
            </a:prstGeom>
            <a:solidFill>
              <a:srgbClr val="001119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CF858BA-41DA-F6C7-CC1F-B8E74D2D5A39}"/>
                </a:ext>
              </a:extLst>
            </p:cNvPr>
            <p:cNvSpPr/>
            <p:nvPr/>
          </p:nvSpPr>
          <p:spPr>
            <a:xfrm>
              <a:off x="6519860" y="1778000"/>
              <a:ext cx="747713" cy="298450"/>
            </a:xfrm>
            <a:prstGeom prst="rect">
              <a:avLst/>
            </a:prstGeom>
            <a:solidFill>
              <a:srgbClr val="00111B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DBFBAE2-9DC2-B20D-1B74-25140E050875}"/>
                </a:ext>
              </a:extLst>
            </p:cNvPr>
            <p:cNvSpPr/>
            <p:nvPr/>
          </p:nvSpPr>
          <p:spPr>
            <a:xfrm>
              <a:off x="7210425" y="1765688"/>
              <a:ext cx="1168003" cy="240515"/>
            </a:xfrm>
            <a:prstGeom prst="rect">
              <a:avLst/>
            </a:prstGeom>
            <a:solidFill>
              <a:srgbClr val="00111B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09CAADB-A4D8-7F61-5294-92B4E21D3AA1}"/>
                </a:ext>
              </a:extLst>
            </p:cNvPr>
            <p:cNvSpPr/>
            <p:nvPr/>
          </p:nvSpPr>
          <p:spPr>
            <a:xfrm>
              <a:off x="1195387" y="10062210"/>
              <a:ext cx="7285673" cy="1929765"/>
            </a:xfrm>
            <a:prstGeom prst="rect">
              <a:avLst/>
            </a:prstGeom>
            <a:gradFill flip="none" rotWithShape="1">
              <a:gsLst>
                <a:gs pos="0">
                  <a:srgbClr val="D0D9D6"/>
                </a:gs>
                <a:gs pos="100000">
                  <a:srgbClr val="CEDAD6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3D6B7DF-DF43-8296-3B37-F9014BB8ADE6}"/>
                </a:ext>
              </a:extLst>
            </p:cNvPr>
            <p:cNvSpPr/>
            <p:nvPr/>
          </p:nvSpPr>
          <p:spPr>
            <a:xfrm>
              <a:off x="1311670" y="1752598"/>
              <a:ext cx="920990" cy="899162"/>
            </a:xfrm>
            <a:prstGeom prst="rect">
              <a:avLst/>
            </a:prstGeom>
            <a:solidFill>
              <a:srgbClr val="01121A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F2DA84F-2C79-4381-A0E6-32F9B4DA5F0E}"/>
              </a:ext>
            </a:extLst>
          </p:cNvPr>
          <p:cNvSpPr txBox="1"/>
          <p:nvPr/>
        </p:nvSpPr>
        <p:spPr>
          <a:xfrm>
            <a:off x="1216660" y="1824860"/>
            <a:ext cx="602551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A5B5B1"/>
                </a:solidFill>
                <a:effectLst>
                  <a:glow rad="63500">
                    <a:srgbClr val="006FAB">
                      <a:alpha val="15000"/>
                    </a:srgbClr>
                  </a:glow>
                </a:effectLst>
                <a:latin typeface="Berlin Sans FB" panose="020E0602020502020306" pitchFamily="34" charset="0"/>
                <a:ea typeface="SUITE" pitchFamily="50" charset="-127"/>
              </a:rPr>
              <a:t>Chungnam</a:t>
            </a:r>
            <a:r>
              <a:rPr lang="en-US" sz="1600" dirty="0">
                <a:solidFill>
                  <a:srgbClr val="A5B5B1"/>
                </a:solidFill>
                <a:effectLst>
                  <a:glow rad="63500">
                    <a:srgbClr val="006FAB">
                      <a:alpha val="15000"/>
                    </a:srgbClr>
                  </a:glow>
                </a:effectLst>
                <a:latin typeface="Berlin Sans FB" panose="020E0602020502020306" pitchFamily="34" charset="0"/>
                <a:ea typeface="SUITE" pitchFamily="50" charset="-127"/>
              </a:rPr>
              <a:t> National University</a:t>
            </a:r>
            <a:endParaRPr lang="en-US" sz="1600" dirty="0">
              <a:solidFill>
                <a:srgbClr val="A5B5B1"/>
              </a:solidFill>
              <a:effectLst>
                <a:glow rad="63500">
                  <a:srgbClr val="006FAB">
                    <a:alpha val="15000"/>
                  </a:srgbClr>
                </a:glow>
              </a:effectLst>
              <a:latin typeface="Berlin Sans FB" panose="020E0602020502020306" pitchFamily="34" charset="0"/>
              <a:ea typeface="SUITE Heavy" pitchFamily="50" charset="-127"/>
            </a:endParaRPr>
          </a:p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DBE1DA"/>
                </a:solidFill>
                <a:effectLst>
                  <a:glow rad="63500">
                    <a:srgbClr val="006FAB">
                      <a:alpha val="15000"/>
                    </a:srgbClr>
                  </a:glow>
                </a:effectLst>
                <a:latin typeface="Berlin Sans FB" panose="020E0602020502020306" pitchFamily="34" charset="0"/>
                <a:ea typeface="SUITE Heavy" pitchFamily="50" charset="-127"/>
              </a:rPr>
              <a:t>Image Classification</a:t>
            </a:r>
          </a:p>
          <a:p>
            <a:pPr>
              <a:lnSpc>
                <a:spcPct val="60000"/>
              </a:lnSpc>
            </a:pPr>
            <a:r>
              <a:rPr lang="en-US" sz="2000" dirty="0">
                <a:solidFill>
                  <a:srgbClr val="DBE1DA"/>
                </a:solidFill>
                <a:effectLst>
                  <a:glow rad="63500">
                    <a:srgbClr val="006FAB">
                      <a:alpha val="15000"/>
                    </a:srgbClr>
                  </a:glow>
                </a:effectLst>
                <a:latin typeface="Blackadder ITC" panose="04020505051007020D02" pitchFamily="82" charset="0"/>
                <a:ea typeface="SUITE Medium" pitchFamily="50" charset="-127"/>
              </a:rPr>
              <a:t>                                     </a:t>
            </a:r>
            <a:r>
              <a:rPr lang="en-US" sz="2000" dirty="0">
                <a:solidFill>
                  <a:srgbClr val="587681"/>
                </a:solidFill>
                <a:effectLst>
                  <a:glow rad="63500">
                    <a:srgbClr val="006FAB">
                      <a:alpha val="15000"/>
                    </a:srgbClr>
                  </a:glow>
                </a:effectLst>
                <a:latin typeface="Blackadder ITC" panose="04020505051007020D02" pitchFamily="82" charset="0"/>
                <a:ea typeface="SUITE Medium" pitchFamily="50" charset="-127"/>
              </a:rPr>
              <a:t>with   Python  and   </a:t>
            </a:r>
            <a:r>
              <a:rPr lang="en-US" sz="2000" dirty="0" err="1">
                <a:solidFill>
                  <a:srgbClr val="587681"/>
                </a:solidFill>
                <a:effectLst>
                  <a:glow rad="63500">
                    <a:srgbClr val="006FAB">
                      <a:alpha val="15000"/>
                    </a:srgbClr>
                  </a:glow>
                </a:effectLst>
                <a:latin typeface="Blackadder ITC" panose="04020505051007020D02" pitchFamily="82" charset="0"/>
                <a:ea typeface="SUITE Medium" pitchFamily="50" charset="-127"/>
              </a:rPr>
              <a:t>Tensorflow</a:t>
            </a:r>
            <a:endParaRPr lang="en-US" sz="4000" dirty="0">
              <a:solidFill>
                <a:srgbClr val="587681"/>
              </a:solidFill>
              <a:effectLst>
                <a:glow rad="63500">
                  <a:srgbClr val="006FAB">
                    <a:alpha val="15000"/>
                  </a:srgbClr>
                </a:glow>
              </a:effectLst>
              <a:latin typeface="Blackadder ITC" panose="04020505051007020D02" pitchFamily="82" charset="0"/>
              <a:ea typeface="SUITE Medium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3EF92C-FC1A-28D4-E3C1-0C8BC5307565}"/>
              </a:ext>
            </a:extLst>
          </p:cNvPr>
          <p:cNvSpPr txBox="1"/>
          <p:nvPr/>
        </p:nvSpPr>
        <p:spPr>
          <a:xfrm>
            <a:off x="1145667" y="10190202"/>
            <a:ext cx="5429886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9141A"/>
                </a:solidFill>
                <a:latin typeface="SUITE ExtraBold" pitchFamily="50" charset="-127"/>
                <a:ea typeface="SUITE ExtraBold" pitchFamily="50" charset="-127"/>
              </a:rPr>
              <a:t>Special Lecture 05.</a:t>
            </a:r>
          </a:p>
          <a:p>
            <a:r>
              <a:rPr lang="en-US" sz="3200" dirty="0">
                <a:solidFill>
                  <a:srgbClr val="09141A"/>
                </a:solidFill>
                <a:latin typeface="SUITE ExtraBold" pitchFamily="50" charset="-127"/>
                <a:ea typeface="SUITE ExtraBold" pitchFamily="50" charset="-127"/>
              </a:rPr>
              <a:t>TensorFlow</a:t>
            </a:r>
            <a:r>
              <a:rPr lang="ko-KR" altLang="en-US" sz="3200" dirty="0">
                <a:solidFill>
                  <a:srgbClr val="09141A"/>
                </a:solidFill>
                <a:latin typeface="SUITE ExtraBold" pitchFamily="50" charset="-127"/>
                <a:ea typeface="SUITE ExtraBold" pitchFamily="50" charset="-127"/>
              </a:rPr>
              <a:t>로 이미지 분류하기</a:t>
            </a:r>
            <a:endParaRPr lang="en-US" sz="3200" dirty="0">
              <a:solidFill>
                <a:srgbClr val="09141A"/>
              </a:solidFill>
              <a:latin typeface="SUITE ExtraBold" pitchFamily="50" charset="-127"/>
              <a:ea typeface="SUITE ExtraBold" pitchFamily="50" charset="-127"/>
            </a:endParaRPr>
          </a:p>
          <a:p>
            <a:r>
              <a:rPr lang="en-US" dirty="0">
                <a:solidFill>
                  <a:srgbClr val="09141A"/>
                </a:solidFill>
                <a:latin typeface="한컴 훈민정음 세로쓰기" panose="02000000000000000000" pitchFamily="2" charset="-127"/>
                <a:ea typeface="한컴 훈민정음 세로쓰기" panose="02000000000000000000" pitchFamily="2" charset="-127"/>
              </a:rPr>
              <a:t>At </a:t>
            </a:r>
            <a:r>
              <a:rPr lang="en-US" dirty="0">
                <a:solidFill>
                  <a:srgbClr val="B16C75"/>
                </a:solidFill>
                <a:latin typeface="한컴 훈민정음 세로쓰기" panose="02000000000000000000" pitchFamily="2" charset="-127"/>
                <a:ea typeface="한컴 훈민정음 세로쓰기" panose="02000000000000000000" pitchFamily="2" charset="-127"/>
              </a:rPr>
              <a:t>2024-05-22, 19:00 ~ 21:00, RM. 5414</a:t>
            </a:r>
          </a:p>
          <a:p>
            <a:endParaRPr lang="en-US" altLang="ko-KR" sz="1200" dirty="0">
              <a:solidFill>
                <a:srgbClr val="09141A"/>
              </a:solidFill>
              <a:latin typeface="SUITE" pitchFamily="50" charset="-127"/>
              <a:ea typeface="SUITE" pitchFamily="50" charset="-127"/>
            </a:endParaRPr>
          </a:p>
          <a:p>
            <a:r>
              <a:rPr lang="ko-KR" altLang="en-US" sz="1200" dirty="0">
                <a:solidFill>
                  <a:srgbClr val="09141A"/>
                </a:solidFill>
                <a:latin typeface="SUITE" pitchFamily="50" charset="-127"/>
                <a:ea typeface="SUITE" pitchFamily="50" charset="-127"/>
              </a:rPr>
              <a:t>부제</a:t>
            </a:r>
            <a:r>
              <a:rPr lang="en-US" altLang="ko-KR" sz="1200" dirty="0">
                <a:solidFill>
                  <a:srgbClr val="09141A"/>
                </a:solidFill>
                <a:latin typeface="SUITE" pitchFamily="50" charset="-127"/>
                <a:ea typeface="SUITE" pitchFamily="50" charset="-127"/>
              </a:rPr>
              <a:t>: CNN</a:t>
            </a:r>
            <a:r>
              <a:rPr lang="ko-KR" altLang="en-US" sz="1200" dirty="0">
                <a:solidFill>
                  <a:srgbClr val="09141A"/>
                </a:solidFill>
                <a:latin typeface="SUITE" pitchFamily="50" charset="-127"/>
                <a:ea typeface="SUITE" pitchFamily="50" charset="-127"/>
              </a:rPr>
              <a:t>으로 비전 데이터 처리 입문하기</a:t>
            </a:r>
            <a:endParaRPr lang="en-US" altLang="ko-KR" sz="1200" dirty="0">
              <a:solidFill>
                <a:srgbClr val="09141A"/>
              </a:solidFill>
              <a:latin typeface="SUITE" pitchFamily="50" charset="-127"/>
              <a:ea typeface="SUITE" pitchFamily="50" charset="-127"/>
            </a:endParaRPr>
          </a:p>
          <a:p>
            <a:r>
              <a:rPr lang="ko-KR" altLang="en-US" sz="1200" dirty="0">
                <a:solidFill>
                  <a:srgbClr val="09141A"/>
                </a:solidFill>
                <a:latin typeface="SUITE" pitchFamily="50" charset="-127"/>
                <a:ea typeface="SUITE" pitchFamily="50" charset="-127"/>
              </a:rPr>
              <a:t>수강 대상</a:t>
            </a:r>
            <a:r>
              <a:rPr lang="en-US" altLang="ko-KR" sz="1200" dirty="0">
                <a:solidFill>
                  <a:srgbClr val="09141A"/>
                </a:solidFill>
                <a:latin typeface="SUITE" pitchFamily="50" charset="-127"/>
                <a:ea typeface="SUITE" pitchFamily="50" charset="-127"/>
              </a:rPr>
              <a:t>: 1</a:t>
            </a:r>
            <a:r>
              <a:rPr lang="ko-KR" altLang="en-US" sz="1200" dirty="0">
                <a:solidFill>
                  <a:srgbClr val="09141A"/>
                </a:solidFill>
                <a:latin typeface="SUITE" pitchFamily="50" charset="-127"/>
                <a:ea typeface="SUITE" pitchFamily="50" charset="-127"/>
              </a:rPr>
              <a:t>학년 신입생 위주 </a:t>
            </a:r>
            <a:r>
              <a:rPr lang="en-US" altLang="ko-KR" sz="1200" dirty="0">
                <a:solidFill>
                  <a:srgbClr val="09141A"/>
                </a:solidFill>
                <a:latin typeface="SUITE" pitchFamily="50" charset="-127"/>
                <a:ea typeface="SUITE" pitchFamily="50" charset="-127"/>
              </a:rPr>
              <a:t>(2</a:t>
            </a:r>
            <a:r>
              <a:rPr lang="ko-KR" altLang="en-US" sz="1200" dirty="0">
                <a:solidFill>
                  <a:srgbClr val="09141A"/>
                </a:solidFill>
                <a:latin typeface="SUITE" pitchFamily="50" charset="-127"/>
                <a:ea typeface="SUITE" pitchFamily="50" charset="-127"/>
              </a:rPr>
              <a:t>학년 이상도 참여 가능</a:t>
            </a:r>
            <a:r>
              <a:rPr lang="en-US" altLang="ko-KR" sz="1200" dirty="0">
                <a:solidFill>
                  <a:srgbClr val="09141A"/>
                </a:solidFill>
                <a:latin typeface="SUITE" pitchFamily="50" charset="-127"/>
                <a:ea typeface="SUITE" pitchFamily="50" charset="-127"/>
              </a:rPr>
              <a:t>)</a:t>
            </a:r>
            <a:endParaRPr lang="en-US" sz="1200" dirty="0">
              <a:solidFill>
                <a:srgbClr val="09141A"/>
              </a:solidFill>
              <a:latin typeface="SUITE" pitchFamily="50" charset="-127"/>
              <a:ea typeface="SUITE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51622D-25BC-D5D7-7973-A5633B9683A6}"/>
              </a:ext>
            </a:extLst>
          </p:cNvPr>
          <p:cNvSpPr/>
          <p:nvPr/>
        </p:nvSpPr>
        <p:spPr>
          <a:xfrm>
            <a:off x="7852410" y="2124709"/>
            <a:ext cx="690877" cy="967740"/>
          </a:xfrm>
          <a:prstGeom prst="rect">
            <a:avLst/>
          </a:prstGeom>
          <a:solidFill>
            <a:srgbClr val="01121A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4EB6DA49-B7D7-0EB9-6C02-D7E65D9696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8098A2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14479" t="19853" r="13163" b="35875"/>
          <a:stretch/>
        </p:blipFill>
        <p:spPr>
          <a:xfrm rot="16200000">
            <a:off x="7607726" y="2557917"/>
            <a:ext cx="1032510" cy="362944"/>
          </a:xfrm>
          <a:prstGeom prst="rect">
            <a:avLst/>
          </a:prstGeom>
          <a:effectLst>
            <a:outerShdw blurRad="317500" dist="38100" dir="5400000" algn="t" rotWithShape="0">
              <a:prstClr val="black">
                <a:alpha val="10000"/>
              </a:prstClr>
            </a:outerShdw>
          </a:effectLst>
        </p:spPr>
      </p:pic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DA8ED8E-1C3D-DA98-0728-C364EF7B9A75}"/>
              </a:ext>
            </a:extLst>
          </p:cNvPr>
          <p:cNvCxnSpPr>
            <a:cxnSpLocks/>
          </p:cNvCxnSpPr>
          <p:nvPr/>
        </p:nvCxnSpPr>
        <p:spPr>
          <a:xfrm>
            <a:off x="6691608" y="11317606"/>
            <a:ext cx="1828800" cy="0"/>
          </a:xfrm>
          <a:prstGeom prst="line">
            <a:avLst/>
          </a:prstGeom>
          <a:ln w="9525">
            <a:solidFill>
              <a:srgbClr val="606B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C67FAA4-EA7C-499E-972E-39A918452E44}"/>
              </a:ext>
            </a:extLst>
          </p:cNvPr>
          <p:cNvCxnSpPr>
            <a:cxnSpLocks/>
          </p:cNvCxnSpPr>
          <p:nvPr/>
        </p:nvCxnSpPr>
        <p:spPr>
          <a:xfrm>
            <a:off x="6691608" y="10267926"/>
            <a:ext cx="1828800" cy="0"/>
          </a:xfrm>
          <a:prstGeom prst="line">
            <a:avLst/>
          </a:prstGeom>
          <a:ln w="19050">
            <a:solidFill>
              <a:srgbClr val="606B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CA4413A-6B4C-C4E4-B55B-3E6C9233B436}"/>
              </a:ext>
            </a:extLst>
          </p:cNvPr>
          <p:cNvCxnSpPr>
            <a:cxnSpLocks/>
          </p:cNvCxnSpPr>
          <p:nvPr/>
        </p:nvCxnSpPr>
        <p:spPr>
          <a:xfrm>
            <a:off x="6691608" y="11833582"/>
            <a:ext cx="1828800" cy="0"/>
          </a:xfrm>
          <a:prstGeom prst="line">
            <a:avLst/>
          </a:prstGeom>
          <a:ln w="19050">
            <a:solidFill>
              <a:srgbClr val="606B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0C0FFF-62C4-5A81-99B8-5DA5586001CF}"/>
              </a:ext>
            </a:extLst>
          </p:cNvPr>
          <p:cNvSpPr txBox="1"/>
          <p:nvPr/>
        </p:nvSpPr>
        <p:spPr>
          <a:xfrm>
            <a:off x="6654989" y="10286591"/>
            <a:ext cx="18331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606B6A"/>
                </a:solidFill>
                <a:latin typeface="SUITE ExtraBold" pitchFamily="50" charset="-127"/>
                <a:ea typeface="SUITE ExtraBold" pitchFamily="50" charset="-127"/>
              </a:rPr>
              <a:t>강연자 정보</a:t>
            </a:r>
            <a:endParaRPr lang="en-US" altLang="ko-KR" sz="1200" dirty="0">
              <a:solidFill>
                <a:srgbClr val="606B6A"/>
              </a:solidFill>
              <a:latin typeface="SUITE ExtraBold" pitchFamily="50" charset="-127"/>
              <a:ea typeface="SUITE ExtraBold" pitchFamily="50" charset="-127"/>
            </a:endParaRPr>
          </a:p>
          <a:p>
            <a:endParaRPr lang="en-US" altLang="ko-KR" sz="1200" dirty="0">
              <a:solidFill>
                <a:srgbClr val="606B6A"/>
              </a:solidFill>
              <a:latin typeface="SUITE ExtraBold" pitchFamily="50" charset="-127"/>
              <a:ea typeface="SUITE ExtraBold" pitchFamily="50" charset="-127"/>
            </a:endParaRPr>
          </a:p>
          <a:p>
            <a:r>
              <a:rPr lang="ko-KR" altLang="en-US" sz="1200" dirty="0">
                <a:solidFill>
                  <a:srgbClr val="606B6A"/>
                </a:solidFill>
                <a:latin typeface="SUITE ExtraBold" pitchFamily="50" charset="-127"/>
                <a:ea typeface="SUITE ExtraBold" pitchFamily="50" charset="-127"/>
              </a:rPr>
              <a:t>충남대학교 인공지능학과</a:t>
            </a:r>
            <a:endParaRPr lang="en-US" altLang="ko-KR" sz="1200" dirty="0">
              <a:solidFill>
                <a:srgbClr val="606B6A"/>
              </a:solidFill>
              <a:latin typeface="SUITE ExtraBold" pitchFamily="50" charset="-127"/>
              <a:ea typeface="SUITE ExtraBold" pitchFamily="50" charset="-127"/>
            </a:endParaRPr>
          </a:p>
          <a:p>
            <a:r>
              <a:rPr lang="ko-KR" altLang="en-US" sz="1200" dirty="0">
                <a:solidFill>
                  <a:srgbClr val="606B6A"/>
                </a:solidFill>
                <a:latin typeface="SUITE ExtraBold" pitchFamily="50" charset="-127"/>
                <a:ea typeface="SUITE ExtraBold" pitchFamily="50" charset="-127"/>
              </a:rPr>
              <a:t>학술동아리 </a:t>
            </a:r>
            <a:r>
              <a:rPr lang="ko-KR" altLang="en-US" sz="1200" dirty="0" err="1">
                <a:solidFill>
                  <a:srgbClr val="606B6A"/>
                </a:solidFill>
                <a:latin typeface="SUITE ExtraBold" pitchFamily="50" charset="-127"/>
                <a:ea typeface="SUITE ExtraBold" pitchFamily="50" charset="-127"/>
              </a:rPr>
              <a:t>다이브</a:t>
            </a:r>
            <a:endParaRPr lang="en-US" altLang="ko-KR" sz="1200" dirty="0">
              <a:solidFill>
                <a:srgbClr val="606B6A"/>
              </a:solidFill>
              <a:latin typeface="SUITE ExtraBold" pitchFamily="50" charset="-127"/>
              <a:ea typeface="SUITE ExtraBold" pitchFamily="50" charset="-127"/>
            </a:endParaRPr>
          </a:p>
          <a:p>
            <a:endParaRPr lang="en-US" altLang="ko-KR" sz="300" dirty="0">
              <a:solidFill>
                <a:srgbClr val="606B6A"/>
              </a:solidFill>
              <a:latin typeface="SUITE ExtraBold" pitchFamily="50" charset="-127"/>
              <a:ea typeface="SUITE ExtraBold" pitchFamily="50" charset="-127"/>
            </a:endParaRPr>
          </a:p>
          <a:p>
            <a:r>
              <a:rPr lang="ko-KR" altLang="en-US" sz="1200" dirty="0">
                <a:solidFill>
                  <a:srgbClr val="606B6A"/>
                </a:solidFill>
                <a:latin typeface="SUITE ExtraBold" pitchFamily="50" charset="-127"/>
                <a:ea typeface="SUITE ExtraBold" pitchFamily="50" charset="-127"/>
              </a:rPr>
              <a:t>정현민</a:t>
            </a:r>
            <a:r>
              <a:rPr lang="en-US" altLang="ko-KR" sz="800" dirty="0">
                <a:solidFill>
                  <a:srgbClr val="606B6A"/>
                </a:solidFill>
                <a:latin typeface="SUITE ExtraBold" pitchFamily="50" charset="-127"/>
                <a:ea typeface="SUITE ExtraBold" pitchFamily="50" charset="-127"/>
              </a:rPr>
              <a:t>(</a:t>
            </a:r>
            <a:r>
              <a:rPr lang="ko-KR" altLang="en-US" sz="800" dirty="0">
                <a:solidFill>
                  <a:srgbClr val="606B6A"/>
                </a:solidFill>
                <a:latin typeface="SUITE ExtraBold" pitchFamily="50" charset="-127"/>
                <a:ea typeface="SUITE ExtraBold" pitchFamily="50" charset="-127"/>
              </a:rPr>
              <a:t>교육부장</a:t>
            </a:r>
            <a:r>
              <a:rPr lang="en-US" altLang="ko-KR" sz="800" dirty="0">
                <a:solidFill>
                  <a:srgbClr val="606B6A"/>
                </a:solidFill>
                <a:latin typeface="SUITE ExtraBold" pitchFamily="50" charset="-127"/>
                <a:ea typeface="SUITE ExtraBold" pitchFamily="50" charset="-127"/>
              </a:rPr>
              <a:t>)</a:t>
            </a:r>
            <a:r>
              <a:rPr lang="en-US" altLang="ko-KR" sz="1200" dirty="0">
                <a:solidFill>
                  <a:srgbClr val="606B6A"/>
                </a:solidFill>
                <a:latin typeface="SUITE ExtraBold" pitchFamily="50" charset="-127"/>
                <a:ea typeface="SUITE ExtraBold" pitchFamily="50" charset="-127"/>
              </a:rPr>
              <a:t>, </a:t>
            </a:r>
            <a:r>
              <a:rPr lang="ko-KR" altLang="en-US" sz="1200" dirty="0" err="1">
                <a:solidFill>
                  <a:srgbClr val="606B6A"/>
                </a:solidFill>
                <a:latin typeface="SUITE ExtraBold" pitchFamily="50" charset="-127"/>
                <a:ea typeface="SUITE ExtraBold" pitchFamily="50" charset="-127"/>
              </a:rPr>
              <a:t>유채민</a:t>
            </a:r>
            <a:r>
              <a:rPr lang="en-US" altLang="ko-KR" sz="800" dirty="0">
                <a:solidFill>
                  <a:srgbClr val="606B6A"/>
                </a:solidFill>
                <a:latin typeface="SUITE ExtraBold" pitchFamily="50" charset="-127"/>
                <a:ea typeface="SUITE ExtraBold" pitchFamily="50" charset="-127"/>
              </a:rPr>
              <a:t>(</a:t>
            </a:r>
            <a:r>
              <a:rPr lang="ko-KR" altLang="en-US" sz="800" dirty="0">
                <a:solidFill>
                  <a:srgbClr val="606B6A"/>
                </a:solidFill>
                <a:latin typeface="SUITE ExtraBold" pitchFamily="50" charset="-127"/>
                <a:ea typeface="SUITE ExtraBold" pitchFamily="50" charset="-127"/>
              </a:rPr>
              <a:t>부회장</a:t>
            </a:r>
            <a:r>
              <a:rPr lang="en-US" altLang="ko-KR" sz="800" dirty="0">
                <a:solidFill>
                  <a:srgbClr val="606B6A"/>
                </a:solidFill>
                <a:latin typeface="SUITE ExtraBold" pitchFamily="50" charset="-127"/>
                <a:ea typeface="SUITE ExtraBold" pitchFamily="50" charset="-127"/>
              </a:rPr>
              <a:t>)</a:t>
            </a:r>
            <a:endParaRPr lang="en-US" sz="1200" dirty="0">
              <a:solidFill>
                <a:srgbClr val="606B6A"/>
              </a:solidFill>
              <a:latin typeface="SUITE" pitchFamily="50" charset="-127"/>
              <a:ea typeface="SUITE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B19FE0-7591-13EE-7095-BF7B605AA215}"/>
              </a:ext>
            </a:extLst>
          </p:cNvPr>
          <p:cNvSpPr txBox="1"/>
          <p:nvPr/>
        </p:nvSpPr>
        <p:spPr>
          <a:xfrm>
            <a:off x="6654989" y="11325216"/>
            <a:ext cx="189803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rgbClr val="606B6A"/>
                </a:solidFill>
                <a:latin typeface="SUITE" pitchFamily="50" charset="-127"/>
                <a:ea typeface="SUITE" pitchFamily="50" charset="-127"/>
              </a:rPr>
              <a:t>주관</a:t>
            </a:r>
            <a:r>
              <a:rPr lang="en-US" altLang="ko-KR" sz="900" dirty="0">
                <a:solidFill>
                  <a:srgbClr val="606B6A"/>
                </a:solidFill>
                <a:latin typeface="SUITE" pitchFamily="50" charset="-127"/>
                <a:ea typeface="SUITE" pitchFamily="50" charset="-127"/>
              </a:rPr>
              <a:t>:</a:t>
            </a:r>
            <a:endParaRPr lang="en-US" sz="900" dirty="0">
              <a:solidFill>
                <a:srgbClr val="606B6A"/>
              </a:solidFill>
              <a:latin typeface="SUITE" pitchFamily="50" charset="-127"/>
              <a:ea typeface="SUITE" pitchFamily="50" charset="-127"/>
            </a:endParaRPr>
          </a:p>
          <a:p>
            <a:r>
              <a:rPr lang="en-US" sz="900" dirty="0">
                <a:solidFill>
                  <a:srgbClr val="606B6A"/>
                </a:solidFill>
                <a:latin typeface="SUITE" pitchFamily="50" charset="-127"/>
                <a:ea typeface="SUITE" pitchFamily="50" charset="-127"/>
              </a:rPr>
              <a:t>Artificial Intelligence Department</a:t>
            </a:r>
          </a:p>
          <a:p>
            <a:r>
              <a:rPr lang="en-US" sz="900" dirty="0">
                <a:solidFill>
                  <a:srgbClr val="606B6A"/>
                </a:solidFill>
                <a:latin typeface="SUITE" pitchFamily="50" charset="-127"/>
                <a:ea typeface="SUITE" pitchFamily="50" charset="-127"/>
              </a:rPr>
              <a:t>Academic Society, </a:t>
            </a:r>
            <a:r>
              <a:rPr lang="en-US" sz="900" dirty="0" err="1">
                <a:solidFill>
                  <a:srgbClr val="606B6A"/>
                </a:solidFill>
                <a:latin typeface="SUITE" pitchFamily="50" charset="-127"/>
                <a:ea typeface="SUITE" pitchFamily="50" charset="-127"/>
              </a:rPr>
              <a:t>dAiv</a:t>
            </a:r>
            <a:endParaRPr lang="en-US" sz="1600" dirty="0">
              <a:solidFill>
                <a:srgbClr val="606B6A"/>
              </a:solidFill>
              <a:latin typeface="SUITE" pitchFamily="50" charset="-127"/>
              <a:ea typeface="SUITE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57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포스터, 스크린샷이(가) 표시된 사진&#10;&#10;자동 생성된 설명">
            <a:extLst>
              <a:ext uri="{FF2B5EF4-FFF2-40B4-BE49-F238E27FC236}">
                <a16:creationId xmlns:a16="http://schemas.microsoft.com/office/drawing/2014/main" id="{AB1C53C0-599C-18B0-E533-61E8C387CE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t="11620" r="1536" b="14530"/>
          <a:stretch/>
        </p:blipFill>
        <p:spPr>
          <a:xfrm>
            <a:off x="-1" y="0"/>
            <a:ext cx="9601201" cy="128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</TotalTime>
  <Words>73</Words>
  <Application>Microsoft Office PowerPoint</Application>
  <PresentationFormat>A3 용지(297x420mm)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SUITE ExtraBold</vt:lpstr>
      <vt:lpstr>한컴 훈민정음 세로쓰기</vt:lpstr>
      <vt:lpstr>Berlin Sans FB</vt:lpstr>
      <vt:lpstr>SUITE</vt:lpstr>
      <vt:lpstr>Blackadder ITC</vt:lpstr>
      <vt:lpstr>Aptos Display</vt:lpstr>
      <vt:lpstr>Arial</vt:lpstr>
      <vt:lpstr>Aptos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CHAEUN MUN</dc:creator>
  <cp:lastModifiedBy>CHAEUN MUN</cp:lastModifiedBy>
  <cp:revision>6</cp:revision>
  <dcterms:created xsi:type="dcterms:W3CDTF">2024-05-16T14:11:22Z</dcterms:created>
  <dcterms:modified xsi:type="dcterms:W3CDTF">2024-05-17T13:46:17Z</dcterms:modified>
</cp:coreProperties>
</file>