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7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0AE66-8405-FD61-82FC-124F1855A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75A73E-3232-4179-BA43-14E0A3D9D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0AEA9D-5DA9-E85A-EFE3-E320B0E4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B3C5-C1E3-4904-B9CD-ECA2977C2F62}" type="datetimeFigureOut">
              <a:rPr lang="es-CO" smtClean="0"/>
              <a:t>13/09/2025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6A2D27-29F6-31A2-1DB0-11A404E8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A8897-1ED0-D4D6-5191-B4822464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89FA-1911-4F08-AAD8-4CD9ABDD33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974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8627E-2D31-973D-A7A2-6E2BEC01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C866ED-47B5-D4C1-E52A-672235259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F6C506-7B73-A933-3A20-973E6254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B3C5-C1E3-4904-B9CD-ECA2977C2F62}" type="datetimeFigureOut">
              <a:rPr lang="es-CO" smtClean="0"/>
              <a:t>13/09/2025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04FE7-161E-1FDA-0C8A-C8F6030B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D27A2E-3B59-CE90-B20F-22A1517F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89FA-1911-4F08-AAD8-4CD9ABDD33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841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32BB1E-602C-CD92-8050-FF1BC8362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810356-F14F-5BD9-932D-D6BB175B9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C34B8F-E494-77B2-8562-AF4C97F4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B3C5-C1E3-4904-B9CD-ECA2977C2F62}" type="datetimeFigureOut">
              <a:rPr lang="es-CO" smtClean="0"/>
              <a:t>13/09/2025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3FF73-B2F0-ED92-CA53-F1758327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E91B28-D66D-9756-AEE9-A6EBD371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89FA-1911-4F08-AAD8-4CD9ABDD33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434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5149D-19BD-38CC-BDD3-9D9AB3F0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F8B4D7-3683-C7AF-A9F9-4119AB26E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977A0C-C9B0-85BC-32D2-26C963F5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B3C5-C1E3-4904-B9CD-ECA2977C2F62}" type="datetimeFigureOut">
              <a:rPr lang="es-CO" smtClean="0"/>
              <a:t>13/09/2025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4C0CE0-CCC6-FCCE-ECD3-DEBFD942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2A0141-95CF-9D12-808C-82214EDD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89FA-1911-4F08-AAD8-4CD9ABDD33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844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0C8B5-5C80-AF06-4E1B-D9B4E05A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570211-6FD1-A402-6C5E-2D210AF47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E15DF9-824B-74A6-C9DE-4BD1D303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B3C5-C1E3-4904-B9CD-ECA2977C2F62}" type="datetimeFigureOut">
              <a:rPr lang="es-CO" smtClean="0"/>
              <a:t>13/09/2025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52835C-801C-CFF2-DC8D-B6ED7C67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BAE0A6-6AD7-D26C-57F9-F035FAC9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89FA-1911-4F08-AAD8-4CD9ABDD33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923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3D101-7B25-D327-4167-4AE22D0A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DD243-57BD-2401-42B0-3AD7E2542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489A30-2DCC-0DCE-075B-6AF1E8ACE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FCD2F4-C29B-5844-E203-38022E22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B3C5-C1E3-4904-B9CD-ECA2977C2F62}" type="datetimeFigureOut">
              <a:rPr lang="es-CO" smtClean="0"/>
              <a:t>13/09/2025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A1A67-57EA-16D2-EF6C-BBED8304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FDCE34-2B3D-A0DE-CBBE-3C54EC99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89FA-1911-4F08-AAD8-4CD9ABDD33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83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E46EB-1A3C-A8CC-F519-38FB690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8398B5-100D-E292-7B50-C3AE418EC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5ABC89-1704-0B7C-FB59-AE9C8D885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F572BF-5533-86B7-AF10-B1E7817D8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771658-EE57-AEC1-4214-6130B6829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F4B320-A6E2-B590-1A6B-8D442BCF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B3C5-C1E3-4904-B9CD-ECA2977C2F62}" type="datetimeFigureOut">
              <a:rPr lang="es-CO" smtClean="0"/>
              <a:t>13/09/2025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FEA5B4-8621-EDC7-9C3F-C86C5E1AC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4854856-061E-2638-9668-BE6D046C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89FA-1911-4F08-AAD8-4CD9ABDD33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10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E9970-B10A-E0FF-1501-C42FB952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4EE57B-9676-60B2-18FD-890A9562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B3C5-C1E3-4904-B9CD-ECA2977C2F62}" type="datetimeFigureOut">
              <a:rPr lang="es-CO" smtClean="0"/>
              <a:t>13/09/2025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0591A6-A2B0-E22A-56BF-05C8CBC5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C02ECE-F016-905C-EC0D-357D4069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89FA-1911-4F08-AAD8-4CD9ABDD33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282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A97A6C-4536-39E5-B453-38D7594A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B3C5-C1E3-4904-B9CD-ECA2977C2F62}" type="datetimeFigureOut">
              <a:rPr lang="es-CO" smtClean="0"/>
              <a:t>13/09/2025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A90F0C-E9DE-9F09-3E8A-A6B4CBDC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47F435-1241-A5C8-E7F9-D53FF4EF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89FA-1911-4F08-AAD8-4CD9ABDD33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283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7A7D6-126C-49B0-4FEB-026E155C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5C375D-40D6-0E70-A04E-CA9F46061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1F0B13-55C3-3CB4-A96A-852D0113C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E6B5C0-65A0-D59E-C0F1-6C1D6767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B3C5-C1E3-4904-B9CD-ECA2977C2F62}" type="datetimeFigureOut">
              <a:rPr lang="es-CO" smtClean="0"/>
              <a:t>13/09/2025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92E57D-79F8-D040-7BE8-F6FAFFF2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D2C61-776C-E2B9-45AA-69162CE5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89FA-1911-4F08-AAD8-4CD9ABDD33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86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32E63-8D77-FE17-CC60-43286181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E643FC-05B0-DF1A-7324-3A32CE8D8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40EE29-F603-AF16-B89C-EA07F860A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B85142-2668-E0E8-8D42-48D80B14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B3C5-C1E3-4904-B9CD-ECA2977C2F62}" type="datetimeFigureOut">
              <a:rPr lang="es-CO" smtClean="0"/>
              <a:t>13/09/2025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C736F2-41D2-9F0D-88CE-8844C837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C57BA4-B689-8AA7-7074-BC7B6EC6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689FA-1911-4F08-AAD8-4CD9ABDD33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13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9C50FF-C08C-111A-A8ED-211BCE8E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ADAE28-821B-F332-0EAD-2E88FBE2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24A053-DE5F-24BE-6A16-9E7F2370F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69B3C5-C1E3-4904-B9CD-ECA2977C2F62}" type="datetimeFigureOut">
              <a:rPr lang="es-CO" smtClean="0"/>
              <a:t>13/09/2025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C4083A-7132-02E4-D356-6076B7EBD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A0360B-775F-C865-03B5-A856E126D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2689FA-1911-4F08-AAD8-4CD9ABDD335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607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4"/>
          <p:cNvSpPr txBox="1">
            <a:spLocks/>
          </p:cNvSpPr>
          <p:nvPr/>
        </p:nvSpPr>
        <p:spPr>
          <a:xfrm>
            <a:off x="7460704" y="353178"/>
            <a:ext cx="2736304" cy="59296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600" b="1" dirty="0">
                <a:latin typeface="Ancizar Sans Regular Italic" panose="020B0602040300000003" pitchFamily="34" charset="0"/>
                <a:ea typeface="Ancizar Sans" panose="02000000000000000000" pitchFamily="2" charset="0"/>
              </a:rPr>
              <a:t>Sistemas de Información </a:t>
            </a:r>
          </a:p>
        </p:txBody>
      </p:sp>
      <p:sp>
        <p:nvSpPr>
          <p:cNvPr id="8" name="4 CuadroTexto"/>
          <p:cNvSpPr txBox="1"/>
          <p:nvPr/>
        </p:nvSpPr>
        <p:spPr>
          <a:xfrm>
            <a:off x="1620932" y="6165305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>
                <a:latin typeface="Ancizar Sans" pitchFamily="34" charset="0"/>
              </a:rPr>
              <a:t>Sergio Enrique Vargas Pedraza</a:t>
            </a:r>
          </a:p>
        </p:txBody>
      </p:sp>
      <p:cxnSp>
        <p:nvCxnSpPr>
          <p:cNvPr id="9" name="6 Conector recto"/>
          <p:cNvCxnSpPr/>
          <p:nvPr/>
        </p:nvCxnSpPr>
        <p:spPr>
          <a:xfrm>
            <a:off x="1524000" y="5733256"/>
            <a:ext cx="914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Universidad Nacional de Colombia">
            <a:extLst>
              <a:ext uri="{FF2B5EF4-FFF2-40B4-BE49-F238E27FC236}">
                <a16:creationId xmlns:a16="http://schemas.microsoft.com/office/drawing/2014/main" id="{60AF0667-FEE9-2651-F55E-127AF9D82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19" y="1559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6 Conector recto">
            <a:extLst>
              <a:ext uri="{FF2B5EF4-FFF2-40B4-BE49-F238E27FC236}">
                <a16:creationId xmlns:a16="http://schemas.microsoft.com/office/drawing/2014/main" id="{17D37F0D-D653-6FD2-CB86-3911690A72C5}"/>
              </a:ext>
            </a:extLst>
          </p:cNvPr>
          <p:cNvCxnSpPr/>
          <p:nvPr/>
        </p:nvCxnSpPr>
        <p:spPr>
          <a:xfrm>
            <a:off x="1524842" y="1124743"/>
            <a:ext cx="914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4 CuadroTexto">
            <a:extLst>
              <a:ext uri="{FF2B5EF4-FFF2-40B4-BE49-F238E27FC236}">
                <a16:creationId xmlns:a16="http://schemas.microsoft.com/office/drawing/2014/main" id="{805E0D54-876F-85F3-6449-367B453636B1}"/>
              </a:ext>
            </a:extLst>
          </p:cNvPr>
          <p:cNvSpPr txBox="1"/>
          <p:nvPr/>
        </p:nvSpPr>
        <p:spPr>
          <a:xfrm>
            <a:off x="8554844" y="6165305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1" i="1" dirty="0">
                <a:latin typeface="Ancizar Sans" pitchFamily="34" charset="0"/>
              </a:rPr>
              <a:t>14</a:t>
            </a:r>
            <a:endParaRPr lang="es-CO" sz="1000" b="1" i="1" dirty="0">
              <a:latin typeface="Ancizar Sans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A5D0A0-1A63-CAA3-9DEF-EE35D2522ED6}"/>
              </a:ext>
            </a:extLst>
          </p:cNvPr>
          <p:cNvSpPr txBox="1"/>
          <p:nvPr/>
        </p:nvSpPr>
        <p:spPr>
          <a:xfrm>
            <a:off x="3382903" y="1700808"/>
            <a:ext cx="5426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i="1" dirty="0">
                <a:latin typeface="Ancizar Sans" panose="02000000000000000000"/>
              </a:rPr>
              <a:t>Laboratorio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454A28B-83B2-AE55-9D21-D607BDE04B6C}"/>
              </a:ext>
            </a:extLst>
          </p:cNvPr>
          <p:cNvSpPr txBox="1"/>
          <p:nvPr/>
        </p:nvSpPr>
        <p:spPr>
          <a:xfrm>
            <a:off x="2351584" y="2254541"/>
            <a:ext cx="45869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Ancizar Sans" panose="02000000000000000000"/>
              </a:rPr>
              <a:t>OBJETIVO</a:t>
            </a:r>
          </a:p>
          <a:p>
            <a:r>
              <a:rPr lang="es-MX" dirty="0">
                <a:latin typeface="Ancizar Sans" panose="02000000000000000000"/>
              </a:rPr>
              <a:t>Crear </a:t>
            </a:r>
            <a:r>
              <a:rPr lang="es-MX" dirty="0" err="1">
                <a:latin typeface="Ancizar Sans" panose="02000000000000000000"/>
              </a:rPr>
              <a:t>dashboards</a:t>
            </a:r>
            <a:r>
              <a:rPr lang="es-MX" dirty="0">
                <a:latin typeface="Ancizar Sans" panose="02000000000000000000"/>
              </a:rPr>
              <a:t> idénticos en </a:t>
            </a:r>
            <a:r>
              <a:rPr lang="es-MX" dirty="0" err="1">
                <a:latin typeface="Ancizar Sans" panose="02000000000000000000"/>
              </a:rPr>
              <a:t>Power</a:t>
            </a:r>
            <a:r>
              <a:rPr lang="es-MX" dirty="0">
                <a:latin typeface="Ancizar Sans" panose="02000000000000000000"/>
              </a:rPr>
              <a:t> BI y </a:t>
            </a:r>
            <a:r>
              <a:rPr lang="es-MX" dirty="0" err="1">
                <a:latin typeface="Ancizar Sans" panose="02000000000000000000"/>
              </a:rPr>
              <a:t>Tableau</a:t>
            </a:r>
            <a:r>
              <a:rPr lang="es-MX" dirty="0">
                <a:latin typeface="Ancizar Sans" panose="02000000000000000000"/>
              </a:rPr>
              <a:t> usando el </a:t>
            </a:r>
            <a:r>
              <a:rPr lang="es-MX" dirty="0" err="1">
                <a:latin typeface="Ancizar Sans" panose="02000000000000000000"/>
              </a:rPr>
              <a:t>dataset</a:t>
            </a:r>
            <a:r>
              <a:rPr lang="es-MX" dirty="0">
                <a:latin typeface="Ancizar Sans" panose="02000000000000000000"/>
              </a:rPr>
              <a:t> </a:t>
            </a:r>
            <a:r>
              <a:rPr lang="es-MX" dirty="0" err="1">
                <a:latin typeface="Ancizar Sans" panose="02000000000000000000"/>
              </a:rPr>
              <a:t>TechStore</a:t>
            </a:r>
            <a:r>
              <a:rPr lang="es-MX" dirty="0">
                <a:latin typeface="Ancizar Sans" panose="02000000000000000000"/>
              </a:rPr>
              <a:t>, para comparar las capacidades y usabilidad de ambas herramientas de Business </a:t>
            </a:r>
            <a:r>
              <a:rPr lang="es-MX" dirty="0" err="1">
                <a:latin typeface="Ancizar Sans" panose="02000000000000000000"/>
              </a:rPr>
              <a:t>Intelligence</a:t>
            </a:r>
            <a:r>
              <a:rPr lang="es-MX" dirty="0">
                <a:latin typeface="Ancizar Sans" panose="02000000000000000000"/>
              </a:rPr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38E2A5-843E-3C22-3CA8-125178D71AD0}"/>
              </a:ext>
            </a:extLst>
          </p:cNvPr>
          <p:cNvSpPr txBox="1"/>
          <p:nvPr/>
        </p:nvSpPr>
        <p:spPr>
          <a:xfrm>
            <a:off x="3935760" y="4028598"/>
            <a:ext cx="53178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Ancizar Sans" panose="02000000000000000000"/>
              </a:rPr>
              <a:t>CASO DE ESTUDIO:</a:t>
            </a:r>
          </a:p>
          <a:p>
            <a:pPr>
              <a:buFont typeface="+mj-lt"/>
              <a:buAutoNum type="arabicPeriod"/>
            </a:pPr>
            <a:r>
              <a:rPr lang="es-MX" dirty="0">
                <a:latin typeface="Ancizar Sans" panose="02000000000000000000"/>
              </a:rPr>
              <a:t>Crear el MISMO </a:t>
            </a:r>
            <a:r>
              <a:rPr lang="es-MX" dirty="0" err="1">
                <a:latin typeface="Ancizar Sans" panose="02000000000000000000"/>
              </a:rPr>
              <a:t>dashboard</a:t>
            </a:r>
            <a:r>
              <a:rPr lang="es-MX" dirty="0">
                <a:latin typeface="Ancizar Sans" panose="02000000000000000000"/>
              </a:rPr>
              <a:t> en 2 herramientas</a:t>
            </a:r>
          </a:p>
          <a:p>
            <a:pPr>
              <a:buFont typeface="+mj-lt"/>
              <a:buAutoNum type="arabicPeriod"/>
            </a:pPr>
            <a:r>
              <a:rPr lang="es-MX" dirty="0">
                <a:latin typeface="Ancizar Sans" panose="02000000000000000000"/>
              </a:rPr>
              <a:t>Comparar cuál es mejor y por qué</a:t>
            </a:r>
          </a:p>
          <a:p>
            <a:pPr>
              <a:buFont typeface="+mj-lt"/>
              <a:buAutoNum type="arabicPeriod"/>
            </a:pPr>
            <a:r>
              <a:rPr lang="es-MX" dirty="0">
                <a:latin typeface="Ancizar Sans" panose="02000000000000000000"/>
              </a:rPr>
              <a:t>Entregar 3 archivos + análisis</a:t>
            </a:r>
          </a:p>
        </p:txBody>
      </p:sp>
      <p:pic>
        <p:nvPicPr>
          <p:cNvPr id="18" name="Picture 2" descr="Introducción a la Visualización de Datos con Power BI: Modelado, Análisis y  Reportes Interactivos - Kared IT">
            <a:extLst>
              <a:ext uri="{FF2B5EF4-FFF2-40B4-BE49-F238E27FC236}">
                <a16:creationId xmlns:a16="http://schemas.microsoft.com/office/drawing/2014/main" id="{6C3CA4DB-EEDC-2A07-CBAD-9B2853323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704" y="1738210"/>
            <a:ext cx="2304786" cy="129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Why Tableau Rocks for Data Visualization | Thinklytics">
            <a:extLst>
              <a:ext uri="{FF2B5EF4-FFF2-40B4-BE49-F238E27FC236}">
                <a16:creationId xmlns:a16="http://schemas.microsoft.com/office/drawing/2014/main" id="{28C2C2BF-5918-DB6A-BBD3-3D585DBC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30" y="3263302"/>
            <a:ext cx="2666134" cy="104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56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4"/>
          <p:cNvSpPr txBox="1">
            <a:spLocks/>
          </p:cNvSpPr>
          <p:nvPr/>
        </p:nvSpPr>
        <p:spPr>
          <a:xfrm>
            <a:off x="7460704" y="353178"/>
            <a:ext cx="2736304" cy="59296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600" b="1" dirty="0">
                <a:latin typeface="Ancizar Sans Regular Italic" panose="020B0602040300000003" pitchFamily="34" charset="0"/>
                <a:ea typeface="Ancizar Sans" panose="02000000000000000000" pitchFamily="2" charset="0"/>
              </a:rPr>
              <a:t>Sistemas de Información </a:t>
            </a:r>
          </a:p>
        </p:txBody>
      </p:sp>
      <p:sp>
        <p:nvSpPr>
          <p:cNvPr id="8" name="4 CuadroTexto"/>
          <p:cNvSpPr txBox="1"/>
          <p:nvPr/>
        </p:nvSpPr>
        <p:spPr>
          <a:xfrm>
            <a:off x="1620932" y="6165305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b="1" i="1" dirty="0">
                <a:latin typeface="Ancizar Sans" pitchFamily="34" charset="0"/>
              </a:rPr>
              <a:t>Sergio Enrique Vargas Pedraza</a:t>
            </a:r>
          </a:p>
        </p:txBody>
      </p:sp>
      <p:cxnSp>
        <p:nvCxnSpPr>
          <p:cNvPr id="9" name="6 Conector recto"/>
          <p:cNvCxnSpPr/>
          <p:nvPr/>
        </p:nvCxnSpPr>
        <p:spPr>
          <a:xfrm>
            <a:off x="1524000" y="5733256"/>
            <a:ext cx="914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Universidad Nacional de Colombia">
            <a:extLst>
              <a:ext uri="{FF2B5EF4-FFF2-40B4-BE49-F238E27FC236}">
                <a16:creationId xmlns:a16="http://schemas.microsoft.com/office/drawing/2014/main" id="{60AF0667-FEE9-2651-F55E-127AF9D82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19" y="1559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6 Conector recto">
            <a:extLst>
              <a:ext uri="{FF2B5EF4-FFF2-40B4-BE49-F238E27FC236}">
                <a16:creationId xmlns:a16="http://schemas.microsoft.com/office/drawing/2014/main" id="{17D37F0D-D653-6FD2-CB86-3911690A72C5}"/>
              </a:ext>
            </a:extLst>
          </p:cNvPr>
          <p:cNvCxnSpPr/>
          <p:nvPr/>
        </p:nvCxnSpPr>
        <p:spPr>
          <a:xfrm>
            <a:off x="1524842" y="1124743"/>
            <a:ext cx="9144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4 CuadroTexto">
            <a:extLst>
              <a:ext uri="{FF2B5EF4-FFF2-40B4-BE49-F238E27FC236}">
                <a16:creationId xmlns:a16="http://schemas.microsoft.com/office/drawing/2014/main" id="{805E0D54-876F-85F3-6449-367B453636B1}"/>
              </a:ext>
            </a:extLst>
          </p:cNvPr>
          <p:cNvSpPr txBox="1"/>
          <p:nvPr/>
        </p:nvSpPr>
        <p:spPr>
          <a:xfrm>
            <a:off x="8554844" y="6165305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00" b="1" i="1" dirty="0">
                <a:latin typeface="Ancizar Sans" pitchFamily="34" charset="0"/>
              </a:rPr>
              <a:t>15</a:t>
            </a:r>
            <a:endParaRPr lang="es-CO" sz="1000" b="1" i="1" dirty="0">
              <a:latin typeface="Ancizar Sans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FA5D0A0-1A63-CAA3-9DEF-EE35D2522ED6}"/>
              </a:ext>
            </a:extLst>
          </p:cNvPr>
          <p:cNvSpPr txBox="1"/>
          <p:nvPr/>
        </p:nvSpPr>
        <p:spPr>
          <a:xfrm>
            <a:off x="5781376" y="1895052"/>
            <a:ext cx="5426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i="1" dirty="0">
                <a:latin typeface="Ancizar Sans" panose="02000000000000000000"/>
              </a:rPr>
              <a:t>CASO DE ESTUDIO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CD2640-C3EA-BD81-9E14-E34A0B992C4F}"/>
              </a:ext>
            </a:extLst>
          </p:cNvPr>
          <p:cNvSpPr txBox="1"/>
          <p:nvPr/>
        </p:nvSpPr>
        <p:spPr>
          <a:xfrm>
            <a:off x="1966803" y="4065202"/>
            <a:ext cx="45869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Ancizar Sans" panose="02000000000000000000"/>
              </a:rPr>
              <a:t>-GRÁFICOS ESPECÍFICOS:</a:t>
            </a:r>
            <a:endParaRPr lang="es-MX" dirty="0">
              <a:latin typeface="Ancizar Sans" panose="0200000000000000000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>
                <a:latin typeface="Ancizar Sans" panose="02000000000000000000"/>
              </a:rPr>
              <a:t> </a:t>
            </a:r>
            <a:r>
              <a:rPr lang="es-MX" b="1" dirty="0">
                <a:latin typeface="Ancizar Sans" panose="02000000000000000000"/>
              </a:rPr>
              <a:t>Líneas:</a:t>
            </a:r>
            <a:r>
              <a:rPr lang="es-MX" dirty="0">
                <a:latin typeface="Ancizar Sans" panose="02000000000000000000"/>
              </a:rPr>
              <a:t> Ventas por 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>
                <a:latin typeface="Ancizar Sans" panose="02000000000000000000"/>
              </a:rPr>
              <a:t> </a:t>
            </a:r>
            <a:r>
              <a:rPr lang="es-MX" b="1" dirty="0">
                <a:latin typeface="Ancizar Sans" panose="02000000000000000000"/>
              </a:rPr>
              <a:t>Barras:</a:t>
            </a:r>
            <a:r>
              <a:rPr lang="es-MX" dirty="0">
                <a:latin typeface="Ancizar Sans" panose="02000000000000000000"/>
              </a:rPr>
              <a:t> Top 10 productos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>
                <a:latin typeface="Ancizar Sans" panose="02000000000000000000"/>
              </a:rPr>
              <a:t> </a:t>
            </a:r>
            <a:r>
              <a:rPr lang="es-MX" b="1" dirty="0">
                <a:latin typeface="Ancizar Sans" panose="02000000000000000000"/>
              </a:rPr>
              <a:t>Circular:</a:t>
            </a:r>
            <a:r>
              <a:rPr lang="es-MX" dirty="0">
                <a:latin typeface="Ancizar Sans" panose="02000000000000000000"/>
              </a:rPr>
              <a:t> Ventas por categoría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>
                <a:latin typeface="Ancizar Sans" panose="02000000000000000000"/>
              </a:rPr>
              <a:t> </a:t>
            </a:r>
            <a:r>
              <a:rPr lang="es-MX" b="1" dirty="0">
                <a:latin typeface="Ancizar Sans" panose="02000000000000000000"/>
              </a:rPr>
              <a:t>Tabla:</a:t>
            </a:r>
            <a:r>
              <a:rPr lang="es-MX" dirty="0">
                <a:latin typeface="Ancizar Sans" panose="02000000000000000000"/>
              </a:rPr>
              <a:t> Performance vendedores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BA0260-E95A-0940-27C8-E54F9671AD6E}"/>
              </a:ext>
            </a:extLst>
          </p:cNvPr>
          <p:cNvSpPr txBox="1"/>
          <p:nvPr/>
        </p:nvSpPr>
        <p:spPr>
          <a:xfrm>
            <a:off x="1966803" y="3511205"/>
            <a:ext cx="4586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 -KPIS DESTACADOS</a:t>
            </a:r>
            <a:endParaRPr lang="es-CO" dirty="0"/>
          </a:p>
        </p:txBody>
      </p:sp>
      <p:pic>
        <p:nvPicPr>
          <p:cNvPr id="13" name="Picture 2" descr="Introducción a la Visualización de Datos con Power BI: Modelado, Análisis y  Reportes Interactivos - Kared IT">
            <a:extLst>
              <a:ext uri="{FF2B5EF4-FFF2-40B4-BE49-F238E27FC236}">
                <a16:creationId xmlns:a16="http://schemas.microsoft.com/office/drawing/2014/main" id="{36F5ECEF-9791-6B75-D2E8-1A675B00B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35" y="2782663"/>
            <a:ext cx="1011825" cy="5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C83D880-7550-1BA8-BF48-4AA2DE534CC4}"/>
              </a:ext>
            </a:extLst>
          </p:cNvPr>
          <p:cNvSpPr txBox="1"/>
          <p:nvPr/>
        </p:nvSpPr>
        <p:spPr>
          <a:xfrm>
            <a:off x="6556554" y="3597654"/>
            <a:ext cx="23762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TÉCNICO:</a:t>
            </a:r>
            <a:endParaRPr lang="es-CO" dirty="0"/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 2 medidas DAX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 1 filtro de fecha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 Colores corporativos</a:t>
            </a:r>
          </a:p>
        </p:txBody>
      </p:sp>
      <p:pic>
        <p:nvPicPr>
          <p:cNvPr id="16" name="Picture 6" descr="Why Tableau Rocks for Data Visualization | Thinklytics">
            <a:extLst>
              <a:ext uri="{FF2B5EF4-FFF2-40B4-BE49-F238E27FC236}">
                <a16:creationId xmlns:a16="http://schemas.microsoft.com/office/drawing/2014/main" id="{0B0BD0A7-CA12-348A-A36D-5FC2C464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615" y="2782663"/>
            <a:ext cx="1668683" cy="65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4AE2E309-1135-794E-D220-F64311538161}"/>
              </a:ext>
            </a:extLst>
          </p:cNvPr>
          <p:cNvSpPr txBox="1"/>
          <p:nvPr/>
        </p:nvSpPr>
        <p:spPr>
          <a:xfrm>
            <a:off x="8825039" y="3511206"/>
            <a:ext cx="45869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TÉCNICO: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2 </a:t>
            </a:r>
            <a:r>
              <a:rPr lang="es-MX" dirty="0" err="1"/>
              <a:t>calculated</a:t>
            </a:r>
            <a:endParaRPr lang="es-MX" dirty="0"/>
          </a:p>
          <a:p>
            <a:r>
              <a:rPr lang="es-MX" dirty="0"/>
              <a:t>     </a:t>
            </a:r>
            <a:r>
              <a:rPr lang="es-MX" dirty="0" err="1"/>
              <a:t>fields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1 </a:t>
            </a:r>
            <a:r>
              <a:rPr lang="es-MX" dirty="0" err="1"/>
              <a:t>parameter</a:t>
            </a:r>
            <a:r>
              <a:rPr lang="es-MX" dirty="0"/>
              <a:t> </a:t>
            </a:r>
          </a:p>
          <a:p>
            <a:r>
              <a:rPr lang="es-MX" dirty="0"/>
              <a:t>      de año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err="1"/>
              <a:t>Actions</a:t>
            </a:r>
            <a:r>
              <a:rPr lang="es-MX" dirty="0"/>
              <a:t> </a:t>
            </a:r>
          </a:p>
          <a:p>
            <a:r>
              <a:rPr lang="es-MX" dirty="0"/>
              <a:t>   entre hojas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129731D-0280-7E7A-401C-710D30BEF908}"/>
              </a:ext>
            </a:extLst>
          </p:cNvPr>
          <p:cNvSpPr txBox="1"/>
          <p:nvPr/>
        </p:nvSpPr>
        <p:spPr>
          <a:xfrm>
            <a:off x="2019868" y="1447175"/>
            <a:ext cx="4586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 -Data SET</a:t>
            </a:r>
            <a:endParaRPr lang="es-CO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F9354DC-6A5B-7943-7823-3FC417292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5277" y="1291169"/>
            <a:ext cx="2105003" cy="207827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F95DE2F-058B-FB8D-01A0-6A89857C20BA}"/>
              </a:ext>
            </a:extLst>
          </p:cNvPr>
          <p:cNvSpPr txBox="1"/>
          <p:nvPr/>
        </p:nvSpPr>
        <p:spPr>
          <a:xfrm>
            <a:off x="1620932" y="1895052"/>
            <a:ext cx="176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 dirty="0"/>
              <a:t>https://drive.google.com/drive/folders/1y8vWZrmH3zRK396r4IfeudpPuh3uVvCp?usp=sharing</a:t>
            </a:r>
            <a:endParaRPr lang="es-CO" sz="800" dirty="0"/>
          </a:p>
        </p:txBody>
      </p:sp>
    </p:spTree>
    <p:extLst>
      <p:ext uri="{BB962C8B-B14F-4D97-AF65-F5344CB8AC3E}">
        <p14:creationId xmlns:p14="http://schemas.microsoft.com/office/powerpoint/2010/main" val="4138703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Panorámica</PresentationFormat>
  <Paragraphs>33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Ancizar Sans</vt:lpstr>
      <vt:lpstr>Ancizar Sans Regular Italic</vt:lpstr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 Alvarado</dc:creator>
  <cp:lastModifiedBy>Diego  Alvarado</cp:lastModifiedBy>
  <cp:revision>2</cp:revision>
  <dcterms:created xsi:type="dcterms:W3CDTF">2025-09-13T13:45:29Z</dcterms:created>
  <dcterms:modified xsi:type="dcterms:W3CDTF">2025-09-13T13:47:19Z</dcterms:modified>
</cp:coreProperties>
</file>