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p:cViewPr>
        <p:scale>
          <a:sx n="75" d="100"/>
          <a:sy n="75" d="100"/>
        </p:scale>
        <p:origin x="835"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4A978E1-F90B-41B3-B054-D8B8E5514AB6}" type="datetimeFigureOut">
              <a:rPr lang="en-IN" smtClean="0"/>
              <a:t>07-08-2023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F92CD-2CDA-4165-89AB-9D2BF2443B0F}" type="slidenum">
              <a:rPr lang="en-IN" smtClean="0"/>
              <a:t>‹#›</a:t>
            </a:fld>
            <a:endParaRPr lang="en-IN" dirty="0"/>
          </a:p>
        </p:txBody>
      </p:sp>
    </p:spTree>
    <p:extLst>
      <p:ext uri="{BB962C8B-B14F-4D97-AF65-F5344CB8AC3E}">
        <p14:creationId xmlns:p14="http://schemas.microsoft.com/office/powerpoint/2010/main" val="412109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4A978E1-F90B-41B3-B054-D8B8E5514AB6}" type="datetimeFigureOut">
              <a:rPr lang="en-IN" smtClean="0"/>
              <a:t>07-08-2023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F92CD-2CDA-4165-89AB-9D2BF2443B0F}" type="slidenum">
              <a:rPr lang="en-IN" smtClean="0"/>
              <a:t>‹#›</a:t>
            </a:fld>
            <a:endParaRPr lang="en-IN" dirty="0"/>
          </a:p>
        </p:txBody>
      </p:sp>
    </p:spTree>
    <p:extLst>
      <p:ext uri="{BB962C8B-B14F-4D97-AF65-F5344CB8AC3E}">
        <p14:creationId xmlns:p14="http://schemas.microsoft.com/office/powerpoint/2010/main" val="480731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4A978E1-F90B-41B3-B054-D8B8E5514AB6}" type="datetimeFigureOut">
              <a:rPr lang="en-IN" smtClean="0"/>
              <a:t>07-08-2023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F92CD-2CDA-4165-89AB-9D2BF2443B0F}" type="slidenum">
              <a:rPr lang="en-IN" smtClean="0"/>
              <a:t>‹#›</a:t>
            </a:fld>
            <a:endParaRPr lang="en-IN" dirty="0"/>
          </a:p>
        </p:txBody>
      </p:sp>
    </p:spTree>
    <p:extLst>
      <p:ext uri="{BB962C8B-B14F-4D97-AF65-F5344CB8AC3E}">
        <p14:creationId xmlns:p14="http://schemas.microsoft.com/office/powerpoint/2010/main" val="2940242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4A978E1-F90B-41B3-B054-D8B8E5514AB6}" type="datetimeFigureOut">
              <a:rPr lang="en-IN" smtClean="0"/>
              <a:t>07-08-2023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F92CD-2CDA-4165-89AB-9D2BF2443B0F}" type="slidenum">
              <a:rPr lang="en-IN" smtClean="0"/>
              <a:t>‹#›</a:t>
            </a:fld>
            <a:endParaRPr lang="en-IN" dirty="0"/>
          </a:p>
        </p:txBody>
      </p:sp>
    </p:spTree>
    <p:extLst>
      <p:ext uri="{BB962C8B-B14F-4D97-AF65-F5344CB8AC3E}">
        <p14:creationId xmlns:p14="http://schemas.microsoft.com/office/powerpoint/2010/main" val="2191798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A978E1-F90B-41B3-B054-D8B8E5514AB6}" type="datetimeFigureOut">
              <a:rPr lang="en-IN" smtClean="0"/>
              <a:t>07-08-2023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F92CD-2CDA-4165-89AB-9D2BF2443B0F}" type="slidenum">
              <a:rPr lang="en-IN" smtClean="0"/>
              <a:t>‹#›</a:t>
            </a:fld>
            <a:endParaRPr lang="en-IN" dirty="0"/>
          </a:p>
        </p:txBody>
      </p:sp>
    </p:spTree>
    <p:extLst>
      <p:ext uri="{BB962C8B-B14F-4D97-AF65-F5344CB8AC3E}">
        <p14:creationId xmlns:p14="http://schemas.microsoft.com/office/powerpoint/2010/main" val="582069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4A978E1-F90B-41B3-B054-D8B8E5514AB6}" type="datetimeFigureOut">
              <a:rPr lang="en-IN" smtClean="0"/>
              <a:t>07-08-2023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DFF92CD-2CDA-4165-89AB-9D2BF2443B0F}" type="slidenum">
              <a:rPr lang="en-IN" smtClean="0"/>
              <a:t>‹#›</a:t>
            </a:fld>
            <a:endParaRPr lang="en-IN" dirty="0"/>
          </a:p>
        </p:txBody>
      </p:sp>
    </p:spTree>
    <p:extLst>
      <p:ext uri="{BB962C8B-B14F-4D97-AF65-F5344CB8AC3E}">
        <p14:creationId xmlns:p14="http://schemas.microsoft.com/office/powerpoint/2010/main" val="4185655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4A978E1-F90B-41B3-B054-D8B8E5514AB6}" type="datetimeFigureOut">
              <a:rPr lang="en-IN" smtClean="0"/>
              <a:t>07-08-2023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DFF92CD-2CDA-4165-89AB-9D2BF2443B0F}" type="slidenum">
              <a:rPr lang="en-IN" smtClean="0"/>
              <a:t>‹#›</a:t>
            </a:fld>
            <a:endParaRPr lang="en-IN" dirty="0"/>
          </a:p>
        </p:txBody>
      </p:sp>
    </p:spTree>
    <p:extLst>
      <p:ext uri="{BB962C8B-B14F-4D97-AF65-F5344CB8AC3E}">
        <p14:creationId xmlns:p14="http://schemas.microsoft.com/office/powerpoint/2010/main" val="308442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4A978E1-F90B-41B3-B054-D8B8E5514AB6}" type="datetimeFigureOut">
              <a:rPr lang="en-IN" smtClean="0"/>
              <a:t>07-08-2023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DFF92CD-2CDA-4165-89AB-9D2BF2443B0F}" type="slidenum">
              <a:rPr lang="en-IN" smtClean="0"/>
              <a:t>‹#›</a:t>
            </a:fld>
            <a:endParaRPr lang="en-IN" dirty="0"/>
          </a:p>
        </p:txBody>
      </p:sp>
    </p:spTree>
    <p:extLst>
      <p:ext uri="{BB962C8B-B14F-4D97-AF65-F5344CB8AC3E}">
        <p14:creationId xmlns:p14="http://schemas.microsoft.com/office/powerpoint/2010/main" val="441874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978E1-F90B-41B3-B054-D8B8E5514AB6}" type="datetimeFigureOut">
              <a:rPr lang="en-IN" smtClean="0"/>
              <a:t>07-08-2023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DFF92CD-2CDA-4165-89AB-9D2BF2443B0F}" type="slidenum">
              <a:rPr lang="en-IN" smtClean="0"/>
              <a:t>‹#›</a:t>
            </a:fld>
            <a:endParaRPr lang="en-IN" dirty="0"/>
          </a:p>
        </p:txBody>
      </p:sp>
    </p:spTree>
    <p:extLst>
      <p:ext uri="{BB962C8B-B14F-4D97-AF65-F5344CB8AC3E}">
        <p14:creationId xmlns:p14="http://schemas.microsoft.com/office/powerpoint/2010/main" val="2531166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A978E1-F90B-41B3-B054-D8B8E5514AB6}" type="datetimeFigureOut">
              <a:rPr lang="en-IN" smtClean="0"/>
              <a:t>07-08-2023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DFF92CD-2CDA-4165-89AB-9D2BF2443B0F}" type="slidenum">
              <a:rPr lang="en-IN" smtClean="0"/>
              <a:t>‹#›</a:t>
            </a:fld>
            <a:endParaRPr lang="en-IN" dirty="0"/>
          </a:p>
        </p:txBody>
      </p:sp>
    </p:spTree>
    <p:extLst>
      <p:ext uri="{BB962C8B-B14F-4D97-AF65-F5344CB8AC3E}">
        <p14:creationId xmlns:p14="http://schemas.microsoft.com/office/powerpoint/2010/main" val="3363765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A978E1-F90B-41B3-B054-D8B8E5514AB6}" type="datetimeFigureOut">
              <a:rPr lang="en-IN" smtClean="0"/>
              <a:t>07-08-2023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DFF92CD-2CDA-4165-89AB-9D2BF2443B0F}" type="slidenum">
              <a:rPr lang="en-IN" smtClean="0"/>
              <a:t>‹#›</a:t>
            </a:fld>
            <a:endParaRPr lang="en-IN" dirty="0"/>
          </a:p>
        </p:txBody>
      </p:sp>
    </p:spTree>
    <p:extLst>
      <p:ext uri="{BB962C8B-B14F-4D97-AF65-F5344CB8AC3E}">
        <p14:creationId xmlns:p14="http://schemas.microsoft.com/office/powerpoint/2010/main" val="2831611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A978E1-F90B-41B3-B054-D8B8E5514AB6}" type="datetimeFigureOut">
              <a:rPr lang="en-IN" smtClean="0"/>
              <a:t>07-08-2023</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FF92CD-2CDA-4165-89AB-9D2BF2443B0F}" type="slidenum">
              <a:rPr lang="en-IN" smtClean="0"/>
              <a:t>‹#›</a:t>
            </a:fld>
            <a:endParaRPr lang="en-IN" dirty="0"/>
          </a:p>
        </p:txBody>
      </p:sp>
    </p:spTree>
    <p:extLst>
      <p:ext uri="{BB962C8B-B14F-4D97-AF65-F5344CB8AC3E}">
        <p14:creationId xmlns:p14="http://schemas.microsoft.com/office/powerpoint/2010/main" val="273348263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122363"/>
            <a:ext cx="9430327" cy="3375746"/>
          </a:xfrm>
        </p:spPr>
        <p:txBody>
          <a:bodyPr>
            <a:normAutofit/>
          </a:bodyPr>
          <a:lstStyle/>
          <a:p>
            <a:r>
              <a:rPr lang="en-US" b="1" dirty="0" smtClean="0">
                <a:latin typeface="Baskerville Old Face" panose="02020602080505020303" pitchFamily="18" charset="0"/>
              </a:rPr>
              <a:t>VULNERABILITY EXPLOITATION AND PATCHING</a:t>
            </a:r>
            <a:endParaRPr lang="en-IN" b="1" dirty="0">
              <a:latin typeface="Baskerville Old Face" panose="02020602080505020303" pitchFamily="18" charset="0"/>
            </a:endParaRPr>
          </a:p>
        </p:txBody>
      </p:sp>
    </p:spTree>
    <p:extLst>
      <p:ext uri="{BB962C8B-B14F-4D97-AF65-F5344CB8AC3E}">
        <p14:creationId xmlns:p14="http://schemas.microsoft.com/office/powerpoint/2010/main" val="1437749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55226" y="324213"/>
            <a:ext cx="10287965" cy="6072757"/>
          </a:xfrm>
          <a:prstGeom prst="rect">
            <a:avLst/>
          </a:prstGeom>
        </p:spPr>
      </p:pic>
    </p:spTree>
    <p:extLst>
      <p:ext uri="{BB962C8B-B14F-4D97-AF65-F5344CB8AC3E}">
        <p14:creationId xmlns:p14="http://schemas.microsoft.com/office/powerpoint/2010/main" val="3913482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STEPS INVOLVED IN VULENARBILITY IDENTIFICATION</a:t>
            </a:r>
            <a:endParaRPr lang="en-IN" b="1" dirty="0">
              <a:latin typeface="+mn-lt"/>
            </a:endParaRPr>
          </a:p>
        </p:txBody>
      </p:sp>
      <p:sp>
        <p:nvSpPr>
          <p:cNvPr id="3" name="Content Placeholder 2"/>
          <p:cNvSpPr>
            <a:spLocks noGrp="1"/>
          </p:cNvSpPr>
          <p:nvPr>
            <p:ph idx="1"/>
          </p:nvPr>
        </p:nvSpPr>
        <p:spPr>
          <a:xfrm>
            <a:off x="838200" y="1987671"/>
            <a:ext cx="10655461" cy="4656198"/>
          </a:xfrm>
        </p:spPr>
        <p:txBody>
          <a:bodyPr/>
          <a:lstStyle/>
          <a:p>
            <a:pPr>
              <a:buFont typeface="Wingdings" panose="05000000000000000000" pitchFamily="2" charset="2"/>
              <a:buChar char="Ø"/>
            </a:pPr>
            <a:r>
              <a:rPr lang="en-US" dirty="0" smtClean="0"/>
              <a:t> </a:t>
            </a:r>
            <a:r>
              <a:rPr lang="en-US" b="1" dirty="0"/>
              <a:t>Identify And Name Each </a:t>
            </a:r>
            <a:r>
              <a:rPr lang="en-US" b="1" dirty="0" smtClean="0"/>
              <a:t>Vulnerability</a:t>
            </a:r>
          </a:p>
          <a:p>
            <a:pPr>
              <a:buFont typeface="Wingdings" panose="05000000000000000000" pitchFamily="2" charset="2"/>
              <a:buChar char="Ø"/>
            </a:pPr>
            <a:r>
              <a:rPr lang="en-US" b="1" dirty="0"/>
              <a:t>Assign A Common Weakness Enumeration (CWE) Code To Each </a:t>
            </a:r>
            <a:r>
              <a:rPr lang="en-US" b="1" dirty="0" smtClean="0"/>
              <a:t>Vulnerability</a:t>
            </a:r>
          </a:p>
          <a:p>
            <a:pPr>
              <a:buFont typeface="Wingdings" panose="05000000000000000000" pitchFamily="2" charset="2"/>
              <a:buChar char="Ø"/>
            </a:pPr>
            <a:r>
              <a:rPr lang="en-US" b="1" dirty="0"/>
              <a:t>Provide Corresponding Open Web Application Security Project (OWASP) Category And Description For Each </a:t>
            </a:r>
            <a:r>
              <a:rPr lang="en-US" b="1" dirty="0" smtClean="0"/>
              <a:t>Vulnerability</a:t>
            </a:r>
          </a:p>
          <a:p>
            <a:pPr>
              <a:buFont typeface="Wingdings" panose="05000000000000000000" pitchFamily="2" charset="2"/>
              <a:buChar char="Ø"/>
            </a:pPr>
            <a:r>
              <a:rPr lang="en-IN" b="1" dirty="0"/>
              <a:t>Understanding And Defining </a:t>
            </a:r>
            <a:r>
              <a:rPr lang="en-IN" b="1" dirty="0" smtClean="0"/>
              <a:t>Vulnerabilities</a:t>
            </a:r>
          </a:p>
          <a:p>
            <a:pPr>
              <a:buFont typeface="Wingdings" panose="05000000000000000000" pitchFamily="2" charset="2"/>
              <a:buChar char="Ø"/>
            </a:pPr>
            <a:r>
              <a:rPr lang="en-IN" b="1" dirty="0"/>
              <a:t>Identifying And Naming </a:t>
            </a:r>
            <a:r>
              <a:rPr lang="en-IN" b="1" dirty="0" smtClean="0"/>
              <a:t>Vulnerabilities</a:t>
            </a:r>
          </a:p>
          <a:p>
            <a:pPr>
              <a:buFont typeface="Wingdings" panose="05000000000000000000" pitchFamily="2" charset="2"/>
              <a:buChar char="Ø"/>
            </a:pPr>
            <a:r>
              <a:rPr lang="en-US" b="1" dirty="0"/>
              <a:t>Assigning CWE Codes To Each </a:t>
            </a:r>
            <a:r>
              <a:rPr lang="en-US" b="1" dirty="0" smtClean="0"/>
              <a:t>Vulnerability</a:t>
            </a:r>
          </a:p>
          <a:p>
            <a:pPr>
              <a:buFont typeface="Wingdings" panose="05000000000000000000" pitchFamily="2" charset="2"/>
              <a:buChar char="Ø"/>
            </a:pPr>
            <a:r>
              <a:rPr lang="en-US" b="1" dirty="0"/>
              <a:t>Providing OWASP Category And Description For Each Vulnerability</a:t>
            </a:r>
          </a:p>
          <a:p>
            <a:pPr>
              <a:buFont typeface="Wingdings" panose="05000000000000000000" pitchFamily="2" charset="2"/>
              <a:buChar char="Ø"/>
            </a:pPr>
            <a:endParaRPr lang="en-US" b="1" dirty="0"/>
          </a:p>
          <a:p>
            <a:pPr>
              <a:buFont typeface="Wingdings" panose="05000000000000000000" pitchFamily="2" charset="2"/>
              <a:buChar char="Ø"/>
            </a:pPr>
            <a:endParaRPr lang="en-IN" b="1" dirty="0"/>
          </a:p>
          <a:p>
            <a:pPr>
              <a:buFont typeface="Wingdings" panose="05000000000000000000" pitchFamily="2" charset="2"/>
              <a:buChar char="Ø"/>
            </a:pPr>
            <a:endParaRPr lang="en-IN" b="1" dirty="0"/>
          </a:p>
          <a:p>
            <a:pPr>
              <a:buFont typeface="Wingdings" panose="05000000000000000000" pitchFamily="2" charset="2"/>
              <a:buChar char="Ø"/>
            </a:pPr>
            <a:endParaRPr lang="en-US" b="1" dirty="0"/>
          </a:p>
          <a:p>
            <a:pPr>
              <a:buFont typeface="Wingdings" panose="05000000000000000000" pitchFamily="2" charset="2"/>
              <a:buChar char="Ø"/>
            </a:pPr>
            <a:endParaRPr lang="en-US" b="1"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8998353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Identify And Name Each Vulnerability</a:t>
            </a:r>
          </a:p>
        </p:txBody>
      </p:sp>
      <p:sp>
        <p:nvSpPr>
          <p:cNvPr id="3" name="Content Placeholder 2"/>
          <p:cNvSpPr>
            <a:spLocks noGrp="1"/>
          </p:cNvSpPr>
          <p:nvPr>
            <p:ph idx="1"/>
          </p:nvPr>
        </p:nvSpPr>
        <p:spPr/>
        <p:txBody>
          <a:bodyPr/>
          <a:lstStyle/>
          <a:p>
            <a:r>
              <a:rPr lang="en-US" dirty="0"/>
              <a:t>Understanding and defining vulnerabilities involves identifying potential weaknesses and flaws in an application design or implementation. </a:t>
            </a:r>
            <a:endParaRPr lang="en-US" dirty="0" smtClean="0"/>
          </a:p>
          <a:p>
            <a:r>
              <a:rPr lang="en-US" dirty="0" smtClean="0"/>
              <a:t>This </a:t>
            </a:r>
            <a:r>
              <a:rPr lang="en-US" dirty="0"/>
              <a:t>process involves reviewing the application code and functionality to identify any areas that could potentially be exploited by an attacker. Once a vulnerability has been identified, it must be defined and classified based on its severity and potential impact on the application's security.</a:t>
            </a:r>
            <a:endParaRPr lang="en-IN" dirty="0"/>
          </a:p>
        </p:txBody>
      </p:sp>
    </p:spTree>
    <p:extLst>
      <p:ext uri="{BB962C8B-B14F-4D97-AF65-F5344CB8AC3E}">
        <p14:creationId xmlns:p14="http://schemas.microsoft.com/office/powerpoint/2010/main" val="5139278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Assign A Common Weakness Enumeration (CWE) Code To Each Vulnerability</a:t>
            </a:r>
          </a:p>
        </p:txBody>
      </p:sp>
      <p:sp>
        <p:nvSpPr>
          <p:cNvPr id="3" name="Content Placeholder 2"/>
          <p:cNvSpPr>
            <a:spLocks noGrp="1"/>
          </p:cNvSpPr>
          <p:nvPr>
            <p:ph idx="1"/>
          </p:nvPr>
        </p:nvSpPr>
        <p:spPr/>
        <p:txBody>
          <a:bodyPr/>
          <a:lstStyle/>
          <a:p>
            <a:pPr marL="0" indent="0">
              <a:buNone/>
            </a:pPr>
            <a:endParaRPr lang="en-US" sz="2000" dirty="0" smtClean="0"/>
          </a:p>
          <a:p>
            <a:r>
              <a:rPr lang="en-US" dirty="0" smtClean="0"/>
              <a:t>Identifying </a:t>
            </a:r>
            <a:r>
              <a:rPr lang="en-US" dirty="0"/>
              <a:t>and naming vulnerabilities involves the process of discovering and documenting specific security weaknesses or flaws in an application. </a:t>
            </a:r>
            <a:endParaRPr lang="en-US" dirty="0" smtClean="0"/>
          </a:p>
          <a:p>
            <a:r>
              <a:rPr lang="en-US" dirty="0" smtClean="0"/>
              <a:t>This </a:t>
            </a:r>
            <a:r>
              <a:rPr lang="en-US" dirty="0"/>
              <a:t>process typically involves using automated tools or manual testing techniques to identify potential vulnerabilities. Once a vulnerability has been identified, it must be given a descriptive name that accurately reflects the nature of the vulnerability</a:t>
            </a:r>
            <a:endParaRPr lang="en-IN" dirty="0"/>
          </a:p>
        </p:txBody>
      </p:sp>
    </p:spTree>
    <p:extLst>
      <p:ext uri="{BB962C8B-B14F-4D97-AF65-F5344CB8AC3E}">
        <p14:creationId xmlns:p14="http://schemas.microsoft.com/office/powerpoint/2010/main" val="41090004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rmAutofit fontScale="90000"/>
          </a:bodyPr>
          <a:lstStyle/>
          <a:p>
            <a:r>
              <a:rPr lang="en-US" b="1" dirty="0">
                <a:latin typeface="+mn-lt"/>
              </a:rPr>
              <a:t>Provide Corresponding Open Web Application Security Project (OWASP) Category And Description For Each Vulnerability</a:t>
            </a:r>
          </a:p>
        </p:txBody>
      </p:sp>
      <p:sp>
        <p:nvSpPr>
          <p:cNvPr id="3" name="Content Placeholder 2"/>
          <p:cNvSpPr>
            <a:spLocks noGrp="1"/>
          </p:cNvSpPr>
          <p:nvPr>
            <p:ph idx="1"/>
          </p:nvPr>
        </p:nvSpPr>
        <p:spPr>
          <a:xfrm>
            <a:off x="838200" y="2253888"/>
            <a:ext cx="10515600" cy="4351338"/>
          </a:xfrm>
        </p:spPr>
        <p:txBody>
          <a:bodyPr/>
          <a:lstStyle/>
          <a:p>
            <a:r>
              <a:rPr lang="en-US" dirty="0"/>
              <a:t>Assigning CWE codes to each vulnerability is an essential step in the vulnerability identification process. </a:t>
            </a:r>
            <a:endParaRPr lang="en-US" dirty="0" smtClean="0"/>
          </a:p>
          <a:p>
            <a:r>
              <a:rPr lang="en-US" dirty="0" smtClean="0"/>
              <a:t>A </a:t>
            </a:r>
            <a:r>
              <a:rPr lang="en-US" dirty="0"/>
              <a:t>CWE code is a unique identifier assigned to a specific type of vulnerability, making it easier to identify and categorize similar types of vulnerabilities</a:t>
            </a:r>
            <a:r>
              <a:rPr lang="en-US" dirty="0" smtClean="0"/>
              <a:t>.</a:t>
            </a:r>
          </a:p>
          <a:p>
            <a:r>
              <a:rPr lang="en-US" dirty="0" smtClean="0"/>
              <a:t> </a:t>
            </a:r>
            <a:r>
              <a:rPr lang="en-US" dirty="0"/>
              <a:t>Assigning a CWE code to each vulnerability allows developers and security professionals to more easily track, analyze and remediate potential security issues.</a:t>
            </a:r>
          </a:p>
          <a:p>
            <a:endParaRPr lang="en-IN" dirty="0"/>
          </a:p>
        </p:txBody>
      </p:sp>
    </p:spTree>
    <p:extLst>
      <p:ext uri="{BB962C8B-B14F-4D97-AF65-F5344CB8AC3E}">
        <p14:creationId xmlns:p14="http://schemas.microsoft.com/office/powerpoint/2010/main" val="41476544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mn-lt"/>
              </a:rPr>
              <a:t>Understanding And Defining Vulnerabilities</a:t>
            </a:r>
          </a:p>
        </p:txBody>
      </p:sp>
      <p:sp>
        <p:nvSpPr>
          <p:cNvPr id="3" name="Content Placeholder 2"/>
          <p:cNvSpPr>
            <a:spLocks noGrp="1"/>
          </p:cNvSpPr>
          <p:nvPr>
            <p:ph idx="1"/>
          </p:nvPr>
        </p:nvSpPr>
        <p:spPr/>
        <p:txBody>
          <a:bodyPr/>
          <a:lstStyle/>
          <a:p>
            <a:r>
              <a:rPr lang="en-US" dirty="0"/>
              <a:t>Understanding and defining vulnerabilities is a critical first step in identifying and mitigating potential risks in an application</a:t>
            </a:r>
            <a:r>
              <a:rPr lang="en-US" dirty="0" smtClean="0"/>
              <a:t>.</a:t>
            </a:r>
          </a:p>
          <a:p>
            <a:r>
              <a:rPr lang="en-US" dirty="0" smtClean="0"/>
              <a:t> </a:t>
            </a:r>
            <a:r>
              <a:rPr lang="en-US" dirty="0"/>
              <a:t>A vulnerability can be defined as a flaw or weakness in the system that can be exploited by attackers to compromise the security of the system</a:t>
            </a:r>
            <a:r>
              <a:rPr lang="en-US" dirty="0" smtClean="0"/>
              <a:t>.</a:t>
            </a:r>
          </a:p>
          <a:p>
            <a:r>
              <a:rPr lang="en-US" dirty="0" smtClean="0"/>
              <a:t> </a:t>
            </a:r>
            <a:r>
              <a:rPr lang="en-US" dirty="0"/>
              <a:t>Vulnerabilities can exist in different layers of the application, including the network layer, application layer, and the database layer. By understanding the different types of vulnerabilities that exist, developers and security professionals can take appropriate measures to mitigate the risks and prevent attacks.</a:t>
            </a:r>
            <a:endParaRPr lang="en-IN" dirty="0"/>
          </a:p>
        </p:txBody>
      </p:sp>
    </p:spTree>
    <p:extLst>
      <p:ext uri="{BB962C8B-B14F-4D97-AF65-F5344CB8AC3E}">
        <p14:creationId xmlns:p14="http://schemas.microsoft.com/office/powerpoint/2010/main" val="9580400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mn-lt"/>
              </a:rPr>
              <a:t>Identifying And Naming Vulnerabilities</a:t>
            </a:r>
          </a:p>
        </p:txBody>
      </p:sp>
      <p:sp>
        <p:nvSpPr>
          <p:cNvPr id="3" name="Content Placeholder 2"/>
          <p:cNvSpPr>
            <a:spLocks noGrp="1"/>
          </p:cNvSpPr>
          <p:nvPr>
            <p:ph idx="1"/>
          </p:nvPr>
        </p:nvSpPr>
        <p:spPr/>
        <p:txBody>
          <a:bodyPr/>
          <a:lstStyle/>
          <a:p>
            <a:r>
              <a:rPr lang="en-US" dirty="0"/>
              <a:t>Identifying and naming vulnerabilities is the next step in the vulnerability assessment process</a:t>
            </a:r>
            <a:r>
              <a:rPr lang="en-US" dirty="0" smtClean="0"/>
              <a:t>.</a:t>
            </a:r>
          </a:p>
          <a:p>
            <a:r>
              <a:rPr lang="en-US" dirty="0" smtClean="0"/>
              <a:t> </a:t>
            </a:r>
            <a:r>
              <a:rPr lang="en-US" dirty="0"/>
              <a:t>This involves conducting a thorough analysis of the application to identify all potential vulnerabilities that could be exploited by attackers. </a:t>
            </a:r>
            <a:endParaRPr lang="en-US" dirty="0" smtClean="0"/>
          </a:p>
          <a:p>
            <a:r>
              <a:rPr lang="en-US" dirty="0" smtClean="0"/>
              <a:t>Once </a:t>
            </a:r>
            <a:r>
              <a:rPr lang="en-US" dirty="0"/>
              <a:t>identified, each vulnerability should be given a clear and concise name that accurately describes the nature of the vulnerability.</a:t>
            </a:r>
            <a:endParaRPr lang="en-IN" dirty="0"/>
          </a:p>
        </p:txBody>
      </p:sp>
    </p:spTree>
    <p:extLst>
      <p:ext uri="{BB962C8B-B14F-4D97-AF65-F5344CB8AC3E}">
        <p14:creationId xmlns:p14="http://schemas.microsoft.com/office/powerpoint/2010/main" val="18919665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Assigning CWE Codes To Each Vulnerability</a:t>
            </a:r>
          </a:p>
        </p:txBody>
      </p:sp>
      <p:sp>
        <p:nvSpPr>
          <p:cNvPr id="3" name="Content Placeholder 2"/>
          <p:cNvSpPr>
            <a:spLocks noGrp="1"/>
          </p:cNvSpPr>
          <p:nvPr>
            <p:ph idx="1"/>
          </p:nvPr>
        </p:nvSpPr>
        <p:spPr/>
        <p:txBody>
          <a:bodyPr>
            <a:normAutofit lnSpcReduction="10000"/>
          </a:bodyPr>
          <a:lstStyle/>
          <a:p>
            <a:r>
              <a:rPr lang="en-US" dirty="0"/>
              <a:t>Assigning Common Weakness Enumeration (CWE) codes to each vulnerability is an important step in the vulnerability assessment process. </a:t>
            </a:r>
            <a:endParaRPr lang="en-US" dirty="0" smtClean="0"/>
          </a:p>
          <a:p>
            <a:r>
              <a:rPr lang="en-US" dirty="0" smtClean="0"/>
              <a:t>CWE </a:t>
            </a:r>
            <a:r>
              <a:rPr lang="en-US" dirty="0"/>
              <a:t>is a community-developed list of common software and hardware weaknesses, maintained by the MITRE Corporation, which provides a common language for identifying, understanding, and mitigating software vulnerabilities. </a:t>
            </a:r>
            <a:endParaRPr lang="en-US" dirty="0" smtClean="0"/>
          </a:p>
          <a:p>
            <a:r>
              <a:rPr lang="en-US" dirty="0" smtClean="0"/>
              <a:t>By </a:t>
            </a:r>
            <a:r>
              <a:rPr lang="en-US" dirty="0"/>
              <a:t>assigning a CWE code to each vulnerability, security professionals and developers can better understand the nature of the vulnerability and take appropriate steps</a:t>
            </a:r>
            <a:r>
              <a:rPr lang="en-US" dirty="0" smtClean="0"/>
              <a:t/>
            </a:r>
            <a:br>
              <a:rPr lang="en-US" dirty="0" smtClean="0"/>
            </a:br>
            <a:r>
              <a:rPr lang="en-US" dirty="0"/>
              <a:t>to mitigate the risk.</a:t>
            </a:r>
            <a:endParaRPr lang="en-IN" dirty="0"/>
          </a:p>
        </p:txBody>
      </p:sp>
    </p:spTree>
    <p:extLst>
      <p:ext uri="{BB962C8B-B14F-4D97-AF65-F5344CB8AC3E}">
        <p14:creationId xmlns:p14="http://schemas.microsoft.com/office/powerpoint/2010/main" val="8556889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Providing OWASP Category And Description For Each Vulnerability</a:t>
            </a:r>
          </a:p>
        </p:txBody>
      </p:sp>
      <p:sp>
        <p:nvSpPr>
          <p:cNvPr id="3" name="Content Placeholder 2"/>
          <p:cNvSpPr>
            <a:spLocks noGrp="1"/>
          </p:cNvSpPr>
          <p:nvPr>
            <p:ph idx="1"/>
          </p:nvPr>
        </p:nvSpPr>
        <p:spPr/>
        <p:txBody>
          <a:bodyPr/>
          <a:lstStyle/>
          <a:p>
            <a:r>
              <a:rPr lang="en-US" dirty="0"/>
              <a:t>Providing OWASP category and description for each vulnerability involves categorizing the vulnerabilities based on the OWASP Top 10, which is a list of the most common web application vulnerabilities. </a:t>
            </a:r>
            <a:endParaRPr lang="en-US" dirty="0" smtClean="0"/>
          </a:p>
          <a:p>
            <a:r>
              <a:rPr lang="en-US" dirty="0" smtClean="0"/>
              <a:t>This </a:t>
            </a:r>
            <a:r>
              <a:rPr lang="en-US" dirty="0"/>
              <a:t>process involves identifying which OWASP category the vulnerability falls under and providing a detailed description of the vulnerability</a:t>
            </a:r>
            <a:r>
              <a:rPr lang="en-US" dirty="0" smtClean="0"/>
              <a:t>.</a:t>
            </a:r>
          </a:p>
          <a:p>
            <a:r>
              <a:rPr lang="en-US" dirty="0" smtClean="0"/>
              <a:t>This </a:t>
            </a:r>
            <a:r>
              <a:rPr lang="en-US" dirty="0"/>
              <a:t>information is important because it helps developers and security professionals prioritize which vulnerabilities to address first, based on their potential impact on the application's security.</a:t>
            </a:r>
            <a:endParaRPr lang="en-IN" dirty="0"/>
          </a:p>
        </p:txBody>
      </p:sp>
    </p:spTree>
    <p:extLst>
      <p:ext uri="{BB962C8B-B14F-4D97-AF65-F5344CB8AC3E}">
        <p14:creationId xmlns:p14="http://schemas.microsoft.com/office/powerpoint/2010/main" val="25693084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6000" b="1" dirty="0" smtClean="0">
                <a:latin typeface="+mn-lt"/>
              </a:rPr>
              <a:t>Business Impact Assessment</a:t>
            </a:r>
            <a:endParaRPr lang="en-IN" dirty="0">
              <a:latin typeface="+mn-lt"/>
            </a:endParaRPr>
          </a:p>
        </p:txBody>
      </p:sp>
      <p:sp>
        <p:nvSpPr>
          <p:cNvPr id="3" name="Content Placeholder 2"/>
          <p:cNvSpPr>
            <a:spLocks noGrp="1"/>
          </p:cNvSpPr>
          <p:nvPr>
            <p:ph idx="1"/>
          </p:nvPr>
        </p:nvSpPr>
        <p:spPr/>
        <p:txBody>
          <a:bodyPr>
            <a:normAutofit/>
          </a:bodyPr>
          <a:lstStyle/>
          <a:p>
            <a:pPr marL="0" indent="0">
              <a:buNone/>
            </a:pPr>
            <a:endParaRPr lang="en-US" sz="2400" dirty="0" smtClean="0"/>
          </a:p>
          <a:p>
            <a:r>
              <a:rPr lang="en-US" sz="3200" dirty="0" smtClean="0"/>
              <a:t>A Business Impact Assessment </a:t>
            </a:r>
            <a:r>
              <a:rPr lang="en-US" sz="3200" dirty="0"/>
              <a:t>(BIA) is a systematic process to determine and evaluate the potential effects of an interruption to critical </a:t>
            </a:r>
            <a:r>
              <a:rPr lang="en-US" sz="3200" dirty="0" smtClean="0"/>
              <a:t>organizational </a:t>
            </a:r>
            <a:r>
              <a:rPr lang="en-US" sz="3200" dirty="0"/>
              <a:t>operations as a result of a </a:t>
            </a:r>
            <a:r>
              <a:rPr lang="en-US" sz="3200" dirty="0" smtClean="0"/>
              <a:t>disaster</a:t>
            </a:r>
            <a:r>
              <a:rPr lang="en-US" sz="3200" dirty="0"/>
              <a:t> </a:t>
            </a:r>
            <a:r>
              <a:rPr lang="en-US" sz="3200" dirty="0" smtClean="0"/>
              <a:t>incidents caused due to cyber attacks due to vulnerability's.</a:t>
            </a:r>
            <a:endParaRPr lang="en-IN" sz="3200" dirty="0"/>
          </a:p>
        </p:txBody>
      </p:sp>
    </p:spTree>
    <p:extLst>
      <p:ext uri="{BB962C8B-B14F-4D97-AF65-F5344CB8AC3E}">
        <p14:creationId xmlns:p14="http://schemas.microsoft.com/office/powerpoint/2010/main" val="543868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63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39273" y="438872"/>
            <a:ext cx="9144000" cy="937346"/>
          </a:xfrm>
        </p:spPr>
        <p:txBody>
          <a:bodyPr>
            <a:normAutofit/>
          </a:bodyPr>
          <a:lstStyle/>
          <a:p>
            <a:r>
              <a:rPr lang="en-US" b="1" dirty="0" smtClean="0">
                <a:latin typeface="+mn-lt"/>
              </a:rPr>
              <a:t>INFORMATION GATHERING</a:t>
            </a:r>
            <a:endParaRPr lang="en-IN" sz="6600" b="1" dirty="0">
              <a:latin typeface="+mn-lt"/>
            </a:endParaRPr>
          </a:p>
        </p:txBody>
      </p:sp>
      <p:sp>
        <p:nvSpPr>
          <p:cNvPr id="3" name="Subtitle 2"/>
          <p:cNvSpPr>
            <a:spLocks noGrp="1"/>
          </p:cNvSpPr>
          <p:nvPr>
            <p:ph type="subTitle" idx="1"/>
          </p:nvPr>
        </p:nvSpPr>
        <p:spPr>
          <a:xfrm>
            <a:off x="1145309" y="1782617"/>
            <a:ext cx="10307782" cy="4378037"/>
          </a:xfrm>
        </p:spPr>
        <p:txBody>
          <a:bodyPr>
            <a:normAutofit/>
          </a:bodyPr>
          <a:lstStyle/>
          <a:p>
            <a:pPr marL="342900" indent="-342900" algn="l">
              <a:buFont typeface="Wingdings" panose="05000000000000000000" pitchFamily="2" charset="2"/>
              <a:buChar char="Ø"/>
            </a:pPr>
            <a:r>
              <a:rPr lang="en-US" dirty="0" smtClean="0"/>
              <a:t>The process of collecting data regarding the target systems and network is knows as INFORMATION GATHERING.</a:t>
            </a:r>
          </a:p>
          <a:p>
            <a:pPr marL="342900" indent="-342900" algn="l">
              <a:buFont typeface="Wingdings" panose="05000000000000000000" pitchFamily="2" charset="2"/>
              <a:buChar char="Ø"/>
            </a:pPr>
            <a:r>
              <a:rPr lang="en-US" dirty="0" smtClean="0"/>
              <a:t>There are different types of information gathering methods they are</a:t>
            </a:r>
          </a:p>
          <a:p>
            <a:pPr algn="l"/>
            <a:endParaRPr lang="en-US" sz="1100" dirty="0" smtClean="0"/>
          </a:p>
          <a:p>
            <a:pPr marL="2171700" lvl="4" indent="-342900" algn="l">
              <a:buFont typeface="Wingdings" panose="05000000000000000000" pitchFamily="2" charset="2"/>
              <a:buChar char="Ø"/>
            </a:pPr>
            <a:r>
              <a:rPr lang="en-IN" sz="2400" dirty="0" smtClean="0"/>
              <a:t>Email </a:t>
            </a:r>
            <a:r>
              <a:rPr lang="en-IN" sz="2400" dirty="0"/>
              <a:t>footprint </a:t>
            </a:r>
            <a:r>
              <a:rPr lang="en-IN" sz="2400" dirty="0" smtClean="0"/>
              <a:t>analysis</a:t>
            </a:r>
          </a:p>
          <a:p>
            <a:pPr marL="2171700" lvl="4" indent="-342900" algn="l">
              <a:buFont typeface="Wingdings" panose="05000000000000000000" pitchFamily="2" charset="2"/>
              <a:buChar char="Ø"/>
            </a:pPr>
            <a:r>
              <a:rPr lang="en-IN" sz="2400" dirty="0" smtClean="0"/>
              <a:t>DNS </a:t>
            </a:r>
            <a:r>
              <a:rPr lang="en-IN" sz="2400" dirty="0"/>
              <a:t>information </a:t>
            </a:r>
            <a:r>
              <a:rPr lang="en-IN" sz="2400" dirty="0" smtClean="0"/>
              <a:t>gathering</a:t>
            </a:r>
          </a:p>
          <a:p>
            <a:pPr marL="2171700" lvl="4" indent="-342900" algn="l">
              <a:buFont typeface="Wingdings" panose="05000000000000000000" pitchFamily="2" charset="2"/>
              <a:buChar char="Ø"/>
            </a:pPr>
            <a:r>
              <a:rPr lang="en-IN" sz="2400" dirty="0" smtClean="0"/>
              <a:t>WHOIS </a:t>
            </a:r>
            <a:r>
              <a:rPr lang="en-IN" sz="2400" dirty="0"/>
              <a:t>information </a:t>
            </a:r>
            <a:r>
              <a:rPr lang="en-IN" sz="2400" dirty="0" smtClean="0"/>
              <a:t>gathering</a:t>
            </a:r>
          </a:p>
          <a:p>
            <a:pPr marL="2171700" lvl="4" indent="-342900" algn="l">
              <a:buFont typeface="Wingdings" panose="05000000000000000000" pitchFamily="2" charset="2"/>
              <a:buChar char="Ø"/>
            </a:pPr>
            <a:r>
              <a:rPr lang="en-IN" sz="2400" dirty="0" smtClean="0"/>
              <a:t>Information </a:t>
            </a:r>
            <a:r>
              <a:rPr lang="en-IN" sz="2400" dirty="0"/>
              <a:t>gathering for social engineering </a:t>
            </a:r>
            <a:r>
              <a:rPr lang="en-IN" sz="2400" dirty="0" smtClean="0"/>
              <a:t>attacks</a:t>
            </a:r>
          </a:p>
          <a:p>
            <a:pPr marL="2171700" lvl="4" indent="-342900" algn="l">
              <a:buFont typeface="Wingdings" panose="05000000000000000000" pitchFamily="2" charset="2"/>
              <a:buChar char="Ø"/>
            </a:pPr>
            <a:r>
              <a:rPr lang="en-IN" sz="2400" dirty="0" smtClean="0"/>
              <a:t>Information </a:t>
            </a:r>
            <a:r>
              <a:rPr lang="en-IN" sz="2400" dirty="0"/>
              <a:t>gathering for physical security </a:t>
            </a:r>
            <a:r>
              <a:rPr lang="en-IN" sz="2400" dirty="0" smtClean="0"/>
              <a:t>assessments</a:t>
            </a:r>
          </a:p>
          <a:p>
            <a:pPr marL="2171700" lvl="4" indent="-342900" algn="l">
              <a:buFont typeface="Wingdings" panose="05000000000000000000" pitchFamily="2" charset="2"/>
              <a:buChar char="Ø"/>
            </a:pPr>
            <a:r>
              <a:rPr lang="en-IN" sz="2400" dirty="0" smtClean="0"/>
              <a:t>Emerging </a:t>
            </a:r>
            <a:r>
              <a:rPr lang="en-IN" sz="2400" dirty="0"/>
              <a:t>trends and technologies in information gathering.</a:t>
            </a:r>
          </a:p>
          <a:p>
            <a:pPr marL="2171700" lvl="4" indent="-342900" algn="l">
              <a:buFont typeface="Wingdings" panose="05000000000000000000" pitchFamily="2" charset="2"/>
              <a:buChar char="Ø"/>
            </a:pPr>
            <a:endParaRPr lang="en-IN" dirty="0"/>
          </a:p>
        </p:txBody>
      </p:sp>
    </p:spTree>
    <p:extLst>
      <p:ext uri="{BB962C8B-B14F-4D97-AF65-F5344CB8AC3E}">
        <p14:creationId xmlns:p14="http://schemas.microsoft.com/office/powerpoint/2010/main" val="42670188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20725"/>
            <a:ext cx="10515600" cy="1325563"/>
          </a:xfrm>
        </p:spPr>
        <p:txBody>
          <a:bodyPr>
            <a:normAutofit fontScale="90000"/>
          </a:bodyPr>
          <a:lstStyle/>
          <a:p>
            <a:pPr algn="ctr"/>
            <a:r>
              <a:rPr lang="en-US" sz="6700" b="1" dirty="0">
                <a:latin typeface="+mn-lt"/>
              </a:rPr>
              <a:t>Vulnerability Path And Parameter Identification</a:t>
            </a:r>
            <a:endParaRPr lang="en-US" b="1" dirty="0">
              <a:latin typeface="+mn-lt"/>
            </a:endParaRPr>
          </a:p>
        </p:txBody>
      </p:sp>
      <p:sp>
        <p:nvSpPr>
          <p:cNvPr id="3" name="Content Placeholder 2"/>
          <p:cNvSpPr>
            <a:spLocks noGrp="1"/>
          </p:cNvSpPr>
          <p:nvPr>
            <p:ph idx="1"/>
          </p:nvPr>
        </p:nvSpPr>
        <p:spPr>
          <a:xfrm>
            <a:off x="949960" y="2875279"/>
            <a:ext cx="10515600" cy="3220721"/>
          </a:xfrm>
        </p:spPr>
        <p:txBody>
          <a:bodyPr>
            <a:normAutofit/>
          </a:bodyPr>
          <a:lstStyle/>
          <a:p>
            <a:r>
              <a:rPr lang="en-US" sz="3200" dirty="0" smtClean="0"/>
              <a:t>The process of delivering security </a:t>
            </a:r>
            <a:r>
              <a:rPr lang="en-US" sz="3200" dirty="0"/>
              <a:t>patches to improve functionality or remove vulnerabilities from </a:t>
            </a:r>
            <a:r>
              <a:rPr lang="en-US" sz="3200" dirty="0" smtClean="0"/>
              <a:t>an organization or from a servers is said to be vulnerability patch.</a:t>
            </a:r>
            <a:endParaRPr lang="en-US" dirty="0" smtClean="0"/>
          </a:p>
          <a:p>
            <a:r>
              <a:rPr lang="en-US" sz="3200" dirty="0"/>
              <a:t>The complexity of the attack that is required to exploit a </a:t>
            </a:r>
            <a:r>
              <a:rPr lang="en-US" sz="3200" dirty="0" smtClean="0"/>
              <a:t>vulnerability is the parameter for that particular vulnerability.</a:t>
            </a:r>
          </a:p>
        </p:txBody>
      </p:sp>
    </p:spTree>
    <p:extLst>
      <p:ext uri="{BB962C8B-B14F-4D97-AF65-F5344CB8AC3E}">
        <p14:creationId xmlns:p14="http://schemas.microsoft.com/office/powerpoint/2010/main" val="41729410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7205"/>
            <a:ext cx="10515600" cy="1325563"/>
          </a:xfrm>
        </p:spPr>
        <p:txBody>
          <a:bodyPr>
            <a:noAutofit/>
          </a:bodyPr>
          <a:lstStyle/>
          <a:p>
            <a:pPr algn="ctr"/>
            <a:r>
              <a:rPr lang="en-US" sz="6000" b="1" dirty="0">
                <a:latin typeface="+mn-lt"/>
              </a:rPr>
              <a:t>Detailed Instruction For Vulnerability </a:t>
            </a:r>
            <a:r>
              <a:rPr lang="en-US" sz="6000" b="1" dirty="0" smtClean="0">
                <a:latin typeface="+mn-lt"/>
              </a:rPr>
              <a:t>Reproduction</a:t>
            </a:r>
            <a:endParaRPr lang="en-IN" sz="6000" dirty="0">
              <a:latin typeface="+mn-lt"/>
            </a:endParaRPr>
          </a:p>
        </p:txBody>
      </p:sp>
      <p:pic>
        <p:nvPicPr>
          <p:cNvPr id="4" name="Content Placeholder 3"/>
          <p:cNvPicPr>
            <a:picLocks noGrp="1" noChangeAspect="1"/>
          </p:cNvPicPr>
          <p:nvPr>
            <p:ph idx="1"/>
          </p:nvPr>
        </p:nvPicPr>
        <p:blipFill>
          <a:blip r:embed="rId2"/>
          <a:stretch>
            <a:fillRect/>
          </a:stretch>
        </p:blipFill>
        <p:spPr>
          <a:xfrm>
            <a:off x="2114284" y="2007869"/>
            <a:ext cx="7659635" cy="4595781"/>
          </a:xfrm>
          <a:prstGeom prst="rect">
            <a:avLst/>
          </a:prstGeom>
        </p:spPr>
      </p:pic>
    </p:spTree>
    <p:extLst>
      <p:ext uri="{BB962C8B-B14F-4D97-AF65-F5344CB8AC3E}">
        <p14:creationId xmlns:p14="http://schemas.microsoft.com/office/powerpoint/2010/main" val="4105444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9765"/>
            <a:ext cx="10515600" cy="1325563"/>
          </a:xfrm>
        </p:spPr>
        <p:txBody>
          <a:bodyPr>
            <a:noAutofit/>
          </a:bodyPr>
          <a:lstStyle/>
          <a:p>
            <a:pPr algn="ctr"/>
            <a:r>
              <a:rPr lang="en-IN" sz="6000" b="1" dirty="0">
                <a:latin typeface="+mn-lt"/>
              </a:rPr>
              <a:t>Comprehensive And Detailed Reporting</a:t>
            </a:r>
          </a:p>
        </p:txBody>
      </p:sp>
      <p:sp>
        <p:nvSpPr>
          <p:cNvPr id="3" name="Content Placeholder 2"/>
          <p:cNvSpPr>
            <a:spLocks noGrp="1"/>
          </p:cNvSpPr>
          <p:nvPr>
            <p:ph idx="1"/>
          </p:nvPr>
        </p:nvSpPr>
        <p:spPr>
          <a:xfrm>
            <a:off x="609600" y="2404745"/>
            <a:ext cx="10744200" cy="3071495"/>
          </a:xfrm>
        </p:spPr>
        <p:txBody>
          <a:bodyPr/>
          <a:lstStyle/>
          <a:p>
            <a:pPr marL="0" indent="0">
              <a:buNone/>
            </a:pPr>
            <a:endParaRPr lang="en-US" sz="2000" dirty="0" smtClean="0"/>
          </a:p>
          <a:p>
            <a:r>
              <a:rPr lang="en-US" sz="3200" dirty="0" smtClean="0"/>
              <a:t>A detailed report created with systematic </a:t>
            </a:r>
            <a:r>
              <a:rPr lang="en-US" sz="3200" dirty="0"/>
              <a:t>review of security weaknesses in an </a:t>
            </a:r>
            <a:r>
              <a:rPr lang="en-US" sz="3200" dirty="0" smtClean="0"/>
              <a:t>organization or in a system or in a server that is vulnerable for cyber attacks that report is said to be vulnerability assessment report.</a:t>
            </a:r>
            <a:r>
              <a:rPr lang="en-US" dirty="0" smtClean="0"/>
              <a:t> </a:t>
            </a:r>
            <a:endParaRPr lang="en-IN" dirty="0"/>
          </a:p>
        </p:txBody>
      </p:sp>
    </p:spTree>
    <p:extLst>
      <p:ext uri="{BB962C8B-B14F-4D97-AF65-F5344CB8AC3E}">
        <p14:creationId xmlns:p14="http://schemas.microsoft.com/office/powerpoint/2010/main" val="16197779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81324" y="2923540"/>
            <a:ext cx="8959469" cy="3812540"/>
          </a:xfrm>
          <a:prstGeom prst="rect">
            <a:avLst/>
          </a:prstGeom>
        </p:spPr>
      </p:pic>
    </p:spTree>
    <p:extLst>
      <p:ext uri="{BB962C8B-B14F-4D97-AF65-F5344CB8AC3E}">
        <p14:creationId xmlns:p14="http://schemas.microsoft.com/office/powerpoint/2010/main" val="38051597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8325"/>
            <a:ext cx="10515600" cy="1325563"/>
          </a:xfrm>
        </p:spPr>
        <p:txBody>
          <a:bodyPr>
            <a:normAutofit/>
          </a:bodyPr>
          <a:lstStyle/>
          <a:p>
            <a:pPr marL="2171700" lvl="4" indent="-342900"/>
            <a:r>
              <a:rPr lang="en-IN" sz="3600" b="1" dirty="0" smtClean="0">
                <a:latin typeface="+mn-lt"/>
              </a:rPr>
              <a:t>EMAIL FOOTPRINT ANALYSIS</a:t>
            </a:r>
            <a:endParaRPr lang="en-IN" sz="3600" b="1" dirty="0" smtClean="0">
              <a:latin typeface="+mn-lt"/>
            </a:endParaRPr>
          </a:p>
        </p:txBody>
      </p:sp>
      <p:sp>
        <p:nvSpPr>
          <p:cNvPr id="3" name="Content Placeholder 2"/>
          <p:cNvSpPr>
            <a:spLocks noGrp="1"/>
          </p:cNvSpPr>
          <p:nvPr>
            <p:ph idx="1"/>
          </p:nvPr>
        </p:nvSpPr>
        <p:spPr>
          <a:xfrm>
            <a:off x="838200" y="2204314"/>
            <a:ext cx="10515601" cy="3725431"/>
          </a:xfrm>
        </p:spPr>
        <p:txBody>
          <a:bodyPr/>
          <a:lstStyle/>
          <a:p>
            <a:pPr>
              <a:buFont typeface="Wingdings" panose="05000000000000000000" pitchFamily="2" charset="2"/>
              <a:buChar char="Ø"/>
            </a:pPr>
            <a:r>
              <a:rPr lang="en-US" dirty="0"/>
              <a:t>Email footprint analysis is a technique used to collect information about an individual or organization by analyzing their email communications. </a:t>
            </a:r>
            <a:endParaRPr lang="en-US" dirty="0" smtClean="0"/>
          </a:p>
          <a:p>
            <a:pPr>
              <a:buFont typeface="Wingdings" panose="05000000000000000000" pitchFamily="2" charset="2"/>
              <a:buChar char="Ø"/>
            </a:pPr>
            <a:r>
              <a:rPr lang="en-US" dirty="0" smtClean="0"/>
              <a:t>This </a:t>
            </a:r>
            <a:r>
              <a:rPr lang="en-US" dirty="0"/>
              <a:t>can include analyzing the email headers, email addresses, and email content to gather information such as the sender IP address, email service providers, and communication patterns. </a:t>
            </a:r>
            <a:endParaRPr lang="en-US" dirty="0" smtClean="0"/>
          </a:p>
          <a:p>
            <a:pPr>
              <a:buFont typeface="Wingdings" panose="05000000000000000000" pitchFamily="2" charset="2"/>
              <a:buChar char="Ø"/>
            </a:pPr>
            <a:r>
              <a:rPr lang="en-US" dirty="0" smtClean="0"/>
              <a:t>This </a:t>
            </a:r>
            <a:r>
              <a:rPr lang="en-US" dirty="0"/>
              <a:t>technique can be useful in threat intelligence, social engineering, and other cyber investigations.</a:t>
            </a:r>
            <a:endParaRPr lang="en-IN" dirty="0"/>
          </a:p>
        </p:txBody>
      </p:sp>
    </p:spTree>
    <p:extLst>
      <p:ext uri="{BB962C8B-B14F-4D97-AF65-F5344CB8AC3E}">
        <p14:creationId xmlns:p14="http://schemas.microsoft.com/office/powerpoint/2010/main" val="7366959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smtClean="0">
                <a:latin typeface="+mn-lt"/>
              </a:rPr>
              <a:t>DNS INFORMATION GATHERING</a:t>
            </a:r>
            <a:endParaRPr lang="en-IN" b="1" dirty="0">
              <a:latin typeface="+mn-lt"/>
            </a:endParaRPr>
          </a:p>
        </p:txBody>
      </p:sp>
      <p:sp>
        <p:nvSpPr>
          <p:cNvPr id="3" name="Content Placeholder 2"/>
          <p:cNvSpPr>
            <a:spLocks noGrp="1"/>
          </p:cNvSpPr>
          <p:nvPr>
            <p:ph idx="1"/>
          </p:nvPr>
        </p:nvSpPr>
        <p:spPr>
          <a:xfrm>
            <a:off x="838200" y="1825625"/>
            <a:ext cx="10439400" cy="3309793"/>
          </a:xfrm>
        </p:spPr>
        <p:txBody>
          <a:bodyPr/>
          <a:lstStyle/>
          <a:p>
            <a:pPr>
              <a:buFont typeface="Wingdings" panose="05000000000000000000" pitchFamily="2" charset="2"/>
              <a:buChar char="Ø"/>
            </a:pPr>
            <a:r>
              <a:rPr lang="en-US" dirty="0"/>
              <a:t>DNS (Domain Name </a:t>
            </a:r>
            <a:r>
              <a:rPr lang="en-US" dirty="0" smtClean="0"/>
              <a:t>System OR Domain Name Server) </a:t>
            </a:r>
            <a:r>
              <a:rPr lang="en-US" dirty="0"/>
              <a:t>information gathering involves gathering information about a target domain DNS records. </a:t>
            </a:r>
            <a:endParaRPr lang="en-US" dirty="0" smtClean="0"/>
          </a:p>
          <a:p>
            <a:pPr>
              <a:buFont typeface="Wingdings" panose="05000000000000000000" pitchFamily="2" charset="2"/>
              <a:buChar char="Ø"/>
            </a:pPr>
            <a:r>
              <a:rPr lang="en-US" dirty="0" smtClean="0"/>
              <a:t>This </a:t>
            </a:r>
            <a:r>
              <a:rPr lang="en-US" dirty="0"/>
              <a:t>can include the domain IP address, mail servers, subdomains, and other related information</a:t>
            </a:r>
            <a:r>
              <a:rPr lang="en-US" dirty="0" smtClean="0"/>
              <a:t>.</a:t>
            </a:r>
          </a:p>
          <a:p>
            <a:pPr>
              <a:buFont typeface="Wingdings" panose="05000000000000000000" pitchFamily="2" charset="2"/>
              <a:buChar char="Ø"/>
            </a:pPr>
            <a:r>
              <a:rPr lang="en-US" dirty="0" smtClean="0"/>
              <a:t> </a:t>
            </a:r>
            <a:r>
              <a:rPr lang="en-US" dirty="0"/>
              <a:t>This technique can be used to identify vulnerabilities and misconfigurations in a target DNS infrastructure.</a:t>
            </a:r>
            <a:endParaRPr lang="en-IN" dirty="0"/>
          </a:p>
        </p:txBody>
      </p:sp>
    </p:spTree>
    <p:extLst>
      <p:ext uri="{BB962C8B-B14F-4D97-AF65-F5344CB8AC3E}">
        <p14:creationId xmlns:p14="http://schemas.microsoft.com/office/powerpoint/2010/main" val="40781208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171700" lvl="4" indent="-342900"/>
            <a:r>
              <a:rPr lang="en-IN" sz="3600" b="1" dirty="0" smtClean="0">
                <a:latin typeface="+mn-lt"/>
              </a:rPr>
              <a:t>WHOIS information gathering</a:t>
            </a:r>
            <a:endParaRPr lang="en-IN" sz="2400" b="1" dirty="0" smtClean="0">
              <a:latin typeface="+mn-l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WHOIS information gathering involves gathering information about the owner of a domain name, IP address, or autonomous system number (ASN). </a:t>
            </a:r>
            <a:endParaRPr lang="en-US" dirty="0" smtClean="0"/>
          </a:p>
          <a:p>
            <a:pPr>
              <a:buFont typeface="Wingdings" panose="05000000000000000000" pitchFamily="2" charset="2"/>
              <a:buChar char="Ø"/>
            </a:pPr>
            <a:r>
              <a:rPr lang="en-US" dirty="0" smtClean="0"/>
              <a:t>This </a:t>
            </a:r>
            <a:r>
              <a:rPr lang="en-US" dirty="0"/>
              <a:t>information can include the owner name, contact details, and registration dates. </a:t>
            </a:r>
            <a:endParaRPr lang="en-US" dirty="0" smtClean="0"/>
          </a:p>
          <a:p>
            <a:pPr>
              <a:buFont typeface="Wingdings" panose="05000000000000000000" pitchFamily="2" charset="2"/>
              <a:buChar char="Ø"/>
            </a:pPr>
            <a:r>
              <a:rPr lang="en-US" dirty="0" smtClean="0"/>
              <a:t>This </a:t>
            </a:r>
            <a:r>
              <a:rPr lang="en-US" dirty="0"/>
              <a:t>technique can be useful in identifying the owners of malicious or suspicious domains.</a:t>
            </a:r>
            <a:endParaRPr lang="en-IN" dirty="0"/>
          </a:p>
        </p:txBody>
      </p:sp>
    </p:spTree>
    <p:extLst>
      <p:ext uri="{BB962C8B-B14F-4D97-AF65-F5344CB8AC3E}">
        <p14:creationId xmlns:p14="http://schemas.microsoft.com/office/powerpoint/2010/main" val="30833954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765" y="402072"/>
            <a:ext cx="11012055" cy="1325130"/>
          </a:xfrm>
        </p:spPr>
        <p:txBody>
          <a:bodyPr/>
          <a:lstStyle/>
          <a:p>
            <a:pPr marL="2171700" lvl="4" indent="-342900" algn="ctr"/>
            <a:r>
              <a:rPr lang="en-IN" sz="3600" b="1" dirty="0" smtClean="0">
                <a:latin typeface="+mn-lt"/>
              </a:rPr>
              <a:t>Information gathering for social engineering attacks</a:t>
            </a:r>
            <a:endParaRPr lang="en-IN" sz="2400" b="1" dirty="0" smtClean="0">
              <a:latin typeface="+mn-l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Social engineering attacks involve manipulating individuals to divulge sensitive information or perform certain actions</a:t>
            </a:r>
            <a:r>
              <a:rPr lang="en-US" dirty="0" smtClean="0"/>
              <a:t>.</a:t>
            </a:r>
          </a:p>
          <a:p>
            <a:pPr>
              <a:buFont typeface="Wingdings" panose="05000000000000000000" pitchFamily="2" charset="2"/>
              <a:buChar char="Ø"/>
            </a:pPr>
            <a:r>
              <a:rPr lang="en-US" dirty="0" smtClean="0"/>
              <a:t> </a:t>
            </a:r>
            <a:r>
              <a:rPr lang="en-US" dirty="0"/>
              <a:t>Information gathering for social engineering attacks involves researching the target personal and professional information, communication patterns, and behavior to craft effective social engineering attacks.</a:t>
            </a:r>
            <a:endParaRPr lang="en-IN" dirty="0"/>
          </a:p>
        </p:txBody>
      </p:sp>
    </p:spTree>
    <p:extLst>
      <p:ext uri="{BB962C8B-B14F-4D97-AF65-F5344CB8AC3E}">
        <p14:creationId xmlns:p14="http://schemas.microsoft.com/office/powerpoint/2010/main" val="40912846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7635"/>
            <a:ext cx="10515600" cy="1195820"/>
          </a:xfrm>
        </p:spPr>
        <p:txBody>
          <a:bodyPr>
            <a:normAutofit fontScale="90000"/>
          </a:bodyPr>
          <a:lstStyle/>
          <a:p>
            <a:pPr algn="ctr"/>
            <a:r>
              <a:rPr lang="en-IN" sz="4000" b="1" dirty="0">
                <a:latin typeface="+mn-lt"/>
              </a:rPr>
              <a:t>Information gathering for physical security assessments</a:t>
            </a:r>
            <a:r>
              <a:rPr lang="en-IN" dirty="0"/>
              <a:t/>
            </a:r>
            <a:br>
              <a:rPr lang="en-IN" dirty="0"/>
            </a:br>
            <a:endParaRPr lang="en-IN" dirty="0"/>
          </a:p>
        </p:txBody>
      </p:sp>
      <p:sp>
        <p:nvSpPr>
          <p:cNvPr id="3" name="Content Placeholder 2"/>
          <p:cNvSpPr>
            <a:spLocks noGrp="1"/>
          </p:cNvSpPr>
          <p:nvPr>
            <p:ph idx="1"/>
          </p:nvPr>
        </p:nvSpPr>
        <p:spPr>
          <a:xfrm>
            <a:off x="838200" y="2222789"/>
            <a:ext cx="10515600" cy="4351338"/>
          </a:xfrm>
        </p:spPr>
        <p:txBody>
          <a:bodyPr/>
          <a:lstStyle/>
          <a:p>
            <a:pPr>
              <a:buFont typeface="Wingdings" panose="05000000000000000000" pitchFamily="2" charset="2"/>
              <a:buChar char="Ø"/>
            </a:pPr>
            <a:r>
              <a:rPr lang="en-US" dirty="0"/>
              <a:t>Physical security assessments involve identifying vulnerabilities in an organization physical security measures. </a:t>
            </a:r>
            <a:endParaRPr lang="en-US" dirty="0" smtClean="0"/>
          </a:p>
          <a:p>
            <a:pPr>
              <a:buFont typeface="Wingdings" panose="05000000000000000000" pitchFamily="2" charset="2"/>
              <a:buChar char="Ø"/>
            </a:pPr>
            <a:r>
              <a:rPr lang="en-US" dirty="0" smtClean="0"/>
              <a:t>Information </a:t>
            </a:r>
            <a:r>
              <a:rPr lang="en-US" dirty="0"/>
              <a:t>gathering for physical security assessments involves researching the organization security measures, physical layout, access control measures, and employee behavior to identify potential security weaknesses.</a:t>
            </a:r>
            <a:endParaRPr lang="en-IN" dirty="0"/>
          </a:p>
        </p:txBody>
      </p:sp>
    </p:spTree>
    <p:extLst>
      <p:ext uri="{BB962C8B-B14F-4D97-AF65-F5344CB8AC3E}">
        <p14:creationId xmlns:p14="http://schemas.microsoft.com/office/powerpoint/2010/main" val="22217492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a:latin typeface="+mn-lt"/>
              </a:rPr>
              <a:t>Emerging trends and technologies in information gathering</a:t>
            </a:r>
          </a:p>
        </p:txBody>
      </p:sp>
      <p:sp>
        <p:nvSpPr>
          <p:cNvPr id="3" name="Content Placeholder 2"/>
          <p:cNvSpPr>
            <a:spLocks noGrp="1"/>
          </p:cNvSpPr>
          <p:nvPr>
            <p:ph idx="1"/>
          </p:nvPr>
        </p:nvSpPr>
        <p:spPr>
          <a:xfrm>
            <a:off x="838200" y="2047297"/>
            <a:ext cx="10515600" cy="4351338"/>
          </a:xfrm>
        </p:spPr>
        <p:txBody>
          <a:bodyPr/>
          <a:lstStyle/>
          <a:p>
            <a:pPr>
              <a:buFont typeface="Wingdings" panose="05000000000000000000" pitchFamily="2" charset="2"/>
              <a:buChar char="Ø"/>
            </a:pPr>
            <a:r>
              <a:rPr lang="en-US" dirty="0" smtClean="0"/>
              <a:t> </a:t>
            </a:r>
            <a:r>
              <a:rPr lang="en-US" dirty="0"/>
              <a:t>Information gathering is a constantly evolving field with new trends and technologies emerging all the time. </a:t>
            </a:r>
            <a:endParaRPr lang="en-US" dirty="0" smtClean="0"/>
          </a:p>
          <a:p>
            <a:pPr>
              <a:buFont typeface="Wingdings" panose="05000000000000000000" pitchFamily="2" charset="2"/>
              <a:buChar char="Ø"/>
            </a:pPr>
            <a:r>
              <a:rPr lang="en-US" dirty="0" smtClean="0"/>
              <a:t>Some </a:t>
            </a:r>
            <a:r>
              <a:rPr lang="en-US" dirty="0"/>
              <a:t>emerging trends and technologies in information gathering include the use of machine learning and artificial intelligence to automate data analysis, the increasing use of open-source intelligence (OSINT) tools, and the use of big data analytics to identify patterns and trends.</a:t>
            </a:r>
            <a:endParaRPr lang="en-IN" dirty="0"/>
          </a:p>
        </p:txBody>
      </p:sp>
    </p:spTree>
    <p:extLst>
      <p:ext uri="{BB962C8B-B14F-4D97-AF65-F5344CB8AC3E}">
        <p14:creationId xmlns:p14="http://schemas.microsoft.com/office/powerpoint/2010/main" val="1221680255"/>
      </p:ext>
    </p:extLst>
  </p:cSld>
  <p:clrMapOvr>
    <a:masterClrMapping/>
  </p:clrMapOvr>
  <mc:AlternateContent xmlns:mc="http://schemas.openxmlformats.org/markup-compatibility/2006">
    <mc:Choice xmlns:p14="http://schemas.microsoft.com/office/powerpoint/2010/main" Requires="p14">
      <p:transition spd="slow" p14:dur="2000">
        <p:sndAc>
          <p:stSnd>
            <p:snd r:embed="rId2" name="whoosh.wav"/>
          </p:stSnd>
        </p:sndAc>
      </p:transition>
    </mc:Choice>
    <mc:Fallback>
      <p:transition spd="slow">
        <p:sndAc>
          <p:stSnd>
            <p:snd r:embed="rId2" name="whoosh.wav"/>
          </p:stSnd>
        </p:sndAc>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000" b="1" dirty="0" smtClean="0">
                <a:latin typeface="+mn-lt"/>
              </a:rPr>
              <a:t>VULNERABILITY IDENTIFICATION</a:t>
            </a:r>
            <a:endParaRPr lang="en-IN" sz="6000" b="1" dirty="0">
              <a:latin typeface="+mn-lt"/>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3200" dirty="0"/>
              <a:t>The objective of this step is to draft a comprehensive list of an application's vulnerabilities</a:t>
            </a:r>
            <a:r>
              <a:rPr lang="en-US" sz="3200" dirty="0" smtClean="0"/>
              <a:t>.</a:t>
            </a:r>
          </a:p>
          <a:p>
            <a:pPr>
              <a:buFont typeface="Wingdings" panose="05000000000000000000" pitchFamily="2" charset="2"/>
              <a:buChar char="Ø"/>
            </a:pPr>
            <a:r>
              <a:rPr lang="en-US" sz="3200" dirty="0" smtClean="0"/>
              <a:t>Four stages involved in vulnerability identification they are</a:t>
            </a:r>
          </a:p>
          <a:p>
            <a:pPr marL="1371600" lvl="3" indent="0">
              <a:buNone/>
            </a:pPr>
            <a:endParaRPr lang="en-US" dirty="0" smtClean="0"/>
          </a:p>
          <a:p>
            <a:pPr marL="1885950" lvl="3" indent="-514350">
              <a:buFont typeface="+mj-lt"/>
              <a:buAutoNum type="arabicPeriod"/>
            </a:pPr>
            <a:r>
              <a:rPr lang="en-US" sz="2800" dirty="0" smtClean="0"/>
              <a:t>Identification</a:t>
            </a:r>
          </a:p>
          <a:p>
            <a:pPr marL="1885950" lvl="3" indent="-514350">
              <a:buFont typeface="+mj-lt"/>
              <a:buAutoNum type="arabicPeriod"/>
            </a:pPr>
            <a:r>
              <a:rPr lang="en-US" sz="2800" dirty="0" smtClean="0"/>
              <a:t>Analysis</a:t>
            </a:r>
          </a:p>
          <a:p>
            <a:pPr marL="1885950" lvl="3" indent="-514350">
              <a:buFont typeface="+mj-lt"/>
              <a:buAutoNum type="arabicPeriod"/>
            </a:pPr>
            <a:r>
              <a:rPr lang="en-US" sz="2800" dirty="0" smtClean="0"/>
              <a:t>Prioritization</a:t>
            </a:r>
          </a:p>
          <a:p>
            <a:pPr marL="1885950" lvl="3" indent="-514350">
              <a:buFont typeface="+mj-lt"/>
              <a:buAutoNum type="arabicPeriod"/>
            </a:pPr>
            <a:r>
              <a:rPr lang="en-US" sz="2800" dirty="0" smtClean="0"/>
              <a:t>Remediation</a:t>
            </a:r>
          </a:p>
          <a:p>
            <a:pPr marL="1371600" lvl="3" indent="0">
              <a:buNone/>
            </a:pPr>
            <a:endParaRPr lang="en-US" sz="2200" dirty="0" smtClean="0"/>
          </a:p>
        </p:txBody>
      </p:sp>
    </p:spTree>
    <p:extLst>
      <p:ext uri="{BB962C8B-B14F-4D97-AF65-F5344CB8AC3E}">
        <p14:creationId xmlns:p14="http://schemas.microsoft.com/office/powerpoint/2010/main" val="11415097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TotalTime>
  <Words>1223</Words>
  <Application>Microsoft Office PowerPoint</Application>
  <PresentationFormat>Widescreen</PresentationFormat>
  <Paragraphs>89</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Baskerville Old Face</vt:lpstr>
      <vt:lpstr>Calibri</vt:lpstr>
      <vt:lpstr>Calibri Light</vt:lpstr>
      <vt:lpstr>Wingdings</vt:lpstr>
      <vt:lpstr>Office Theme</vt:lpstr>
      <vt:lpstr>VULNERABILITY EXPLOITATION AND PATCHING</vt:lpstr>
      <vt:lpstr>INFORMATION GATHERING</vt:lpstr>
      <vt:lpstr>EMAIL FOOTPRINT ANALYSIS</vt:lpstr>
      <vt:lpstr>DNS INFORMATION GATHERING</vt:lpstr>
      <vt:lpstr>WHOIS information gathering</vt:lpstr>
      <vt:lpstr>Information gathering for social engineering attacks</vt:lpstr>
      <vt:lpstr>Information gathering for physical security assessments </vt:lpstr>
      <vt:lpstr>Emerging trends and technologies in information gathering</vt:lpstr>
      <vt:lpstr>VULNERABILITY IDENTIFICATION</vt:lpstr>
      <vt:lpstr>PowerPoint Presentation</vt:lpstr>
      <vt:lpstr>STEPS INVOLVED IN VULENARBILITY IDENTIFICATION</vt:lpstr>
      <vt:lpstr>Identify And Name Each Vulnerability</vt:lpstr>
      <vt:lpstr>Assign A Common Weakness Enumeration (CWE) Code To Each Vulnerability</vt:lpstr>
      <vt:lpstr>Provide Corresponding Open Web Application Security Project (OWASP) Category And Description For Each Vulnerability</vt:lpstr>
      <vt:lpstr>Understanding And Defining Vulnerabilities</vt:lpstr>
      <vt:lpstr>Identifying And Naming Vulnerabilities</vt:lpstr>
      <vt:lpstr>Assigning CWE Codes To Each Vulnerability</vt:lpstr>
      <vt:lpstr>Providing OWASP Category And Description For Each Vulnerability</vt:lpstr>
      <vt:lpstr>Business Impact Assessment</vt:lpstr>
      <vt:lpstr>Vulnerability Path And Parameter Identification</vt:lpstr>
      <vt:lpstr>Detailed Instruction For Vulnerability Reproduction</vt:lpstr>
      <vt:lpstr>Comprehensive And Detailed Reporting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VULNERABILITY EXPLOITATION AND PATCHING</dc:title>
  <dc:creator>Dell</dc:creator>
  <cp:lastModifiedBy>Dell</cp:lastModifiedBy>
  <cp:revision>12</cp:revision>
  <dcterms:created xsi:type="dcterms:W3CDTF">2023-08-07T03:36:57Z</dcterms:created>
  <dcterms:modified xsi:type="dcterms:W3CDTF">2023-08-07T05:05:30Z</dcterms:modified>
</cp:coreProperties>
</file>