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530" r:id="rId5"/>
    <p:sldId id="531" r:id="rId6"/>
    <p:sldId id="533" r:id="rId7"/>
    <p:sldId id="547" r:id="rId8"/>
    <p:sldId id="548" r:id="rId9"/>
    <p:sldId id="545" r:id="rId10"/>
    <p:sldId id="534" r:id="rId11"/>
    <p:sldId id="550" r:id="rId12"/>
    <p:sldId id="551" r:id="rId13"/>
    <p:sldId id="549" r:id="rId14"/>
    <p:sldId id="546" r:id="rId15"/>
    <p:sldId id="538" r:id="rId16"/>
    <p:sldId id="539" r:id="rId17"/>
    <p:sldId id="553" r:id="rId18"/>
    <p:sldId id="543" r:id="rId19"/>
    <p:sldId id="552" r:id="rId20"/>
    <p:sldId id="5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4422"/>
  </p:normalViewPr>
  <p:slideViewPr>
    <p:cSldViewPr snapToGrid="0">
      <p:cViewPr varScale="1">
        <p:scale>
          <a:sx n="87" d="100"/>
          <a:sy n="87" d="100"/>
        </p:scale>
        <p:origin x="57"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STOCK MARKET ANALYSIS AND PREDICTION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1481328"/>
          </a:xfrm>
        </p:spPr>
        <p:txBody>
          <a:bodyPr/>
          <a:lstStyle/>
          <a:p>
            <a:r>
              <a:rPr lang="en-US" u="sng" dirty="0"/>
              <a:t>Financial Data Science – Summer 2023</a:t>
            </a:r>
          </a:p>
          <a:p>
            <a:r>
              <a:rPr lang="en-US" dirty="0"/>
              <a:t>Project done by –</a:t>
            </a:r>
          </a:p>
          <a:p>
            <a:r>
              <a:rPr lang="en-US" dirty="0"/>
              <a:t>Anushka Dhekne (VD19739)</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9C04-6E48-2449-A07A-6F904ED0E9D7}"/>
              </a:ext>
            </a:extLst>
          </p:cNvPr>
          <p:cNvSpPr>
            <a:spLocks noGrp="1"/>
          </p:cNvSpPr>
          <p:nvPr>
            <p:ph type="ctrTitle"/>
          </p:nvPr>
        </p:nvSpPr>
        <p:spPr>
          <a:xfrm>
            <a:off x="2228088" y="1119856"/>
            <a:ext cx="7735824" cy="1069848"/>
          </a:xfrm>
        </p:spPr>
        <p:txBody>
          <a:bodyPr/>
          <a:lstStyle/>
          <a:p>
            <a:r>
              <a:rPr lang="en-US" dirty="0"/>
              <a:t>Lstm model</a:t>
            </a:r>
          </a:p>
        </p:txBody>
      </p:sp>
      <p:sp>
        <p:nvSpPr>
          <p:cNvPr id="3" name="Subtitle 2">
            <a:extLst>
              <a:ext uri="{FF2B5EF4-FFF2-40B4-BE49-F238E27FC236}">
                <a16:creationId xmlns:a16="http://schemas.microsoft.com/office/drawing/2014/main" id="{58871DB7-966D-CCD7-0AA8-B91DC189ACDB}"/>
              </a:ext>
            </a:extLst>
          </p:cNvPr>
          <p:cNvSpPr>
            <a:spLocks noGrp="1"/>
          </p:cNvSpPr>
          <p:nvPr>
            <p:ph type="subTitle" idx="1"/>
          </p:nvPr>
        </p:nvSpPr>
        <p:spPr>
          <a:xfrm>
            <a:off x="2228088" y="2276692"/>
            <a:ext cx="7735824" cy="3543710"/>
          </a:xfrm>
        </p:spPr>
        <p:txBody>
          <a:bodyPr/>
          <a:lstStyle/>
          <a:p>
            <a:pPr algn="just"/>
            <a:r>
              <a:rPr lang="en-US" b="0" i="0" dirty="0">
                <a:effectLst/>
              </a:rPr>
              <a:t>LSTM stands for long short-term memory networks, used in the field of Deep Learning. It is a variety of recurrent neural networks (RNNs) that are capable of learning long-term dependencies, especially in sequence prediction problems. LSTM networks have been used on a variety of tasks, including speech recognition, language modeling, and machine translation. LSTM is a type of RNN with higher memory power to remember the outputs of each node for a more extended period to produce the outcome for the next node efficiently. LSTM networks combat the RNN's vanishing gradients or long-term dependence issue. It is used for time-series data processing, prediction, and classification. LSTM has feedback connections, unlike conventional feed-forward neural networks. </a:t>
            </a:r>
          </a:p>
          <a:p>
            <a:pPr algn="just"/>
            <a:r>
              <a:rPr lang="en-US" dirty="0"/>
              <a:t>Alternative Algorithms – Multi-Layered Perceptron, Support Vector Machine</a:t>
            </a:r>
            <a:endParaRPr lang="en-US" b="0" i="0" dirty="0">
              <a:effectLst/>
            </a:endParaRPr>
          </a:p>
          <a:p>
            <a:pPr algn="just"/>
            <a:endParaRPr lang="en-US" dirty="0"/>
          </a:p>
        </p:txBody>
      </p:sp>
    </p:spTree>
    <p:extLst>
      <p:ext uri="{BB962C8B-B14F-4D97-AF65-F5344CB8AC3E}">
        <p14:creationId xmlns:p14="http://schemas.microsoft.com/office/powerpoint/2010/main" val="3421003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Questions answered In the project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373626" y="2663765"/>
            <a:ext cx="1841082" cy="2003764"/>
          </a:xfrm>
        </p:spPr>
        <p:txBody>
          <a:bodyPr/>
          <a:lstStyle/>
          <a:p>
            <a:r>
              <a:rPr lang="en-US" dirty="0"/>
              <a:t>Over a period, what change or difference in price is depicted by the stock in consideration?</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2218048" y="2663767"/>
            <a:ext cx="1841082" cy="2003762"/>
          </a:xfrm>
        </p:spPr>
        <p:txBody>
          <a:bodyPr/>
          <a:lstStyle/>
          <a:p>
            <a:r>
              <a:rPr lang="en-US" dirty="0"/>
              <a:t>What is tentative moving average of a given stock?</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4059130" y="2663769"/>
            <a:ext cx="1841082" cy="2003763"/>
          </a:xfrm>
        </p:spPr>
        <p:txBody>
          <a:bodyPr/>
          <a:lstStyle/>
          <a:p>
            <a:r>
              <a:rPr lang="en-US" dirty="0"/>
              <a:t>What is the daily return on an average of a given stock?</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a:xfrm>
            <a:off x="5906892" y="2663768"/>
            <a:ext cx="1899771" cy="2003763"/>
          </a:xfrm>
        </p:spPr>
        <p:txBody>
          <a:bodyPr/>
          <a:lstStyle/>
          <a:p>
            <a:r>
              <a:rPr lang="en-US" dirty="0"/>
              <a:t>What is the closing price of a given stock and what is the correlation between any given stocks' closing prices?</a:t>
            </a: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a:xfrm>
            <a:off x="9713114" y="2663766"/>
            <a:ext cx="1899771" cy="2003763"/>
          </a:xfrm>
        </p:spPr>
        <p:txBody>
          <a:bodyPr/>
          <a:lstStyle/>
          <a:p>
            <a:r>
              <a:rPr lang="en-US" dirty="0"/>
              <a:t>What will the future closing prices of a given stock be?</a:t>
            </a:r>
          </a:p>
        </p:txBody>
      </p:sp>
      <p:sp>
        <p:nvSpPr>
          <p:cNvPr id="21" name="Text Placeholder 10">
            <a:extLst>
              <a:ext uri="{FF2B5EF4-FFF2-40B4-BE49-F238E27FC236}">
                <a16:creationId xmlns:a16="http://schemas.microsoft.com/office/drawing/2014/main" id="{0179E3F5-8CE2-C741-3075-7831854AE5AC}"/>
              </a:ext>
            </a:extLst>
          </p:cNvPr>
          <p:cNvSpPr txBox="1">
            <a:spLocks/>
          </p:cNvSpPr>
          <p:nvPr/>
        </p:nvSpPr>
        <p:spPr>
          <a:xfrm>
            <a:off x="7813343" y="2663767"/>
            <a:ext cx="1899771" cy="2003763"/>
          </a:xfrm>
          <a:prstGeom prst="rect">
            <a:avLst/>
          </a:prstGeom>
          <a:ln w="12700">
            <a:solidFill>
              <a:schemeClr val="bg1"/>
            </a:solidFill>
          </a:ln>
        </p:spPr>
        <p:txBody>
          <a:bodyPr vert="horz" lIns="256032" tIns="201168" rIns="27432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much value or amount is risked after investing in a stock?</a:t>
            </a:r>
          </a:p>
        </p:txBody>
      </p:sp>
    </p:spTree>
    <p:extLst>
      <p:ext uri="{BB962C8B-B14F-4D97-AF65-F5344CB8AC3E}">
        <p14:creationId xmlns:p14="http://schemas.microsoft.com/office/powerpoint/2010/main" val="143013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601932" y="178709"/>
            <a:ext cx="8862868" cy="695512"/>
          </a:xfrm>
        </p:spPr>
        <p:txBody>
          <a:bodyPr/>
          <a:lstStyle/>
          <a:p>
            <a:r>
              <a:rPr lang="en-US" dirty="0"/>
              <a:t>Moving average of stocks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12</a:t>
            </a:fld>
            <a:endParaRPr lang="en-US" dirty="0"/>
          </a:p>
        </p:txBody>
      </p:sp>
      <p:pic>
        <p:nvPicPr>
          <p:cNvPr id="16" name="Picture 15">
            <a:extLst>
              <a:ext uri="{FF2B5EF4-FFF2-40B4-BE49-F238E27FC236}">
                <a16:creationId xmlns:a16="http://schemas.microsoft.com/office/drawing/2014/main" id="{32C5DB3D-7B39-C864-792B-365F15724001}"/>
              </a:ext>
            </a:extLst>
          </p:cNvPr>
          <p:cNvPicPr>
            <a:picLocks noChangeAspect="1"/>
          </p:cNvPicPr>
          <p:nvPr/>
        </p:nvPicPr>
        <p:blipFill>
          <a:blip r:embed="rId2">
            <a:alphaModFix amt="87000"/>
          </a:blip>
          <a:stretch>
            <a:fillRect/>
          </a:stretch>
        </p:blipFill>
        <p:spPr>
          <a:xfrm>
            <a:off x="2302047" y="1490463"/>
            <a:ext cx="7587905" cy="5061251"/>
          </a:xfrm>
          <a:prstGeom prst="rect">
            <a:avLst/>
          </a:prstGeom>
          <a:effectLst>
            <a:glow rad="127000">
              <a:schemeClr val="accent1">
                <a:alpha val="56000"/>
              </a:schemeClr>
            </a:glow>
            <a:outerShdw blurRad="50800" dist="50800" dir="5400000" algn="ctr" rotWithShape="0">
              <a:srgbClr val="000000"/>
            </a:outerShdw>
            <a:softEdge rad="0"/>
          </a:effectLst>
        </p:spPr>
      </p:pic>
      <p:sp>
        <p:nvSpPr>
          <p:cNvPr id="17" name="TextBox 16">
            <a:extLst>
              <a:ext uri="{FF2B5EF4-FFF2-40B4-BE49-F238E27FC236}">
                <a16:creationId xmlns:a16="http://schemas.microsoft.com/office/drawing/2014/main" id="{6CA029D9-64C4-9E6E-FF76-A5AC82EB1360}"/>
              </a:ext>
            </a:extLst>
          </p:cNvPr>
          <p:cNvSpPr txBox="1"/>
          <p:nvPr/>
        </p:nvSpPr>
        <p:spPr>
          <a:xfrm>
            <a:off x="1601932" y="721599"/>
            <a:ext cx="10207574" cy="646331"/>
          </a:xfrm>
          <a:prstGeom prst="rect">
            <a:avLst/>
          </a:prstGeom>
          <a:noFill/>
        </p:spPr>
        <p:txBody>
          <a:bodyPr wrap="square" rtlCol="0">
            <a:spAutoFit/>
          </a:bodyPr>
          <a:lstStyle/>
          <a:p>
            <a:r>
              <a:rPr lang="en-US" dirty="0">
                <a:solidFill>
                  <a:schemeClr val="bg1"/>
                </a:solidFill>
              </a:rPr>
              <a:t>The moving average or is a technical analysis tool to smoothen out price data by creating a constantly updated average price. The average is taken over a specific period, like 10 days, 10 weeks, etc.</a:t>
            </a:r>
          </a:p>
        </p:txBody>
      </p:sp>
    </p:spTree>
    <p:extLst>
      <p:ext uri="{BB962C8B-B14F-4D97-AF65-F5344CB8AC3E}">
        <p14:creationId xmlns:p14="http://schemas.microsoft.com/office/powerpoint/2010/main" val="76521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36192" y="187452"/>
            <a:ext cx="8878824" cy="1069848"/>
          </a:xfrm>
        </p:spPr>
        <p:txBody>
          <a:bodyPr/>
          <a:lstStyle/>
          <a:p>
            <a:r>
              <a:rPr lang="en-US" dirty="0"/>
              <a:t>inferences</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15" name="Content Placeholder 14">
            <a:extLst>
              <a:ext uri="{FF2B5EF4-FFF2-40B4-BE49-F238E27FC236}">
                <a16:creationId xmlns:a16="http://schemas.microsoft.com/office/drawing/2014/main" id="{732B3913-5B1A-2A2A-916F-F95BD0E44389}"/>
              </a:ext>
            </a:extLst>
          </p:cNvPr>
          <p:cNvSpPr>
            <a:spLocks noGrp="1"/>
          </p:cNvSpPr>
          <p:nvPr>
            <p:ph sz="half" idx="2"/>
          </p:nvPr>
        </p:nvSpPr>
        <p:spPr>
          <a:xfrm>
            <a:off x="1536192" y="1605361"/>
            <a:ext cx="9929399" cy="4364785"/>
          </a:xfrm>
        </p:spPr>
        <p:txBody>
          <a:bodyPr/>
          <a:lstStyle/>
          <a:p>
            <a:pPr algn="just">
              <a:lnSpc>
                <a:spcPct val="100000"/>
              </a:lnSpc>
            </a:pPr>
            <a:r>
              <a:rPr lang="en-US" dirty="0"/>
              <a:t>Sales volume (volume of stocks traded that day) have been at a peak during the last quarter for META and NETFLIX, during the first quarter for TESLA and during the second quarter for NVDIA.</a:t>
            </a:r>
          </a:p>
          <a:p>
            <a:pPr algn="just">
              <a:lnSpc>
                <a:spcPct val="100000"/>
              </a:lnSpc>
            </a:pPr>
            <a:r>
              <a:rPr lang="en-US" dirty="0"/>
              <a:t>The moving average for all 4 companies’ stocks dip extremely low towards the end of the year and show a sharp increase from the second quarter till it reaches the peak around July.</a:t>
            </a:r>
          </a:p>
          <a:p>
            <a:pPr algn="just">
              <a:lnSpc>
                <a:spcPct val="100000"/>
              </a:lnSpc>
            </a:pPr>
            <a:r>
              <a:rPr lang="en-US" dirty="0"/>
              <a:t>The average daily return has been nullified to be around 0.0 for all four companies.</a:t>
            </a:r>
          </a:p>
          <a:p>
            <a:pPr algn="just">
              <a:lnSpc>
                <a:spcPct val="100000"/>
              </a:lnSpc>
            </a:pPr>
            <a:r>
              <a:rPr lang="en-US" dirty="0"/>
              <a:t>Numerically and visually, NVDIA and TESLA have the strongest correlation of daily stock return and NVDIA and META have the strongest correlation of stock closing price. </a:t>
            </a:r>
          </a:p>
          <a:p>
            <a:pPr algn="just">
              <a:lnSpc>
                <a:spcPct val="100000"/>
              </a:lnSpc>
            </a:pPr>
            <a:r>
              <a:rPr lang="en-US" dirty="0"/>
              <a:t>For companies like META and NVDIA, the expected return is always high when the risk in investment is high. For TESLA, even if the investment risk is high, the expected return </a:t>
            </a:r>
            <a:r>
              <a:rPr lang="en-US"/>
              <a:t>is quite less. </a:t>
            </a:r>
            <a:r>
              <a:rPr lang="en-US" dirty="0"/>
              <a:t>Whereas, for NETFLIX, even if the investment risk is low, the expected return is high.</a:t>
            </a:r>
          </a:p>
          <a:p>
            <a:pPr algn="just">
              <a:lnSpc>
                <a:spcPct val="100000"/>
              </a:lnSpc>
            </a:pPr>
            <a:r>
              <a:rPr lang="en-US" dirty="0"/>
              <a:t>The closing price history plot of META was maximum during the COVID period from 2020 to 2022. It has dipped way below it’s peak point during the year 2023. It is expected to rise again after 2023.</a:t>
            </a:r>
          </a:p>
          <a:p>
            <a:pPr algn="just">
              <a:lnSpc>
                <a:spcPct val="100000"/>
              </a:lnSpc>
            </a:pPr>
            <a:endParaRPr lang="en-US" dirty="0"/>
          </a:p>
        </p:txBody>
      </p:sp>
    </p:spTree>
    <p:extLst>
      <p:ext uri="{BB962C8B-B14F-4D97-AF65-F5344CB8AC3E}">
        <p14:creationId xmlns:p14="http://schemas.microsoft.com/office/powerpoint/2010/main" val="187708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B11A7E5-44BB-1685-7E50-15019A682D0A}"/>
              </a:ext>
            </a:extLst>
          </p:cNvPr>
          <p:cNvSpPr>
            <a:spLocks noGrp="1"/>
          </p:cNvSpPr>
          <p:nvPr>
            <p:ph type="title"/>
          </p:nvPr>
        </p:nvSpPr>
        <p:spPr>
          <a:xfrm>
            <a:off x="850392" y="128623"/>
            <a:ext cx="10881360" cy="1069848"/>
          </a:xfrm>
        </p:spPr>
        <p:txBody>
          <a:bodyPr>
            <a:normAutofit fontScale="90000"/>
          </a:bodyPr>
          <a:lstStyle/>
          <a:p>
            <a:r>
              <a:rPr lang="en-US" dirty="0"/>
              <a:t>Stock Prediction results and model accuracy evaluation</a:t>
            </a:r>
          </a:p>
        </p:txBody>
      </p:sp>
      <p:pic>
        <p:nvPicPr>
          <p:cNvPr id="9" name="Picture 8">
            <a:extLst>
              <a:ext uri="{FF2B5EF4-FFF2-40B4-BE49-F238E27FC236}">
                <a16:creationId xmlns:a16="http://schemas.microsoft.com/office/drawing/2014/main" id="{36611B34-1A1D-9D3D-8713-857D2154E1FF}"/>
              </a:ext>
            </a:extLst>
          </p:cNvPr>
          <p:cNvPicPr>
            <a:picLocks noChangeAspect="1"/>
          </p:cNvPicPr>
          <p:nvPr/>
        </p:nvPicPr>
        <p:blipFill>
          <a:blip r:embed="rId2">
            <a:alphaModFix amt="87000"/>
          </a:blip>
          <a:stretch>
            <a:fillRect/>
          </a:stretch>
        </p:blipFill>
        <p:spPr>
          <a:xfrm>
            <a:off x="8748306" y="1321803"/>
            <a:ext cx="2806612" cy="4351338"/>
          </a:xfrm>
          <a:prstGeom prst="rect">
            <a:avLst/>
          </a:prstGeom>
          <a:noFill/>
          <a:effectLst>
            <a:glow rad="127000">
              <a:schemeClr val="accent1">
                <a:alpha val="56000"/>
              </a:schemeClr>
            </a:glow>
          </a:effectLst>
        </p:spPr>
      </p:pic>
      <p:pic>
        <p:nvPicPr>
          <p:cNvPr id="7" name="Picture 6">
            <a:extLst>
              <a:ext uri="{FF2B5EF4-FFF2-40B4-BE49-F238E27FC236}">
                <a16:creationId xmlns:a16="http://schemas.microsoft.com/office/drawing/2014/main" id="{6D762A35-1CCC-AB76-13F2-64176CB00FF0}"/>
              </a:ext>
            </a:extLst>
          </p:cNvPr>
          <p:cNvPicPr>
            <a:picLocks noChangeAspect="1"/>
          </p:cNvPicPr>
          <p:nvPr/>
        </p:nvPicPr>
        <p:blipFill>
          <a:blip r:embed="rId3">
            <a:alphaModFix amt="87000"/>
          </a:blip>
          <a:stretch>
            <a:fillRect/>
          </a:stretch>
        </p:blipFill>
        <p:spPr>
          <a:xfrm>
            <a:off x="850392" y="1321803"/>
            <a:ext cx="7750615" cy="3080868"/>
          </a:xfrm>
          <a:prstGeom prst="rect">
            <a:avLst/>
          </a:prstGeom>
          <a:noFill/>
          <a:effectLst>
            <a:glow rad="127000">
              <a:schemeClr val="accent1">
                <a:alpha val="56000"/>
              </a:schemeClr>
            </a:glow>
          </a:effectLst>
        </p:spPr>
      </p:pic>
      <p:sp>
        <p:nvSpPr>
          <p:cNvPr id="3" name="Slide Number Placeholder 2">
            <a:extLst>
              <a:ext uri="{FF2B5EF4-FFF2-40B4-BE49-F238E27FC236}">
                <a16:creationId xmlns:a16="http://schemas.microsoft.com/office/drawing/2014/main" id="{6E8828D0-5D78-167F-13E3-C6FC527EC89E}"/>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pic>
        <p:nvPicPr>
          <p:cNvPr id="11" name="Picture 10">
            <a:extLst>
              <a:ext uri="{FF2B5EF4-FFF2-40B4-BE49-F238E27FC236}">
                <a16:creationId xmlns:a16="http://schemas.microsoft.com/office/drawing/2014/main" id="{51439042-D611-6487-AF03-95FBAE6625CA}"/>
              </a:ext>
            </a:extLst>
          </p:cNvPr>
          <p:cNvPicPr>
            <a:picLocks noChangeAspect="1"/>
          </p:cNvPicPr>
          <p:nvPr/>
        </p:nvPicPr>
        <p:blipFill>
          <a:blip r:embed="rId4">
            <a:alphaModFix amt="87000"/>
          </a:blip>
          <a:stretch>
            <a:fillRect/>
          </a:stretch>
        </p:blipFill>
        <p:spPr>
          <a:xfrm>
            <a:off x="4725699" y="4526003"/>
            <a:ext cx="3867960" cy="1687837"/>
          </a:xfrm>
          <a:prstGeom prst="rect">
            <a:avLst/>
          </a:prstGeom>
          <a:effectLst>
            <a:glow rad="127000">
              <a:schemeClr val="accent1">
                <a:alpha val="56000"/>
              </a:schemeClr>
            </a:glow>
          </a:effectLst>
        </p:spPr>
      </p:pic>
      <p:sp>
        <p:nvSpPr>
          <p:cNvPr id="12" name="TextBox 11">
            <a:extLst>
              <a:ext uri="{FF2B5EF4-FFF2-40B4-BE49-F238E27FC236}">
                <a16:creationId xmlns:a16="http://schemas.microsoft.com/office/drawing/2014/main" id="{401771F6-64CA-7746-6E2E-9863C5FFB19C}"/>
              </a:ext>
            </a:extLst>
          </p:cNvPr>
          <p:cNvSpPr txBox="1"/>
          <p:nvPr/>
        </p:nvSpPr>
        <p:spPr>
          <a:xfrm>
            <a:off x="850391" y="4558855"/>
            <a:ext cx="3720661" cy="369332"/>
          </a:xfrm>
          <a:prstGeom prst="rect">
            <a:avLst/>
          </a:prstGeom>
          <a:noFill/>
        </p:spPr>
        <p:txBody>
          <a:bodyPr wrap="square" rtlCol="0">
            <a:spAutoFit/>
          </a:bodyPr>
          <a:lstStyle/>
          <a:p>
            <a:pPr algn="ctr"/>
            <a:r>
              <a:rPr lang="en-US" b="1" dirty="0">
                <a:solidFill>
                  <a:schemeClr val="bg1"/>
                </a:solidFill>
              </a:rPr>
              <a:t>Prediction Accuracy – 98.20%</a:t>
            </a:r>
          </a:p>
        </p:txBody>
      </p:sp>
    </p:spTree>
    <p:extLst>
      <p:ext uri="{BB962C8B-B14F-4D97-AF65-F5344CB8AC3E}">
        <p14:creationId xmlns:p14="http://schemas.microsoft.com/office/powerpoint/2010/main" val="312587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Future scope</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2"/>
            <a:ext cx="7735824" cy="2244920"/>
          </a:xfrm>
        </p:spPr>
        <p:txBody>
          <a:bodyPr/>
          <a:lstStyle/>
          <a:p>
            <a:pPr algn="just"/>
            <a:r>
              <a:rPr lang="en-US" dirty="0"/>
              <a:t>We can also use social media to predict stock return values. Twitter’s Daily Sentiment Score for each company based upon the user’s tweets about that company and the tweets on that company page. Once the set of features is ready, the data can be normalized for better accuracy and results.</a:t>
            </a:r>
          </a:p>
        </p:txBody>
      </p:sp>
    </p:spTree>
    <p:extLst>
      <p:ext uri="{BB962C8B-B14F-4D97-AF65-F5344CB8AC3E}">
        <p14:creationId xmlns:p14="http://schemas.microsoft.com/office/powerpoint/2010/main" val="195875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dirty="0">
                <a:ln w="28575">
                  <a:noFill/>
                  <a:prstDash val="solid"/>
                </a:ln>
                <a:latin typeface="Tw Cen MT" panose="020B0602020104020603" pitchFamily="34" charset="77"/>
                <a:ea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2"/>
            <a:ext cx="7735824" cy="1448756"/>
          </a:xfrm>
        </p:spPr>
        <p:txBody>
          <a:bodyPr/>
          <a:lstStyle/>
          <a:p>
            <a:pPr algn="just"/>
            <a:r>
              <a:rPr lang="en-US" dirty="0"/>
              <a:t>In this project, I have used data collected from Yahoo Finance by using the S&amp;P500 Stock Index to predict the future stock closing prices of companies. I have used LSTM – the machine learning model to predict the daily trend of market stocks, which shows high efficiency and accuracy. The accuracy of this model is 98.20%, for 50 epochs.</a:t>
            </a:r>
          </a:p>
        </p:txBody>
      </p:sp>
    </p:spTree>
    <p:extLst>
      <p:ext uri="{BB962C8B-B14F-4D97-AF65-F5344CB8AC3E}">
        <p14:creationId xmlns:p14="http://schemas.microsoft.com/office/powerpoint/2010/main" val="416075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3736848" y="2894076"/>
            <a:ext cx="4718304" cy="1069848"/>
          </a:xfrm>
          <a:solidFill>
            <a:schemeClr val="accent4"/>
          </a:solidFill>
        </p:spPr>
        <p:txBody>
          <a:bodyPr/>
          <a:lstStyle/>
          <a:p>
            <a:pPr algn="ctr"/>
            <a:r>
              <a:rPr lang="en-US" sz="4800" b="1" spc="600" dirty="0">
                <a:ln w="28575">
                  <a:noFill/>
                  <a:prstDash val="solid"/>
                </a:ln>
                <a:solidFill>
                  <a:schemeClr val="bg1"/>
                </a:solidFill>
                <a:latin typeface="Tw Cen MT" panose="020B0602020104020603" pitchFamily="34" charset="77"/>
              </a:rPr>
              <a:t> 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64475"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19263" y="1361334"/>
            <a:ext cx="6569599" cy="4601432"/>
          </a:xfrm>
        </p:spPr>
        <p:txBody>
          <a:bodyPr numCol="1"/>
          <a:lstStyle/>
          <a:p>
            <a:pPr marL="342900" indent="-342900" algn="l">
              <a:lnSpc>
                <a:spcPct val="10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Motivation</a:t>
            </a:r>
            <a:endParaRPr lang="en-US" sz="1800" dirty="0">
              <a:solidFill>
                <a:schemeClr val="bg1"/>
              </a:solidFill>
              <a:latin typeface="Segoe UI Light" panose="020B0502040204020203" pitchFamily="34" charset="0"/>
              <a:cs typeface="Segoe UI Light" panose="020B0502040204020203" pitchFamily="34" charset="0"/>
            </a:endParaRPr>
          </a:p>
          <a:p>
            <a:pPr marL="342900" indent="-342900" algn="l">
              <a:lnSpc>
                <a:spcPct val="100000"/>
              </a:lnSpc>
              <a:buClr>
                <a:schemeClr val="accent6"/>
              </a:buClr>
              <a:buFont typeface="Courier New" panose="02070309020205020404" pitchFamily="49" charset="0"/>
              <a:buChar char="o"/>
            </a:pPr>
            <a:r>
              <a:rPr lang="en-US" sz="1800" dirty="0">
                <a:solidFill>
                  <a:schemeClr val="bg1"/>
                </a:solidFill>
                <a:latin typeface="Segoe UI Light" panose="020B0502040204020203" pitchFamily="34" charset="0"/>
                <a:cs typeface="Segoe UI Light" panose="020B0502040204020203" pitchFamily="34" charset="0"/>
              </a:rPr>
              <a:t>Problem Statement</a:t>
            </a:r>
          </a:p>
          <a:p>
            <a:pPr marL="342900" indent="-342900" algn="l">
              <a:lnSpc>
                <a:spcPct val="10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Solution</a:t>
            </a:r>
          </a:p>
          <a:p>
            <a:pPr marL="342900" indent="-342900" algn="l">
              <a:lnSpc>
                <a:spcPct val="10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Data Gathering</a:t>
            </a:r>
          </a:p>
          <a:p>
            <a:pPr marL="342900" indent="-342900" algn="l">
              <a:lnSpc>
                <a:spcPct val="10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Data Preprocessing</a:t>
            </a:r>
          </a:p>
          <a:p>
            <a:pPr marL="342900" indent="-342900" algn="l">
              <a:lnSpc>
                <a:spcPct val="10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Data Normalization</a:t>
            </a:r>
          </a:p>
          <a:p>
            <a:pPr marL="342900" indent="-342900" algn="l">
              <a:lnSpc>
                <a:spcPct val="10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LSTM Model</a:t>
            </a:r>
          </a:p>
          <a:p>
            <a:pPr marL="342900" indent="-342900" algn="l">
              <a:lnSpc>
                <a:spcPct val="10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Questions Answered</a:t>
            </a:r>
          </a:p>
          <a:p>
            <a:pPr marL="342900" indent="-342900" algn="l">
              <a:lnSpc>
                <a:spcPct val="10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Inference</a:t>
            </a:r>
          </a:p>
          <a:p>
            <a:pPr marL="342900" indent="-342900" algn="l">
              <a:lnSpc>
                <a:spcPct val="100000"/>
              </a:lnSpc>
              <a:buClr>
                <a:schemeClr val="accent6"/>
              </a:buClr>
              <a:buFont typeface="Courier New" panose="02070309020205020404" pitchFamily="49" charset="0"/>
              <a:buChar char="o"/>
            </a:pPr>
            <a:r>
              <a:rPr lang="en-US" sz="1800" dirty="0"/>
              <a:t>Prediction Results and Accuracy evaluation</a:t>
            </a:r>
            <a:endParaRPr lang="en-US" sz="1800" dirty="0">
              <a:latin typeface="Segoe UI Light" panose="020B0502040204020203" pitchFamily="34" charset="0"/>
              <a:cs typeface="Segoe UI Light" panose="020B0502040204020203" pitchFamily="34" charset="0"/>
            </a:endParaRPr>
          </a:p>
          <a:p>
            <a:pPr marL="342900" indent="-342900">
              <a:lnSpc>
                <a:spcPct val="100000"/>
              </a:lnSpc>
            </a:pPr>
            <a:r>
              <a:rPr lang="en-US" sz="1800" dirty="0">
                <a:latin typeface="Segoe UI Light" panose="020B0502040204020203" pitchFamily="34" charset="0"/>
                <a:cs typeface="Segoe UI Light" panose="020B0502040204020203" pitchFamily="34" charset="0"/>
              </a:rPr>
              <a:t>Future Scope and Conclusion</a:t>
            </a:r>
          </a:p>
          <a:p>
            <a:pPr marL="342900" indent="-342900" algn="l">
              <a:lnSpc>
                <a:spcPct val="150000"/>
              </a:lnSpc>
              <a:buClr>
                <a:schemeClr val="accent6"/>
              </a:buClr>
              <a:buFont typeface="Courier New" panose="02070309020205020404" pitchFamily="49" charset="0"/>
              <a:buChar char="o"/>
            </a:pPr>
            <a:endParaRPr lang="en-US" sz="1800"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sz="1800" dirty="0">
              <a:solidFill>
                <a:schemeClr val="bg1"/>
              </a:solidFill>
              <a:latin typeface="Segoe UI Light" panose="020B0502040204020203" pitchFamily="34" charset="0"/>
              <a:cs typeface="Segoe UI Light" panose="020B0502040204020203" pitchFamily="34" charset="0"/>
            </a:endParaRPr>
          </a:p>
          <a:p>
            <a:pPr marL="0" indent="0" algn="l">
              <a:lnSpc>
                <a:spcPct val="150000"/>
              </a:lnSpc>
              <a:buClr>
                <a:schemeClr val="accent6"/>
              </a:buClr>
              <a:buNone/>
            </a:pPr>
            <a:endParaRPr lang="en-US" sz="1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MOTIVATION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30169"/>
            <a:ext cx="7735824" cy="2029968"/>
          </a:xfrm>
        </p:spPr>
        <p:txBody>
          <a:bodyPr/>
          <a:lstStyle/>
          <a:p>
            <a:pPr algn="just"/>
            <a:r>
              <a:rPr lang="en-US" dirty="0"/>
              <a:t>The fluctuation of stock prices and the overall stock market is extremely complicated as per the world scenarios and situations going on in the world at that time. The advancement in technologies provides an opportunity to gain steady and regular profits with annual margins from the stock market to get informative indicators to make better predictions in the future and helps to keep the investment risks low.</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9C04-6E48-2449-A07A-6F904ED0E9D7}"/>
              </a:ext>
            </a:extLst>
          </p:cNvPr>
          <p:cNvSpPr>
            <a:spLocks noGrp="1"/>
          </p:cNvSpPr>
          <p:nvPr>
            <p:ph type="ctrTitle"/>
          </p:nvPr>
        </p:nvSpPr>
        <p:spPr/>
        <p:txBody>
          <a:bodyPr/>
          <a:lstStyle/>
          <a:p>
            <a:r>
              <a:rPr lang="en-US" dirty="0"/>
              <a:t>PROBLEM Statement</a:t>
            </a:r>
          </a:p>
        </p:txBody>
      </p:sp>
      <p:sp>
        <p:nvSpPr>
          <p:cNvPr id="3" name="Subtitle 2">
            <a:extLst>
              <a:ext uri="{FF2B5EF4-FFF2-40B4-BE49-F238E27FC236}">
                <a16:creationId xmlns:a16="http://schemas.microsoft.com/office/drawing/2014/main" id="{58871DB7-966D-CCD7-0AA8-B91DC189ACDB}"/>
              </a:ext>
            </a:extLst>
          </p:cNvPr>
          <p:cNvSpPr>
            <a:spLocks noGrp="1"/>
          </p:cNvSpPr>
          <p:nvPr>
            <p:ph type="subTitle" idx="1"/>
          </p:nvPr>
        </p:nvSpPr>
        <p:spPr>
          <a:xfrm>
            <a:off x="2228088" y="3626757"/>
            <a:ext cx="7735824" cy="2217625"/>
          </a:xfrm>
        </p:spPr>
        <p:txBody>
          <a:bodyPr/>
          <a:lstStyle/>
          <a:p>
            <a:pPr algn="just"/>
            <a:r>
              <a:rPr lang="en-US" dirty="0"/>
              <a:t>The aim of the project is to examine several different data values, analyze different stocks like META, NETFLIX, TESLA, NVIDIA. The analysis includes comparison of stock opening and closing prices at different dates of a year. The prediction of stock returns based on past daily returns and numerical indicators to construct a portfolio of multiple stocks in order to diversify the risk. I have used a supervised learning method – LSTM (Long Short-Term Memory) for stock price forecasting by interpreting irregular / regular data.</a:t>
            </a:r>
          </a:p>
        </p:txBody>
      </p:sp>
    </p:spTree>
    <p:extLst>
      <p:ext uri="{BB962C8B-B14F-4D97-AF65-F5344CB8AC3E}">
        <p14:creationId xmlns:p14="http://schemas.microsoft.com/office/powerpoint/2010/main" val="240515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solution</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257300"/>
            <a:ext cx="6422136" cy="4672584"/>
          </a:xfrm>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Gathering and Stock Access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Pre-processing and Cleaning</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Normalization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Analysis and Visualization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Split – Train and Test</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Stock Price Prediction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Accuracy Detection</a:t>
            </a:r>
          </a:p>
        </p:txBody>
      </p:sp>
    </p:spTree>
    <p:extLst>
      <p:ext uri="{BB962C8B-B14F-4D97-AF65-F5344CB8AC3E}">
        <p14:creationId xmlns:p14="http://schemas.microsoft.com/office/powerpoint/2010/main" val="318668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System architecture</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Dataset Preparation &amp; Cleaning</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Feature Extraction and Train – Test Split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LSTM Model Construction</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Stock Predictions</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Accuracy Evaluation</a:t>
            </a:r>
          </a:p>
        </p:txBody>
      </p:sp>
    </p:spTree>
    <p:extLst>
      <p:ext uri="{BB962C8B-B14F-4D97-AF65-F5344CB8AC3E}">
        <p14:creationId xmlns:p14="http://schemas.microsoft.com/office/powerpoint/2010/main" val="351013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Data gathering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524000" y="3758185"/>
            <a:ext cx="9144000" cy="2676734"/>
          </a:xfrm>
        </p:spPr>
        <p:txBody>
          <a:bodyPr/>
          <a:lstStyle/>
          <a:p>
            <a:pPr algn="just"/>
            <a:r>
              <a:rPr lang="en-US" dirty="0"/>
              <a:t>I have considered stocks of companies like META, NETFLIX, TESLA and NVDIA. This data has been taken from the Historical Stock Market Data for 500 companies of S&amp;P 500 Market since the companies have come into existence. </a:t>
            </a:r>
          </a:p>
          <a:p>
            <a:pPr algn="just"/>
            <a:r>
              <a:rPr lang="en-US" dirty="0"/>
              <a:t>The base features in this data are – Open, High, Low, Close, Adjusted Close, Volume of Daily Stocks as per the S&amp;P500 Index.</a:t>
            </a:r>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75BDF0-BE0F-74AF-22FF-3EA9735D4844}"/>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4" name="Title 3">
            <a:extLst>
              <a:ext uri="{FF2B5EF4-FFF2-40B4-BE49-F238E27FC236}">
                <a16:creationId xmlns:a16="http://schemas.microsoft.com/office/drawing/2014/main" id="{FCFDB710-A2DD-8719-F66A-D7737C3AFFC3}"/>
              </a:ext>
            </a:extLst>
          </p:cNvPr>
          <p:cNvSpPr>
            <a:spLocks noGrp="1"/>
          </p:cNvSpPr>
          <p:nvPr>
            <p:ph type="title"/>
          </p:nvPr>
        </p:nvSpPr>
        <p:spPr/>
        <p:txBody>
          <a:bodyPr/>
          <a:lstStyle/>
          <a:p>
            <a:r>
              <a:rPr lang="en-US" dirty="0"/>
              <a:t>Data preprocessing</a:t>
            </a:r>
          </a:p>
        </p:txBody>
      </p:sp>
      <p:sp>
        <p:nvSpPr>
          <p:cNvPr id="5" name="Content Placeholder 4">
            <a:extLst>
              <a:ext uri="{FF2B5EF4-FFF2-40B4-BE49-F238E27FC236}">
                <a16:creationId xmlns:a16="http://schemas.microsoft.com/office/drawing/2014/main" id="{CEECDCC0-79D7-5ED8-9726-D8DD12C6933B}"/>
              </a:ext>
            </a:extLst>
          </p:cNvPr>
          <p:cNvSpPr>
            <a:spLocks noGrp="1"/>
          </p:cNvSpPr>
          <p:nvPr>
            <p:ph idx="1"/>
          </p:nvPr>
        </p:nvSpPr>
        <p:spPr>
          <a:xfrm>
            <a:off x="1536191" y="2212848"/>
            <a:ext cx="9975696" cy="3977640"/>
          </a:xfrm>
        </p:spPr>
        <p:txBody>
          <a:bodyPr/>
          <a:lstStyle/>
          <a:p>
            <a:r>
              <a:rPr lang="en-US" dirty="0"/>
              <a:t>Step in which data is loaded into the system, it gets transformed and then gets cleaned for model building.</a:t>
            </a:r>
          </a:p>
          <a:p>
            <a:r>
              <a:rPr lang="en-US" dirty="0"/>
              <a:t>Clean data can be easily parsed and reused for different functions or to  interpret the algorithm and predict future values.</a:t>
            </a:r>
          </a:p>
          <a:p>
            <a:r>
              <a:rPr lang="en-US" dirty="0"/>
              <a:t>Used to handle missing data, noisy data and inconsistent data by transforming or dropping it.</a:t>
            </a:r>
          </a:p>
          <a:p>
            <a:endParaRPr lang="en-US" dirty="0"/>
          </a:p>
        </p:txBody>
      </p:sp>
    </p:spTree>
    <p:extLst>
      <p:ext uri="{BB962C8B-B14F-4D97-AF65-F5344CB8AC3E}">
        <p14:creationId xmlns:p14="http://schemas.microsoft.com/office/powerpoint/2010/main" val="117996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75BDF0-BE0F-74AF-22FF-3EA9735D4844}"/>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4" name="Title 3">
            <a:extLst>
              <a:ext uri="{FF2B5EF4-FFF2-40B4-BE49-F238E27FC236}">
                <a16:creationId xmlns:a16="http://schemas.microsoft.com/office/drawing/2014/main" id="{FCFDB710-A2DD-8719-F66A-D7737C3AFFC3}"/>
              </a:ext>
            </a:extLst>
          </p:cNvPr>
          <p:cNvSpPr>
            <a:spLocks noGrp="1"/>
          </p:cNvSpPr>
          <p:nvPr>
            <p:ph type="title"/>
          </p:nvPr>
        </p:nvSpPr>
        <p:spPr/>
        <p:txBody>
          <a:bodyPr/>
          <a:lstStyle/>
          <a:p>
            <a:r>
              <a:rPr lang="en-US" dirty="0"/>
              <a:t>Data normalization</a:t>
            </a:r>
          </a:p>
        </p:txBody>
      </p:sp>
      <p:sp>
        <p:nvSpPr>
          <p:cNvPr id="5" name="Content Placeholder 4">
            <a:extLst>
              <a:ext uri="{FF2B5EF4-FFF2-40B4-BE49-F238E27FC236}">
                <a16:creationId xmlns:a16="http://schemas.microsoft.com/office/drawing/2014/main" id="{CEECDCC0-79D7-5ED8-9726-D8DD12C6933B}"/>
              </a:ext>
            </a:extLst>
          </p:cNvPr>
          <p:cNvSpPr>
            <a:spLocks noGrp="1"/>
          </p:cNvSpPr>
          <p:nvPr>
            <p:ph idx="1"/>
          </p:nvPr>
        </p:nvSpPr>
        <p:spPr>
          <a:xfrm>
            <a:off x="1536191" y="2212848"/>
            <a:ext cx="9975696" cy="3977640"/>
          </a:xfrm>
        </p:spPr>
        <p:txBody>
          <a:bodyPr/>
          <a:lstStyle/>
          <a:p>
            <a:r>
              <a:rPr lang="en-US" dirty="0"/>
              <a:t>Data needs to be normalized to make it consistent over a given algorithm or machine learning model.</a:t>
            </a:r>
          </a:p>
          <a:p>
            <a:r>
              <a:rPr lang="en-US" dirty="0"/>
              <a:t>I have used ‘</a:t>
            </a:r>
            <a:r>
              <a:rPr lang="en-US" dirty="0" err="1"/>
              <a:t>MinMaxScaler</a:t>
            </a:r>
            <a:r>
              <a:rPr lang="en-US" dirty="0"/>
              <a:t>’ from the </a:t>
            </a:r>
            <a:r>
              <a:rPr lang="en-US" dirty="0" err="1"/>
              <a:t>sklearn.preprocessing</a:t>
            </a:r>
            <a:r>
              <a:rPr lang="en-US" dirty="0"/>
              <a:t> library to scale the cleaned data to fit it into the LSTM model without losing values or important information.</a:t>
            </a:r>
          </a:p>
          <a:p>
            <a:endParaRPr lang="en-US" dirty="0"/>
          </a:p>
        </p:txBody>
      </p:sp>
    </p:spTree>
    <p:extLst>
      <p:ext uri="{BB962C8B-B14F-4D97-AF65-F5344CB8AC3E}">
        <p14:creationId xmlns:p14="http://schemas.microsoft.com/office/powerpoint/2010/main" val="146816151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2986</TotalTime>
  <Words>1098</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Segoe UI Light</vt:lpstr>
      <vt:lpstr>Tw Cen MT</vt:lpstr>
      <vt:lpstr>Office Theme</vt:lpstr>
      <vt:lpstr>STOCK MARKET ANALYSIS AND PREDICTION</vt:lpstr>
      <vt:lpstr>CONTENTS</vt:lpstr>
      <vt:lpstr>MOTIVATION</vt:lpstr>
      <vt:lpstr>PROBLEM Statement</vt:lpstr>
      <vt:lpstr>solution</vt:lpstr>
      <vt:lpstr>System architecture</vt:lpstr>
      <vt:lpstr>Data gathering</vt:lpstr>
      <vt:lpstr>Data preprocessing</vt:lpstr>
      <vt:lpstr>Data normalization</vt:lpstr>
      <vt:lpstr>Lstm model</vt:lpstr>
      <vt:lpstr>Questions answered In the project</vt:lpstr>
      <vt:lpstr>Moving average of stocks</vt:lpstr>
      <vt:lpstr>inferences</vt:lpstr>
      <vt:lpstr>Stock Prediction results and model accuracy evaluation</vt:lpstr>
      <vt:lpstr>Future scope</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AND PREDICTION</dc:title>
  <dc:creator>Anushka Dhekne</dc:creator>
  <cp:lastModifiedBy>Anushka Dhekne</cp:lastModifiedBy>
  <cp:revision>39</cp:revision>
  <dcterms:created xsi:type="dcterms:W3CDTF">2023-07-22T16:38:02Z</dcterms:created>
  <dcterms:modified xsi:type="dcterms:W3CDTF">2023-07-24T18:41:56Z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