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5" r:id="rId3"/>
    <p:sldId id="261" r:id="rId4"/>
    <p:sldId id="260" r:id="rId5"/>
    <p:sldId id="257" r:id="rId6"/>
    <p:sldId id="258" r:id="rId7"/>
    <p:sldId id="259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" Target="../slides/slide4.xml"/><Relationship Id="rId5" Type="http://schemas.openxmlformats.org/officeDocument/2006/relationships/slide" Target="../slides/slide8.xml"/><Relationship Id="rId4" Type="http://schemas.openxmlformats.org/officeDocument/2006/relationships/slide" Target="../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EA6C2-796D-46FC-B647-8EB32830CD1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18DB0A-FC8F-4059-A751-01E9FC2C8675}">
      <dgm:prSet/>
      <dgm:spPr/>
      <dgm:t>
        <a:bodyPr/>
        <a:lstStyle/>
        <a:p>
          <a:r>
            <a:rPr lang="sk-SK" dirty="0"/>
            <a:t>Diabetes Mellitus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71D8036F-FDDF-4419-B59C-39AB314BB1FC}" type="parTrans" cxnId="{9E354CCC-DB86-40DE-9858-890B0E4A3160}">
      <dgm:prSet/>
      <dgm:spPr/>
      <dgm:t>
        <a:bodyPr/>
        <a:lstStyle/>
        <a:p>
          <a:endParaRPr lang="en-US"/>
        </a:p>
      </dgm:t>
    </dgm:pt>
    <dgm:pt modelId="{194A0C2C-0013-40F6-91DA-4554BAFA2748}" type="sibTrans" cxnId="{9E354CCC-DB86-40DE-9858-890B0E4A3160}">
      <dgm:prSet/>
      <dgm:spPr/>
      <dgm:t>
        <a:bodyPr/>
        <a:lstStyle/>
        <a:p>
          <a:endParaRPr lang="en-US"/>
        </a:p>
      </dgm:t>
    </dgm:pt>
    <dgm:pt modelId="{FBA6F923-7C01-432E-9810-77A08222FD72}">
      <dgm:prSet/>
      <dgm:spPr/>
      <dgm:t>
        <a:bodyPr/>
        <a:lstStyle/>
        <a:p>
          <a:r>
            <a:rPr lang="sk-SK" dirty="0"/>
            <a:t>Aktuálny softvér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E68FE90-A63B-4193-88E3-193752CB1479}" type="parTrans" cxnId="{83EF7C51-4CCC-45AF-81A3-2458CA0B4D00}">
      <dgm:prSet/>
      <dgm:spPr/>
      <dgm:t>
        <a:bodyPr/>
        <a:lstStyle/>
        <a:p>
          <a:endParaRPr lang="en-US"/>
        </a:p>
      </dgm:t>
    </dgm:pt>
    <dgm:pt modelId="{624AD592-5BC8-40D0-AABF-4C06914A7A29}" type="sibTrans" cxnId="{83EF7C51-4CCC-45AF-81A3-2458CA0B4D00}">
      <dgm:prSet/>
      <dgm:spPr/>
      <dgm:t>
        <a:bodyPr/>
        <a:lstStyle/>
        <a:p>
          <a:endParaRPr lang="en-US"/>
        </a:p>
      </dgm:t>
    </dgm:pt>
    <dgm:pt modelId="{26AC12CA-A5F4-49B4-8A59-D97F664FBE58}">
      <dgm:prSet/>
      <dgm:spPr/>
      <dgm:t>
        <a:bodyPr/>
        <a:lstStyle/>
        <a:p>
          <a:r>
            <a:rPr lang="sk-SK" dirty="0"/>
            <a:t>GIM – </a:t>
          </a:r>
          <a:r>
            <a:rPr lang="sk-SK" dirty="0" err="1"/>
            <a:t>Glucose</a:t>
          </a:r>
          <a:r>
            <a:rPr lang="sk-SK" dirty="0"/>
            <a:t> </a:t>
          </a:r>
          <a:r>
            <a:rPr lang="sk-SK" dirty="0" err="1"/>
            <a:t>Insuline</a:t>
          </a:r>
          <a:r>
            <a:rPr lang="sk-SK" dirty="0"/>
            <a:t> Model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C4FBE99-0274-412D-BC0F-19DE9A816F30}" type="parTrans" cxnId="{F27F6687-6075-4A17-86A7-ECE09B523513}">
      <dgm:prSet/>
      <dgm:spPr/>
      <dgm:t>
        <a:bodyPr/>
        <a:lstStyle/>
        <a:p>
          <a:endParaRPr lang="en-US"/>
        </a:p>
      </dgm:t>
    </dgm:pt>
    <dgm:pt modelId="{DA5EA865-9C46-4A9D-8895-180573D99600}" type="sibTrans" cxnId="{F27F6687-6075-4A17-86A7-ECE09B523513}">
      <dgm:prSet/>
      <dgm:spPr/>
      <dgm:t>
        <a:bodyPr/>
        <a:lstStyle/>
        <a:p>
          <a:endParaRPr lang="en-US"/>
        </a:p>
      </dgm:t>
    </dgm:pt>
    <dgm:pt modelId="{63AFF3C8-57F7-4B02-B7B9-E2EC54BC71C1}">
      <dgm:prSet/>
      <dgm:spPr/>
      <dgm:t>
        <a:bodyPr/>
        <a:lstStyle/>
        <a:p>
          <a:r>
            <a:rPr lang="sk-SK" dirty="0"/>
            <a:t>Inteligentný softvér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7295DF63-E59B-431F-B05C-5D7483B327D4}" type="parTrans" cxnId="{BB908BC4-15DE-4887-A91C-3F00AD2FBA1A}">
      <dgm:prSet/>
      <dgm:spPr/>
      <dgm:t>
        <a:bodyPr/>
        <a:lstStyle/>
        <a:p>
          <a:endParaRPr lang="en-US"/>
        </a:p>
      </dgm:t>
    </dgm:pt>
    <dgm:pt modelId="{104C4234-231E-4032-AC4D-6D7F3D462B41}" type="sibTrans" cxnId="{BB908BC4-15DE-4887-A91C-3F00AD2FBA1A}">
      <dgm:prSet/>
      <dgm:spPr/>
      <dgm:t>
        <a:bodyPr/>
        <a:lstStyle/>
        <a:p>
          <a:endParaRPr lang="en-US"/>
        </a:p>
      </dgm:t>
    </dgm:pt>
    <dgm:pt modelId="{2051E986-CE85-49BA-B74B-ACD66AA664F9}">
      <dgm:prSet/>
      <dgm:spPr/>
      <dgm:t>
        <a:bodyPr/>
        <a:lstStyle/>
        <a:p>
          <a:r>
            <a:rPr lang="sk-SK" dirty="0"/>
            <a:t>Záver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B55E9DBA-0E00-4801-A347-EDD9E3FE6AB9}" type="parTrans" cxnId="{8AE62072-A455-48FB-B56D-5E33D2FE330F}">
      <dgm:prSet/>
      <dgm:spPr/>
      <dgm:t>
        <a:bodyPr/>
        <a:lstStyle/>
        <a:p>
          <a:endParaRPr lang="en-US"/>
        </a:p>
      </dgm:t>
    </dgm:pt>
    <dgm:pt modelId="{1C7D3528-1316-406A-B635-8179052DED73}" type="sibTrans" cxnId="{8AE62072-A455-48FB-B56D-5E33D2FE330F}">
      <dgm:prSet/>
      <dgm:spPr/>
      <dgm:t>
        <a:bodyPr/>
        <a:lstStyle/>
        <a:p>
          <a:endParaRPr lang="en-US"/>
        </a:p>
      </dgm:t>
    </dgm:pt>
    <dgm:pt modelId="{F1605122-C83F-49F3-9F88-5B5A95E41D01}">
      <dgm:prSet/>
      <dgm:spPr/>
      <dgm:t>
        <a:bodyPr/>
        <a:lstStyle/>
        <a:p>
          <a:r>
            <a:rPr lang="sk-SK" dirty="0"/>
            <a:t>Zdroje</a:t>
          </a:r>
          <a:endParaRPr lang="en-US" dirty="0"/>
        </a:p>
      </dgm:t>
    </dgm:pt>
    <dgm:pt modelId="{0E2894F6-E8D6-4BD3-A730-D45446193D5E}" type="parTrans" cxnId="{5FA04C66-5381-4AF4-946A-6E4AABC9DF0D}">
      <dgm:prSet/>
      <dgm:spPr/>
      <dgm:t>
        <a:bodyPr/>
        <a:lstStyle/>
        <a:p>
          <a:endParaRPr lang="en-US"/>
        </a:p>
      </dgm:t>
    </dgm:pt>
    <dgm:pt modelId="{95A2C7EF-6B07-43FE-AA01-7624AF9A97D5}" type="sibTrans" cxnId="{5FA04C66-5381-4AF4-946A-6E4AABC9DF0D}">
      <dgm:prSet/>
      <dgm:spPr/>
      <dgm:t>
        <a:bodyPr/>
        <a:lstStyle/>
        <a:p>
          <a:endParaRPr lang="en-US"/>
        </a:p>
      </dgm:t>
    </dgm:pt>
    <dgm:pt modelId="{C3395FA7-B05A-4FB9-911F-3FFB53275310}" type="pres">
      <dgm:prSet presAssocID="{CE0EA6C2-796D-46FC-B647-8EB32830CD16}" presName="linear" presStyleCnt="0">
        <dgm:presLayoutVars>
          <dgm:animLvl val="lvl"/>
          <dgm:resizeHandles val="exact"/>
        </dgm:presLayoutVars>
      </dgm:prSet>
      <dgm:spPr/>
    </dgm:pt>
    <dgm:pt modelId="{4AF3121D-1347-4AED-97A2-DB4BA0D73F31}" type="pres">
      <dgm:prSet presAssocID="{7018DB0A-FC8F-4059-A751-01E9FC2C86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615F32D-9E11-4464-B508-8B877CB6A63F}" type="pres">
      <dgm:prSet presAssocID="{194A0C2C-0013-40F6-91DA-4554BAFA2748}" presName="spacer" presStyleCnt="0"/>
      <dgm:spPr/>
    </dgm:pt>
    <dgm:pt modelId="{01DF3EAF-5C90-4869-9DA3-5F5A20FA6143}" type="pres">
      <dgm:prSet presAssocID="{FBA6F923-7C01-432E-9810-77A08222FD7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0B4346B-C8F7-41B1-B105-7B2D0AF4F79E}" type="pres">
      <dgm:prSet presAssocID="{624AD592-5BC8-40D0-AABF-4C06914A7A29}" presName="spacer" presStyleCnt="0"/>
      <dgm:spPr/>
    </dgm:pt>
    <dgm:pt modelId="{2B063E76-F31D-4646-9B3D-D6FE4E2DB6CC}" type="pres">
      <dgm:prSet presAssocID="{26AC12CA-A5F4-49B4-8A59-D97F664FBE5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A2836E4-7C22-49FF-8AEA-2255C71E9F6B}" type="pres">
      <dgm:prSet presAssocID="{DA5EA865-9C46-4A9D-8895-180573D99600}" presName="spacer" presStyleCnt="0"/>
      <dgm:spPr/>
    </dgm:pt>
    <dgm:pt modelId="{011DC0A8-6E64-40FE-AC3A-D74FBBD019CF}" type="pres">
      <dgm:prSet presAssocID="{63AFF3C8-57F7-4B02-B7B9-E2EC54BC71C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9D1AF02-93FD-43AB-A74B-1915589818B1}" type="pres">
      <dgm:prSet presAssocID="{104C4234-231E-4032-AC4D-6D7F3D462B41}" presName="spacer" presStyleCnt="0"/>
      <dgm:spPr/>
    </dgm:pt>
    <dgm:pt modelId="{A9F1C58D-22A4-49AB-8FA5-005E45A7EEDB}" type="pres">
      <dgm:prSet presAssocID="{2051E986-CE85-49BA-B74B-ACD66AA664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A114F89-7DE2-4581-BF19-32A58EDD3DC7}" type="pres">
      <dgm:prSet presAssocID="{1C7D3528-1316-406A-B635-8179052DED73}" presName="spacer" presStyleCnt="0"/>
      <dgm:spPr/>
    </dgm:pt>
    <dgm:pt modelId="{AEC3675B-2A1F-4E12-A937-0C3B6AF27AFC}" type="pres">
      <dgm:prSet presAssocID="{F1605122-C83F-49F3-9F88-5B5A95E41D0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A5EE406-B0C5-40AC-B705-551A11BE5254}" type="presOf" srcId="{FBA6F923-7C01-432E-9810-77A08222FD72}" destId="{01DF3EAF-5C90-4869-9DA3-5F5A20FA6143}" srcOrd="0" destOrd="0" presId="urn:microsoft.com/office/officeart/2005/8/layout/vList2"/>
    <dgm:cxn modelId="{B6E13909-4EE0-4C07-B7A8-C91CA9BFBBC0}" type="presOf" srcId="{2051E986-CE85-49BA-B74B-ACD66AA664F9}" destId="{A9F1C58D-22A4-49AB-8FA5-005E45A7EEDB}" srcOrd="0" destOrd="0" presId="urn:microsoft.com/office/officeart/2005/8/layout/vList2"/>
    <dgm:cxn modelId="{5FA04C66-5381-4AF4-946A-6E4AABC9DF0D}" srcId="{CE0EA6C2-796D-46FC-B647-8EB32830CD16}" destId="{F1605122-C83F-49F3-9F88-5B5A95E41D01}" srcOrd="5" destOrd="0" parTransId="{0E2894F6-E8D6-4BD3-A730-D45446193D5E}" sibTransId="{95A2C7EF-6B07-43FE-AA01-7624AF9A97D5}"/>
    <dgm:cxn modelId="{83EF7C51-4CCC-45AF-81A3-2458CA0B4D00}" srcId="{CE0EA6C2-796D-46FC-B647-8EB32830CD16}" destId="{FBA6F923-7C01-432E-9810-77A08222FD72}" srcOrd="1" destOrd="0" parTransId="{CE68FE90-A63B-4193-88E3-193752CB1479}" sibTransId="{624AD592-5BC8-40D0-AABF-4C06914A7A29}"/>
    <dgm:cxn modelId="{8AE62072-A455-48FB-B56D-5E33D2FE330F}" srcId="{CE0EA6C2-796D-46FC-B647-8EB32830CD16}" destId="{2051E986-CE85-49BA-B74B-ACD66AA664F9}" srcOrd="4" destOrd="0" parTransId="{B55E9DBA-0E00-4801-A347-EDD9E3FE6AB9}" sibTransId="{1C7D3528-1316-406A-B635-8179052DED73}"/>
    <dgm:cxn modelId="{8D1AFD54-BBC7-4CD9-9044-EDD8B599A6FF}" type="presOf" srcId="{CE0EA6C2-796D-46FC-B647-8EB32830CD16}" destId="{C3395FA7-B05A-4FB9-911F-3FFB53275310}" srcOrd="0" destOrd="0" presId="urn:microsoft.com/office/officeart/2005/8/layout/vList2"/>
    <dgm:cxn modelId="{F27F6687-6075-4A17-86A7-ECE09B523513}" srcId="{CE0EA6C2-796D-46FC-B647-8EB32830CD16}" destId="{26AC12CA-A5F4-49B4-8A59-D97F664FBE58}" srcOrd="2" destOrd="0" parTransId="{BC4FBE99-0274-412D-BC0F-19DE9A816F30}" sibTransId="{DA5EA865-9C46-4A9D-8895-180573D99600}"/>
    <dgm:cxn modelId="{0CF87B92-651B-448E-8938-366BFCE3EC57}" type="presOf" srcId="{F1605122-C83F-49F3-9F88-5B5A95E41D01}" destId="{AEC3675B-2A1F-4E12-A937-0C3B6AF27AFC}" srcOrd="0" destOrd="0" presId="urn:microsoft.com/office/officeart/2005/8/layout/vList2"/>
    <dgm:cxn modelId="{5112D69F-6471-4083-A0B1-3DB1D3F9996F}" type="presOf" srcId="{7018DB0A-FC8F-4059-A751-01E9FC2C8675}" destId="{4AF3121D-1347-4AED-97A2-DB4BA0D73F31}" srcOrd="0" destOrd="0" presId="urn:microsoft.com/office/officeart/2005/8/layout/vList2"/>
    <dgm:cxn modelId="{6268CFBA-A309-4BC8-A29A-07C7F6C75FFC}" type="presOf" srcId="{63AFF3C8-57F7-4B02-B7B9-E2EC54BC71C1}" destId="{011DC0A8-6E64-40FE-AC3A-D74FBBD019CF}" srcOrd="0" destOrd="0" presId="urn:microsoft.com/office/officeart/2005/8/layout/vList2"/>
    <dgm:cxn modelId="{BB908BC4-15DE-4887-A91C-3F00AD2FBA1A}" srcId="{CE0EA6C2-796D-46FC-B647-8EB32830CD16}" destId="{63AFF3C8-57F7-4B02-B7B9-E2EC54BC71C1}" srcOrd="3" destOrd="0" parTransId="{7295DF63-E59B-431F-B05C-5D7483B327D4}" sibTransId="{104C4234-231E-4032-AC4D-6D7F3D462B41}"/>
    <dgm:cxn modelId="{9E354CCC-DB86-40DE-9858-890B0E4A3160}" srcId="{CE0EA6C2-796D-46FC-B647-8EB32830CD16}" destId="{7018DB0A-FC8F-4059-A751-01E9FC2C8675}" srcOrd="0" destOrd="0" parTransId="{71D8036F-FDDF-4419-B59C-39AB314BB1FC}" sibTransId="{194A0C2C-0013-40F6-91DA-4554BAFA2748}"/>
    <dgm:cxn modelId="{FFF4DFDB-1078-4319-AD21-1D36339B5237}" type="presOf" srcId="{26AC12CA-A5F4-49B4-8A59-D97F664FBE58}" destId="{2B063E76-F31D-4646-9B3D-D6FE4E2DB6CC}" srcOrd="0" destOrd="0" presId="urn:microsoft.com/office/officeart/2005/8/layout/vList2"/>
    <dgm:cxn modelId="{89390B9B-7A64-4FB1-AEF3-C82242A91FA4}" type="presParOf" srcId="{C3395FA7-B05A-4FB9-911F-3FFB53275310}" destId="{4AF3121D-1347-4AED-97A2-DB4BA0D73F31}" srcOrd="0" destOrd="0" presId="urn:microsoft.com/office/officeart/2005/8/layout/vList2"/>
    <dgm:cxn modelId="{E41EFF62-B9AF-42C8-B185-B2F29B979BB0}" type="presParOf" srcId="{C3395FA7-B05A-4FB9-911F-3FFB53275310}" destId="{6615F32D-9E11-4464-B508-8B877CB6A63F}" srcOrd="1" destOrd="0" presId="urn:microsoft.com/office/officeart/2005/8/layout/vList2"/>
    <dgm:cxn modelId="{1EE737C9-A957-41D5-A9AB-5ED6D669CDCE}" type="presParOf" srcId="{C3395FA7-B05A-4FB9-911F-3FFB53275310}" destId="{01DF3EAF-5C90-4869-9DA3-5F5A20FA6143}" srcOrd="2" destOrd="0" presId="urn:microsoft.com/office/officeart/2005/8/layout/vList2"/>
    <dgm:cxn modelId="{714B86BE-51C6-4F63-AA7B-33BF8DC5DB00}" type="presParOf" srcId="{C3395FA7-B05A-4FB9-911F-3FFB53275310}" destId="{F0B4346B-C8F7-41B1-B105-7B2D0AF4F79E}" srcOrd="3" destOrd="0" presId="urn:microsoft.com/office/officeart/2005/8/layout/vList2"/>
    <dgm:cxn modelId="{A97D3DDE-3D35-4C4D-B4BA-472AC758ABF4}" type="presParOf" srcId="{C3395FA7-B05A-4FB9-911F-3FFB53275310}" destId="{2B063E76-F31D-4646-9B3D-D6FE4E2DB6CC}" srcOrd="4" destOrd="0" presId="urn:microsoft.com/office/officeart/2005/8/layout/vList2"/>
    <dgm:cxn modelId="{94241724-6298-4A17-9303-5EC364A188B2}" type="presParOf" srcId="{C3395FA7-B05A-4FB9-911F-3FFB53275310}" destId="{DA2836E4-7C22-49FF-8AEA-2255C71E9F6B}" srcOrd="5" destOrd="0" presId="urn:microsoft.com/office/officeart/2005/8/layout/vList2"/>
    <dgm:cxn modelId="{E3911092-99B4-47F9-B9C2-B404B0F23264}" type="presParOf" srcId="{C3395FA7-B05A-4FB9-911F-3FFB53275310}" destId="{011DC0A8-6E64-40FE-AC3A-D74FBBD019CF}" srcOrd="6" destOrd="0" presId="urn:microsoft.com/office/officeart/2005/8/layout/vList2"/>
    <dgm:cxn modelId="{693164A4-9BEA-4CF4-8025-08BD95E38EE5}" type="presParOf" srcId="{C3395FA7-B05A-4FB9-911F-3FFB53275310}" destId="{E9D1AF02-93FD-43AB-A74B-1915589818B1}" srcOrd="7" destOrd="0" presId="urn:microsoft.com/office/officeart/2005/8/layout/vList2"/>
    <dgm:cxn modelId="{C0808372-0C32-4C45-824D-191A7B4B5910}" type="presParOf" srcId="{C3395FA7-B05A-4FB9-911F-3FFB53275310}" destId="{A9F1C58D-22A4-49AB-8FA5-005E45A7EEDB}" srcOrd="8" destOrd="0" presId="urn:microsoft.com/office/officeart/2005/8/layout/vList2"/>
    <dgm:cxn modelId="{D90F1C58-79C4-4C28-BEBA-AB18825289E5}" type="presParOf" srcId="{C3395FA7-B05A-4FB9-911F-3FFB53275310}" destId="{2A114F89-7DE2-4581-BF19-32A58EDD3DC7}" srcOrd="9" destOrd="0" presId="urn:microsoft.com/office/officeart/2005/8/layout/vList2"/>
    <dgm:cxn modelId="{6FECDF83-9C4B-4614-8CF5-D7A5937DC6BC}" type="presParOf" srcId="{C3395FA7-B05A-4FB9-911F-3FFB53275310}" destId="{AEC3675B-2A1F-4E12-A937-0C3B6AF27AF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1A8DCF-8C9D-4217-9DFE-673F8AA5566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6DDE04-F5CF-4D60-B29C-BBCB25E69A99}">
      <dgm:prSet/>
      <dgm:spPr/>
      <dgm:t>
        <a:bodyPr/>
        <a:lstStyle/>
        <a:p>
          <a:r>
            <a:rPr lang="sk-SK"/>
            <a:t>Pokrok za posledných 100 rokov</a:t>
          </a:r>
          <a:endParaRPr lang="en-US"/>
        </a:p>
      </dgm:t>
    </dgm:pt>
    <dgm:pt modelId="{E1C0C561-0EC7-4C7F-B1D6-C519EB139C1D}" type="parTrans" cxnId="{A49D1A2A-2C40-4E5D-86F3-4F60385390AF}">
      <dgm:prSet/>
      <dgm:spPr/>
      <dgm:t>
        <a:bodyPr/>
        <a:lstStyle/>
        <a:p>
          <a:endParaRPr lang="en-US"/>
        </a:p>
      </dgm:t>
    </dgm:pt>
    <dgm:pt modelId="{951D4A3D-5F72-4189-86B9-F4BDDC1138A9}" type="sibTrans" cxnId="{A49D1A2A-2C40-4E5D-86F3-4F60385390AF}">
      <dgm:prSet/>
      <dgm:spPr/>
      <dgm:t>
        <a:bodyPr/>
        <a:lstStyle/>
        <a:p>
          <a:endParaRPr lang="en-US"/>
        </a:p>
      </dgm:t>
    </dgm:pt>
    <dgm:pt modelId="{87CB7982-40D6-4A57-9DEB-959709D45965}">
      <dgm:prSet/>
      <dgm:spPr/>
      <dgm:t>
        <a:bodyPr/>
        <a:lstStyle/>
        <a:p>
          <a:r>
            <a:rPr lang="sk-SK"/>
            <a:t>Treba implementovať inteligentné softvéry do reálneho života</a:t>
          </a:r>
          <a:endParaRPr lang="en-US"/>
        </a:p>
      </dgm:t>
    </dgm:pt>
    <dgm:pt modelId="{2EC58D87-110A-49A7-BC5F-F75C7966757F}" type="parTrans" cxnId="{563F6F60-5EFA-4C1A-805F-AE0407D3A916}">
      <dgm:prSet/>
      <dgm:spPr/>
      <dgm:t>
        <a:bodyPr/>
        <a:lstStyle/>
        <a:p>
          <a:endParaRPr lang="en-US"/>
        </a:p>
      </dgm:t>
    </dgm:pt>
    <dgm:pt modelId="{D6BF2D43-30A5-42FA-BF5D-F27DC6C30003}" type="sibTrans" cxnId="{563F6F60-5EFA-4C1A-805F-AE0407D3A916}">
      <dgm:prSet/>
      <dgm:spPr/>
      <dgm:t>
        <a:bodyPr/>
        <a:lstStyle/>
        <a:p>
          <a:endParaRPr lang="en-US"/>
        </a:p>
      </dgm:t>
    </dgm:pt>
    <dgm:pt modelId="{A767735F-3985-4EC6-8F6C-796E23E418E7}" type="pres">
      <dgm:prSet presAssocID="{451A8DCF-8C9D-4217-9DFE-673F8AA55667}" presName="linear" presStyleCnt="0">
        <dgm:presLayoutVars>
          <dgm:animLvl val="lvl"/>
          <dgm:resizeHandles val="exact"/>
        </dgm:presLayoutVars>
      </dgm:prSet>
      <dgm:spPr/>
    </dgm:pt>
    <dgm:pt modelId="{AC791574-67EF-4B5E-8327-55F9ED7DAE31}" type="pres">
      <dgm:prSet presAssocID="{5B6DDE04-F5CF-4D60-B29C-BBCB25E69A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805E19-06C7-4301-8B80-7F9941E0860A}" type="pres">
      <dgm:prSet presAssocID="{951D4A3D-5F72-4189-86B9-F4BDDC1138A9}" presName="spacer" presStyleCnt="0"/>
      <dgm:spPr/>
    </dgm:pt>
    <dgm:pt modelId="{943DF3B0-29BF-4CB8-8504-96E91E8378DF}" type="pres">
      <dgm:prSet presAssocID="{87CB7982-40D6-4A57-9DEB-959709D4596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49D1A2A-2C40-4E5D-86F3-4F60385390AF}" srcId="{451A8DCF-8C9D-4217-9DFE-673F8AA55667}" destId="{5B6DDE04-F5CF-4D60-B29C-BBCB25E69A99}" srcOrd="0" destOrd="0" parTransId="{E1C0C561-0EC7-4C7F-B1D6-C519EB139C1D}" sibTransId="{951D4A3D-5F72-4189-86B9-F4BDDC1138A9}"/>
    <dgm:cxn modelId="{F7CC1D35-00BE-4602-8D9E-7F9BE8C1293C}" type="presOf" srcId="{451A8DCF-8C9D-4217-9DFE-673F8AA55667}" destId="{A767735F-3985-4EC6-8F6C-796E23E418E7}" srcOrd="0" destOrd="0" presId="urn:microsoft.com/office/officeart/2005/8/layout/vList2"/>
    <dgm:cxn modelId="{563F6F60-5EFA-4C1A-805F-AE0407D3A916}" srcId="{451A8DCF-8C9D-4217-9DFE-673F8AA55667}" destId="{87CB7982-40D6-4A57-9DEB-959709D45965}" srcOrd="1" destOrd="0" parTransId="{2EC58D87-110A-49A7-BC5F-F75C7966757F}" sibTransId="{D6BF2D43-30A5-42FA-BF5D-F27DC6C30003}"/>
    <dgm:cxn modelId="{F39F2E67-F438-4230-AC05-B06BD9833D96}" type="presOf" srcId="{5B6DDE04-F5CF-4D60-B29C-BBCB25E69A99}" destId="{AC791574-67EF-4B5E-8327-55F9ED7DAE31}" srcOrd="0" destOrd="0" presId="urn:microsoft.com/office/officeart/2005/8/layout/vList2"/>
    <dgm:cxn modelId="{673F4578-2BCA-424B-B75C-F26055D6C2B3}" type="presOf" srcId="{87CB7982-40D6-4A57-9DEB-959709D45965}" destId="{943DF3B0-29BF-4CB8-8504-96E91E8378DF}" srcOrd="0" destOrd="0" presId="urn:microsoft.com/office/officeart/2005/8/layout/vList2"/>
    <dgm:cxn modelId="{0C0CEBE6-A8C3-49BD-A985-3C2708E5E047}" type="presParOf" srcId="{A767735F-3985-4EC6-8F6C-796E23E418E7}" destId="{AC791574-67EF-4B5E-8327-55F9ED7DAE31}" srcOrd="0" destOrd="0" presId="urn:microsoft.com/office/officeart/2005/8/layout/vList2"/>
    <dgm:cxn modelId="{736F9D94-E1BA-4D88-9842-6D8353C63F70}" type="presParOf" srcId="{A767735F-3985-4EC6-8F6C-796E23E418E7}" destId="{C1805E19-06C7-4301-8B80-7F9941E0860A}" srcOrd="1" destOrd="0" presId="urn:microsoft.com/office/officeart/2005/8/layout/vList2"/>
    <dgm:cxn modelId="{ADC9AEC7-C28E-4B9C-A360-809E99D744C1}" type="presParOf" srcId="{A767735F-3985-4EC6-8F6C-796E23E418E7}" destId="{943DF3B0-29BF-4CB8-8504-96E91E8378D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3121D-1347-4AED-97A2-DB4BA0D73F31}">
      <dsp:nvSpPr>
        <dsp:cNvPr id="0" name=""/>
        <dsp:cNvSpPr/>
      </dsp:nvSpPr>
      <dsp:spPr>
        <a:xfrm>
          <a:off x="0" y="283166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Diabetes Mellitus</a:t>
          </a:r>
          <a:endParaRPr lang="en-US" sz="3200" kern="1200" dirty="0"/>
        </a:p>
      </dsp:txBody>
      <dsp:txXfrm>
        <a:off x="37467" y="320633"/>
        <a:ext cx="5959722" cy="692586"/>
      </dsp:txXfrm>
    </dsp:sp>
    <dsp:sp modelId="{01DF3EAF-5C90-4869-9DA3-5F5A20FA6143}">
      <dsp:nvSpPr>
        <dsp:cNvPr id="0" name=""/>
        <dsp:cNvSpPr/>
      </dsp:nvSpPr>
      <dsp:spPr>
        <a:xfrm>
          <a:off x="0" y="1142846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298970"/>
                <a:satOff val="-84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98970"/>
                <a:satOff val="-84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98970"/>
                <a:satOff val="-84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Aktuálny softvér</a:t>
          </a:r>
          <a:endParaRPr lang="en-US" sz="3200" kern="1200" dirty="0"/>
        </a:p>
      </dsp:txBody>
      <dsp:txXfrm>
        <a:off x="37467" y="1180313"/>
        <a:ext cx="5959722" cy="692586"/>
      </dsp:txXfrm>
    </dsp:sp>
    <dsp:sp modelId="{2B063E76-F31D-4646-9B3D-D6FE4E2DB6CC}">
      <dsp:nvSpPr>
        <dsp:cNvPr id="0" name=""/>
        <dsp:cNvSpPr/>
      </dsp:nvSpPr>
      <dsp:spPr>
        <a:xfrm>
          <a:off x="0" y="2002527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597941"/>
                <a:satOff val="-167"/>
                <a:lumOff val="2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97941"/>
                <a:satOff val="-167"/>
                <a:lumOff val="2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97941"/>
                <a:satOff val="-167"/>
                <a:lumOff val="2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GIM – </a:t>
          </a:r>
          <a:r>
            <a:rPr lang="sk-SK" sz="3200" kern="1200" dirty="0" err="1"/>
            <a:t>Glucose</a:t>
          </a:r>
          <a:r>
            <a:rPr lang="sk-SK" sz="3200" kern="1200" dirty="0"/>
            <a:t> </a:t>
          </a:r>
          <a:r>
            <a:rPr lang="sk-SK" sz="3200" kern="1200" dirty="0" err="1"/>
            <a:t>Insuline</a:t>
          </a:r>
          <a:r>
            <a:rPr lang="sk-SK" sz="3200" kern="1200" dirty="0"/>
            <a:t> Model</a:t>
          </a:r>
          <a:endParaRPr lang="en-US" sz="3200" kern="1200" dirty="0"/>
        </a:p>
      </dsp:txBody>
      <dsp:txXfrm>
        <a:off x="37467" y="2039994"/>
        <a:ext cx="5959722" cy="692586"/>
      </dsp:txXfrm>
    </dsp:sp>
    <dsp:sp modelId="{011DC0A8-6E64-40FE-AC3A-D74FBBD019CF}">
      <dsp:nvSpPr>
        <dsp:cNvPr id="0" name=""/>
        <dsp:cNvSpPr/>
      </dsp:nvSpPr>
      <dsp:spPr>
        <a:xfrm>
          <a:off x="0" y="2862207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896911"/>
                <a:satOff val="-251"/>
                <a:lumOff val="4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96911"/>
                <a:satOff val="-251"/>
                <a:lumOff val="4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96911"/>
                <a:satOff val="-251"/>
                <a:lumOff val="4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Inteligentný softvér</a:t>
          </a:r>
          <a:endParaRPr lang="en-US" sz="3200" kern="1200" dirty="0"/>
        </a:p>
      </dsp:txBody>
      <dsp:txXfrm>
        <a:off x="37467" y="2899674"/>
        <a:ext cx="5959722" cy="692586"/>
      </dsp:txXfrm>
    </dsp:sp>
    <dsp:sp modelId="{A9F1C58D-22A4-49AB-8FA5-005E45A7EEDB}">
      <dsp:nvSpPr>
        <dsp:cNvPr id="0" name=""/>
        <dsp:cNvSpPr/>
      </dsp:nvSpPr>
      <dsp:spPr>
        <a:xfrm>
          <a:off x="0" y="3721887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1195882"/>
                <a:satOff val="-334"/>
                <a:lumOff val="5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95882"/>
                <a:satOff val="-334"/>
                <a:lumOff val="5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95882"/>
                <a:satOff val="-334"/>
                <a:lumOff val="5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Záver</a:t>
          </a:r>
          <a:endParaRPr lang="en-US" sz="3200" kern="1200" dirty="0"/>
        </a:p>
      </dsp:txBody>
      <dsp:txXfrm>
        <a:off x="37467" y="3759354"/>
        <a:ext cx="5959722" cy="692586"/>
      </dsp:txXfrm>
    </dsp:sp>
    <dsp:sp modelId="{AEC3675B-2A1F-4E12-A937-0C3B6AF27AFC}">
      <dsp:nvSpPr>
        <dsp:cNvPr id="0" name=""/>
        <dsp:cNvSpPr/>
      </dsp:nvSpPr>
      <dsp:spPr>
        <a:xfrm>
          <a:off x="0" y="4581567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1494852"/>
                <a:satOff val="-418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4852"/>
                <a:satOff val="-418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4852"/>
                <a:satOff val="-418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Zdroje</a:t>
          </a:r>
          <a:endParaRPr lang="en-US" sz="3200" kern="1200" dirty="0"/>
        </a:p>
      </dsp:txBody>
      <dsp:txXfrm>
        <a:off x="37467" y="4619034"/>
        <a:ext cx="5959722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91574-67EF-4B5E-8327-55F9ED7DAE31}">
      <dsp:nvSpPr>
        <dsp:cNvPr id="0" name=""/>
        <dsp:cNvSpPr/>
      </dsp:nvSpPr>
      <dsp:spPr>
        <a:xfrm>
          <a:off x="0" y="389637"/>
          <a:ext cx="6034656" cy="23645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300" kern="1200"/>
            <a:t>Pokrok za posledných 100 rokov</a:t>
          </a:r>
          <a:endParaRPr lang="en-US" sz="4300" kern="1200"/>
        </a:p>
      </dsp:txBody>
      <dsp:txXfrm>
        <a:off x="115429" y="505066"/>
        <a:ext cx="5803798" cy="2133711"/>
      </dsp:txXfrm>
    </dsp:sp>
    <dsp:sp modelId="{943DF3B0-29BF-4CB8-8504-96E91E8378DF}">
      <dsp:nvSpPr>
        <dsp:cNvPr id="0" name=""/>
        <dsp:cNvSpPr/>
      </dsp:nvSpPr>
      <dsp:spPr>
        <a:xfrm>
          <a:off x="0" y="2878047"/>
          <a:ext cx="6034656" cy="2364569"/>
        </a:xfrm>
        <a:prstGeom prst="roundRect">
          <a:avLst/>
        </a:prstGeom>
        <a:gradFill rotWithShape="0">
          <a:gsLst>
            <a:gs pos="0">
              <a:schemeClr val="accent2">
                <a:hueOff val="1494852"/>
                <a:satOff val="-418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4852"/>
                <a:satOff val="-418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4852"/>
                <a:satOff val="-418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300" kern="1200"/>
            <a:t>Treba implementovať inteligentné softvéry do reálneho života</a:t>
          </a:r>
          <a:endParaRPr lang="en-US" sz="4300" kern="1200"/>
        </a:p>
      </dsp:txBody>
      <dsp:txXfrm>
        <a:off x="115429" y="2993476"/>
        <a:ext cx="5803798" cy="2133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5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9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2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2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8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6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6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93229680700100303" TargetMode="External"/><Relationship Id="rId2" Type="http://schemas.openxmlformats.org/officeDocument/2006/relationships/hyperlink" Target="https://doi.org/10.2337/diacare.28.suppl_1.s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a.com/statistics/281082/countries-with-highest-number-of-diabetics/" TargetMode="External"/><Relationship Id="rId5" Type="http://schemas.openxmlformats.org/officeDocument/2006/relationships/hyperlink" Target="https://dspace.aus.edu:8443/xmlui/handle/11073/5741" TargetMode="External"/><Relationship Id="rId4" Type="http://schemas.openxmlformats.org/officeDocument/2006/relationships/hyperlink" Target="https://doi.org/10.1089/1520915005050198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FDE32774-E8E8-4F4D-9EA2-00298A271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6" r="-1" b="6657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C93E9-86BE-4E6B-A84F-AFA79753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sk-SK" dirty="0"/>
              <a:t>Softvér pre diabetikov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FE493-CB57-43F8-98A6-177F91082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Daniel Brilla</a:t>
            </a:r>
          </a:p>
          <a:p>
            <a:r>
              <a:rPr lang="sk-SK" dirty="0"/>
              <a:t>FIIT STU</a:t>
            </a:r>
          </a:p>
          <a:p>
            <a:r>
              <a:rPr lang="sk-SK" dirty="0"/>
              <a:t>daniel.brilla@outlook.com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0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21EA-DF38-4B20-9E7C-FAF1CBB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2641-FD0F-47FE-AA9A-6736EF71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</a:t>
            </a:r>
            <a:r>
              <a:rPr lang="sk-SK" dirty="0">
                <a:effectLst/>
              </a:rPr>
              <a:t>Diabete </a:t>
            </a:r>
            <a:r>
              <a:rPr lang="sk-SK" dirty="0" err="1">
                <a:effectLst/>
              </a:rPr>
              <a:t>Melitus</a:t>
            </a:r>
            <a:r>
              <a:rPr lang="sk-SK" dirty="0">
                <a:effectLst/>
              </a:rPr>
              <a:t> - </a:t>
            </a:r>
            <a:r>
              <a:rPr lang="en-US" dirty="0">
                <a:effectLst/>
                <a:hlinkClick r:id="rId2"/>
              </a:rPr>
              <a:t>https://doi.org/10.2337/diacare.28.suppl_1.s37</a:t>
            </a:r>
            <a:endParaRPr lang="sk-SK" dirty="0"/>
          </a:p>
          <a:p>
            <a:r>
              <a:rPr lang="en-US" dirty="0">
                <a:effectLst/>
              </a:rPr>
              <a:t>[2]</a:t>
            </a:r>
            <a:r>
              <a:rPr lang="sk-SK" dirty="0">
                <a:effectLst/>
              </a:rPr>
              <a:t>GIM - </a:t>
            </a:r>
            <a:r>
              <a:rPr lang="en-US" dirty="0">
                <a:effectLst/>
                <a:hlinkClick r:id="rId3"/>
              </a:rPr>
              <a:t>https://doi.org/10.1177/193229680700100303</a:t>
            </a:r>
            <a:endParaRPr lang="sk-SK" dirty="0">
              <a:effectLst/>
            </a:endParaRPr>
          </a:p>
          <a:p>
            <a:r>
              <a:rPr lang="en-US" dirty="0"/>
              <a:t>[3]</a:t>
            </a:r>
            <a:r>
              <a:rPr lang="sk-SK" dirty="0" err="1"/>
              <a:t>An</a:t>
            </a:r>
            <a:r>
              <a:rPr lang="sk-SK" dirty="0"/>
              <a:t> Inteligent Diabetes Software Prototype  - </a:t>
            </a:r>
            <a:r>
              <a:rPr lang="en-US" dirty="0">
                <a:hlinkClick r:id="rId4"/>
              </a:rPr>
              <a:t>https://doi.org/10.1089/15209150050501989</a:t>
            </a:r>
            <a:endParaRPr lang="sk-SK" dirty="0"/>
          </a:p>
          <a:p>
            <a:r>
              <a:rPr lang="en-US" dirty="0">
                <a:effectLst/>
              </a:rPr>
              <a:t>[4]</a:t>
            </a:r>
            <a:r>
              <a:rPr lang="sk-SK" dirty="0" err="1">
                <a:effectLst/>
              </a:rPr>
              <a:t>Fuzzy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logic-based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warning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system</a:t>
            </a:r>
            <a:r>
              <a:rPr lang="sk-SK" dirty="0">
                <a:effectLst/>
              </a:rPr>
              <a:t> - </a:t>
            </a:r>
            <a:r>
              <a:rPr lang="en-US" dirty="0">
                <a:effectLst/>
                <a:hlinkClick r:id="rId5"/>
              </a:rPr>
              <a:t>https://dspace.aus.edu:8443/xmlui/handle/11073/5741</a:t>
            </a:r>
            <a:endParaRPr lang="sk-SK" dirty="0">
              <a:effectLst/>
            </a:endParaRPr>
          </a:p>
          <a:p>
            <a:r>
              <a:rPr lang="en-US" dirty="0">
                <a:effectLst/>
              </a:rPr>
              <a:t>[5]</a:t>
            </a:r>
            <a:r>
              <a:rPr lang="en-US" dirty="0">
                <a:effectLst/>
                <a:hlinkClick r:id="rId6"/>
              </a:rPr>
              <a:t>https://www.statista.com/statistics/281082/countries-with-highest-number-of-diabetics/</a:t>
            </a:r>
            <a:endParaRPr lang="sk-SK" dirty="0">
              <a:effectLst/>
            </a:endParaRPr>
          </a:p>
          <a:p>
            <a:endParaRPr lang="sk-SK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1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B7B6E-6322-4B39-B65F-58E342E1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>
            <a:normAutofit/>
          </a:bodyPr>
          <a:lstStyle/>
          <a:p>
            <a:r>
              <a:rPr lang="sk-SK" dirty="0"/>
              <a:t>Úvod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8FFA-5D7B-4505-8D4B-9F1C0540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820" y="2160016"/>
            <a:ext cx="5310579" cy="3926152"/>
          </a:xfrm>
        </p:spPr>
        <p:txBody>
          <a:bodyPr>
            <a:normAutofit/>
          </a:bodyPr>
          <a:lstStyle/>
          <a:p>
            <a:r>
              <a:rPr lang="sk-SK" dirty="0"/>
              <a:t>Diabetes je celosvetový problém </a:t>
            </a:r>
          </a:p>
          <a:p>
            <a:r>
              <a:rPr lang="sk-SK" dirty="0"/>
              <a:t>Neliečiteľná choroba</a:t>
            </a:r>
          </a:p>
          <a:p>
            <a:r>
              <a:rPr lang="sk-SK" dirty="0"/>
              <a:t>Počet sa neustále zvyšuje</a:t>
            </a: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0374905-17F0-4526-9F12-8CD282813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" y="1633357"/>
            <a:ext cx="5441599" cy="2887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BBAE7-8E22-4B52-AB2E-026DDFADC296}"/>
              </a:ext>
            </a:extLst>
          </p:cNvPr>
          <p:cNvSpPr txBox="1"/>
          <p:nvPr/>
        </p:nvSpPr>
        <p:spPr>
          <a:xfrm>
            <a:off x="323776" y="4520421"/>
            <a:ext cx="4902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Graf ukazuje prvých top 10 počtov diabetikov v krajinách na milióny </a:t>
            </a:r>
            <a:r>
              <a:rPr lang="en-US" sz="1100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327750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E3B3-1AD4-42A7-8225-EF9438DA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sk-SK" dirty="0"/>
              <a:t>Obsah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52C9FE-F921-41C7-9642-D2814F6DF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620901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08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ttps://www.bd.com/en-uk/products/diabetes/diabetes-products/pen-needles/pen-needle-compatibility">
            <a:extLst>
              <a:ext uri="{FF2B5EF4-FFF2-40B4-BE49-F238E27FC236}">
                <a16:creationId xmlns:a16="http://schemas.microsoft.com/office/drawing/2014/main" id="{50F14951-2071-4D70-A763-F3A73B20413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1" r="13644" b="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23D4F-CA19-4C20-8064-0E095ED2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400798" cy="1550419"/>
          </a:xfrm>
        </p:spPr>
        <p:txBody>
          <a:bodyPr>
            <a:normAutofit/>
          </a:bodyPr>
          <a:lstStyle/>
          <a:p>
            <a:r>
              <a:rPr lang="sk-SK" dirty="0"/>
              <a:t>Diabetes Mellitus</a:t>
            </a:r>
            <a:r>
              <a:rPr lang="en-US" dirty="0"/>
              <a:t>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C4AA-7865-4016-9497-32A111B9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400798" cy="3926152"/>
          </a:xfrm>
        </p:spPr>
        <p:txBody>
          <a:bodyPr>
            <a:normAutofit/>
          </a:bodyPr>
          <a:lstStyle/>
          <a:p>
            <a:r>
              <a:rPr lang="sk-SK" dirty="0"/>
              <a:t>Telesná disfunkcia spôsobená odumieraním B-buniek v pankrease alebo rezistenciou na inzulín</a:t>
            </a:r>
          </a:p>
          <a:p>
            <a:r>
              <a:rPr lang="sk-SK" dirty="0"/>
              <a:t>Typy:</a:t>
            </a:r>
          </a:p>
          <a:p>
            <a:pPr lvl="1"/>
            <a:r>
              <a:rPr lang="sk-SK" dirty="0"/>
              <a:t>Typ 1 – disfunkcia pankreasu (neliečiteľné)</a:t>
            </a:r>
          </a:p>
          <a:p>
            <a:pPr lvl="1"/>
            <a:r>
              <a:rPr lang="sk-SK" dirty="0"/>
              <a:t>Typ 2 – rezistencia na inzulín (dá sa liečiť)</a:t>
            </a:r>
          </a:p>
          <a:p>
            <a:pPr lvl="1"/>
            <a:r>
              <a:rPr lang="sk-SK" dirty="0"/>
              <a:t>Tehotenský</a:t>
            </a:r>
          </a:p>
          <a:p>
            <a:pPr lvl="1"/>
            <a:r>
              <a:rPr lang="sk-SK" dirty="0"/>
              <a:t>Špeciálny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299B9-F3F0-4795-BF5E-1352D43A8A41}"/>
              </a:ext>
            </a:extLst>
          </p:cNvPr>
          <p:cNvSpPr txBox="1"/>
          <p:nvPr/>
        </p:nvSpPr>
        <p:spPr>
          <a:xfrm>
            <a:off x="3288023" y="6550213"/>
            <a:ext cx="9656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https://www.bd.com/en-uk/products/diabetes/diabetes-products/pen-needles/pen-needle-compatibility</a:t>
            </a:r>
          </a:p>
        </p:txBody>
      </p:sp>
    </p:spTree>
    <p:extLst>
      <p:ext uri="{BB962C8B-B14F-4D97-AF65-F5344CB8AC3E}">
        <p14:creationId xmlns:p14="http://schemas.microsoft.com/office/powerpoint/2010/main" val="153611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https://touchit.sk/ako-mozu-pomoct-pri-lieceni-cukrovky-informacne-technologie/352519d">
            <a:extLst>
              <a:ext uri="{FF2B5EF4-FFF2-40B4-BE49-F238E27FC236}">
                <a16:creationId xmlns:a16="http://schemas.microsoft.com/office/drawing/2014/main" id="{5EED1EB5-0BA9-4D65-AD0F-1250A8D8E5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3"/>
          <a:stretch/>
        </p:blipFill>
        <p:spPr>
          <a:xfrm rot="21600000">
            <a:off x="3048" y="-7"/>
            <a:ext cx="12188952" cy="6857990"/>
          </a:xfrm>
          <a:prstGeom prst="rect">
            <a:avLst/>
          </a:prstGeom>
        </p:spPr>
      </p:pic>
      <p:sp>
        <p:nvSpPr>
          <p:cNvPr id="28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00784-0D04-40C5-9CE0-07222608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400798" cy="155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dirty="0" err="1"/>
              <a:t>Aktuálny</a:t>
            </a:r>
            <a:r>
              <a:rPr lang="en-US" sz="6000" dirty="0"/>
              <a:t> soft</a:t>
            </a:r>
            <a:r>
              <a:rPr lang="sk-SK" sz="6000" dirty="0"/>
              <a:t>v</a:t>
            </a:r>
            <a:r>
              <a:rPr lang="en-US" sz="6000" dirty="0" err="1"/>
              <a:t>ér</a:t>
            </a:r>
            <a:endParaRPr lang="en-US" sz="6000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30A8329-FADB-409D-9226-38CD21F9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400798" cy="3926152"/>
          </a:xfrm>
        </p:spPr>
        <p:txBody>
          <a:bodyPr>
            <a:normAutofit/>
          </a:bodyPr>
          <a:lstStyle/>
          <a:p>
            <a:r>
              <a:rPr lang="sk-SK" dirty="0"/>
              <a:t>Sledovanie hladiny cukru (glykémiu)</a:t>
            </a:r>
          </a:p>
          <a:p>
            <a:r>
              <a:rPr lang="sk-SK" dirty="0"/>
              <a:t>Oznámenie o aktuálnej hladine cukru</a:t>
            </a:r>
          </a:p>
          <a:p>
            <a:pPr lvl="1"/>
            <a:r>
              <a:rPr lang="sk-SK" dirty="0"/>
              <a:t>Informuje ak je nízka alebo vysoká hladina</a:t>
            </a:r>
          </a:p>
          <a:p>
            <a:r>
              <a:rPr lang="sk-SK" dirty="0"/>
              <a:t>Netreba mať so sebou papierovú verziu DIA-denníku</a:t>
            </a:r>
          </a:p>
          <a:p>
            <a:r>
              <a:rPr lang="sk-SK" dirty="0"/>
              <a:t>Komunikácia s RFID senzormi a inzulínovými pumpami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0E22E-E4F6-4318-9630-9E11FCCC4D7B}"/>
              </a:ext>
            </a:extLst>
          </p:cNvPr>
          <p:cNvSpPr txBox="1"/>
          <p:nvPr/>
        </p:nvSpPr>
        <p:spPr>
          <a:xfrm>
            <a:off x="6593305" y="6565770"/>
            <a:ext cx="609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https://touchit.sk/ako-mozu-pomoct-pri-lieceni-cukrovky-informacne-technologie/352519d</a:t>
            </a:r>
          </a:p>
        </p:txBody>
      </p:sp>
    </p:spTree>
    <p:extLst>
      <p:ext uri="{BB962C8B-B14F-4D97-AF65-F5344CB8AC3E}">
        <p14:creationId xmlns:p14="http://schemas.microsoft.com/office/powerpoint/2010/main" val="148300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655D2-8674-4C4D-8FA8-5EDFBA3E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 fontScale="90000"/>
          </a:bodyPr>
          <a:lstStyle/>
          <a:p>
            <a:r>
              <a:rPr lang="sk-SK" dirty="0"/>
              <a:t>GIM – </a:t>
            </a:r>
            <a:r>
              <a:rPr lang="sk-SK" dirty="0" err="1"/>
              <a:t>Glucose</a:t>
            </a:r>
            <a:r>
              <a:rPr lang="sk-SK" dirty="0"/>
              <a:t> </a:t>
            </a:r>
            <a:r>
              <a:rPr lang="sk-SK" dirty="0" err="1"/>
              <a:t>Insuline</a:t>
            </a:r>
            <a:r>
              <a:rPr lang="sk-SK" dirty="0"/>
              <a:t> Model</a:t>
            </a:r>
            <a:r>
              <a:rPr lang="en-US" dirty="0"/>
              <a:t>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4028-26A6-48F9-91AE-7AA070AF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>
            <a:normAutofit/>
          </a:bodyPr>
          <a:lstStyle/>
          <a:p>
            <a:r>
              <a:rPr lang="sk-SK" dirty="0"/>
              <a:t>Laboratórny program</a:t>
            </a:r>
          </a:p>
          <a:p>
            <a:r>
              <a:rPr lang="sk-SK" dirty="0"/>
              <a:t>Pomáha lekárom nastavovať pacientov na nové inzulíny</a:t>
            </a:r>
          </a:p>
          <a:p>
            <a:endParaRPr lang="sk-SK" dirty="0"/>
          </a:p>
          <a:p>
            <a:r>
              <a:rPr lang="sk-SK" dirty="0"/>
              <a:t>Nevyužiteľnosť pre bežného pacienta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32D4D6-C550-4353-A4D5-38D67BBBA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37" y="114282"/>
            <a:ext cx="3808657" cy="3111480"/>
          </a:xfrm>
          <a:prstGeom prst="rect">
            <a:avLst/>
          </a:prstGeom>
        </p:spPr>
      </p:pic>
      <p:pic>
        <p:nvPicPr>
          <p:cNvPr id="4" name="Picture 3" descr="C. D. Man, D. M. Raimondo, R. A. Rizza, and C. Cobelli, \GIM, simulation&#10;software of meal glucose|insulin model,&quot; SAGE Publications, vol. 1,&#10;pp. 323{330, May 2007.">
            <a:extLst>
              <a:ext uri="{FF2B5EF4-FFF2-40B4-BE49-F238E27FC236}">
                <a16:creationId xmlns:a16="http://schemas.microsoft.com/office/drawing/2014/main" id="{93A790FA-5AAA-4A6C-B19F-DC3E8B065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9" r="-2" b="20746"/>
          <a:stretch/>
        </p:blipFill>
        <p:spPr>
          <a:xfrm rot="21600000">
            <a:off x="6023436" y="3646975"/>
            <a:ext cx="4398405" cy="2474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ED31AD-C80E-4A6D-B34E-622D2D3DFA77}"/>
              </a:ext>
            </a:extLst>
          </p:cNvPr>
          <p:cNvSpPr txBox="1"/>
          <p:nvPr/>
        </p:nvSpPr>
        <p:spPr>
          <a:xfrm>
            <a:off x="6202303" y="3225763"/>
            <a:ext cx="424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Oba </a:t>
            </a:r>
            <a:r>
              <a:rPr lang="en-US" sz="1400" dirty="0" err="1"/>
              <a:t>obr</a:t>
            </a:r>
            <a:r>
              <a:rPr lang="sk-SK" sz="1400" dirty="0" err="1"/>
              <a:t>ázky</a:t>
            </a:r>
            <a:r>
              <a:rPr lang="sk-SK" sz="1400" dirty="0"/>
              <a:t> ukazujú rozhranie </a:t>
            </a:r>
            <a:r>
              <a:rPr lang="sk-SK" sz="1400" dirty="0" err="1"/>
              <a:t>systemu</a:t>
            </a:r>
            <a:r>
              <a:rPr lang="sk-SK" sz="1400" dirty="0"/>
              <a:t> GIM </a:t>
            </a:r>
            <a:r>
              <a:rPr lang="en-US" sz="14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1899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07CE9-4ACC-4483-BABA-6F582EED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sk-SK" dirty="0"/>
              <a:t>Inteligentný softvér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916C-E435-4F66-8355-D794FC79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sk-SK" sz="2000" dirty="0"/>
              <a:t>AI predpoveď hladiny cukru s presnosťou na 10.5 %</a:t>
            </a:r>
            <a:r>
              <a:rPr lang="en-US" sz="2000" dirty="0"/>
              <a:t> [4]</a:t>
            </a:r>
            <a:endParaRPr lang="sk-SK" sz="2000" dirty="0"/>
          </a:p>
          <a:p>
            <a:pPr>
              <a:lnSpc>
                <a:spcPct val="100000"/>
              </a:lnSpc>
            </a:pPr>
            <a:r>
              <a:rPr lang="sk-SK" sz="2000" dirty="0" err="1"/>
              <a:t>Fuzzy</a:t>
            </a:r>
            <a:r>
              <a:rPr lang="sk-SK" sz="2000" dirty="0"/>
              <a:t> logika založená na pravidlách</a:t>
            </a:r>
            <a:r>
              <a:rPr lang="en-US" sz="2000" dirty="0"/>
              <a:t> [5]</a:t>
            </a:r>
            <a:endParaRPr lang="sk-SK" sz="2000" dirty="0"/>
          </a:p>
          <a:p>
            <a:pPr>
              <a:lnSpc>
                <a:spcPct val="100000"/>
              </a:lnSpc>
            </a:pPr>
            <a:r>
              <a:rPr lang="sk-SK" sz="2000" dirty="0"/>
              <a:t>Výstupom je číslo označujúce stav pacienta</a:t>
            </a:r>
          </a:p>
          <a:p>
            <a:pPr>
              <a:lnSpc>
                <a:spcPct val="100000"/>
              </a:lnSpc>
            </a:pPr>
            <a:r>
              <a:rPr lang="sk-SK" sz="2000" dirty="0"/>
              <a:t>Pomocou čísla sa dá určiť, či potrebuje akútnu lekársku starostlivosť</a:t>
            </a:r>
          </a:p>
          <a:p>
            <a:pPr>
              <a:lnSpc>
                <a:spcPct val="100000"/>
              </a:lnSpc>
            </a:pPr>
            <a:r>
              <a:rPr lang="sk-SK" sz="2000" dirty="0"/>
              <a:t>Zabrániť zlým vedľajším komplikáciám 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516EBF3-D42E-4317-B7B8-186F2D216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33" y="47138"/>
            <a:ext cx="4245788" cy="20592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D92E08-6A8F-4FE0-B7D4-CAE2666B1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2" y="2719457"/>
            <a:ext cx="5313514" cy="4091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7AF34D-41F7-439C-8807-3B1E27FC4218}"/>
              </a:ext>
            </a:extLst>
          </p:cNvPr>
          <p:cNvSpPr txBox="1"/>
          <p:nvPr/>
        </p:nvSpPr>
        <p:spPr>
          <a:xfrm>
            <a:off x="5738533" y="2149099"/>
            <a:ext cx="569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Horn</a:t>
            </a:r>
            <a:r>
              <a:rPr lang="sk-SK" sz="1400" dirty="0"/>
              <a:t>ý obrázok ukazuje schému aktuálne testovaného systému</a:t>
            </a:r>
          </a:p>
          <a:p>
            <a:r>
              <a:rPr lang="sk-SK" sz="1400" dirty="0"/>
              <a:t>Spodný je naznačenie </a:t>
            </a:r>
            <a:r>
              <a:rPr lang="sk-SK" sz="1400" dirty="0" err="1"/>
              <a:t>fuzzy</a:t>
            </a:r>
            <a:r>
              <a:rPr lang="sk-SK" sz="1400" dirty="0"/>
              <a:t> logiky založenej na pravidlách</a:t>
            </a:r>
            <a:r>
              <a:rPr lang="en-US" sz="1400" dirty="0"/>
              <a:t> [5]</a:t>
            </a:r>
          </a:p>
        </p:txBody>
      </p:sp>
    </p:spTree>
    <p:extLst>
      <p:ext uri="{BB962C8B-B14F-4D97-AF65-F5344CB8AC3E}">
        <p14:creationId xmlns:p14="http://schemas.microsoft.com/office/powerpoint/2010/main" val="187681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0B09C-B1AF-4E00-ACE6-33BBA30D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sk-SK" dirty="0"/>
              <a:t>Záver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81A1D0-2E54-412B-B1FF-33697814B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31745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6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Tmavé vznášajúce sa žiarovky, jedna svieti">
            <a:extLst>
              <a:ext uri="{FF2B5EF4-FFF2-40B4-BE49-F238E27FC236}">
                <a16:creationId xmlns:a16="http://schemas.microsoft.com/office/drawing/2014/main" id="{E35233C8-230C-4702-AC56-FE2B06D4E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8025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04A08-582F-4B2D-BFA4-82D7560D0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sk-SK" sz="4800"/>
              <a:t>Ďakujem za pozornosť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62BBF-A08B-45FB-B9C6-C8F09FAEE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458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357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InterweaveVTI</vt:lpstr>
      <vt:lpstr>Softvér pre diabetikov</vt:lpstr>
      <vt:lpstr>Úvod</vt:lpstr>
      <vt:lpstr>Obsah</vt:lpstr>
      <vt:lpstr>Diabetes Mellitus [1]</vt:lpstr>
      <vt:lpstr>Aktuálny softvér</vt:lpstr>
      <vt:lpstr>GIM – Glucose Insuline Model [2]</vt:lpstr>
      <vt:lpstr>Inteligentný softvér</vt:lpstr>
      <vt:lpstr>Záver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Softvér pre diabetikov</dc:title>
  <dc:creator>Daniel Brilla</dc:creator>
  <cp:lastModifiedBy>Daniel Brilla</cp:lastModifiedBy>
  <cp:revision>3</cp:revision>
  <dcterms:created xsi:type="dcterms:W3CDTF">2021-11-15T17:17:46Z</dcterms:created>
  <dcterms:modified xsi:type="dcterms:W3CDTF">2021-11-30T19:48:34Z</dcterms:modified>
</cp:coreProperties>
</file>