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56" y="2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141" y="3499590"/>
            <a:ext cx="25736937" cy="7444669"/>
          </a:xfrm>
        </p:spPr>
        <p:txBody>
          <a:bodyPr anchor="b">
            <a:normAutofit/>
          </a:bodyPr>
          <a:lstStyle>
            <a:lvl1pPr algn="ctr">
              <a:defRPr sz="14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9141" y="11231355"/>
            <a:ext cx="25736937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69" y="13374505"/>
            <a:ext cx="25744768" cy="2554794"/>
          </a:xfrm>
        </p:spPr>
        <p:txBody>
          <a:bodyPr anchor="b">
            <a:normAutofit/>
          </a:bodyPr>
          <a:lstStyle>
            <a:lvl1pPr>
              <a:defRPr sz="8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9169" y="1937318"/>
            <a:ext cx="25744768" cy="105382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9" y="15929298"/>
            <a:ext cx="25740881" cy="2127986"/>
          </a:xfrm>
        </p:spPr>
        <p:txBody>
          <a:bodyPr>
            <a:normAutofit/>
          </a:bodyPr>
          <a:lstStyle>
            <a:lvl1pPr marL="0" indent="0" algn="ctr">
              <a:buNone/>
              <a:defRPr sz="5613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38" y="1900771"/>
            <a:ext cx="25710496" cy="10678901"/>
          </a:xfrm>
        </p:spPr>
        <p:txBody>
          <a:bodyPr anchor="ctr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43" y="13110863"/>
            <a:ext cx="25710493" cy="4964524"/>
          </a:xfrm>
        </p:spPr>
        <p:txBody>
          <a:bodyPr anchor="ctr"/>
          <a:lstStyle>
            <a:lvl1pPr marL="0" indent="0" algn="ctr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9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238" y="1900767"/>
            <a:ext cx="23100623" cy="9332041"/>
          </a:xfrm>
        </p:spPr>
        <p:txBody>
          <a:bodyPr anchor="ctr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272712" y="11256280"/>
            <a:ext cx="21733736" cy="1330824"/>
          </a:xfrm>
        </p:spPr>
        <p:txBody>
          <a:bodyPr anchor="t">
            <a:normAutofit/>
          </a:bodyPr>
          <a:lstStyle>
            <a:lvl1pPr marL="0" indent="0" algn="r">
              <a:buNone/>
              <a:defRPr sz="4365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5" y="13110865"/>
            <a:ext cx="25710496" cy="49464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2834" y="2001009"/>
            <a:ext cx="1513761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494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11097" y="9582957"/>
            <a:ext cx="1513761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94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9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69" y="6631928"/>
            <a:ext cx="25714380" cy="7832041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8" y="14500692"/>
            <a:ext cx="25710496" cy="3556591"/>
          </a:xfrm>
        </p:spPr>
        <p:txBody>
          <a:bodyPr anchor="t"/>
          <a:lstStyle>
            <a:lvl1pPr marL="0" indent="0" algn="ctr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69135" y="1900771"/>
            <a:ext cx="25710496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269139" y="6511499"/>
            <a:ext cx="8191978" cy="256711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7483" b="0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69139" y="9078605"/>
            <a:ext cx="8191978" cy="8978678"/>
          </a:xfrm>
        </p:spPr>
        <p:txBody>
          <a:bodyPr anchor="t">
            <a:normAutofit/>
          </a:bodyPr>
          <a:lstStyle>
            <a:lvl1pPr marL="0" indent="0" algn="ctr">
              <a:buNone/>
              <a:defRPr sz="4365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7535" y="6511498"/>
            <a:ext cx="8190991" cy="256710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7483" b="0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037537" y="9078605"/>
            <a:ext cx="8194127" cy="8978678"/>
          </a:xfrm>
        </p:spPr>
        <p:txBody>
          <a:bodyPr anchor="t">
            <a:normAutofit/>
          </a:bodyPr>
          <a:lstStyle>
            <a:lvl1pPr marL="0" indent="0" algn="ctr">
              <a:buNone/>
              <a:defRPr sz="4365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799320" y="6511498"/>
            <a:ext cx="8172745" cy="256710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7483" b="0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9806889" y="9078605"/>
            <a:ext cx="8172745" cy="8978678"/>
          </a:xfrm>
        </p:spPr>
        <p:txBody>
          <a:bodyPr anchor="t">
            <a:normAutofit/>
          </a:bodyPr>
          <a:lstStyle>
            <a:lvl1pPr marL="0" indent="0" algn="ctr">
              <a:buNone/>
              <a:defRPr sz="4365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6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69138" y="1900771"/>
            <a:ext cx="25710496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269141" y="12438382"/>
            <a:ext cx="8191975" cy="17968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6236" b="0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11708" y="6523705"/>
            <a:ext cx="7300743" cy="475191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9141" y="14235199"/>
            <a:ext cx="8191975" cy="3822088"/>
          </a:xfrm>
        </p:spPr>
        <p:txBody>
          <a:bodyPr anchor="t">
            <a:normAutofit/>
          </a:bodyPr>
          <a:lstStyle>
            <a:lvl1pPr marL="0" indent="0" algn="ctr">
              <a:buNone/>
              <a:defRPr sz="4365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2132" y="12438382"/>
            <a:ext cx="8192044" cy="17968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6236" b="0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345745" y="6523705"/>
            <a:ext cx="7277090" cy="475191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028769" y="14235196"/>
            <a:ext cx="8195405" cy="3822088"/>
          </a:xfrm>
        </p:spPr>
        <p:txBody>
          <a:bodyPr anchor="t">
            <a:normAutofit/>
          </a:bodyPr>
          <a:lstStyle>
            <a:lvl1pPr marL="0" indent="0" algn="ctr">
              <a:buNone/>
              <a:defRPr sz="4365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799630" y="12438382"/>
            <a:ext cx="8169490" cy="17968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6236" b="0">
                <a:solidFill>
                  <a:schemeClr val="tx1"/>
                </a:solidFill>
              </a:defRPr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245070" y="6523705"/>
            <a:ext cx="7281033" cy="475191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9799317" y="14235202"/>
            <a:ext cx="8180314" cy="3822081"/>
          </a:xfrm>
        </p:spPr>
        <p:txBody>
          <a:bodyPr anchor="t">
            <a:normAutofit/>
          </a:bodyPr>
          <a:lstStyle>
            <a:lvl1pPr marL="0" indent="0" algn="ctr">
              <a:buNone/>
              <a:defRPr sz="4365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900768"/>
            <a:ext cx="6313935" cy="1615652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140" y="1900768"/>
            <a:ext cx="19018121" cy="16156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463" y="2049272"/>
            <a:ext cx="24170288" cy="8894992"/>
          </a:xfrm>
        </p:spPr>
        <p:txBody>
          <a:bodyPr anchor="b">
            <a:normAutofit/>
          </a:bodyPr>
          <a:lstStyle>
            <a:lvl1pPr>
              <a:defRPr sz="10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2463" y="11231359"/>
            <a:ext cx="24170288" cy="4677666"/>
          </a:xfrm>
        </p:spPr>
        <p:txBody>
          <a:bodyPr/>
          <a:lstStyle>
            <a:lvl1pPr marL="0" indent="0" algn="ctr">
              <a:buNone/>
              <a:defRPr sz="7483">
                <a:solidFill>
                  <a:schemeClr val="tx1">
                    <a:tint val="75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43" y="1900771"/>
            <a:ext cx="25710493" cy="4135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140" y="6511499"/>
            <a:ext cx="12679245" cy="11545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813" y="6511499"/>
            <a:ext cx="12649821" cy="11545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143" y="1900771"/>
            <a:ext cx="25710493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0921" y="6511498"/>
            <a:ext cx="11920455" cy="256900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9138" y="9080501"/>
            <a:ext cx="12682235" cy="897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88609" y="6511498"/>
            <a:ext cx="11891024" cy="256900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7" y="9080501"/>
            <a:ext cx="12652807" cy="897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664" y="1900767"/>
            <a:ext cx="9764544" cy="7365471"/>
          </a:xfrm>
        </p:spPr>
        <p:txBody>
          <a:bodyPr anchor="b">
            <a:normAutofit/>
          </a:bodyPr>
          <a:lstStyle>
            <a:lvl1pPr>
              <a:defRPr sz="8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9866" y="1900767"/>
            <a:ext cx="15369766" cy="1615651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7664" y="9266242"/>
            <a:ext cx="9764544" cy="8791043"/>
          </a:xfrm>
        </p:spPr>
        <p:txBody>
          <a:bodyPr/>
          <a:lstStyle>
            <a:lvl1pPr marL="0" indent="0" algn="ctr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665" y="1900767"/>
            <a:ext cx="13798673" cy="7365471"/>
          </a:xfrm>
        </p:spPr>
        <p:txBody>
          <a:bodyPr anchor="b">
            <a:normAutofit/>
          </a:bodyPr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82197" y="2366233"/>
            <a:ext cx="9823346" cy="15225584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9138" y="9266237"/>
            <a:ext cx="13810722" cy="8791046"/>
          </a:xfrm>
        </p:spPr>
        <p:txBody>
          <a:bodyPr>
            <a:normAutofit/>
          </a:bodyPr>
          <a:lstStyle>
            <a:lvl1pPr marL="0" indent="0" algn="ctr">
              <a:buNone/>
              <a:defRPr sz="5613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9143" y="1900771"/>
            <a:ext cx="25710493" cy="4135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9138" y="6535644"/>
            <a:ext cx="25710496" cy="1152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67862" y="18344383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9144-7772-40AF-8DE5-2875B06E263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9140" y="18344383"/>
            <a:ext cx="16570080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08430" y="18344383"/>
            <a:ext cx="187120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4556-698A-4A8E-82E3-40440F7E7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2851191" rtl="0" eaLnBrk="1" latinLnBrk="0" hangingPunct="1">
        <a:lnSpc>
          <a:spcPct val="90000"/>
        </a:lnSpc>
        <a:spcBef>
          <a:spcPct val="0"/>
        </a:spcBef>
        <a:buNone/>
        <a:defRPr sz="10602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120000"/>
        </a:lnSpc>
        <a:spcBef>
          <a:spcPts val="3118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120000"/>
        </a:lnSpc>
        <a:spcBef>
          <a:spcPts val="1559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1E6C4-ACB4-4AF3-85C4-67BB40DE2978}"/>
              </a:ext>
            </a:extLst>
          </p:cNvPr>
          <p:cNvSpPr/>
          <p:nvPr/>
        </p:nvSpPr>
        <p:spPr>
          <a:xfrm rot="977835">
            <a:off x="1444194" y="4578144"/>
            <a:ext cx="2885938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Softv</a:t>
            </a:r>
            <a:r>
              <a:rPr lang="sk-SK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ér pre diabetikov</a:t>
            </a:r>
            <a:endParaRPr lang="en-US" sz="20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100CB-AB99-4A4E-9D56-EF2A5020F08E}"/>
              </a:ext>
            </a:extLst>
          </p:cNvPr>
          <p:cNvSpPr txBox="1"/>
          <p:nvPr/>
        </p:nvSpPr>
        <p:spPr>
          <a:xfrm rot="1019175">
            <a:off x="20433261" y="3749027"/>
            <a:ext cx="80655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200" dirty="0"/>
              <a:t>Diabetes je metabolická disfunkcia spôsobená disfunkciou pankreasu, rezistenciou na inzulín alebo spojením oboch naraz.</a:t>
            </a:r>
          </a:p>
          <a:p>
            <a:pPr algn="just"/>
            <a:r>
              <a:rPr lang="sk-SK" sz="3200" dirty="0"/>
              <a:t>Rozlišujeme dva hlavné typy diabetikov. Diabetici 1. typu a druhého typu.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514D4-7955-43D2-B39F-1B6085F72697}"/>
              </a:ext>
            </a:extLst>
          </p:cNvPr>
          <p:cNvSpPr/>
          <p:nvPr/>
        </p:nvSpPr>
        <p:spPr>
          <a:xfrm rot="19893776">
            <a:off x="14216988" y="1655977"/>
            <a:ext cx="95285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Čo to vlastne je </a:t>
            </a:r>
          </a:p>
          <a:p>
            <a:pPr algn="ctr"/>
            <a:r>
              <a:rPr lang="sk-SK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Diabetes Mellitus (DM) ???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10" descr="https://www.bd.com/en-uk/products/diabetes/diabetes-products/pen-needles/pen-needle-compatibility">
            <a:extLst>
              <a:ext uri="{FF2B5EF4-FFF2-40B4-BE49-F238E27FC236}">
                <a16:creationId xmlns:a16="http://schemas.microsoft.com/office/drawing/2014/main" id="{73005A02-FC9F-42CF-8382-25B37B85F8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301">
            <a:off x="22296113" y="414047"/>
            <a:ext cx="7621736" cy="340437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4CA93C7-F686-4DFB-822C-535B530431A2}"/>
              </a:ext>
            </a:extLst>
          </p:cNvPr>
          <p:cNvGrpSpPr/>
          <p:nvPr/>
        </p:nvGrpSpPr>
        <p:grpSpPr>
          <a:xfrm>
            <a:off x="432326" y="7456970"/>
            <a:ext cx="10890992" cy="5434605"/>
            <a:chOff x="432326" y="7456970"/>
            <a:chExt cx="10890992" cy="5434605"/>
          </a:xfrm>
        </p:grpSpPr>
        <p:pic>
          <p:nvPicPr>
            <p:cNvPr id="14" name="Picture 13" descr="https://touchit.sk/ako-mozu-pomoct-pri-lieceni-cukrovky-informacne-technologie/352519d">
              <a:extLst>
                <a:ext uri="{FF2B5EF4-FFF2-40B4-BE49-F238E27FC236}">
                  <a16:creationId xmlns:a16="http://schemas.microsoft.com/office/drawing/2014/main" id="{7C06232C-19F9-4A62-9689-44324D52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62103">
              <a:off x="432326" y="7456970"/>
              <a:ext cx="10890992" cy="54346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688350-77FB-44E4-935E-6A2A7A7DDCFB}"/>
                </a:ext>
              </a:extLst>
            </p:cNvPr>
            <p:cNvSpPr txBox="1"/>
            <p:nvPr/>
          </p:nvSpPr>
          <p:spPr>
            <a:xfrm rot="19810923">
              <a:off x="1990101" y="9259364"/>
              <a:ext cx="60881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sk-SK" sz="3200" dirty="0"/>
                <a:t>Aktuálne softvérové riešenia umožňujú diabetikom len sledovanie si hladiny cukru, poprípade oznámenie nízkej alebo vysokej hladiny cukru (vždy podľa posledného merania)</a:t>
              </a:r>
              <a:endParaRPr lang="en-US" sz="3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B40054-B8F7-4E09-A48E-EA8560E575CF}"/>
                </a:ext>
              </a:extLst>
            </p:cNvPr>
            <p:cNvSpPr/>
            <p:nvPr/>
          </p:nvSpPr>
          <p:spPr>
            <a:xfrm rot="1058780">
              <a:off x="6107767" y="7485735"/>
              <a:ext cx="51332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k-SK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Aktuálny Softvér</a:t>
              </a:r>
              <a:endPara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3FB8CD7B-AD33-409C-AEC5-54D35C0F3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6892">
            <a:off x="14506295" y="8428557"/>
            <a:ext cx="7672548" cy="58557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CA1F19B-323F-439E-8908-DDBCA3740687}"/>
              </a:ext>
            </a:extLst>
          </p:cNvPr>
          <p:cNvGrpSpPr/>
          <p:nvPr/>
        </p:nvGrpSpPr>
        <p:grpSpPr>
          <a:xfrm>
            <a:off x="783074" y="14151917"/>
            <a:ext cx="14283869" cy="5966831"/>
            <a:chOff x="8841351" y="11422482"/>
            <a:chExt cx="14283869" cy="59668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C45442-B721-45EF-9556-A1CB14EFFEC3}"/>
                </a:ext>
              </a:extLst>
            </p:cNvPr>
            <p:cNvSpPr/>
            <p:nvPr/>
          </p:nvSpPr>
          <p:spPr>
            <a:xfrm rot="19913273">
              <a:off x="8841351" y="11422482"/>
              <a:ext cx="8715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sk-SK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GIM (</a:t>
              </a:r>
              <a:r>
                <a:rPr lang="sk-SK" sz="5400" b="1" cap="none" spc="0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Glucose</a:t>
              </a:r>
              <a:r>
                <a:rPr lang="sk-SK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</a:t>
              </a:r>
              <a:r>
                <a:rPr lang="sk-SK" sz="5400" b="1" cap="none" spc="0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Insuline</a:t>
              </a:r>
              <a:r>
                <a:rPr lang="sk-SK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 Model)</a:t>
              </a:r>
              <a:endPara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8" name="Picture 17" descr="C. D. Man, D. M. Raimondo, R. A. Rizza, and C. Cobelli, \GIM, simulation&#10;software of meal glucose|insulin model,&quot; SAGE Publications, vol. 1,&#10;pp. 323{330, May 2007.">
              <a:extLst>
                <a:ext uri="{FF2B5EF4-FFF2-40B4-BE49-F238E27FC236}">
                  <a16:creationId xmlns:a16="http://schemas.microsoft.com/office/drawing/2014/main" id="{041C3517-5071-474D-88F7-343BCA2D5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9462">
              <a:off x="10598265" y="12597569"/>
              <a:ext cx="5410955" cy="47917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B39F5-1C2D-4250-943D-95521678BE87}"/>
                </a:ext>
              </a:extLst>
            </p:cNvPr>
            <p:cNvSpPr txBox="1"/>
            <p:nvPr/>
          </p:nvSpPr>
          <p:spPr>
            <a:xfrm rot="1097674">
              <a:off x="15919748" y="11492218"/>
              <a:ext cx="720547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sk-SK" sz="3200" dirty="0"/>
                <a:t>GIM je laboratórny program založený na softvéri </a:t>
              </a:r>
              <a:r>
                <a:rPr lang="sk-SK" sz="3200" dirty="0" err="1"/>
                <a:t>Matlab</a:t>
              </a:r>
              <a:r>
                <a:rPr lang="sk-SK" sz="3200" dirty="0"/>
                <a:t> a umožňuje doktorom zvoliť správnu a efektívnu liečbu pacienta s Diabetom.  </a:t>
              </a:r>
            </a:p>
            <a:p>
              <a:pPr algn="just"/>
              <a:r>
                <a:rPr lang="sk-SK" sz="3200" dirty="0"/>
                <a:t>Nemá však pre pacienta aktuálne žiaden iný význam</a:t>
              </a:r>
              <a:endParaRPr lang="en-US" sz="32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CEF3F-6497-48C3-8DF3-272C18773A58}"/>
              </a:ext>
            </a:extLst>
          </p:cNvPr>
          <p:cNvSpPr/>
          <p:nvPr/>
        </p:nvSpPr>
        <p:spPr>
          <a:xfrm rot="1005848">
            <a:off x="18530729" y="13743365"/>
            <a:ext cx="12007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Inteligentný softvér a </a:t>
            </a:r>
            <a:r>
              <a:rPr lang="sk-SK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Fuzzy</a:t>
            </a:r>
            <a:r>
              <a:rPr lang="sk-SK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logika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E0F82-7A13-4CBC-A022-5E02A7EB4BCC}"/>
              </a:ext>
            </a:extLst>
          </p:cNvPr>
          <p:cNvSpPr txBox="1"/>
          <p:nvPr/>
        </p:nvSpPr>
        <p:spPr>
          <a:xfrm rot="20577969">
            <a:off x="17492714" y="15460719"/>
            <a:ext cx="7417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Pomocou AI a množstvu diferenciálnych rovníc sa dá s presnosťou na 10,5</a:t>
            </a:r>
            <a:r>
              <a:rPr lang="en-US" sz="3200" dirty="0"/>
              <a:t>% </a:t>
            </a:r>
            <a:r>
              <a:rPr lang="sk-SK" sz="3200" dirty="0"/>
              <a:t>určiť pravdepodobnosť nebezpečných stavov, ktoré sa môžu v najbližších hodinách vyskytnúť.</a:t>
            </a:r>
          </a:p>
          <a:p>
            <a:r>
              <a:rPr lang="sk-SK" sz="3200" dirty="0" err="1"/>
              <a:t>Fuzzy</a:t>
            </a:r>
            <a:r>
              <a:rPr lang="sk-SK" sz="3200" dirty="0"/>
              <a:t> logika pomáha, aktuálne testovaným subjektom a zdravotníkom, označovať stav pacienta a či potrebuje okamžitú zdravotnú pomoc.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767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59</TotalTime>
  <Words>155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Brilla</dc:creator>
  <cp:lastModifiedBy>Daniel Brilla</cp:lastModifiedBy>
  <cp:revision>2</cp:revision>
  <dcterms:created xsi:type="dcterms:W3CDTF">2021-11-09T16:00:02Z</dcterms:created>
  <dcterms:modified xsi:type="dcterms:W3CDTF">2021-11-15T17:42:37Z</dcterms:modified>
</cp:coreProperties>
</file>