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custDataLst>
    <p:tags r:id="rId2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Michael Berry</a:t>
            </a:r>
            <a:endParaRPr dirty="0"/>
          </a:p>
          <a:p>
            <a:pPr marL="0" lvl="0" indent="0" algn="l" rtl="0">
              <a:lnSpc>
                <a:spcPct val="70000"/>
              </a:lnSpc>
              <a:spcBef>
                <a:spcPts val="1000"/>
              </a:spcBef>
              <a:spcAft>
                <a:spcPts val="0"/>
              </a:spcAft>
              <a:buClr>
                <a:schemeClr val="lt1"/>
              </a:buClr>
              <a:buSzPts val="1850"/>
              <a:buNone/>
            </a:pPr>
            <a:endParaRPr lang="en-US" sz="1850" i="1" dirty="0"/>
          </a:p>
          <a:p>
            <a:pPr marL="0" lvl="0" indent="0" algn="l" rtl="0">
              <a:lnSpc>
                <a:spcPct val="70000"/>
              </a:lnSpc>
              <a:spcBef>
                <a:spcPts val="1000"/>
              </a:spcBef>
              <a:spcAft>
                <a:spcPts val="0"/>
              </a:spcAft>
              <a:buClr>
                <a:schemeClr val="lt1"/>
              </a:buClr>
              <a:buSzPts val="1850"/>
              <a:buNone/>
            </a:pPr>
            <a:r>
              <a:rPr lang="en-US" sz="1850" i="1" dirty="0"/>
              <a:t>June 30, 2024</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3200" dirty="0" err="1"/>
              <a:t>DevSecOps</a:t>
            </a:r>
            <a:r>
              <a:rPr lang="en-US" sz="3200" dirty="0"/>
              <a:t> Pipeline: Explanation of where security tools reside in the flow of automation.</a:t>
            </a:r>
          </a:p>
          <a:p>
            <a:pPr marL="685800" lvl="1" indent="-228600" algn="l" rtl="0">
              <a:lnSpc>
                <a:spcPct val="90000"/>
              </a:lnSpc>
              <a:spcBef>
                <a:spcPts val="0"/>
              </a:spcBef>
              <a:spcAft>
                <a:spcPts val="0"/>
              </a:spcAft>
              <a:buClr>
                <a:schemeClr val="lt1"/>
              </a:buClr>
              <a:buSzPts val="2000"/>
              <a:buChar char="•"/>
            </a:pPr>
            <a:r>
              <a:rPr lang="en-US" sz="3200" dirty="0"/>
              <a:t>Security Automation Stages: Identify stages such as coding, building, testing, and deploying.</a:t>
            </a:r>
            <a:endParaRPr sz="32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3200" dirty="0"/>
              <a:t>Problems and Solutions: State the problems, solutions, and the risks or benefits involved if action is taken now or delayed.</a:t>
            </a:r>
            <a:endParaRPr sz="32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3200" dirty="0"/>
              <a:t>Gap Analysis: Existing security policy gaps.</a:t>
            </a:r>
          </a:p>
          <a:p>
            <a:pPr marL="1143000" lvl="2" indent="-228600" algn="l" rtl="0">
              <a:lnSpc>
                <a:spcPct val="90000"/>
              </a:lnSpc>
              <a:spcBef>
                <a:spcPts val="0"/>
              </a:spcBef>
              <a:spcAft>
                <a:spcPts val="0"/>
              </a:spcAft>
              <a:buClr>
                <a:schemeClr val="lt1"/>
              </a:buClr>
              <a:buSzPts val="1800"/>
              <a:buChar char="•"/>
            </a:pPr>
            <a:r>
              <a:rPr lang="en-US" sz="3200" dirty="0"/>
              <a:t>Future Improvements: Standards to adopt to prevent future problems.</a:t>
            </a:r>
            <a:endParaRPr sz="32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596900" indent="-457200">
              <a:buSzPts val="2200"/>
            </a:pPr>
            <a:r>
              <a:rPr lang="en-US" sz="3200" dirty="0"/>
              <a:t>Cybersecurity defense-in-depth, incorporating the CIA triad (Confidentiality, Integrity, Availability), provides a robust framework against threats.</a:t>
            </a:r>
          </a:p>
          <a:p>
            <a:pPr marL="596900" indent="-457200">
              <a:buSzPts val="2200"/>
            </a:pPr>
            <a:r>
              <a:rPr lang="en-US" sz="3200" dirty="0"/>
              <a:t>Tools such as firewalls, encryption, and multi-factor authentication are pivotal in fortifying organizational defenses.</a:t>
            </a:r>
          </a:p>
          <a:p>
            <a:pPr marL="596900" indent="-457200">
              <a:buSzPts val="2200"/>
            </a:pPr>
            <a:r>
              <a:rPr lang="en-US" sz="3200" dirty="0"/>
              <a:t>Workplace security is enhanced through awareness training and strict access controls.</a:t>
            </a:r>
          </a:p>
          <a:p>
            <a:pPr marL="596900" indent="-457200">
              <a:buSzPts val="2200"/>
            </a:pPr>
            <a:r>
              <a:rPr lang="en-US" sz="3200" dirty="0"/>
              <a:t>Continual adaptation to evolving threats and adherence to best practices are essential for safeguarding sensitive data and ensuring operational continuity.</a:t>
            </a:r>
            <a:endParaRPr sz="32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479791" y="1918945"/>
            <a:ext cx="4831618" cy="4024125"/>
          </a:xfrm>
          <a:prstGeom prst="rect">
            <a:avLst/>
          </a:prstGeom>
          <a:noFill/>
          <a:ln>
            <a:noFill/>
          </a:ln>
        </p:spPr>
        <p:txBody>
          <a:bodyPr spcFirstLastPara="1" wrap="square" lIns="91425" tIns="45700" rIns="91425" bIns="45700" anchor="t" anchorCtr="0">
            <a:normAutofit fontScale="92500" lnSpcReduction="20000"/>
          </a:bodyPr>
          <a:lstStyle/>
          <a:p>
            <a:pPr marL="342900">
              <a:buSzPts val="2200"/>
            </a:pPr>
            <a:r>
              <a:rPr lang="en-US" dirty="0"/>
              <a:t>Introduction: The Green Pace Secure Development Policy is crucial for ensuring that security best practices are consistently applied across all development activities. It defines core security principles, coding standards, and data encryption practices.</a:t>
            </a:r>
          </a:p>
          <a:p>
            <a:pPr marL="342900">
              <a:buSzPts val="2200"/>
            </a:pPr>
            <a:r>
              <a:rPr lang="en-US" dirty="0"/>
              <a:t>Purpose: The policy helps protect our software from vulnerabilities and supports a defense-in-depth strategy.</a:t>
            </a:r>
          </a:p>
          <a:p>
            <a:pPr marL="342900">
              <a:buSzPts val="2200"/>
            </a:pPr>
            <a:r>
              <a:rPr lang="en-US" dirty="0"/>
              <a:t>Scope: This policy applies to all Green Pace staff involved in creating, deploying, or supporting custom software.</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311409" y="1918945"/>
            <a:ext cx="6215965"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4223384582"/>
              </p:ext>
            </p:extLst>
          </p:nvPr>
        </p:nvGraphicFramePr>
        <p:xfrm>
          <a:off x="3171900" y="2561050"/>
          <a:ext cx="7835225" cy="378097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STD-003-CPP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STD-004-CPP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STD-008-CPP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STD-004-CPP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STD-005-CPP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STD-007-CPP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STD-008-CPP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STD-010-CPP</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lang="en-US" sz="14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STD-002-CPP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STD-006-CPP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STD-009-CPP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STD-001-CPP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STD-006-CPP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dirty="0"/>
              <a:t>Secure design</a:t>
            </a:r>
          </a:p>
          <a:p>
            <a:pPr lvl="0" indent="-457200" algn="l" rtl="0">
              <a:lnSpc>
                <a:spcPct val="90000"/>
              </a:lnSpc>
              <a:spcBef>
                <a:spcPts val="0"/>
              </a:spcBef>
              <a:spcAft>
                <a:spcPts val="0"/>
              </a:spcAft>
              <a:buClr>
                <a:schemeClr val="lt1"/>
              </a:buClr>
              <a:buSzPts val="2200"/>
              <a:buFont typeface="+mj-lt"/>
              <a:buAutoNum type="arabicPeriod"/>
            </a:pPr>
            <a:r>
              <a:rPr lang="en-US" dirty="0"/>
              <a:t>Least privilege</a:t>
            </a:r>
          </a:p>
          <a:p>
            <a:pPr lvl="0" indent="-457200" algn="l" rtl="0">
              <a:lnSpc>
                <a:spcPct val="90000"/>
              </a:lnSpc>
              <a:spcBef>
                <a:spcPts val="0"/>
              </a:spcBef>
              <a:spcAft>
                <a:spcPts val="0"/>
              </a:spcAft>
              <a:buClr>
                <a:schemeClr val="lt1"/>
              </a:buClr>
              <a:buSzPts val="2200"/>
              <a:buFont typeface="+mj-lt"/>
              <a:buAutoNum type="arabicPeriod"/>
            </a:pPr>
            <a:r>
              <a:rPr lang="en-US" dirty="0"/>
              <a:t>Defense in depth</a:t>
            </a:r>
          </a:p>
          <a:p>
            <a:pPr lvl="0" indent="-457200" algn="l" rtl="0">
              <a:lnSpc>
                <a:spcPct val="90000"/>
              </a:lnSpc>
              <a:spcBef>
                <a:spcPts val="0"/>
              </a:spcBef>
              <a:spcAft>
                <a:spcPts val="0"/>
              </a:spcAft>
              <a:buClr>
                <a:schemeClr val="lt1"/>
              </a:buClr>
              <a:buSzPts val="2200"/>
              <a:buFont typeface="+mj-lt"/>
              <a:buAutoNum type="arabicPeriod"/>
            </a:pPr>
            <a:r>
              <a:rPr lang="en-US" dirty="0"/>
              <a:t>Secure defaults</a:t>
            </a:r>
          </a:p>
          <a:p>
            <a:pPr lvl="0" indent="-457200" algn="l" rtl="0">
              <a:lnSpc>
                <a:spcPct val="90000"/>
              </a:lnSpc>
              <a:spcBef>
                <a:spcPts val="0"/>
              </a:spcBef>
              <a:spcAft>
                <a:spcPts val="0"/>
              </a:spcAft>
              <a:buClr>
                <a:schemeClr val="lt1"/>
              </a:buClr>
              <a:buSzPts val="2200"/>
              <a:buFont typeface="+mj-lt"/>
              <a:buAutoNum type="arabicPeriod"/>
            </a:pPr>
            <a:r>
              <a:rPr lang="en-US" dirty="0"/>
              <a:t>Fail securely</a:t>
            </a:r>
          </a:p>
          <a:p>
            <a:pPr lvl="0" indent="-457200" algn="l" rtl="0">
              <a:lnSpc>
                <a:spcPct val="90000"/>
              </a:lnSpc>
              <a:spcBef>
                <a:spcPts val="0"/>
              </a:spcBef>
              <a:spcAft>
                <a:spcPts val="0"/>
              </a:spcAft>
              <a:buClr>
                <a:schemeClr val="lt1"/>
              </a:buClr>
              <a:buSzPts val="2200"/>
              <a:buFont typeface="+mj-lt"/>
              <a:buAutoNum type="arabicPeriod"/>
            </a:pPr>
            <a:r>
              <a:rPr lang="en-US" dirty="0"/>
              <a:t>Separation of duties</a:t>
            </a:r>
          </a:p>
          <a:p>
            <a:pPr lvl="0" indent="-457200" algn="l" rtl="0">
              <a:lnSpc>
                <a:spcPct val="90000"/>
              </a:lnSpc>
              <a:spcBef>
                <a:spcPts val="0"/>
              </a:spcBef>
              <a:spcAft>
                <a:spcPts val="0"/>
              </a:spcAft>
              <a:buClr>
                <a:schemeClr val="lt1"/>
              </a:buClr>
              <a:buSzPts val="2200"/>
              <a:buFont typeface="+mj-lt"/>
              <a:buAutoNum type="arabicPeriod"/>
            </a:pPr>
            <a:r>
              <a:rPr lang="en-US" dirty="0"/>
              <a:t>Keep it simple</a:t>
            </a:r>
          </a:p>
          <a:p>
            <a:pPr lvl="0" indent="-457200" algn="l" rtl="0">
              <a:lnSpc>
                <a:spcPct val="90000"/>
              </a:lnSpc>
              <a:spcBef>
                <a:spcPts val="0"/>
              </a:spcBef>
              <a:spcAft>
                <a:spcPts val="0"/>
              </a:spcAft>
              <a:buClr>
                <a:schemeClr val="lt1"/>
              </a:buClr>
              <a:buSzPts val="2200"/>
              <a:buFont typeface="+mj-lt"/>
              <a:buAutoNum type="arabicPeriod"/>
            </a:pPr>
            <a:r>
              <a:rPr lang="en-US" dirty="0"/>
              <a:t>Avoid security by obscurity</a:t>
            </a:r>
          </a:p>
          <a:p>
            <a:pPr lvl="0" indent="-457200" algn="l" rtl="0">
              <a:lnSpc>
                <a:spcPct val="90000"/>
              </a:lnSpc>
              <a:spcBef>
                <a:spcPts val="0"/>
              </a:spcBef>
              <a:spcAft>
                <a:spcPts val="0"/>
              </a:spcAft>
              <a:buClr>
                <a:schemeClr val="lt1"/>
              </a:buClr>
              <a:buSzPts val="2200"/>
              <a:buFont typeface="+mj-lt"/>
              <a:buAutoNum type="arabicPeriod"/>
            </a:pPr>
            <a:r>
              <a:rPr lang="en-US" dirty="0"/>
              <a:t>Security as a process</a:t>
            </a:r>
          </a:p>
          <a:p>
            <a:pPr lvl="0" indent="-457200" algn="l" rtl="0">
              <a:lnSpc>
                <a:spcPct val="90000"/>
              </a:lnSpc>
              <a:spcBef>
                <a:spcPts val="0"/>
              </a:spcBef>
              <a:spcAft>
                <a:spcPts val="0"/>
              </a:spcAft>
              <a:buClr>
                <a:schemeClr val="lt1"/>
              </a:buClr>
              <a:buSzPts val="2200"/>
              <a:buFont typeface="+mj-lt"/>
              <a:buAutoNum type="arabicPeriod"/>
            </a:pPr>
            <a:r>
              <a:rPr lang="en-US" dirty="0"/>
              <a:t>Psychological acceptability</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ts val="2000"/>
              <a:buChar char="•"/>
            </a:pPr>
            <a:r>
              <a:rPr lang="en-US" dirty="0"/>
              <a:t>Coding Standard 1: Ensure correct and appropriate usage of data types (STD-001-CPP) Principles: 1, 2, 4 </a:t>
            </a:r>
          </a:p>
          <a:p>
            <a:pPr marL="228600" lvl="0" indent="-228600" algn="l" rtl="0">
              <a:lnSpc>
                <a:spcPct val="90000"/>
              </a:lnSpc>
              <a:spcBef>
                <a:spcPts val="0"/>
              </a:spcBef>
              <a:spcAft>
                <a:spcPts val="0"/>
              </a:spcAft>
              <a:buClr>
                <a:schemeClr val="lt1"/>
              </a:buClr>
              <a:buSzPts val="2000"/>
              <a:buChar char="•"/>
            </a:pPr>
            <a:r>
              <a:rPr lang="en-US" dirty="0"/>
              <a:t>Coding Standard 2: Maintain consistent and valid values for data variables (STD-002-CPP) Principles: 1, 2, 4</a:t>
            </a:r>
          </a:p>
          <a:p>
            <a:pPr marL="228600" lvl="0" indent="-228600" algn="l" rtl="0">
              <a:lnSpc>
                <a:spcPct val="90000"/>
              </a:lnSpc>
              <a:spcBef>
                <a:spcPts val="0"/>
              </a:spcBef>
              <a:spcAft>
                <a:spcPts val="0"/>
              </a:spcAft>
              <a:buClr>
                <a:schemeClr val="lt1"/>
              </a:buClr>
              <a:buSzPts val="2000"/>
              <a:buChar char="•"/>
            </a:pPr>
            <a:r>
              <a:rPr lang="en-US" dirty="0"/>
              <a:t>Coding Standard 3: Use proper string handling techniques (STD-003-CPP) Principles: 1, 3, 5</a:t>
            </a:r>
          </a:p>
          <a:p>
            <a:pPr marL="228600" lvl="0" indent="-228600" algn="l" rtl="0">
              <a:lnSpc>
                <a:spcPct val="90000"/>
              </a:lnSpc>
              <a:spcBef>
                <a:spcPts val="0"/>
              </a:spcBef>
              <a:spcAft>
                <a:spcPts val="0"/>
              </a:spcAft>
              <a:buClr>
                <a:schemeClr val="lt1"/>
              </a:buClr>
              <a:buSzPts val="2000"/>
              <a:buChar char="•"/>
            </a:pPr>
            <a:r>
              <a:rPr lang="en-US" dirty="0"/>
              <a:t>Coding Standard 4: Prevent SQL injection vulnerabilities (STD-004-CPP) Principles: 1, 2, 6</a:t>
            </a:r>
          </a:p>
          <a:p>
            <a:pPr marL="228600" lvl="0" indent="-228600" algn="l" rtl="0">
              <a:lnSpc>
                <a:spcPct val="90000"/>
              </a:lnSpc>
              <a:spcBef>
                <a:spcPts val="0"/>
              </a:spcBef>
              <a:spcAft>
                <a:spcPts val="0"/>
              </a:spcAft>
              <a:buClr>
                <a:schemeClr val="lt1"/>
              </a:buClr>
              <a:buSzPts val="2000"/>
              <a:buChar char="•"/>
            </a:pPr>
            <a:r>
              <a:rPr lang="en-US" dirty="0"/>
              <a:t>Coding Standard 5: Manage memory effectively (STD-005-CPP) Principles: 1, 3, 6</a:t>
            </a:r>
          </a:p>
          <a:p>
            <a:pPr marL="228600" lvl="0" indent="-228600" algn="l" rtl="0">
              <a:lnSpc>
                <a:spcPct val="90000"/>
              </a:lnSpc>
              <a:spcBef>
                <a:spcPts val="0"/>
              </a:spcBef>
              <a:spcAft>
                <a:spcPts val="0"/>
              </a:spcAft>
              <a:buClr>
                <a:schemeClr val="lt1"/>
              </a:buClr>
              <a:buSzPts val="2000"/>
              <a:buChar char="•"/>
            </a:pPr>
            <a:r>
              <a:rPr lang="en-US" dirty="0"/>
              <a:t>Coding Standard 6: Use assertions to validate assumptions (STD-006-CPP) Principles: 2, 5, 6</a:t>
            </a:r>
          </a:p>
          <a:p>
            <a:pPr marL="228600" lvl="0" indent="-228600" algn="l" rtl="0">
              <a:lnSpc>
                <a:spcPct val="90000"/>
              </a:lnSpc>
              <a:spcBef>
                <a:spcPts val="0"/>
              </a:spcBef>
              <a:spcAft>
                <a:spcPts val="0"/>
              </a:spcAft>
              <a:buClr>
                <a:schemeClr val="lt1"/>
              </a:buClr>
              <a:buSzPts val="2000"/>
              <a:buChar char="•"/>
            </a:pPr>
            <a:r>
              <a:rPr lang="en-US" dirty="0"/>
              <a:t>Coding Standard 7: Handle exceptional conditions gracefully (STD-007-CPP) Principles: 1, 3, 6</a:t>
            </a:r>
          </a:p>
          <a:p>
            <a:pPr marL="228600" lvl="0" indent="-228600" algn="l" rtl="0">
              <a:lnSpc>
                <a:spcPct val="90000"/>
              </a:lnSpc>
              <a:spcBef>
                <a:spcPts val="0"/>
              </a:spcBef>
              <a:spcAft>
                <a:spcPts val="0"/>
              </a:spcAft>
              <a:buClr>
                <a:schemeClr val="lt1"/>
              </a:buClr>
              <a:buSzPts val="2000"/>
              <a:buChar char="•"/>
            </a:pPr>
            <a:r>
              <a:rPr lang="en-US" dirty="0"/>
              <a:t>Coding Standard 8: Validate and sanitize input data (STD-008-CPP) Principles: 1, 2, 6</a:t>
            </a:r>
          </a:p>
          <a:p>
            <a:pPr marL="228600" lvl="0" indent="-228600" algn="l" rtl="0">
              <a:lnSpc>
                <a:spcPct val="90000"/>
              </a:lnSpc>
              <a:spcBef>
                <a:spcPts val="0"/>
              </a:spcBef>
              <a:spcAft>
                <a:spcPts val="0"/>
              </a:spcAft>
              <a:buClr>
                <a:schemeClr val="lt1"/>
              </a:buClr>
              <a:buSzPts val="2000"/>
              <a:buChar char="•"/>
            </a:pPr>
            <a:r>
              <a:rPr lang="en-US" dirty="0"/>
              <a:t>Coding Standard 9: Simplify code implementation (STD-009-CPP) Principles: 3, 4, 5</a:t>
            </a:r>
          </a:p>
          <a:p>
            <a:pPr marL="228600" lvl="0" indent="-228600" algn="l" rtl="0">
              <a:lnSpc>
                <a:spcPct val="90000"/>
              </a:lnSpc>
              <a:spcBef>
                <a:spcPts val="0"/>
              </a:spcBef>
              <a:spcAft>
                <a:spcPts val="0"/>
              </a:spcAft>
              <a:buClr>
                <a:schemeClr val="lt1"/>
              </a:buClr>
              <a:buSzPts val="2000"/>
              <a:buChar char="•"/>
            </a:pPr>
            <a:r>
              <a:rPr lang="fr-FR" dirty="0"/>
              <a:t>Coding Standard 10: </a:t>
            </a:r>
            <a:r>
              <a:rPr lang="fr-FR" dirty="0" err="1"/>
              <a:t>Implement</a:t>
            </a:r>
            <a:r>
              <a:rPr lang="fr-FR" dirty="0"/>
              <a:t> </a:t>
            </a:r>
            <a:r>
              <a:rPr lang="fr-FR" dirty="0" err="1"/>
              <a:t>rigorous</a:t>
            </a:r>
            <a:r>
              <a:rPr lang="fr-FR" dirty="0"/>
              <a:t> </a:t>
            </a:r>
            <a:r>
              <a:rPr lang="fr-FR" dirty="0" err="1"/>
              <a:t>quality</a:t>
            </a:r>
            <a:r>
              <a:rPr lang="fr-FR" dirty="0"/>
              <a:t> assurance techniques (STD-010-CPP) Principles: 2, 3, 6</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82600">
              <a:buSzPts val="2200"/>
            </a:pPr>
            <a:r>
              <a:rPr lang="en-US" sz="3200" dirty="0"/>
              <a:t>Encryption at rest</a:t>
            </a:r>
          </a:p>
          <a:p>
            <a:pPr marL="482600">
              <a:buSzPts val="2200"/>
            </a:pPr>
            <a:r>
              <a:rPr lang="en-US" sz="3200" dirty="0"/>
              <a:t>Encryption in flight</a:t>
            </a:r>
          </a:p>
          <a:p>
            <a:pPr marL="482600">
              <a:buSzPts val="2200"/>
            </a:pPr>
            <a:r>
              <a:rPr lang="en-US" sz="3200" dirty="0"/>
              <a:t>Encryption in use</a:t>
            </a:r>
            <a:endParaRPr sz="32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3200" dirty="0"/>
              <a:t>Authentication: Verifying the identity of users and systems</a:t>
            </a:r>
          </a:p>
          <a:p>
            <a:pPr marL="228600" lvl="0" indent="-228600" algn="l" rtl="0">
              <a:lnSpc>
                <a:spcPct val="90000"/>
              </a:lnSpc>
              <a:spcBef>
                <a:spcPts val="0"/>
              </a:spcBef>
              <a:spcAft>
                <a:spcPts val="0"/>
              </a:spcAft>
              <a:buClr>
                <a:schemeClr val="lt1"/>
              </a:buClr>
              <a:buSzPts val="2400"/>
              <a:buChar char="•"/>
            </a:pPr>
            <a:r>
              <a:rPr lang="en-US" sz="3200" dirty="0"/>
              <a:t>Authorization: Granting access rights based on verified identity</a:t>
            </a:r>
          </a:p>
          <a:p>
            <a:pPr marL="228600" lvl="0" indent="-228600" algn="l" rtl="0">
              <a:lnSpc>
                <a:spcPct val="90000"/>
              </a:lnSpc>
              <a:spcBef>
                <a:spcPts val="0"/>
              </a:spcBef>
              <a:spcAft>
                <a:spcPts val="0"/>
              </a:spcAft>
              <a:buClr>
                <a:schemeClr val="lt1"/>
              </a:buClr>
              <a:buSzPts val="2400"/>
              <a:buChar char="•"/>
            </a:pPr>
            <a:r>
              <a:rPr lang="en-US" sz="3200" dirty="0"/>
              <a:t>Accounting: Recording and auditing access and actions</a:t>
            </a:r>
            <a:endParaRPr sz="32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342900"/>
            <a:r>
              <a:rPr lang="en-US" dirty="0"/>
              <a:t>Tests: Each test should address a specific vulnerability.</a:t>
            </a:r>
          </a:p>
          <a:p>
            <a:pPr marL="342900"/>
            <a:r>
              <a:rPr lang="en-US" dirty="0"/>
              <a:t>Framework Application: Show how to apply the unit testing frameworks for C++ in Visual Studio.</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68</TotalTime>
  <Words>557</Words>
  <Application>Microsoft Office PowerPoint</Application>
  <PresentationFormat>Widescreen</PresentationFormat>
  <Paragraphs>74</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Berry, Michael</cp:lastModifiedBy>
  <cp:revision>5</cp:revision>
  <dcterms:created xsi:type="dcterms:W3CDTF">2020-08-19T17:59:24Z</dcterms:created>
  <dcterms:modified xsi:type="dcterms:W3CDTF">2024-07-01T04:10:17Z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