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A265B1B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0EE47A2-C403-F28F-3655-609C6AC3E8C0}" name="Rowland, Trevor (trowland42)" initials="RT" userId="S::trowland42@tntech.edu::200eaeee-8ce1-41a9-aa7a-7210244f614d" providerId="AD"/>
  <p188:author id="{A39560C4-FE2E-5BA8-E0B9-4E9D3F0D2B6D}" name="Menothu, Abhishek (anmenothu42)" initials="AM" userId="S::anmenothu42@tntech.edu::f2395320-84e6-4b11-bf6e-59690f2abfd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23"/>
    <p:restoredTop sz="67279"/>
  </p:normalViewPr>
  <p:slideViewPr>
    <p:cSldViewPr snapToGrid="0">
      <p:cViewPr>
        <p:scale>
          <a:sx n="128" d="100"/>
          <a:sy n="128" d="100"/>
        </p:scale>
        <p:origin x="-496"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omments/modernComment_100_A265B1BF.xml><?xml version="1.0" encoding="utf-8"?>
<p188:cmLst xmlns:a="http://schemas.openxmlformats.org/drawingml/2006/main" xmlns:r="http://schemas.openxmlformats.org/officeDocument/2006/relationships" xmlns:p188="http://schemas.microsoft.com/office/powerpoint/2018/8/main">
  <p188:cm id="{4BDD687F-4DAB-4D56-9001-2AC61C11CF2B}" authorId="{A39560C4-FE2E-5BA8-E0B9-4E9D3F0D2B6D}" created="2025-03-27T18:24:33.159">
    <ac:txMkLst xmlns:ac="http://schemas.microsoft.com/office/drawing/2013/main/command">
      <pc:docMk xmlns:pc="http://schemas.microsoft.com/office/powerpoint/2013/main/command"/>
      <pc:sldMk xmlns:pc="http://schemas.microsoft.com/office/powerpoint/2013/main/command" cId="2724573631" sldId="256"/>
      <ac:spMk id="33" creationId="{40FC3E8E-4219-1395-BF68-D6E592EF8203}"/>
      <ac:txMk cp="0" len="139">
        <ac:context len="140" hash="3050851051"/>
      </ac:txMk>
    </ac:txMkLst>
    <p188:pos x="2940059" y="169768"/>
    <p188:replyLst>
      <p188:reply id="{57410AC2-912A-4903-815F-746828B7C0A1}" authorId="{A39560C4-FE2E-5BA8-E0B9-4E9D3F0D2B6D}" created="2025-03-27T18:24:53.362">
        <p188:txBody>
          <a:bodyPr/>
          <a:lstStyle/>
          <a:p>
            <a:r>
              <a:rPr lang="en-US"/>
              <a:t>May need to be condensed even more somehow</a:t>
            </a:r>
          </a:p>
        </p188:txBody>
      </p188:reply>
    </p188:replyLst>
    <p188:txBody>
      <a:bodyPr/>
      <a:lstStyle/>
      <a:p>
        <a:r>
          <a:rPr lang="en-US"/>
          <a:t>Squeeze in somehow?</a:t>
        </a:r>
      </a:p>
    </p188:txBody>
  </p188:cm>
  <p188:cm id="{F573ABC7-7B33-4FB1-BCE1-66FFDE33213A}" authorId="{A39560C4-FE2E-5BA8-E0B9-4E9D3F0D2B6D}" created="2025-03-27T18:29:21.124">
    <ac:txMkLst xmlns:ac="http://schemas.microsoft.com/office/drawing/2013/main/command">
      <pc:docMk xmlns:pc="http://schemas.microsoft.com/office/powerpoint/2013/main/command"/>
      <pc:sldMk xmlns:pc="http://schemas.microsoft.com/office/powerpoint/2013/main/command" cId="2724573631" sldId="256"/>
      <ac:spMk id="4" creationId="{FA7FE35C-9A2D-DB5A-16FB-B20872A1EF8F}"/>
      <ac:txMk cp="0">
        <ac:context len="46" hash="3614762451"/>
      </ac:txMk>
    </ac:txMkLst>
    <p188:pos x="3809476" y="198800"/>
    <p188:txBody>
      <a:bodyPr/>
      <a:lstStyle/>
      <a:p>
        <a:r>
          <a:rPr lang="en-US"/>
          <a:t>Formatting to do:
- decide font + font size and standardize 
- throw up on screen to see text readability</a:t>
        </a:r>
      </a:p>
    </p188:txBody>
  </p188:cm>
  <p188:cm id="{C9361357-F496-4BC7-9806-1986BB2B6979}" authorId="{D0EE47A2-C403-F28F-3655-609C6AC3E8C0}" created="2025-03-31T21:06:47.572">
    <ac:txMkLst xmlns:ac="http://schemas.microsoft.com/office/drawing/2013/main/command">
      <pc:docMk xmlns:pc="http://schemas.microsoft.com/office/powerpoint/2013/main/command"/>
      <pc:sldMk xmlns:pc="http://schemas.microsoft.com/office/powerpoint/2013/main/command" cId="2724573631" sldId="256"/>
      <ac:spMk id="19" creationId="{322DC2E1-BF61-882F-A2B4-0CCAF0E57296}"/>
      <ac:txMk cp="82" len="18">
        <ac:context len="215" hash="192661519"/>
      </ac:txMk>
    </ac:txMkLst>
    <p188:pos x="1830502" y="1106815"/>
    <p188:txBody>
      <a:bodyPr/>
      <a:lstStyle/>
      <a:p>
        <a:r>
          <a:rPr lang="en-US"/>
          <a:t>Do we need to do this for each column???</a:t>
        </a:r>
      </a:p>
    </p188:txBody>
  </p188:cm>
  <p188:cm id="{194B738F-AD77-46ED-B90C-9D2289D3E41F}" authorId="{A39560C4-FE2E-5BA8-E0B9-4E9D3F0D2B6D}" created="2025-03-31T22:23:58.111">
    <ac:txMkLst xmlns:ac="http://schemas.microsoft.com/office/drawing/2013/main/command">
      <pc:docMk xmlns:pc="http://schemas.microsoft.com/office/powerpoint/2013/main/command"/>
      <pc:sldMk xmlns:pc="http://schemas.microsoft.com/office/powerpoint/2013/main/command" cId="2724573631" sldId="256"/>
      <ac:spMk id="17" creationId="{382DC32D-6176-F166-B738-BCBCC11EB524}"/>
      <ac:txMk cp="170">
        <ac:context len="171" hash="3491799094"/>
      </ac:txMk>
    </ac:txMkLst>
    <p188:pos x="723515" y="423333"/>
    <p188:txBody>
      <a:bodyPr/>
      <a:lstStyle/>
      <a:p>
        <a:r>
          <a:rPr lang="en-US"/>
          <a:t>a team commits a turnover when they lose possession of the ball to the opposing team without attempting a shot, which can happen through various actions like a steal, a bad pass, a violation, or an offensive foul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2F311-AA4A-4F2B-9FA0-7A2924F8E8AF}" type="datetimeFigureOut">
              <a:rPr lang="en-US" smtClean="0"/>
              <a:t>4/1/25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9E813-D879-4C9E-928A-BD2D8C5EBEE0}" type="slidenum">
              <a:rPr lang="en-US" smtClean="0"/>
              <a:t>‹#›</a:t>
            </a:fld>
            <a:endParaRPr lang="en-US"/>
          </a:p>
        </p:txBody>
      </p:sp>
    </p:spTree>
    <p:extLst>
      <p:ext uri="{BB962C8B-B14F-4D97-AF65-F5344CB8AC3E}">
        <p14:creationId xmlns:p14="http://schemas.microsoft.com/office/powerpoint/2010/main" val="95463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GSW TOV Statistic: https://</a:t>
            </a:r>
            <a:r>
              <a:rPr lang="en-US" dirty="0" err="1"/>
              <a:t>scientificinquirer.com</a:t>
            </a:r>
            <a:r>
              <a:rPr lang="en-US" dirty="0"/>
              <a:t>/2023/02/22/data-dependent-in-the-</a:t>
            </a:r>
            <a:r>
              <a:rPr lang="en-US" dirty="0" err="1"/>
              <a:t>nba</a:t>
            </a:r>
            <a:r>
              <a:rPr lang="en-US" dirty="0"/>
              <a:t>-not-all-turnovers-are-created-equal/</a:t>
            </a:r>
          </a:p>
          <a:p>
            <a:endParaRPr lang="en-US" dirty="0"/>
          </a:p>
          <a:p>
            <a:endParaRPr lang="en-US" dirty="0"/>
          </a:p>
          <a:p>
            <a:r>
              <a:rPr lang="en-US" dirty="0"/>
              <a:t>Notes from Dr. Baidoo:</a:t>
            </a:r>
          </a:p>
          <a:p>
            <a:endParaRPr lang="en-US" dirty="0"/>
          </a:p>
          <a:p>
            <a:pPr marL="171450" indent="-171450">
              <a:buFontTx/>
              <a:buChar char="-"/>
            </a:pPr>
            <a:r>
              <a:rPr lang="en-US" dirty="0"/>
              <a:t>Executive Summary should include the conclusion within it</a:t>
            </a:r>
          </a:p>
          <a:p>
            <a:pPr marL="171450" indent="-171450">
              <a:buFontTx/>
              <a:buChar char="-"/>
            </a:pPr>
            <a:r>
              <a:rPr lang="en-US" dirty="0"/>
              <a:t>Feature Selection Size could be smaller</a:t>
            </a:r>
          </a:p>
          <a:p>
            <a:pPr marL="171450" indent="-171450">
              <a:buFontTx/>
              <a:buChar char="-"/>
            </a:pPr>
            <a:r>
              <a:rPr lang="en-US" dirty="0"/>
              <a:t>Choose 1 Regression Statistic (MAE, RMSE, etc.) and show that one only, give you more room</a:t>
            </a:r>
          </a:p>
          <a:p>
            <a:pPr marL="171450" indent="-171450">
              <a:buFontTx/>
              <a:buChar char="-"/>
            </a:pPr>
            <a:r>
              <a:rPr lang="en-US" dirty="0"/>
              <a:t>When tying back into old presentations, do more EDA stuff where we connect it. Show a graph of the group means or a table of something, but add more than a sentence.</a:t>
            </a:r>
          </a:p>
          <a:p>
            <a:pPr marL="628650" lvl="1" indent="-171450">
              <a:buFontTx/>
              <a:buChar char="-"/>
            </a:pPr>
            <a:r>
              <a:rPr lang="en-US" dirty="0"/>
              <a:t>This means have a table of summary statistics, and a hist </a:t>
            </a:r>
            <a:r>
              <a:rPr lang="en-US"/>
              <a:t>or something</a:t>
            </a:r>
            <a:endParaRPr lang="en-US" dirty="0"/>
          </a:p>
          <a:p>
            <a:pPr marL="171450" indent="-171450">
              <a:buFontTx/>
              <a:buChar char="-"/>
            </a:pPr>
            <a:r>
              <a:rPr lang="en-US" dirty="0"/>
              <a:t>Use percentages instead of decimals!!!</a:t>
            </a:r>
          </a:p>
        </p:txBody>
      </p:sp>
      <p:sp>
        <p:nvSpPr>
          <p:cNvPr id="4" name="Slide Number Placeholder 3"/>
          <p:cNvSpPr>
            <a:spLocks noGrp="1"/>
          </p:cNvSpPr>
          <p:nvPr>
            <p:ph type="sldNum" sz="quarter" idx="5"/>
          </p:nvPr>
        </p:nvSpPr>
        <p:spPr/>
        <p:txBody>
          <a:bodyPr/>
          <a:lstStyle/>
          <a:p>
            <a:fld id="{B349E813-D879-4C9E-928A-BD2D8C5EBEE0}" type="slidenum">
              <a:rPr lang="en-US" smtClean="0"/>
              <a:t>1</a:t>
            </a:fld>
            <a:endParaRPr lang="en-US"/>
          </a:p>
        </p:txBody>
      </p:sp>
    </p:spTree>
    <p:extLst>
      <p:ext uri="{BB962C8B-B14F-4D97-AF65-F5344CB8AC3E}">
        <p14:creationId xmlns:p14="http://schemas.microsoft.com/office/powerpoint/2010/main" val="396963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5DEC-FD41-0921-3CFD-03AF62D93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49B760-57B6-8316-0271-6A46E413C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C18A6A-4C6A-4393-3D48-C7DEB6E1F6A5}"/>
              </a:ext>
            </a:extLst>
          </p:cNvPr>
          <p:cNvSpPr>
            <a:spLocks noGrp="1"/>
          </p:cNvSpPr>
          <p:nvPr>
            <p:ph type="dt" sz="half" idx="10"/>
          </p:nvPr>
        </p:nvSpPr>
        <p:spPr/>
        <p:txBody>
          <a:bodyPr/>
          <a:lstStyle/>
          <a:p>
            <a:fld id="{3772560C-9E3A-4AF2-B0F8-DE5BAE0ED9E0}" type="datetimeFigureOut">
              <a:rPr lang="en-US" smtClean="0"/>
              <a:t>4/1/25</a:t>
            </a:fld>
            <a:endParaRPr lang="en-US"/>
          </a:p>
        </p:txBody>
      </p:sp>
      <p:sp>
        <p:nvSpPr>
          <p:cNvPr id="5" name="Footer Placeholder 4">
            <a:extLst>
              <a:ext uri="{FF2B5EF4-FFF2-40B4-BE49-F238E27FC236}">
                <a16:creationId xmlns:a16="http://schemas.microsoft.com/office/drawing/2014/main" id="{F60900A4-6D84-ACC4-5A80-B231BF7E5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2B46C-90E7-63B5-4C02-E804F7F8B7CE}"/>
              </a:ext>
            </a:extLst>
          </p:cNvPr>
          <p:cNvSpPr>
            <a:spLocks noGrp="1"/>
          </p:cNvSpPr>
          <p:nvPr>
            <p:ph type="sldNum" sz="quarter" idx="12"/>
          </p:nvPr>
        </p:nvSpPr>
        <p:spPr/>
        <p:txBody>
          <a:bodyPr/>
          <a:lstStyle/>
          <a:p>
            <a:fld id="{F498CC51-68BB-4985-A31A-74B2D22F7310}" type="slidenum">
              <a:rPr lang="en-US" smtClean="0"/>
              <a:t>‹#›</a:t>
            </a:fld>
            <a:endParaRPr lang="en-US"/>
          </a:p>
        </p:txBody>
      </p:sp>
    </p:spTree>
    <p:extLst>
      <p:ext uri="{BB962C8B-B14F-4D97-AF65-F5344CB8AC3E}">
        <p14:creationId xmlns:p14="http://schemas.microsoft.com/office/powerpoint/2010/main" val="223812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A797-669D-FAF7-CF3E-AA2BC0FBD4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3BB948-413D-FE4A-4ED8-27ECCC90FD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852F9-B5EE-0597-7802-EC99B225F2E3}"/>
              </a:ext>
            </a:extLst>
          </p:cNvPr>
          <p:cNvSpPr>
            <a:spLocks noGrp="1"/>
          </p:cNvSpPr>
          <p:nvPr>
            <p:ph type="dt" sz="half" idx="10"/>
          </p:nvPr>
        </p:nvSpPr>
        <p:spPr/>
        <p:txBody>
          <a:bodyPr/>
          <a:lstStyle/>
          <a:p>
            <a:fld id="{3772560C-9E3A-4AF2-B0F8-DE5BAE0ED9E0}" type="datetimeFigureOut">
              <a:rPr lang="en-US" smtClean="0"/>
              <a:t>4/1/25</a:t>
            </a:fld>
            <a:endParaRPr lang="en-US"/>
          </a:p>
        </p:txBody>
      </p:sp>
      <p:sp>
        <p:nvSpPr>
          <p:cNvPr id="5" name="Footer Placeholder 4">
            <a:extLst>
              <a:ext uri="{FF2B5EF4-FFF2-40B4-BE49-F238E27FC236}">
                <a16:creationId xmlns:a16="http://schemas.microsoft.com/office/drawing/2014/main" id="{9CE797E8-21A7-7F5F-DF88-88797A5A8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D0103-55E6-7983-3938-D6CFB161E8A9}"/>
              </a:ext>
            </a:extLst>
          </p:cNvPr>
          <p:cNvSpPr>
            <a:spLocks noGrp="1"/>
          </p:cNvSpPr>
          <p:nvPr>
            <p:ph type="sldNum" sz="quarter" idx="12"/>
          </p:nvPr>
        </p:nvSpPr>
        <p:spPr/>
        <p:txBody>
          <a:bodyPr/>
          <a:lstStyle/>
          <a:p>
            <a:fld id="{F498CC51-68BB-4985-A31A-74B2D22F7310}" type="slidenum">
              <a:rPr lang="en-US" smtClean="0"/>
              <a:t>‹#›</a:t>
            </a:fld>
            <a:endParaRPr lang="en-US"/>
          </a:p>
        </p:txBody>
      </p:sp>
    </p:spTree>
    <p:extLst>
      <p:ext uri="{BB962C8B-B14F-4D97-AF65-F5344CB8AC3E}">
        <p14:creationId xmlns:p14="http://schemas.microsoft.com/office/powerpoint/2010/main" val="3773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FB77C-76EE-A953-C779-003D6B1A14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D724D3-37DB-AB54-E16E-CD22B45072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C6687-9694-DA1C-A10E-A0ADE0E606B4}"/>
              </a:ext>
            </a:extLst>
          </p:cNvPr>
          <p:cNvSpPr>
            <a:spLocks noGrp="1"/>
          </p:cNvSpPr>
          <p:nvPr>
            <p:ph type="dt" sz="half" idx="10"/>
          </p:nvPr>
        </p:nvSpPr>
        <p:spPr/>
        <p:txBody>
          <a:bodyPr/>
          <a:lstStyle/>
          <a:p>
            <a:fld id="{3772560C-9E3A-4AF2-B0F8-DE5BAE0ED9E0}" type="datetimeFigureOut">
              <a:rPr lang="en-US" smtClean="0"/>
              <a:t>4/1/25</a:t>
            </a:fld>
            <a:endParaRPr lang="en-US"/>
          </a:p>
        </p:txBody>
      </p:sp>
      <p:sp>
        <p:nvSpPr>
          <p:cNvPr id="5" name="Footer Placeholder 4">
            <a:extLst>
              <a:ext uri="{FF2B5EF4-FFF2-40B4-BE49-F238E27FC236}">
                <a16:creationId xmlns:a16="http://schemas.microsoft.com/office/drawing/2014/main" id="{C74EDFD0-6CF7-4C14-88A6-21B47F524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2C4F8-4D3F-6489-F2D4-0D9E3903E334}"/>
              </a:ext>
            </a:extLst>
          </p:cNvPr>
          <p:cNvSpPr>
            <a:spLocks noGrp="1"/>
          </p:cNvSpPr>
          <p:nvPr>
            <p:ph type="sldNum" sz="quarter" idx="12"/>
          </p:nvPr>
        </p:nvSpPr>
        <p:spPr/>
        <p:txBody>
          <a:bodyPr/>
          <a:lstStyle/>
          <a:p>
            <a:fld id="{F498CC51-68BB-4985-A31A-74B2D22F7310}" type="slidenum">
              <a:rPr lang="en-US" smtClean="0"/>
              <a:t>‹#›</a:t>
            </a:fld>
            <a:endParaRPr lang="en-US"/>
          </a:p>
        </p:txBody>
      </p:sp>
    </p:spTree>
    <p:extLst>
      <p:ext uri="{BB962C8B-B14F-4D97-AF65-F5344CB8AC3E}">
        <p14:creationId xmlns:p14="http://schemas.microsoft.com/office/powerpoint/2010/main" val="310954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6D6E-8BA2-E06D-E71F-1F0E733D9A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D4B3E-26A9-8265-D422-9BC18146ED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B03E8-54A0-AD5C-D4E0-D65FE8536637}"/>
              </a:ext>
            </a:extLst>
          </p:cNvPr>
          <p:cNvSpPr>
            <a:spLocks noGrp="1"/>
          </p:cNvSpPr>
          <p:nvPr>
            <p:ph type="dt" sz="half" idx="10"/>
          </p:nvPr>
        </p:nvSpPr>
        <p:spPr/>
        <p:txBody>
          <a:bodyPr/>
          <a:lstStyle/>
          <a:p>
            <a:fld id="{3772560C-9E3A-4AF2-B0F8-DE5BAE0ED9E0}" type="datetimeFigureOut">
              <a:rPr lang="en-US" smtClean="0"/>
              <a:t>4/1/25</a:t>
            </a:fld>
            <a:endParaRPr lang="en-US"/>
          </a:p>
        </p:txBody>
      </p:sp>
      <p:sp>
        <p:nvSpPr>
          <p:cNvPr id="5" name="Footer Placeholder 4">
            <a:extLst>
              <a:ext uri="{FF2B5EF4-FFF2-40B4-BE49-F238E27FC236}">
                <a16:creationId xmlns:a16="http://schemas.microsoft.com/office/drawing/2014/main" id="{810F2E3D-DE66-2E3D-E939-76C74DA84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028F7-F8E9-CC46-64AC-2816FB909532}"/>
              </a:ext>
            </a:extLst>
          </p:cNvPr>
          <p:cNvSpPr>
            <a:spLocks noGrp="1"/>
          </p:cNvSpPr>
          <p:nvPr>
            <p:ph type="sldNum" sz="quarter" idx="12"/>
          </p:nvPr>
        </p:nvSpPr>
        <p:spPr/>
        <p:txBody>
          <a:bodyPr/>
          <a:lstStyle/>
          <a:p>
            <a:fld id="{F498CC51-68BB-4985-A31A-74B2D22F7310}" type="slidenum">
              <a:rPr lang="en-US" smtClean="0"/>
              <a:t>‹#›</a:t>
            </a:fld>
            <a:endParaRPr lang="en-US"/>
          </a:p>
        </p:txBody>
      </p:sp>
    </p:spTree>
    <p:extLst>
      <p:ext uri="{BB962C8B-B14F-4D97-AF65-F5344CB8AC3E}">
        <p14:creationId xmlns:p14="http://schemas.microsoft.com/office/powerpoint/2010/main" val="381033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4CEA-074D-A8CA-7961-DF43DD79C8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3F4A3E-16B8-4835-4915-3BE121305D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60197A-06A6-5063-E00E-98A965D7951C}"/>
              </a:ext>
            </a:extLst>
          </p:cNvPr>
          <p:cNvSpPr>
            <a:spLocks noGrp="1"/>
          </p:cNvSpPr>
          <p:nvPr>
            <p:ph type="dt" sz="half" idx="10"/>
          </p:nvPr>
        </p:nvSpPr>
        <p:spPr/>
        <p:txBody>
          <a:bodyPr/>
          <a:lstStyle/>
          <a:p>
            <a:fld id="{3772560C-9E3A-4AF2-B0F8-DE5BAE0ED9E0}" type="datetimeFigureOut">
              <a:rPr lang="en-US" smtClean="0"/>
              <a:t>4/1/25</a:t>
            </a:fld>
            <a:endParaRPr lang="en-US"/>
          </a:p>
        </p:txBody>
      </p:sp>
      <p:sp>
        <p:nvSpPr>
          <p:cNvPr id="5" name="Footer Placeholder 4">
            <a:extLst>
              <a:ext uri="{FF2B5EF4-FFF2-40B4-BE49-F238E27FC236}">
                <a16:creationId xmlns:a16="http://schemas.microsoft.com/office/drawing/2014/main" id="{C7CE1FCD-41D2-E721-CA93-30704C557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8A470-9895-D974-BAA9-7ED5A5D68C5F}"/>
              </a:ext>
            </a:extLst>
          </p:cNvPr>
          <p:cNvSpPr>
            <a:spLocks noGrp="1"/>
          </p:cNvSpPr>
          <p:nvPr>
            <p:ph type="sldNum" sz="quarter" idx="12"/>
          </p:nvPr>
        </p:nvSpPr>
        <p:spPr/>
        <p:txBody>
          <a:bodyPr/>
          <a:lstStyle/>
          <a:p>
            <a:fld id="{F498CC51-68BB-4985-A31A-74B2D22F7310}" type="slidenum">
              <a:rPr lang="en-US" smtClean="0"/>
              <a:t>‹#›</a:t>
            </a:fld>
            <a:endParaRPr lang="en-US"/>
          </a:p>
        </p:txBody>
      </p:sp>
    </p:spTree>
    <p:extLst>
      <p:ext uri="{BB962C8B-B14F-4D97-AF65-F5344CB8AC3E}">
        <p14:creationId xmlns:p14="http://schemas.microsoft.com/office/powerpoint/2010/main" val="346092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502D-636B-FFB4-0BA4-0142C8EF8E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DD29D-B695-E09E-0444-27B4A6D71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DBFA34-82C8-8759-BCBC-7A9907A3E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DB7C79-C094-1426-DB9D-462C13ACF1F1}"/>
              </a:ext>
            </a:extLst>
          </p:cNvPr>
          <p:cNvSpPr>
            <a:spLocks noGrp="1"/>
          </p:cNvSpPr>
          <p:nvPr>
            <p:ph type="dt" sz="half" idx="10"/>
          </p:nvPr>
        </p:nvSpPr>
        <p:spPr/>
        <p:txBody>
          <a:bodyPr/>
          <a:lstStyle/>
          <a:p>
            <a:fld id="{3772560C-9E3A-4AF2-B0F8-DE5BAE0ED9E0}" type="datetimeFigureOut">
              <a:rPr lang="en-US" smtClean="0"/>
              <a:t>4/1/25</a:t>
            </a:fld>
            <a:endParaRPr lang="en-US"/>
          </a:p>
        </p:txBody>
      </p:sp>
      <p:sp>
        <p:nvSpPr>
          <p:cNvPr id="6" name="Footer Placeholder 5">
            <a:extLst>
              <a:ext uri="{FF2B5EF4-FFF2-40B4-BE49-F238E27FC236}">
                <a16:creationId xmlns:a16="http://schemas.microsoft.com/office/drawing/2014/main" id="{C50CF895-0DD1-BE5C-ED6A-FF60FFB04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97E2F-EE22-4780-DC0C-8D8E89F79258}"/>
              </a:ext>
            </a:extLst>
          </p:cNvPr>
          <p:cNvSpPr>
            <a:spLocks noGrp="1"/>
          </p:cNvSpPr>
          <p:nvPr>
            <p:ph type="sldNum" sz="quarter" idx="12"/>
          </p:nvPr>
        </p:nvSpPr>
        <p:spPr/>
        <p:txBody>
          <a:bodyPr/>
          <a:lstStyle/>
          <a:p>
            <a:fld id="{F498CC51-68BB-4985-A31A-74B2D22F7310}" type="slidenum">
              <a:rPr lang="en-US" smtClean="0"/>
              <a:t>‹#›</a:t>
            </a:fld>
            <a:endParaRPr lang="en-US"/>
          </a:p>
        </p:txBody>
      </p:sp>
    </p:spTree>
    <p:extLst>
      <p:ext uri="{BB962C8B-B14F-4D97-AF65-F5344CB8AC3E}">
        <p14:creationId xmlns:p14="http://schemas.microsoft.com/office/powerpoint/2010/main" val="376338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D944-73A5-6309-C9C6-CBE5BDA00B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F5E1EC-292C-B55D-0212-BE733B3568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B50744-5716-6744-FC6B-CEEFFD56F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CF4162-34E7-8DD1-57A4-45F26726A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79637A-F117-D17C-9038-D4E75CBED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3F77BD-31A1-A171-9185-40EFEB05185C}"/>
              </a:ext>
            </a:extLst>
          </p:cNvPr>
          <p:cNvSpPr>
            <a:spLocks noGrp="1"/>
          </p:cNvSpPr>
          <p:nvPr>
            <p:ph type="dt" sz="half" idx="10"/>
          </p:nvPr>
        </p:nvSpPr>
        <p:spPr/>
        <p:txBody>
          <a:bodyPr/>
          <a:lstStyle/>
          <a:p>
            <a:fld id="{3772560C-9E3A-4AF2-B0F8-DE5BAE0ED9E0}" type="datetimeFigureOut">
              <a:rPr lang="en-US" smtClean="0"/>
              <a:t>4/1/25</a:t>
            </a:fld>
            <a:endParaRPr lang="en-US"/>
          </a:p>
        </p:txBody>
      </p:sp>
      <p:sp>
        <p:nvSpPr>
          <p:cNvPr id="8" name="Footer Placeholder 7">
            <a:extLst>
              <a:ext uri="{FF2B5EF4-FFF2-40B4-BE49-F238E27FC236}">
                <a16:creationId xmlns:a16="http://schemas.microsoft.com/office/drawing/2014/main" id="{B15E7871-728D-0A3A-152B-BB0267A4A3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9EF9B0-5B79-E50B-F01C-7BD5ABC2C902}"/>
              </a:ext>
            </a:extLst>
          </p:cNvPr>
          <p:cNvSpPr>
            <a:spLocks noGrp="1"/>
          </p:cNvSpPr>
          <p:nvPr>
            <p:ph type="sldNum" sz="quarter" idx="12"/>
          </p:nvPr>
        </p:nvSpPr>
        <p:spPr/>
        <p:txBody>
          <a:bodyPr/>
          <a:lstStyle/>
          <a:p>
            <a:fld id="{F498CC51-68BB-4985-A31A-74B2D22F7310}" type="slidenum">
              <a:rPr lang="en-US" smtClean="0"/>
              <a:t>‹#›</a:t>
            </a:fld>
            <a:endParaRPr lang="en-US"/>
          </a:p>
        </p:txBody>
      </p:sp>
    </p:spTree>
    <p:extLst>
      <p:ext uri="{BB962C8B-B14F-4D97-AF65-F5344CB8AC3E}">
        <p14:creationId xmlns:p14="http://schemas.microsoft.com/office/powerpoint/2010/main" val="135517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A027-2B2A-CD6B-3968-3D3AAB5764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7D3123-A3EB-D51A-07B4-35AAF94AEF96}"/>
              </a:ext>
            </a:extLst>
          </p:cNvPr>
          <p:cNvSpPr>
            <a:spLocks noGrp="1"/>
          </p:cNvSpPr>
          <p:nvPr>
            <p:ph type="dt" sz="half" idx="10"/>
          </p:nvPr>
        </p:nvSpPr>
        <p:spPr/>
        <p:txBody>
          <a:bodyPr/>
          <a:lstStyle/>
          <a:p>
            <a:fld id="{3772560C-9E3A-4AF2-B0F8-DE5BAE0ED9E0}" type="datetimeFigureOut">
              <a:rPr lang="en-US" smtClean="0"/>
              <a:t>4/1/25</a:t>
            </a:fld>
            <a:endParaRPr lang="en-US"/>
          </a:p>
        </p:txBody>
      </p:sp>
      <p:sp>
        <p:nvSpPr>
          <p:cNvPr id="4" name="Footer Placeholder 3">
            <a:extLst>
              <a:ext uri="{FF2B5EF4-FFF2-40B4-BE49-F238E27FC236}">
                <a16:creationId xmlns:a16="http://schemas.microsoft.com/office/drawing/2014/main" id="{621C5821-B2F1-B34B-2758-687FE58E02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509B16-9C85-2A89-96CC-D79D7F5C55E6}"/>
              </a:ext>
            </a:extLst>
          </p:cNvPr>
          <p:cNvSpPr>
            <a:spLocks noGrp="1"/>
          </p:cNvSpPr>
          <p:nvPr>
            <p:ph type="sldNum" sz="quarter" idx="12"/>
          </p:nvPr>
        </p:nvSpPr>
        <p:spPr/>
        <p:txBody>
          <a:bodyPr/>
          <a:lstStyle/>
          <a:p>
            <a:fld id="{F498CC51-68BB-4985-A31A-74B2D22F7310}" type="slidenum">
              <a:rPr lang="en-US" smtClean="0"/>
              <a:t>‹#›</a:t>
            </a:fld>
            <a:endParaRPr lang="en-US"/>
          </a:p>
        </p:txBody>
      </p:sp>
    </p:spTree>
    <p:extLst>
      <p:ext uri="{BB962C8B-B14F-4D97-AF65-F5344CB8AC3E}">
        <p14:creationId xmlns:p14="http://schemas.microsoft.com/office/powerpoint/2010/main" val="420674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40B0D7-F57B-9668-C3F8-421FD4A0A590}"/>
              </a:ext>
            </a:extLst>
          </p:cNvPr>
          <p:cNvSpPr>
            <a:spLocks noGrp="1"/>
          </p:cNvSpPr>
          <p:nvPr>
            <p:ph type="dt" sz="half" idx="10"/>
          </p:nvPr>
        </p:nvSpPr>
        <p:spPr/>
        <p:txBody>
          <a:bodyPr/>
          <a:lstStyle/>
          <a:p>
            <a:fld id="{3772560C-9E3A-4AF2-B0F8-DE5BAE0ED9E0}" type="datetimeFigureOut">
              <a:rPr lang="en-US" smtClean="0"/>
              <a:t>4/1/25</a:t>
            </a:fld>
            <a:endParaRPr lang="en-US"/>
          </a:p>
        </p:txBody>
      </p:sp>
      <p:sp>
        <p:nvSpPr>
          <p:cNvPr id="3" name="Footer Placeholder 2">
            <a:extLst>
              <a:ext uri="{FF2B5EF4-FFF2-40B4-BE49-F238E27FC236}">
                <a16:creationId xmlns:a16="http://schemas.microsoft.com/office/drawing/2014/main" id="{E77E6C78-8B9D-4BAC-0B3A-632E3B9CFC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7BA196-477D-24B0-4725-CEAE9C90C96A}"/>
              </a:ext>
            </a:extLst>
          </p:cNvPr>
          <p:cNvSpPr>
            <a:spLocks noGrp="1"/>
          </p:cNvSpPr>
          <p:nvPr>
            <p:ph type="sldNum" sz="quarter" idx="12"/>
          </p:nvPr>
        </p:nvSpPr>
        <p:spPr/>
        <p:txBody>
          <a:bodyPr/>
          <a:lstStyle/>
          <a:p>
            <a:fld id="{F498CC51-68BB-4985-A31A-74B2D22F7310}" type="slidenum">
              <a:rPr lang="en-US" smtClean="0"/>
              <a:t>‹#›</a:t>
            </a:fld>
            <a:endParaRPr lang="en-US"/>
          </a:p>
        </p:txBody>
      </p:sp>
    </p:spTree>
    <p:extLst>
      <p:ext uri="{BB962C8B-B14F-4D97-AF65-F5344CB8AC3E}">
        <p14:creationId xmlns:p14="http://schemas.microsoft.com/office/powerpoint/2010/main" val="398927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2D1E-827D-8753-CE88-66E268FA19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0C20F9-C381-272C-E1FC-FF09FECB0A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56870A-C0A6-162B-4D89-BA856BAB7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3914C-2F9B-4137-0147-1A0FA683D908}"/>
              </a:ext>
            </a:extLst>
          </p:cNvPr>
          <p:cNvSpPr>
            <a:spLocks noGrp="1"/>
          </p:cNvSpPr>
          <p:nvPr>
            <p:ph type="dt" sz="half" idx="10"/>
          </p:nvPr>
        </p:nvSpPr>
        <p:spPr/>
        <p:txBody>
          <a:bodyPr/>
          <a:lstStyle/>
          <a:p>
            <a:fld id="{3772560C-9E3A-4AF2-B0F8-DE5BAE0ED9E0}" type="datetimeFigureOut">
              <a:rPr lang="en-US" smtClean="0"/>
              <a:t>4/1/25</a:t>
            </a:fld>
            <a:endParaRPr lang="en-US"/>
          </a:p>
        </p:txBody>
      </p:sp>
      <p:sp>
        <p:nvSpPr>
          <p:cNvPr id="6" name="Footer Placeholder 5">
            <a:extLst>
              <a:ext uri="{FF2B5EF4-FFF2-40B4-BE49-F238E27FC236}">
                <a16:creationId xmlns:a16="http://schemas.microsoft.com/office/drawing/2014/main" id="{DFC306E2-4D1A-090C-3746-E3846EE05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568F9-0790-238B-94A1-29DC29F4F30F}"/>
              </a:ext>
            </a:extLst>
          </p:cNvPr>
          <p:cNvSpPr>
            <a:spLocks noGrp="1"/>
          </p:cNvSpPr>
          <p:nvPr>
            <p:ph type="sldNum" sz="quarter" idx="12"/>
          </p:nvPr>
        </p:nvSpPr>
        <p:spPr/>
        <p:txBody>
          <a:bodyPr/>
          <a:lstStyle/>
          <a:p>
            <a:fld id="{F498CC51-68BB-4985-A31A-74B2D22F7310}" type="slidenum">
              <a:rPr lang="en-US" smtClean="0"/>
              <a:t>‹#›</a:t>
            </a:fld>
            <a:endParaRPr lang="en-US"/>
          </a:p>
        </p:txBody>
      </p:sp>
    </p:spTree>
    <p:extLst>
      <p:ext uri="{BB962C8B-B14F-4D97-AF65-F5344CB8AC3E}">
        <p14:creationId xmlns:p14="http://schemas.microsoft.com/office/powerpoint/2010/main" val="218374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FB31-A5CF-95AE-B1C4-0BE0A19A3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C8FBBA-205C-7708-3BD6-0B111E363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42CE76-D2C8-2751-0939-16B9B9903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9B0A3-6CF2-458C-51B0-5C1E225A87DB}"/>
              </a:ext>
            </a:extLst>
          </p:cNvPr>
          <p:cNvSpPr>
            <a:spLocks noGrp="1"/>
          </p:cNvSpPr>
          <p:nvPr>
            <p:ph type="dt" sz="half" idx="10"/>
          </p:nvPr>
        </p:nvSpPr>
        <p:spPr/>
        <p:txBody>
          <a:bodyPr/>
          <a:lstStyle/>
          <a:p>
            <a:fld id="{3772560C-9E3A-4AF2-B0F8-DE5BAE0ED9E0}" type="datetimeFigureOut">
              <a:rPr lang="en-US" smtClean="0"/>
              <a:t>4/1/25</a:t>
            </a:fld>
            <a:endParaRPr lang="en-US"/>
          </a:p>
        </p:txBody>
      </p:sp>
      <p:sp>
        <p:nvSpPr>
          <p:cNvPr id="6" name="Footer Placeholder 5">
            <a:extLst>
              <a:ext uri="{FF2B5EF4-FFF2-40B4-BE49-F238E27FC236}">
                <a16:creationId xmlns:a16="http://schemas.microsoft.com/office/drawing/2014/main" id="{991EC6AF-16DE-E6A3-164B-C579084806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03B3F-965A-BF5D-4F1B-12DB4EC44898}"/>
              </a:ext>
            </a:extLst>
          </p:cNvPr>
          <p:cNvSpPr>
            <a:spLocks noGrp="1"/>
          </p:cNvSpPr>
          <p:nvPr>
            <p:ph type="sldNum" sz="quarter" idx="12"/>
          </p:nvPr>
        </p:nvSpPr>
        <p:spPr/>
        <p:txBody>
          <a:bodyPr/>
          <a:lstStyle/>
          <a:p>
            <a:fld id="{F498CC51-68BB-4985-A31A-74B2D22F7310}" type="slidenum">
              <a:rPr lang="en-US" smtClean="0"/>
              <a:t>‹#›</a:t>
            </a:fld>
            <a:endParaRPr lang="en-US"/>
          </a:p>
        </p:txBody>
      </p:sp>
    </p:spTree>
    <p:extLst>
      <p:ext uri="{BB962C8B-B14F-4D97-AF65-F5344CB8AC3E}">
        <p14:creationId xmlns:p14="http://schemas.microsoft.com/office/powerpoint/2010/main" val="168833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D9EEA-03DB-E724-1598-94DFCA1B9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F48E19-490E-6C72-BDFA-3DF24D31C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F8C9E-CA15-98FE-48AA-BBDCBC3F6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72560C-9E3A-4AF2-B0F8-DE5BAE0ED9E0}" type="datetimeFigureOut">
              <a:rPr lang="en-US" smtClean="0"/>
              <a:t>4/1/25</a:t>
            </a:fld>
            <a:endParaRPr lang="en-US"/>
          </a:p>
        </p:txBody>
      </p:sp>
      <p:sp>
        <p:nvSpPr>
          <p:cNvPr id="5" name="Footer Placeholder 4">
            <a:extLst>
              <a:ext uri="{FF2B5EF4-FFF2-40B4-BE49-F238E27FC236}">
                <a16:creationId xmlns:a16="http://schemas.microsoft.com/office/drawing/2014/main" id="{1744196B-E95C-03AE-A8D4-9292CDC9C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BAEDEA9-9235-343E-5E31-5C08C6B29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98CC51-68BB-4985-A31A-74B2D22F7310}" type="slidenum">
              <a:rPr lang="en-US" smtClean="0"/>
              <a:t>‹#›</a:t>
            </a:fld>
            <a:endParaRPr lang="en-US"/>
          </a:p>
        </p:txBody>
      </p:sp>
    </p:spTree>
    <p:extLst>
      <p:ext uri="{BB962C8B-B14F-4D97-AF65-F5344CB8AC3E}">
        <p14:creationId xmlns:p14="http://schemas.microsoft.com/office/powerpoint/2010/main" val="849610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A265B1BF.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D1B02539-7218-3F43-E333-F9EFA743984F}"/>
              </a:ext>
            </a:extLst>
          </p:cNvPr>
          <p:cNvSpPr/>
          <p:nvPr/>
        </p:nvSpPr>
        <p:spPr>
          <a:xfrm>
            <a:off x="186237" y="2782117"/>
            <a:ext cx="2725279" cy="388888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DFC950B9-5D0C-6968-8C81-DB4EF3F8336F}"/>
              </a:ext>
            </a:extLst>
          </p:cNvPr>
          <p:cNvSpPr/>
          <p:nvPr/>
        </p:nvSpPr>
        <p:spPr>
          <a:xfrm>
            <a:off x="7553906" y="632725"/>
            <a:ext cx="4456831" cy="1979239"/>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DD898BD5-25D5-3788-7634-B42E5E4A0DA6}"/>
              </a:ext>
            </a:extLst>
          </p:cNvPr>
          <p:cNvSpPr/>
          <p:nvPr/>
        </p:nvSpPr>
        <p:spPr>
          <a:xfrm>
            <a:off x="2989273" y="658741"/>
            <a:ext cx="4488839" cy="1997077"/>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CFCBFE24-98D1-9EA7-E9C7-DF67F0E93E99}"/>
              </a:ext>
            </a:extLst>
          </p:cNvPr>
          <p:cNvSpPr/>
          <p:nvPr/>
        </p:nvSpPr>
        <p:spPr>
          <a:xfrm>
            <a:off x="181263" y="765242"/>
            <a:ext cx="2722732" cy="1890576"/>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A7FE35C-9A2D-DB5A-16FB-B20872A1EF8F}"/>
              </a:ext>
            </a:extLst>
          </p:cNvPr>
          <p:cNvSpPr txBox="1"/>
          <p:nvPr/>
        </p:nvSpPr>
        <p:spPr>
          <a:xfrm>
            <a:off x="77994" y="54168"/>
            <a:ext cx="7268080" cy="584775"/>
          </a:xfrm>
          <a:prstGeom prst="rect">
            <a:avLst/>
          </a:prstGeom>
          <a:noFill/>
        </p:spPr>
        <p:txBody>
          <a:bodyPr wrap="none" lIns="91440" tIns="45720" rIns="91440" bIns="45720" rtlCol="0" anchor="t">
            <a:spAutoFit/>
          </a:bodyPr>
          <a:lstStyle/>
          <a:p>
            <a:r>
              <a:rPr lang="en-US" sz="3200" b="1" spc="-150" dirty="0">
                <a:solidFill>
                  <a:srgbClr val="0070C0"/>
                </a:solidFill>
                <a:latin typeface="+mj-lt"/>
                <a:ea typeface="Calibri Light"/>
                <a:cs typeface="Calibri Light"/>
              </a:rPr>
              <a:t>Regression Analysis :: Turnovers In NBA Games</a:t>
            </a:r>
            <a:endParaRPr lang="en-US" b="1" spc="-150" dirty="0"/>
          </a:p>
        </p:txBody>
      </p:sp>
      <p:sp>
        <p:nvSpPr>
          <p:cNvPr id="5" name="TextBox 4">
            <a:extLst>
              <a:ext uri="{FF2B5EF4-FFF2-40B4-BE49-F238E27FC236}">
                <a16:creationId xmlns:a16="http://schemas.microsoft.com/office/drawing/2014/main" id="{276D4BAC-7C2F-67B9-790A-1EBBE77F8F71}"/>
              </a:ext>
            </a:extLst>
          </p:cNvPr>
          <p:cNvSpPr txBox="1"/>
          <p:nvPr/>
        </p:nvSpPr>
        <p:spPr>
          <a:xfrm>
            <a:off x="7474244" y="112689"/>
            <a:ext cx="4598955" cy="461665"/>
          </a:xfrm>
          <a:prstGeom prst="rect">
            <a:avLst/>
          </a:prstGeom>
          <a:noFill/>
        </p:spPr>
        <p:txBody>
          <a:bodyPr wrap="square" rtlCol="0">
            <a:spAutoFit/>
          </a:bodyPr>
          <a:lstStyle/>
          <a:p>
            <a:r>
              <a:rPr lang="en-US" sz="1200" dirty="0">
                <a:solidFill>
                  <a:srgbClr val="0070C0"/>
                </a:solidFill>
                <a:ea typeface="Calibri Light" panose="020F0302020204030204" pitchFamily="34" charset="0"/>
                <a:cs typeface="Calibri Light" panose="020F0302020204030204" pitchFamily="34" charset="0"/>
              </a:rPr>
              <a:t>Abhishek </a:t>
            </a:r>
            <a:r>
              <a:rPr lang="en-US" sz="1200" dirty="0" err="1">
                <a:solidFill>
                  <a:srgbClr val="0070C0"/>
                </a:solidFill>
                <a:ea typeface="Calibri Light" panose="020F0302020204030204" pitchFamily="34" charset="0"/>
                <a:cs typeface="Calibri Light" panose="020F0302020204030204" pitchFamily="34" charset="0"/>
              </a:rPr>
              <a:t>Menothu</a:t>
            </a:r>
            <a:r>
              <a:rPr lang="en-US" sz="1200" dirty="0">
                <a:solidFill>
                  <a:srgbClr val="0070C0"/>
                </a:solidFill>
                <a:ea typeface="Calibri Light" panose="020F0302020204030204" pitchFamily="34" charset="0"/>
                <a:cs typeface="Calibri Light" panose="020F0302020204030204" pitchFamily="34" charset="0"/>
              </a:rPr>
              <a:t>, </a:t>
            </a:r>
            <a:r>
              <a:rPr lang="en-US" sz="1200" dirty="0" err="1">
                <a:solidFill>
                  <a:srgbClr val="0070C0"/>
                </a:solidFill>
                <a:ea typeface="Calibri Light" panose="020F0302020204030204" pitchFamily="34" charset="0"/>
                <a:cs typeface="Calibri Light" panose="020F0302020204030204" pitchFamily="34" charset="0"/>
              </a:rPr>
              <a:t>Johnathen</a:t>
            </a:r>
            <a:r>
              <a:rPr lang="en-US" sz="1200" dirty="0">
                <a:solidFill>
                  <a:srgbClr val="0070C0"/>
                </a:solidFill>
                <a:ea typeface="Calibri Light" panose="020F0302020204030204" pitchFamily="34" charset="0"/>
                <a:cs typeface="Calibri Light" panose="020F0302020204030204" pitchFamily="34" charset="0"/>
              </a:rPr>
              <a:t> Wigfall, </a:t>
            </a:r>
          </a:p>
          <a:p>
            <a:r>
              <a:rPr lang="en-US" sz="1200" dirty="0">
                <a:solidFill>
                  <a:srgbClr val="0070C0"/>
                </a:solidFill>
                <a:latin typeface="+mj-lt"/>
                <a:ea typeface="Calibri Light" panose="020F0302020204030204" pitchFamily="34" charset="0"/>
                <a:cs typeface="Calibri Light" panose="020F0302020204030204" pitchFamily="34" charset="0"/>
              </a:rPr>
              <a:t>Scott Campbell, Trevor Rowland</a:t>
            </a:r>
          </a:p>
        </p:txBody>
      </p:sp>
      <p:sp>
        <p:nvSpPr>
          <p:cNvPr id="6" name="Rectangle: Rounded Corners 5">
            <a:extLst>
              <a:ext uri="{FF2B5EF4-FFF2-40B4-BE49-F238E27FC236}">
                <a16:creationId xmlns:a16="http://schemas.microsoft.com/office/drawing/2014/main" id="{2AD8A7E8-AD8F-9D07-BAE2-54D7721ABB70}"/>
              </a:ext>
            </a:extLst>
          </p:cNvPr>
          <p:cNvSpPr/>
          <p:nvPr/>
        </p:nvSpPr>
        <p:spPr>
          <a:xfrm>
            <a:off x="188783" y="2754619"/>
            <a:ext cx="2722733" cy="299703"/>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Feature Selection</a:t>
            </a:r>
          </a:p>
        </p:txBody>
      </p:sp>
      <p:sp>
        <p:nvSpPr>
          <p:cNvPr id="7" name="Rectangle: Rounded Corners 6">
            <a:extLst>
              <a:ext uri="{FF2B5EF4-FFF2-40B4-BE49-F238E27FC236}">
                <a16:creationId xmlns:a16="http://schemas.microsoft.com/office/drawing/2014/main" id="{65D7CB29-F889-4DDE-F0C4-F089D7E70B50}"/>
              </a:ext>
            </a:extLst>
          </p:cNvPr>
          <p:cNvSpPr/>
          <p:nvPr/>
        </p:nvSpPr>
        <p:spPr>
          <a:xfrm>
            <a:off x="2970224" y="645993"/>
            <a:ext cx="4507890" cy="33902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Data Overview</a:t>
            </a:r>
          </a:p>
        </p:txBody>
      </p:sp>
      <p:sp>
        <p:nvSpPr>
          <p:cNvPr id="10" name="Rectangle: Rounded Corners 9">
            <a:extLst>
              <a:ext uri="{FF2B5EF4-FFF2-40B4-BE49-F238E27FC236}">
                <a16:creationId xmlns:a16="http://schemas.microsoft.com/office/drawing/2014/main" id="{35D4DB2C-3E13-2098-F428-388168E955E1}"/>
              </a:ext>
            </a:extLst>
          </p:cNvPr>
          <p:cNvSpPr/>
          <p:nvPr/>
        </p:nvSpPr>
        <p:spPr>
          <a:xfrm>
            <a:off x="2989273" y="2745940"/>
            <a:ext cx="5024212" cy="302570"/>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Regression</a:t>
            </a:r>
          </a:p>
        </p:txBody>
      </p:sp>
      <p:sp>
        <p:nvSpPr>
          <p:cNvPr id="13" name="TextBox 12">
            <a:extLst>
              <a:ext uri="{FF2B5EF4-FFF2-40B4-BE49-F238E27FC236}">
                <a16:creationId xmlns:a16="http://schemas.microsoft.com/office/drawing/2014/main" id="{32FB4C07-E4C8-99AB-2D69-735761B37ECB}"/>
              </a:ext>
            </a:extLst>
          </p:cNvPr>
          <p:cNvSpPr txBox="1"/>
          <p:nvPr/>
        </p:nvSpPr>
        <p:spPr>
          <a:xfrm>
            <a:off x="7814021" y="1052986"/>
            <a:ext cx="4190193" cy="1384995"/>
          </a:xfrm>
          <a:prstGeom prst="rect">
            <a:avLst/>
          </a:prstGeom>
          <a:noFill/>
        </p:spPr>
        <p:txBody>
          <a:bodyPr wrap="square" lIns="91440" tIns="45720" rIns="91440" bIns="45720" rtlCol="0" anchor="t">
            <a:spAutoFit/>
          </a:bodyPr>
          <a:lstStyle/>
          <a:p>
            <a:r>
              <a:rPr lang="en-US" sz="1200" b="1"/>
              <a:t>For Feature Selection:</a:t>
            </a:r>
          </a:p>
          <a:p>
            <a:r>
              <a:rPr lang="en-US" sz="1200"/>
              <a:t>- excluded non-numeric features (ids, team name, etc.)</a:t>
            </a:r>
          </a:p>
          <a:p>
            <a:r>
              <a:rPr lang="en-US" sz="1200"/>
              <a:t>- dropped rows with null values</a:t>
            </a:r>
          </a:p>
          <a:p>
            <a:r>
              <a:rPr lang="en-US" sz="1200"/>
              <a:t>- standardized values to reduce impact of outliers</a:t>
            </a:r>
          </a:p>
          <a:p>
            <a:r>
              <a:rPr lang="en-US" sz="1200" b="1"/>
              <a:t>For Regression:</a:t>
            </a:r>
          </a:p>
          <a:p>
            <a:r>
              <a:rPr lang="en-US" sz="1200"/>
              <a:t>- removed colinear features</a:t>
            </a:r>
          </a:p>
          <a:p>
            <a:r>
              <a:rPr lang="en-US" sz="1200"/>
              <a:t>- dropped features with near zero variance </a:t>
            </a:r>
          </a:p>
        </p:txBody>
      </p:sp>
      <p:sp>
        <p:nvSpPr>
          <p:cNvPr id="17" name="TextBox 16">
            <a:extLst>
              <a:ext uri="{FF2B5EF4-FFF2-40B4-BE49-F238E27FC236}">
                <a16:creationId xmlns:a16="http://schemas.microsoft.com/office/drawing/2014/main" id="{382DC32D-6176-F166-B738-BCBCC11EB524}"/>
              </a:ext>
            </a:extLst>
          </p:cNvPr>
          <p:cNvSpPr txBox="1"/>
          <p:nvPr/>
        </p:nvSpPr>
        <p:spPr>
          <a:xfrm>
            <a:off x="199233" y="995537"/>
            <a:ext cx="2720437" cy="1015663"/>
          </a:xfrm>
          <a:prstGeom prst="rect">
            <a:avLst/>
          </a:prstGeom>
          <a:noFill/>
        </p:spPr>
        <p:txBody>
          <a:bodyPr wrap="square" lIns="91440" tIns="45720" rIns="91440" bIns="45720" rtlCol="0" anchor="t">
            <a:spAutoFit/>
          </a:bodyPr>
          <a:lstStyle/>
          <a:p>
            <a:r>
              <a:rPr lang="en-US" sz="1200" i="1"/>
              <a:t>We aim to identify significant factors that impact the number of turnovers a team commits in any given NBA game using Feature Selection and Regression Analysis Techniques</a:t>
            </a:r>
            <a:endParaRPr lang="en-US" i="1"/>
          </a:p>
        </p:txBody>
      </p:sp>
      <p:sp>
        <p:nvSpPr>
          <p:cNvPr id="18" name="Rectangle: Rounded Corners 17">
            <a:extLst>
              <a:ext uri="{FF2B5EF4-FFF2-40B4-BE49-F238E27FC236}">
                <a16:creationId xmlns:a16="http://schemas.microsoft.com/office/drawing/2014/main" id="{61B4F4D8-7D37-CFEE-F4E6-A5AF018792B5}"/>
              </a:ext>
            </a:extLst>
          </p:cNvPr>
          <p:cNvSpPr/>
          <p:nvPr/>
        </p:nvSpPr>
        <p:spPr>
          <a:xfrm>
            <a:off x="190747" y="646057"/>
            <a:ext cx="2722732" cy="341459"/>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Executive Summary</a:t>
            </a:r>
          </a:p>
        </p:txBody>
      </p:sp>
      <p:sp>
        <p:nvSpPr>
          <p:cNvPr id="23" name="TextBox 22">
            <a:extLst>
              <a:ext uri="{FF2B5EF4-FFF2-40B4-BE49-F238E27FC236}">
                <a16:creationId xmlns:a16="http://schemas.microsoft.com/office/drawing/2014/main" id="{A27C170C-136C-FE0E-AB12-A637BBB00AB9}"/>
              </a:ext>
            </a:extLst>
          </p:cNvPr>
          <p:cNvSpPr txBox="1"/>
          <p:nvPr/>
        </p:nvSpPr>
        <p:spPr>
          <a:xfrm>
            <a:off x="4540439" y="1997631"/>
            <a:ext cx="1682883" cy="830997"/>
          </a:xfrm>
          <a:prstGeom prst="rect">
            <a:avLst/>
          </a:prstGeom>
          <a:noFill/>
        </p:spPr>
        <p:txBody>
          <a:bodyPr wrap="square" lIns="91440" tIns="45720" rIns="91440" bIns="45720" anchor="t">
            <a:spAutoFit/>
          </a:bodyPr>
          <a:lstStyle/>
          <a:p>
            <a:r>
              <a:rPr lang="en-US" sz="1200" b="1" dirty="0"/>
              <a:t>Rows</a:t>
            </a:r>
            <a:r>
              <a:rPr lang="en-US" sz="1200" dirty="0"/>
              <a:t>: 28,196</a:t>
            </a:r>
            <a:endParaRPr lang="en-US" dirty="0"/>
          </a:p>
          <a:p>
            <a:r>
              <a:rPr lang="en-US" sz="1200" b="1" dirty="0"/>
              <a:t>Columns</a:t>
            </a:r>
            <a:r>
              <a:rPr lang="en-US" sz="1200" dirty="0"/>
              <a:t>: 67</a:t>
            </a:r>
          </a:p>
          <a:p>
            <a:r>
              <a:rPr lang="en-US" sz="1200" b="1" dirty="0"/>
              <a:t>&lt; 0.0002% null values</a:t>
            </a:r>
          </a:p>
          <a:p>
            <a:pPr marL="285750" indent="-285750">
              <a:buFontTx/>
              <a:buChar char="-"/>
            </a:pPr>
            <a:endParaRPr lang="en-US" sz="1200" dirty="0"/>
          </a:p>
        </p:txBody>
      </p:sp>
      <p:sp>
        <p:nvSpPr>
          <p:cNvPr id="24" name="Flowchart: Off-page Connector 23">
            <a:extLst>
              <a:ext uri="{FF2B5EF4-FFF2-40B4-BE49-F238E27FC236}">
                <a16:creationId xmlns:a16="http://schemas.microsoft.com/office/drawing/2014/main" id="{5EACFC7E-938A-8BF6-12E7-0FA41C64E5CA}"/>
              </a:ext>
            </a:extLst>
          </p:cNvPr>
          <p:cNvSpPr/>
          <p:nvPr/>
        </p:nvSpPr>
        <p:spPr>
          <a:xfrm>
            <a:off x="875270" y="3646066"/>
            <a:ext cx="1368361" cy="632102"/>
          </a:xfrm>
          <a:prstGeom prst="flowChartOffpageConnector">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a:solidFill>
                  <a:schemeClr val="tx1"/>
                </a:solidFill>
              </a:rPr>
              <a:t>PCA</a:t>
            </a:r>
          </a:p>
        </p:txBody>
      </p:sp>
      <p:sp>
        <p:nvSpPr>
          <p:cNvPr id="25" name="Flowchart: Off-page Connector 24">
            <a:extLst>
              <a:ext uri="{FF2B5EF4-FFF2-40B4-BE49-F238E27FC236}">
                <a16:creationId xmlns:a16="http://schemas.microsoft.com/office/drawing/2014/main" id="{4E649E99-5EFB-B229-D99E-4DC87EBC03AD}"/>
              </a:ext>
            </a:extLst>
          </p:cNvPr>
          <p:cNvSpPr/>
          <p:nvPr/>
        </p:nvSpPr>
        <p:spPr>
          <a:xfrm>
            <a:off x="833090" y="4617457"/>
            <a:ext cx="1368361" cy="632102"/>
          </a:xfrm>
          <a:prstGeom prst="flowChartOffpageConnector">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1" dirty="0">
                <a:solidFill>
                  <a:schemeClr val="tx1"/>
                </a:solidFill>
              </a:rPr>
              <a:t>Stepwise Regression</a:t>
            </a:r>
          </a:p>
        </p:txBody>
      </p:sp>
      <p:sp>
        <p:nvSpPr>
          <p:cNvPr id="28" name="TextBox 27">
            <a:extLst>
              <a:ext uri="{FF2B5EF4-FFF2-40B4-BE49-F238E27FC236}">
                <a16:creationId xmlns:a16="http://schemas.microsoft.com/office/drawing/2014/main" id="{3137B74F-5546-4FE2-BDEC-F68090499A10}"/>
              </a:ext>
            </a:extLst>
          </p:cNvPr>
          <p:cNvSpPr txBox="1"/>
          <p:nvPr/>
        </p:nvSpPr>
        <p:spPr>
          <a:xfrm>
            <a:off x="466472" y="3295068"/>
            <a:ext cx="2101598" cy="307777"/>
          </a:xfrm>
          <a:prstGeom prst="rect">
            <a:avLst/>
          </a:prstGeom>
          <a:noFill/>
        </p:spPr>
        <p:txBody>
          <a:bodyPr wrap="square" rtlCol="0">
            <a:spAutoFit/>
          </a:bodyPr>
          <a:lstStyle/>
          <a:p>
            <a:pPr algn="ctr"/>
            <a:r>
              <a:rPr lang="en-US" sz="1400" dirty="0"/>
              <a:t>63 (Numeric) Features</a:t>
            </a:r>
          </a:p>
        </p:txBody>
      </p:sp>
      <p:sp>
        <p:nvSpPr>
          <p:cNvPr id="29" name="TextBox 28">
            <a:extLst>
              <a:ext uri="{FF2B5EF4-FFF2-40B4-BE49-F238E27FC236}">
                <a16:creationId xmlns:a16="http://schemas.microsoft.com/office/drawing/2014/main" id="{288F5BC7-E6B0-EBAE-D06A-094D8DF58CAC}"/>
              </a:ext>
            </a:extLst>
          </p:cNvPr>
          <p:cNvSpPr txBox="1"/>
          <p:nvPr/>
        </p:nvSpPr>
        <p:spPr>
          <a:xfrm>
            <a:off x="639195" y="4286818"/>
            <a:ext cx="1806868" cy="307777"/>
          </a:xfrm>
          <a:prstGeom prst="rect">
            <a:avLst/>
          </a:prstGeom>
          <a:noFill/>
        </p:spPr>
        <p:txBody>
          <a:bodyPr wrap="square" rtlCol="0">
            <a:spAutoFit/>
          </a:bodyPr>
          <a:lstStyle/>
          <a:p>
            <a:pPr algn="ctr"/>
            <a:r>
              <a:rPr lang="en-US" sz="1400" dirty="0"/>
              <a:t>52 Features</a:t>
            </a:r>
          </a:p>
        </p:txBody>
      </p:sp>
      <p:sp>
        <p:nvSpPr>
          <p:cNvPr id="33" name="TextBox 32">
            <a:extLst>
              <a:ext uri="{FF2B5EF4-FFF2-40B4-BE49-F238E27FC236}">
                <a16:creationId xmlns:a16="http://schemas.microsoft.com/office/drawing/2014/main" id="{40FC3E8E-4219-1395-BF68-D6E592EF8203}"/>
              </a:ext>
            </a:extLst>
          </p:cNvPr>
          <p:cNvSpPr txBox="1"/>
          <p:nvPr/>
        </p:nvSpPr>
        <p:spPr>
          <a:xfrm>
            <a:off x="185828" y="5686706"/>
            <a:ext cx="2717464" cy="777137"/>
          </a:xfrm>
          <a:prstGeom prst="rect">
            <a:avLst/>
          </a:prstGeom>
          <a:noFill/>
        </p:spPr>
        <p:txBody>
          <a:bodyPr wrap="square" lIns="91440" tIns="45720" rIns="91440" bIns="45720" rtlCol="0" anchor="t">
            <a:spAutoFit/>
          </a:bodyPr>
          <a:lstStyle/>
          <a:p>
            <a:r>
              <a:rPr lang="en-US" sz="1100" i="1" dirty="0" err="1"/>
              <a:t>KneeLocator</a:t>
            </a:r>
            <a:r>
              <a:rPr lang="en-US" sz="1100" i="1" dirty="0"/>
              <a:t> proposed 10 PC’s that explain 74.67% of variance. </a:t>
            </a:r>
            <a:endParaRPr lang="en-US" dirty="0"/>
          </a:p>
          <a:p>
            <a:r>
              <a:rPr lang="en-US" sz="1100" i="1" dirty="0"/>
              <a:t>Too conservative, so we went with 19 PC’s that explained 90.91% of variance.</a:t>
            </a:r>
          </a:p>
        </p:txBody>
      </p:sp>
      <p:sp>
        <p:nvSpPr>
          <p:cNvPr id="37" name="Rectangle: Rounded Corners 36">
            <a:extLst>
              <a:ext uri="{FF2B5EF4-FFF2-40B4-BE49-F238E27FC236}">
                <a16:creationId xmlns:a16="http://schemas.microsoft.com/office/drawing/2014/main" id="{C117E453-CB3B-18D2-124B-F8B3C2DD6194}"/>
              </a:ext>
            </a:extLst>
          </p:cNvPr>
          <p:cNvSpPr/>
          <p:nvPr/>
        </p:nvSpPr>
        <p:spPr>
          <a:xfrm>
            <a:off x="7547716" y="632725"/>
            <a:ext cx="4463510" cy="33902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Data Preprocessing</a:t>
            </a:r>
          </a:p>
        </p:txBody>
      </p:sp>
      <p:sp>
        <p:nvSpPr>
          <p:cNvPr id="40" name="TextBox 39">
            <a:extLst>
              <a:ext uri="{FF2B5EF4-FFF2-40B4-BE49-F238E27FC236}">
                <a16:creationId xmlns:a16="http://schemas.microsoft.com/office/drawing/2014/main" id="{F1449B6B-C9A9-A545-F618-67B299EAE642}"/>
              </a:ext>
            </a:extLst>
          </p:cNvPr>
          <p:cNvSpPr txBox="1"/>
          <p:nvPr/>
        </p:nvSpPr>
        <p:spPr>
          <a:xfrm>
            <a:off x="656016" y="5314244"/>
            <a:ext cx="1806868" cy="307777"/>
          </a:xfrm>
          <a:prstGeom prst="rect">
            <a:avLst/>
          </a:prstGeom>
          <a:noFill/>
        </p:spPr>
        <p:txBody>
          <a:bodyPr wrap="square" rtlCol="0">
            <a:spAutoFit/>
          </a:bodyPr>
          <a:lstStyle/>
          <a:p>
            <a:pPr algn="ctr"/>
            <a:r>
              <a:rPr lang="en-US" sz="1400" dirty="0"/>
              <a:t>26 Features</a:t>
            </a:r>
          </a:p>
        </p:txBody>
      </p:sp>
      <p:graphicFrame>
        <p:nvGraphicFramePr>
          <p:cNvPr id="27" name="Table 26">
            <a:extLst>
              <a:ext uri="{FF2B5EF4-FFF2-40B4-BE49-F238E27FC236}">
                <a16:creationId xmlns:a16="http://schemas.microsoft.com/office/drawing/2014/main" id="{D26071B0-7D19-2421-04F3-7A1E21164702}"/>
              </a:ext>
            </a:extLst>
          </p:cNvPr>
          <p:cNvGraphicFramePr>
            <a:graphicFrameLocks noGrp="1"/>
          </p:cNvGraphicFramePr>
          <p:nvPr>
            <p:extLst>
              <p:ext uri="{D42A27DB-BD31-4B8C-83A1-F6EECF244321}">
                <p14:modId xmlns:p14="http://schemas.microsoft.com/office/powerpoint/2010/main" val="3474519059"/>
              </p:ext>
            </p:extLst>
          </p:nvPr>
        </p:nvGraphicFramePr>
        <p:xfrm>
          <a:off x="2995671" y="3074026"/>
          <a:ext cx="5017814" cy="1828800"/>
        </p:xfrm>
        <a:graphic>
          <a:graphicData uri="http://schemas.openxmlformats.org/drawingml/2006/table">
            <a:tbl>
              <a:tblPr firstRow="1" bandRow="1">
                <a:tableStyleId>{5C22544A-7EE6-4342-B048-85BDC9FD1C3A}</a:tableStyleId>
              </a:tblPr>
              <a:tblGrid>
                <a:gridCol w="2444965">
                  <a:extLst>
                    <a:ext uri="{9D8B030D-6E8A-4147-A177-3AD203B41FA5}">
                      <a16:colId xmlns:a16="http://schemas.microsoft.com/office/drawing/2014/main" val="1661657777"/>
                    </a:ext>
                  </a:extLst>
                </a:gridCol>
                <a:gridCol w="1218717">
                  <a:extLst>
                    <a:ext uri="{9D8B030D-6E8A-4147-A177-3AD203B41FA5}">
                      <a16:colId xmlns:a16="http://schemas.microsoft.com/office/drawing/2014/main" val="4287431297"/>
                    </a:ext>
                  </a:extLst>
                </a:gridCol>
                <a:gridCol w="1354132">
                  <a:extLst>
                    <a:ext uri="{9D8B030D-6E8A-4147-A177-3AD203B41FA5}">
                      <a16:colId xmlns:a16="http://schemas.microsoft.com/office/drawing/2014/main" val="961930272"/>
                    </a:ext>
                  </a:extLst>
                </a:gridCol>
              </a:tblGrid>
              <a:tr h="256800">
                <a:tc>
                  <a:txBody>
                    <a:bodyPr/>
                    <a:lstStyle/>
                    <a:p>
                      <a:pPr lvl="0" algn="ctr">
                        <a:buNone/>
                      </a:pPr>
                      <a:r>
                        <a:rPr lang="en-US" sz="1200" dirty="0"/>
                        <a:t>Statistic</a:t>
                      </a:r>
                      <a:endParaRPr lang="en-US" dirty="0"/>
                    </a:p>
                  </a:txBody>
                  <a:tcPr>
                    <a:solidFill>
                      <a:srgbClr val="0070C0"/>
                    </a:solidFill>
                  </a:tcPr>
                </a:tc>
                <a:tc>
                  <a:txBody>
                    <a:bodyPr/>
                    <a:lstStyle/>
                    <a:p>
                      <a:pPr algn="ctr"/>
                      <a:r>
                        <a:rPr lang="en-US" sz="1200" dirty="0"/>
                        <a:t>OLS Regression</a:t>
                      </a:r>
                    </a:p>
                  </a:txBody>
                  <a:tcPr>
                    <a:solidFill>
                      <a:srgbClr val="0070C0"/>
                    </a:solidFill>
                  </a:tcPr>
                </a:tc>
                <a:tc>
                  <a:txBody>
                    <a:bodyPr/>
                    <a:lstStyle/>
                    <a:p>
                      <a:pPr algn="ctr"/>
                      <a:r>
                        <a:rPr lang="en-US" sz="1200" dirty="0" err="1"/>
                        <a:t>kNN</a:t>
                      </a:r>
                      <a:r>
                        <a:rPr lang="en-US" sz="1200" dirty="0"/>
                        <a:t> Regression</a:t>
                      </a:r>
                    </a:p>
                  </a:txBody>
                  <a:tcPr>
                    <a:solidFill>
                      <a:srgbClr val="0070C0"/>
                    </a:solidFill>
                  </a:tcPr>
                </a:tc>
                <a:extLst>
                  <a:ext uri="{0D108BD9-81ED-4DB2-BD59-A6C34878D82A}">
                    <a16:rowId xmlns:a16="http://schemas.microsoft.com/office/drawing/2014/main" val="1269475036"/>
                  </a:ext>
                </a:extLst>
              </a:tr>
              <a:tr h="256800">
                <a:tc>
                  <a:txBody>
                    <a:bodyPr/>
                    <a:lstStyle/>
                    <a:p>
                      <a:pPr lvl="0">
                        <a:buNone/>
                      </a:pPr>
                      <a:r>
                        <a:rPr lang="en-US" sz="1100" dirty="0"/>
                        <a:t>R2 Score</a:t>
                      </a:r>
                    </a:p>
                  </a:txBody>
                  <a:tcPr/>
                </a:tc>
                <a:tc>
                  <a:txBody>
                    <a:bodyPr/>
                    <a:lstStyle/>
                    <a:p>
                      <a:pPr lvl="0" algn="ctr">
                        <a:buNone/>
                      </a:pPr>
                      <a:r>
                        <a:rPr lang="en-US" sz="1100" b="1" u="none" strike="noStrike" noProof="0" dirty="0"/>
                        <a:t>0.788</a:t>
                      </a:r>
                      <a:endParaRPr lang="en-US" sz="1100" b="1" dirty="0"/>
                    </a:p>
                  </a:txBody>
                  <a:tcPr/>
                </a:tc>
                <a:tc>
                  <a:txBody>
                    <a:bodyPr/>
                    <a:lstStyle/>
                    <a:p>
                      <a:pPr lvl="0" algn="ctr">
                        <a:buNone/>
                      </a:pPr>
                      <a:r>
                        <a:rPr lang="en-US" sz="1100" u="none" strike="noStrike" noProof="0" dirty="0"/>
                        <a:t>0.542</a:t>
                      </a:r>
                      <a:endParaRPr lang="en-US" sz="1100" dirty="0"/>
                    </a:p>
                  </a:txBody>
                  <a:tcPr/>
                </a:tc>
                <a:extLst>
                  <a:ext uri="{0D108BD9-81ED-4DB2-BD59-A6C34878D82A}">
                    <a16:rowId xmlns:a16="http://schemas.microsoft.com/office/drawing/2014/main" val="334741870"/>
                  </a:ext>
                </a:extLst>
              </a:tr>
              <a:tr h="256800">
                <a:tc>
                  <a:txBody>
                    <a:bodyPr/>
                    <a:lstStyle/>
                    <a:p>
                      <a:r>
                        <a:rPr lang="en-US" sz="1100" dirty="0"/>
                        <a:t>Mean Error</a:t>
                      </a:r>
                    </a:p>
                  </a:txBody>
                  <a:tcPr/>
                </a:tc>
                <a:tc>
                  <a:txBody>
                    <a:bodyPr/>
                    <a:lstStyle/>
                    <a:p>
                      <a:pPr lvl="0" algn="ctr">
                        <a:buNone/>
                      </a:pPr>
                      <a:r>
                        <a:rPr lang="en-US" sz="1100" b="1" u="none" strike="noStrike" baseline="0" noProof="0" dirty="0">
                          <a:solidFill>
                            <a:srgbClr val="000000"/>
                          </a:solidFill>
                        </a:rPr>
                        <a:t>-0.012</a:t>
                      </a:r>
                      <a:endParaRPr lang="en-US" sz="1100" b="1" dirty="0"/>
                    </a:p>
                  </a:txBody>
                  <a:tcPr/>
                </a:tc>
                <a:tc>
                  <a:txBody>
                    <a:bodyPr/>
                    <a:lstStyle/>
                    <a:p>
                      <a:pPr lvl="0" algn="ctr">
                        <a:buNone/>
                      </a:pPr>
                      <a:r>
                        <a:rPr lang="en-US" sz="1100" u="none" strike="noStrike" baseline="0" noProof="0" dirty="0">
                          <a:solidFill>
                            <a:srgbClr val="000000"/>
                          </a:solidFill>
                        </a:rPr>
                        <a:t>-0.020</a:t>
                      </a:r>
                      <a:endParaRPr lang="en-US" sz="1100" dirty="0"/>
                    </a:p>
                  </a:txBody>
                  <a:tcPr/>
                </a:tc>
                <a:extLst>
                  <a:ext uri="{0D108BD9-81ED-4DB2-BD59-A6C34878D82A}">
                    <a16:rowId xmlns:a16="http://schemas.microsoft.com/office/drawing/2014/main" val="1031527430"/>
                  </a:ext>
                </a:extLst>
              </a:tr>
              <a:tr h="256800">
                <a:tc>
                  <a:txBody>
                    <a:bodyPr/>
                    <a:lstStyle/>
                    <a:p>
                      <a:pPr lvl="0">
                        <a:buNone/>
                      </a:pPr>
                      <a:r>
                        <a:rPr lang="en-US" sz="1100" dirty="0"/>
                        <a:t>Root Mean Squared Error</a:t>
                      </a:r>
                    </a:p>
                  </a:txBody>
                  <a:tcPr/>
                </a:tc>
                <a:tc>
                  <a:txBody>
                    <a:bodyPr/>
                    <a:lstStyle/>
                    <a:p>
                      <a:pPr lvl="0" algn="ctr">
                        <a:buNone/>
                      </a:pPr>
                      <a:r>
                        <a:rPr lang="en-US" sz="1100" b="1" u="none" strike="noStrike" baseline="0" noProof="0" dirty="0">
                          <a:solidFill>
                            <a:srgbClr val="000000"/>
                          </a:solidFill>
                        </a:rPr>
                        <a:t>0.454</a:t>
                      </a:r>
                      <a:endParaRPr lang="en-US" sz="1100" b="1" dirty="0"/>
                    </a:p>
                  </a:txBody>
                  <a:tcPr/>
                </a:tc>
                <a:tc>
                  <a:txBody>
                    <a:bodyPr/>
                    <a:lstStyle/>
                    <a:p>
                      <a:pPr lvl="0" algn="ctr">
                        <a:buNone/>
                      </a:pPr>
                      <a:r>
                        <a:rPr lang="en-US" sz="1100" u="none" strike="noStrike" baseline="0" noProof="0" dirty="0">
                          <a:solidFill>
                            <a:srgbClr val="000000"/>
                          </a:solidFill>
                        </a:rPr>
                        <a:t>0.676</a:t>
                      </a:r>
                      <a:endParaRPr lang="en-US" sz="1100" dirty="0"/>
                    </a:p>
                  </a:txBody>
                  <a:tcPr/>
                </a:tc>
                <a:extLst>
                  <a:ext uri="{0D108BD9-81ED-4DB2-BD59-A6C34878D82A}">
                    <a16:rowId xmlns:a16="http://schemas.microsoft.com/office/drawing/2014/main" val="1208067524"/>
                  </a:ext>
                </a:extLst>
              </a:tr>
              <a:tr h="256800">
                <a:tc>
                  <a:txBody>
                    <a:bodyPr/>
                    <a:lstStyle/>
                    <a:p>
                      <a:pPr lvl="0">
                        <a:buNone/>
                      </a:pPr>
                      <a:r>
                        <a:rPr lang="en-US" sz="1100" dirty="0"/>
                        <a:t>Mean Absolute Error</a:t>
                      </a:r>
                    </a:p>
                  </a:txBody>
                  <a:tcPr/>
                </a:tc>
                <a:tc>
                  <a:txBody>
                    <a:bodyPr/>
                    <a:lstStyle/>
                    <a:p>
                      <a:pPr lvl="0" algn="ctr">
                        <a:buNone/>
                      </a:pPr>
                      <a:r>
                        <a:rPr lang="en-US" sz="1100" b="1" u="none" strike="noStrike" baseline="0" noProof="0" dirty="0">
                          <a:solidFill>
                            <a:srgbClr val="000000"/>
                          </a:solidFill>
                        </a:rPr>
                        <a:t>0.349</a:t>
                      </a:r>
                      <a:endParaRPr lang="en-US" sz="1100" b="1" dirty="0"/>
                    </a:p>
                  </a:txBody>
                  <a:tcPr/>
                </a:tc>
                <a:tc>
                  <a:txBody>
                    <a:bodyPr/>
                    <a:lstStyle/>
                    <a:p>
                      <a:pPr lvl="0" algn="ctr">
                        <a:buNone/>
                      </a:pPr>
                      <a:r>
                        <a:rPr lang="en-US" sz="1100" u="none" strike="noStrike" baseline="0" noProof="0" dirty="0">
                          <a:solidFill>
                            <a:srgbClr val="000000"/>
                          </a:solidFill>
                        </a:rPr>
                        <a:t>0.530</a:t>
                      </a:r>
                      <a:endParaRPr lang="en-US" sz="1100" dirty="0"/>
                    </a:p>
                  </a:txBody>
                  <a:tcPr/>
                </a:tc>
                <a:extLst>
                  <a:ext uri="{0D108BD9-81ED-4DB2-BD59-A6C34878D82A}">
                    <a16:rowId xmlns:a16="http://schemas.microsoft.com/office/drawing/2014/main" val="3498258644"/>
                  </a:ext>
                </a:extLst>
              </a:tr>
              <a:tr h="256800">
                <a:tc>
                  <a:txBody>
                    <a:bodyPr/>
                    <a:lstStyle/>
                    <a:p>
                      <a:pPr lvl="0">
                        <a:buNone/>
                      </a:pPr>
                      <a:r>
                        <a:rPr lang="en-US" sz="1100" dirty="0"/>
                        <a:t>Mean Percentage Error</a:t>
                      </a:r>
                    </a:p>
                  </a:txBody>
                  <a:tcPr/>
                </a:tc>
                <a:tc>
                  <a:txBody>
                    <a:bodyPr/>
                    <a:lstStyle/>
                    <a:p>
                      <a:pPr lvl="0" algn="ctr">
                        <a:buNone/>
                      </a:pPr>
                      <a:r>
                        <a:rPr lang="en-US" sz="1100" b="1" u="none" strike="noStrike" baseline="0" noProof="0" dirty="0">
                          <a:solidFill>
                            <a:srgbClr val="000000"/>
                          </a:solidFill>
                        </a:rPr>
                        <a:t>27.208</a:t>
                      </a:r>
                      <a:endParaRPr lang="en-US" sz="1100" b="1" dirty="0"/>
                    </a:p>
                  </a:txBody>
                  <a:tcPr/>
                </a:tc>
                <a:tc>
                  <a:txBody>
                    <a:bodyPr/>
                    <a:lstStyle/>
                    <a:p>
                      <a:pPr lvl="0" algn="ctr">
                        <a:buNone/>
                      </a:pPr>
                      <a:r>
                        <a:rPr lang="en-US" sz="1100" u="none" strike="noStrike" baseline="0" noProof="0" dirty="0">
                          <a:solidFill>
                            <a:srgbClr val="000000"/>
                          </a:solidFill>
                        </a:rPr>
                        <a:t>56.182</a:t>
                      </a:r>
                      <a:endParaRPr lang="en-US" sz="1100" dirty="0"/>
                    </a:p>
                  </a:txBody>
                  <a:tcPr/>
                </a:tc>
                <a:extLst>
                  <a:ext uri="{0D108BD9-81ED-4DB2-BD59-A6C34878D82A}">
                    <a16:rowId xmlns:a16="http://schemas.microsoft.com/office/drawing/2014/main" val="2829902019"/>
                  </a:ext>
                </a:extLst>
              </a:tr>
              <a:tr h="256800">
                <a:tc>
                  <a:txBody>
                    <a:bodyPr/>
                    <a:lstStyle/>
                    <a:p>
                      <a:pPr lvl="0">
                        <a:buNone/>
                      </a:pPr>
                      <a:r>
                        <a:rPr lang="en-US" sz="1100" dirty="0"/>
                        <a:t>Mean Absolute Percentage Error</a:t>
                      </a:r>
                    </a:p>
                  </a:txBody>
                  <a:tcPr/>
                </a:tc>
                <a:tc>
                  <a:txBody>
                    <a:bodyPr/>
                    <a:lstStyle/>
                    <a:p>
                      <a:pPr lvl="0" algn="ctr">
                        <a:buNone/>
                      </a:pPr>
                      <a:r>
                        <a:rPr lang="en-US" sz="1100" b="1" u="none" strike="noStrike" baseline="0" noProof="0" dirty="0">
                          <a:solidFill>
                            <a:srgbClr val="000000"/>
                          </a:solidFill>
                        </a:rPr>
                        <a:t>79.661</a:t>
                      </a:r>
                      <a:endParaRPr lang="en-US" sz="1100" b="1" dirty="0">
                        <a:solidFill>
                          <a:srgbClr val="000000"/>
                        </a:solidFill>
                      </a:endParaRPr>
                    </a:p>
                  </a:txBody>
                  <a:tcPr/>
                </a:tc>
                <a:tc>
                  <a:txBody>
                    <a:bodyPr/>
                    <a:lstStyle/>
                    <a:p>
                      <a:pPr lvl="0" algn="ctr">
                        <a:buNone/>
                      </a:pPr>
                      <a:r>
                        <a:rPr lang="en-US" sz="1100" u="none" strike="noStrike" baseline="0" noProof="0" dirty="0">
                          <a:solidFill>
                            <a:srgbClr val="000000"/>
                          </a:solidFill>
                        </a:rPr>
                        <a:t>103.261</a:t>
                      </a:r>
                      <a:endParaRPr lang="en-US" sz="1100" dirty="0"/>
                    </a:p>
                  </a:txBody>
                  <a:tcPr/>
                </a:tc>
                <a:extLst>
                  <a:ext uri="{0D108BD9-81ED-4DB2-BD59-A6C34878D82A}">
                    <a16:rowId xmlns:a16="http://schemas.microsoft.com/office/drawing/2014/main" val="1671554371"/>
                  </a:ext>
                </a:extLst>
              </a:tr>
            </a:tbl>
          </a:graphicData>
        </a:graphic>
      </p:graphicFrame>
      <p:sp>
        <p:nvSpPr>
          <p:cNvPr id="2" name="TextBox 1">
            <a:extLst>
              <a:ext uri="{FF2B5EF4-FFF2-40B4-BE49-F238E27FC236}">
                <a16:creationId xmlns:a16="http://schemas.microsoft.com/office/drawing/2014/main" id="{9E543B77-D10A-58C8-7B9F-715A44B850FF}"/>
              </a:ext>
            </a:extLst>
          </p:cNvPr>
          <p:cNvSpPr txBox="1"/>
          <p:nvPr/>
        </p:nvSpPr>
        <p:spPr>
          <a:xfrm>
            <a:off x="3004948" y="992071"/>
            <a:ext cx="4469296" cy="1200329"/>
          </a:xfrm>
          <a:prstGeom prst="rect">
            <a:avLst/>
          </a:prstGeom>
          <a:noFill/>
        </p:spPr>
        <p:txBody>
          <a:bodyPr wrap="square" lIns="91440" tIns="45720" rIns="91440" bIns="45720" anchor="t">
            <a:spAutoFit/>
          </a:bodyPr>
          <a:lstStyle/>
          <a:p>
            <a:pPr marL="171450" indent="-171450">
              <a:buFont typeface="Calibri"/>
              <a:buChar char="-"/>
            </a:pPr>
            <a:r>
              <a:rPr lang="en-US" sz="1200" dirty="0"/>
              <a:t>Dataset consists of regular and playoff games from 2013 to 2024 (compiled from NBA API)</a:t>
            </a:r>
          </a:p>
          <a:p>
            <a:pPr marL="171450" indent="-171450">
              <a:buFont typeface="Calibri"/>
              <a:buChar char="-"/>
            </a:pPr>
            <a:r>
              <a:rPr lang="en-US" sz="1200" dirty="0"/>
              <a:t>Each row captures home/away team's performance in a </a:t>
            </a:r>
            <a:r>
              <a:rPr lang="en-US" sz="1200"/>
              <a:t>single game</a:t>
            </a:r>
            <a:endParaRPr lang="en-US" sz="1200" dirty="0"/>
          </a:p>
          <a:p>
            <a:pPr marL="285750" indent="-285750">
              <a:buFont typeface="Calibri"/>
              <a:buChar char="-"/>
            </a:pPr>
            <a:endParaRPr lang="en-US" sz="1200" dirty="0"/>
          </a:p>
          <a:p>
            <a:pPr marL="285750" indent="-285750">
              <a:buFont typeface="Calibri"/>
              <a:buChar char="-"/>
            </a:pPr>
            <a:endParaRPr lang="en-US" sz="1200" dirty="0"/>
          </a:p>
        </p:txBody>
      </p:sp>
      <p:sp>
        <p:nvSpPr>
          <p:cNvPr id="3" name="TextBox 2">
            <a:extLst>
              <a:ext uri="{FF2B5EF4-FFF2-40B4-BE49-F238E27FC236}">
                <a16:creationId xmlns:a16="http://schemas.microsoft.com/office/drawing/2014/main" id="{BC4E8616-2F4D-3D4D-BECB-7EC7A09C413B}"/>
              </a:ext>
            </a:extLst>
          </p:cNvPr>
          <p:cNvSpPr txBox="1"/>
          <p:nvPr/>
        </p:nvSpPr>
        <p:spPr>
          <a:xfrm>
            <a:off x="199567" y="1957820"/>
            <a:ext cx="2636522" cy="659355"/>
          </a:xfrm>
          <a:prstGeom prst="rect">
            <a:avLst/>
          </a:prstGeom>
          <a:noFill/>
        </p:spPr>
        <p:txBody>
          <a:bodyPr wrap="square" lIns="91440" tIns="45720" rIns="91440" bIns="45720" anchor="t">
            <a:spAutoFit/>
          </a:bodyPr>
          <a:lstStyle/>
          <a:p>
            <a:r>
              <a:rPr lang="en-US" sz="1200" b="1" dirty="0"/>
              <a:t>Turnover</a:t>
            </a:r>
            <a:r>
              <a:rPr lang="en-US" sz="1200" dirty="0"/>
              <a:t> = when team loses possession of the ball without attempting a shot</a:t>
            </a:r>
            <a:endParaRPr lang="en-US" dirty="0"/>
          </a:p>
        </p:txBody>
      </p:sp>
      <p:sp>
        <p:nvSpPr>
          <p:cNvPr id="14" name="Rectangle: Rounded Corners 13">
            <a:extLst>
              <a:ext uri="{FF2B5EF4-FFF2-40B4-BE49-F238E27FC236}">
                <a16:creationId xmlns:a16="http://schemas.microsoft.com/office/drawing/2014/main" id="{B68F29C1-B7D5-3861-2823-87C1E2EDC373}"/>
              </a:ext>
            </a:extLst>
          </p:cNvPr>
          <p:cNvSpPr/>
          <p:nvPr/>
        </p:nvSpPr>
        <p:spPr>
          <a:xfrm>
            <a:off x="8110642" y="2744540"/>
            <a:ext cx="3893722" cy="2280541"/>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6" name="Rectangle: Rounded Corners 15">
            <a:extLst>
              <a:ext uri="{FF2B5EF4-FFF2-40B4-BE49-F238E27FC236}">
                <a16:creationId xmlns:a16="http://schemas.microsoft.com/office/drawing/2014/main" id="{D1D3F69D-4912-CFE9-7D4B-B4AC1158B8EA}"/>
              </a:ext>
            </a:extLst>
          </p:cNvPr>
          <p:cNvSpPr/>
          <p:nvPr/>
        </p:nvSpPr>
        <p:spPr>
          <a:xfrm>
            <a:off x="8091242" y="2744541"/>
            <a:ext cx="3910066" cy="299979"/>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Concluding Insights</a:t>
            </a:r>
            <a:endParaRPr lang="en-US"/>
          </a:p>
        </p:txBody>
      </p:sp>
      <p:sp>
        <p:nvSpPr>
          <p:cNvPr id="34" name="TextBox 33">
            <a:extLst>
              <a:ext uri="{FF2B5EF4-FFF2-40B4-BE49-F238E27FC236}">
                <a16:creationId xmlns:a16="http://schemas.microsoft.com/office/drawing/2014/main" id="{8C2F4CCF-501F-5D4A-4318-DFCF4C16B7CC}"/>
              </a:ext>
            </a:extLst>
          </p:cNvPr>
          <p:cNvSpPr txBox="1"/>
          <p:nvPr/>
        </p:nvSpPr>
        <p:spPr>
          <a:xfrm>
            <a:off x="8110642" y="3198413"/>
            <a:ext cx="3876689" cy="1785104"/>
          </a:xfrm>
          <a:prstGeom prst="rect">
            <a:avLst/>
          </a:prstGeom>
          <a:noFill/>
        </p:spPr>
        <p:txBody>
          <a:bodyPr wrap="square" lIns="91440" tIns="45720" rIns="91440" bIns="45720" rtlCol="0" anchor="t">
            <a:spAutoFit/>
          </a:bodyPr>
          <a:lstStyle/>
          <a:p>
            <a:pPr marL="171450" indent="-171450">
              <a:buFont typeface="Calibri"/>
              <a:buChar char="-"/>
            </a:pPr>
            <a:r>
              <a:rPr lang="en-US" sz="1100" i="1" dirty="0"/>
              <a:t>Split up dataset into home and away</a:t>
            </a:r>
          </a:p>
          <a:p>
            <a:pPr marL="171450" indent="-171450">
              <a:buFont typeface="Calibri"/>
              <a:buChar char="-"/>
            </a:pPr>
            <a:r>
              <a:rPr lang="en-US" sz="1100" i="1" dirty="0"/>
              <a:t>AD and KW testing for explanatory independent variables (</a:t>
            </a:r>
            <a:r>
              <a:rPr lang="en-US" sz="1100" b="1" i="1" dirty="0"/>
              <a:t>Field Goals Made, Field Goals Attempted, Uncontested Field Goals Attempted</a:t>
            </a:r>
            <a:r>
              <a:rPr lang="en-US" sz="1100" i="1" dirty="0"/>
              <a:t>)</a:t>
            </a:r>
          </a:p>
          <a:p>
            <a:pPr marL="171450" indent="-171450">
              <a:buFont typeface="Calibri"/>
              <a:buChar char="-"/>
            </a:pPr>
            <a:r>
              <a:rPr lang="en-US" sz="1100" i="1" dirty="0"/>
              <a:t>A high amount of attempted field goals explains a lower amount of turnovers. Therefore, to reduce turnovers, teams (home and away) should prefer attempted a shot as soon as possible instead of making an extra pass.</a:t>
            </a:r>
          </a:p>
          <a:p>
            <a:pPr marL="171450" indent="-171450">
              <a:buFont typeface="Calibri"/>
              <a:buChar char="-"/>
            </a:pPr>
            <a:r>
              <a:rPr lang="en-US" sz="1100" i="1" dirty="0"/>
              <a:t>For reference, the Golden State Warriors averaged 14.9 TOV in the 2021-22 season</a:t>
            </a:r>
          </a:p>
        </p:txBody>
      </p:sp>
      <p:graphicFrame>
        <p:nvGraphicFramePr>
          <p:cNvPr id="38" name="Content Placeholder 6">
            <a:extLst>
              <a:ext uri="{FF2B5EF4-FFF2-40B4-BE49-F238E27FC236}">
                <a16:creationId xmlns:a16="http://schemas.microsoft.com/office/drawing/2014/main" id="{311E65A3-6CC0-FB80-489C-D614EE3E35DD}"/>
              </a:ext>
            </a:extLst>
          </p:cNvPr>
          <p:cNvGraphicFramePr>
            <a:graphicFrameLocks/>
          </p:cNvGraphicFramePr>
          <p:nvPr>
            <p:extLst>
              <p:ext uri="{D42A27DB-BD31-4B8C-83A1-F6EECF244321}">
                <p14:modId xmlns:p14="http://schemas.microsoft.com/office/powerpoint/2010/main" val="682913177"/>
              </p:ext>
            </p:extLst>
          </p:nvPr>
        </p:nvGraphicFramePr>
        <p:xfrm>
          <a:off x="2995671" y="5176540"/>
          <a:ext cx="9077528" cy="1261173"/>
        </p:xfrm>
        <a:graphic>
          <a:graphicData uri="http://schemas.openxmlformats.org/drawingml/2006/table">
            <a:tbl>
              <a:tblPr bandRow="1">
                <a:tableStyleId>{5C22544A-7EE6-4342-B048-85BDC9FD1C3A}</a:tableStyleId>
              </a:tblPr>
              <a:tblGrid>
                <a:gridCol w="1706567">
                  <a:extLst>
                    <a:ext uri="{9D8B030D-6E8A-4147-A177-3AD203B41FA5}">
                      <a16:colId xmlns:a16="http://schemas.microsoft.com/office/drawing/2014/main" val="1083072843"/>
                    </a:ext>
                  </a:extLst>
                </a:gridCol>
                <a:gridCol w="1706567">
                  <a:extLst>
                    <a:ext uri="{9D8B030D-6E8A-4147-A177-3AD203B41FA5}">
                      <a16:colId xmlns:a16="http://schemas.microsoft.com/office/drawing/2014/main" val="1402590171"/>
                    </a:ext>
                  </a:extLst>
                </a:gridCol>
                <a:gridCol w="1234389">
                  <a:extLst>
                    <a:ext uri="{9D8B030D-6E8A-4147-A177-3AD203B41FA5}">
                      <a16:colId xmlns:a16="http://schemas.microsoft.com/office/drawing/2014/main" val="1636413876"/>
                    </a:ext>
                  </a:extLst>
                </a:gridCol>
                <a:gridCol w="1442367">
                  <a:extLst>
                    <a:ext uri="{9D8B030D-6E8A-4147-A177-3AD203B41FA5}">
                      <a16:colId xmlns:a16="http://schemas.microsoft.com/office/drawing/2014/main" val="3203078250"/>
                    </a:ext>
                  </a:extLst>
                </a:gridCol>
                <a:gridCol w="1286144">
                  <a:extLst>
                    <a:ext uri="{9D8B030D-6E8A-4147-A177-3AD203B41FA5}">
                      <a16:colId xmlns:a16="http://schemas.microsoft.com/office/drawing/2014/main" val="3165056595"/>
                    </a:ext>
                  </a:extLst>
                </a:gridCol>
                <a:gridCol w="1701494">
                  <a:extLst>
                    <a:ext uri="{9D8B030D-6E8A-4147-A177-3AD203B41FA5}">
                      <a16:colId xmlns:a16="http://schemas.microsoft.com/office/drawing/2014/main" val="3449416016"/>
                    </a:ext>
                  </a:extLst>
                </a:gridCol>
              </a:tblGrid>
              <a:tr h="332093">
                <a:tc>
                  <a:txBody>
                    <a:bodyPr/>
                    <a:lstStyle/>
                    <a:p>
                      <a:pPr algn="ctr" fontAlgn="base">
                        <a:lnSpc>
                          <a:spcPts val="1050"/>
                        </a:lnSpc>
                        <a:buNone/>
                      </a:pPr>
                      <a:r>
                        <a:rPr lang="en-US" sz="1200" b="1" dirty="0">
                          <a:solidFill>
                            <a:srgbClr val="FFFFFF"/>
                          </a:solidFill>
                          <a:effectLst/>
                          <a:latin typeface="Aptos"/>
                        </a:rPr>
                        <a:t>Feature</a:t>
                      </a:r>
                      <a:endParaRPr lang="en-US" b="1" dirty="0">
                        <a:solidFill>
                          <a:srgbClr val="FFFFFF"/>
                        </a:solidFill>
                        <a:effectLst/>
                        <a:latin typeface="Aptos"/>
                      </a:endParaRP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337" cap="flat" cmpd="sng" algn="ctr">
                      <a:solidFill>
                        <a:srgbClr val="FFFFFF"/>
                      </a:solidFill>
                      <a:prstDash val="solid"/>
                      <a:round/>
                      <a:headEnd type="none" w="med" len="med"/>
                      <a:tailEnd type="none" w="med" len="med"/>
                    </a:lnB>
                    <a:solidFill>
                      <a:srgbClr val="0070C0"/>
                    </a:solidFill>
                  </a:tcPr>
                </a:tc>
                <a:tc>
                  <a:txBody>
                    <a:bodyPr/>
                    <a:lstStyle/>
                    <a:p>
                      <a:pPr lvl="0" algn="ctr">
                        <a:lnSpc>
                          <a:spcPts val="1050"/>
                        </a:lnSpc>
                        <a:buNone/>
                      </a:pPr>
                      <a:r>
                        <a:rPr lang="en-US" sz="1200" b="1" dirty="0">
                          <a:solidFill>
                            <a:srgbClr val="FFFFFF"/>
                          </a:solidFill>
                          <a:effectLst/>
                          <a:latin typeface="Aptos"/>
                        </a:rPr>
                        <a:t>Coefficient Value</a:t>
                      </a:r>
                    </a:p>
                  </a:txBody>
                  <a:tcPr marL="68008" marR="68008" marT="34003" marB="34003" anchor="ctr">
                    <a:lnL w="9525" cap="flat" cmpd="sng" algn="ctr">
                      <a:solidFill>
                        <a:srgbClr val="FFFFFF"/>
                      </a:solidFill>
                      <a:prstDash val="solid"/>
                      <a:round/>
                      <a:headEnd type="none" w="med" len="med"/>
                      <a:tailEnd type="none" w="med" len="med"/>
                    </a:lnL>
                    <a:lnR w="9524">
                      <a:solidFill>
                        <a:srgbClr val="FFFFFF"/>
                      </a:solidFill>
                    </a:lnR>
                    <a:lnT w="9524">
                      <a:solidFill>
                        <a:srgbClr val="FFFFFF"/>
                      </a:solidFill>
                    </a:lnT>
                    <a:lnB w="28337">
                      <a:solidFill>
                        <a:srgbClr val="FFFFFF"/>
                      </a:solidFill>
                    </a:lnB>
                    <a:solidFill>
                      <a:srgbClr val="0070C0"/>
                    </a:solidFill>
                  </a:tcPr>
                </a:tc>
                <a:tc>
                  <a:txBody>
                    <a:bodyPr/>
                    <a:lstStyle/>
                    <a:p>
                      <a:pPr algn="ctr" fontAlgn="base">
                        <a:lnSpc>
                          <a:spcPts val="1050"/>
                        </a:lnSpc>
                        <a:buNone/>
                      </a:pPr>
                      <a:r>
                        <a:rPr lang="en-US" sz="1200" b="1" dirty="0">
                          <a:solidFill>
                            <a:srgbClr val="FFFFFF"/>
                          </a:solidFill>
                          <a:effectLst/>
                          <a:latin typeface="Aptos"/>
                        </a:rPr>
                        <a:t>Home AD Test Statistic </a:t>
                      </a:r>
                      <a:endParaRPr lang="en-US" b="1" dirty="0">
                        <a:solidFill>
                          <a:srgbClr val="FFFFFF"/>
                        </a:solidFill>
                        <a:effectLst/>
                        <a:latin typeface="Aptos"/>
                      </a:endParaRPr>
                    </a:p>
                  </a:txBody>
                  <a:tcPr marL="68009" marR="68009" marT="34004" marB="34004" anchor="ctr">
                    <a:lnL w="9524"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337" cap="flat" cmpd="sng" algn="ctr">
                      <a:solidFill>
                        <a:srgbClr val="FFFFFF"/>
                      </a:solidFill>
                      <a:prstDash val="solid"/>
                      <a:round/>
                      <a:headEnd type="none" w="med" len="med"/>
                      <a:tailEnd type="none" w="med" len="med"/>
                    </a:lnB>
                    <a:solidFill>
                      <a:srgbClr val="0070C0"/>
                    </a:solidFill>
                  </a:tcPr>
                </a:tc>
                <a:tc>
                  <a:txBody>
                    <a:bodyPr/>
                    <a:lstStyle/>
                    <a:p>
                      <a:pPr algn="ctr" fontAlgn="base">
                        <a:lnSpc>
                          <a:spcPts val="1050"/>
                        </a:lnSpc>
                        <a:buNone/>
                      </a:pPr>
                      <a:r>
                        <a:rPr lang="en-US" sz="1200" b="1" dirty="0">
                          <a:solidFill>
                            <a:srgbClr val="FFFFFF"/>
                          </a:solidFill>
                          <a:effectLst/>
                          <a:latin typeface="Aptos"/>
                        </a:rPr>
                        <a:t>Away AD Test  Statistic</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337" cap="flat" cmpd="sng" algn="ctr">
                      <a:solidFill>
                        <a:srgbClr val="FFFFFF"/>
                      </a:solidFill>
                      <a:prstDash val="solid"/>
                      <a:round/>
                      <a:headEnd type="none" w="med" len="med"/>
                      <a:tailEnd type="none" w="med" len="med"/>
                    </a:lnB>
                    <a:solidFill>
                      <a:srgbClr val="0070C0"/>
                    </a:solidFill>
                  </a:tcPr>
                </a:tc>
                <a:tc>
                  <a:txBody>
                    <a:bodyPr/>
                    <a:lstStyle/>
                    <a:p>
                      <a:pPr algn="ctr" fontAlgn="base">
                        <a:lnSpc>
                          <a:spcPts val="1050"/>
                        </a:lnSpc>
                        <a:buNone/>
                      </a:pPr>
                      <a:r>
                        <a:rPr lang="en-US" sz="1200" b="1" dirty="0">
                          <a:solidFill>
                            <a:srgbClr val="FFFFFF"/>
                          </a:solidFill>
                          <a:effectLst/>
                          <a:latin typeface="Aptos"/>
                        </a:rPr>
                        <a:t>KW Test Result</a:t>
                      </a:r>
                      <a:endParaRPr lang="en-US" b="1" dirty="0">
                        <a:solidFill>
                          <a:srgbClr val="FFFFFF"/>
                        </a:solidFill>
                        <a:effectLst/>
                        <a:latin typeface="Aptos"/>
                      </a:endParaRP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337" cap="flat" cmpd="sng" algn="ctr">
                      <a:solidFill>
                        <a:srgbClr val="FFFFFF"/>
                      </a:solidFill>
                      <a:prstDash val="solid"/>
                      <a:round/>
                      <a:headEnd type="none" w="med" len="med"/>
                      <a:tailEnd type="none" w="med" len="med"/>
                    </a:lnB>
                    <a:solidFill>
                      <a:srgbClr val="0070C0"/>
                    </a:solidFill>
                  </a:tcPr>
                </a:tc>
                <a:tc>
                  <a:txBody>
                    <a:bodyPr/>
                    <a:lstStyle/>
                    <a:p>
                      <a:pPr algn="ctr" fontAlgn="base">
                        <a:lnSpc>
                          <a:spcPts val="1050"/>
                        </a:lnSpc>
                        <a:buNone/>
                      </a:pPr>
                      <a:r>
                        <a:rPr lang="en-US" sz="1200" b="1" dirty="0">
                          <a:solidFill>
                            <a:srgbClr val="FFFFFF"/>
                          </a:solidFill>
                          <a:effectLst/>
                          <a:latin typeface="Aptos"/>
                        </a:rPr>
                        <a:t>KW Test Statistic</a:t>
                      </a:r>
                      <a:endParaRPr lang="en-US" b="1" dirty="0">
                        <a:solidFill>
                          <a:srgbClr val="FFFFFF"/>
                        </a:solidFill>
                        <a:effectLst/>
                        <a:latin typeface="Aptos"/>
                      </a:endParaRP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337" cap="flat" cmpd="sng" algn="ctr">
                      <a:solidFill>
                        <a:srgbClr val="FFFFFF"/>
                      </a:solidFill>
                      <a:prstDash val="solid"/>
                      <a:round/>
                      <a:headEnd type="none" w="med" len="med"/>
                      <a:tailEnd type="none" w="med" len="med"/>
                    </a:lnB>
                    <a:solidFill>
                      <a:srgbClr val="0070C0"/>
                    </a:solidFill>
                  </a:tcPr>
                </a:tc>
                <a:extLst>
                  <a:ext uri="{0D108BD9-81ED-4DB2-BD59-A6C34878D82A}">
                    <a16:rowId xmlns:a16="http://schemas.microsoft.com/office/drawing/2014/main" val="372817667"/>
                  </a:ext>
                </a:extLst>
              </a:tr>
              <a:tr h="201366">
                <a:tc>
                  <a:txBody>
                    <a:bodyPr/>
                    <a:lstStyle/>
                    <a:p>
                      <a:pPr fontAlgn="base">
                        <a:lnSpc>
                          <a:spcPts val="1050"/>
                        </a:lnSpc>
                        <a:buNone/>
                      </a:pPr>
                      <a:r>
                        <a:rPr lang="en-US" sz="1100" b="1">
                          <a:solidFill>
                            <a:schemeClr val="tx1"/>
                          </a:solidFill>
                          <a:effectLst/>
                          <a:latin typeface="Aptos"/>
                        </a:rPr>
                        <a:t>Field Goals Made</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33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lumMod val="90000"/>
                      </a:schemeClr>
                    </a:solidFill>
                  </a:tcPr>
                </a:tc>
                <a:tc>
                  <a:txBody>
                    <a:bodyPr/>
                    <a:lstStyle/>
                    <a:p>
                      <a:pPr lvl="0">
                        <a:lnSpc>
                          <a:spcPts val="1050"/>
                        </a:lnSpc>
                        <a:buNone/>
                      </a:pPr>
                      <a:r>
                        <a:rPr lang="en-US" sz="1100" b="1">
                          <a:solidFill>
                            <a:schemeClr val="tx1"/>
                          </a:solidFill>
                          <a:effectLst/>
                          <a:latin typeface="Aptos"/>
                        </a:rPr>
                        <a:t>0.553</a:t>
                      </a:r>
                    </a:p>
                  </a:txBody>
                  <a:tcPr marL="68008" marR="68008" marT="34003" marB="34003" anchor="ctr">
                    <a:lnL w="9525" cap="flat" cmpd="sng" algn="ctr">
                      <a:solidFill>
                        <a:srgbClr val="FFFFFF"/>
                      </a:solidFill>
                      <a:prstDash val="solid"/>
                      <a:round/>
                      <a:headEnd type="none" w="med" len="med"/>
                      <a:tailEnd type="none" w="med" len="med"/>
                    </a:lnL>
                    <a:lnR w="9524">
                      <a:solidFill>
                        <a:srgbClr val="FFFFFF"/>
                      </a:solidFill>
                    </a:lnR>
                    <a:lnT w="28337">
                      <a:solidFill>
                        <a:srgbClr val="FFFFFF"/>
                      </a:solidFill>
                    </a:lnT>
                    <a:lnB w="9524">
                      <a:solidFill>
                        <a:srgbClr val="FFFFFF"/>
                      </a:solidFill>
                    </a:lnB>
                    <a:solidFill>
                      <a:schemeClr val="bg2">
                        <a:lumMod val="90000"/>
                      </a:schemeClr>
                    </a:solidFill>
                  </a:tcPr>
                </a:tc>
                <a:tc>
                  <a:txBody>
                    <a:bodyPr/>
                    <a:lstStyle/>
                    <a:p>
                      <a:pPr fontAlgn="base">
                        <a:lnSpc>
                          <a:spcPts val="1050"/>
                        </a:lnSpc>
                        <a:buNone/>
                      </a:pPr>
                      <a:r>
                        <a:rPr lang="en-US" sz="1100" b="0">
                          <a:solidFill>
                            <a:schemeClr val="tx1"/>
                          </a:solidFill>
                          <a:effectLst/>
                          <a:latin typeface="Aptos"/>
                        </a:rPr>
                        <a:t>48.024 (Normal)</a:t>
                      </a:r>
                    </a:p>
                  </a:txBody>
                  <a:tcPr marL="68009" marR="68009" marT="34004" marB="34004" anchor="ctr">
                    <a:lnL w="9524"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33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lumMod val="90000"/>
                      </a:schemeClr>
                    </a:solidFill>
                  </a:tcPr>
                </a:tc>
                <a:tc>
                  <a:txBody>
                    <a:bodyPr/>
                    <a:lstStyle/>
                    <a:p>
                      <a:pPr lvl="0">
                        <a:lnSpc>
                          <a:spcPts val="1050"/>
                        </a:lnSpc>
                        <a:buNone/>
                      </a:pPr>
                      <a:r>
                        <a:rPr lang="en-US" sz="1100" b="0" i="0" u="none" strike="noStrike" noProof="0">
                          <a:solidFill>
                            <a:schemeClr val="tx1"/>
                          </a:solidFill>
                          <a:effectLst/>
                          <a:latin typeface="Aptos"/>
                        </a:rPr>
                        <a:t>46.746 (</a:t>
                      </a:r>
                      <a:r>
                        <a:rPr lang="en-US" sz="1100" b="0">
                          <a:solidFill>
                            <a:schemeClr val="tx1"/>
                          </a:solidFill>
                          <a:effectLst/>
                          <a:latin typeface="Aptos"/>
                        </a:rPr>
                        <a:t>Normal)</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33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lumMod val="90000"/>
                      </a:schemeClr>
                    </a:solidFill>
                  </a:tcPr>
                </a:tc>
                <a:tc>
                  <a:txBody>
                    <a:bodyPr/>
                    <a:lstStyle/>
                    <a:p>
                      <a:pPr fontAlgn="base">
                        <a:lnSpc>
                          <a:spcPts val="1050"/>
                        </a:lnSpc>
                        <a:buNone/>
                      </a:pPr>
                      <a:r>
                        <a:rPr lang="en-US" sz="1100" b="1">
                          <a:solidFill>
                            <a:schemeClr val="tx1"/>
                          </a:solidFill>
                          <a:effectLst/>
                          <a:latin typeface="Aptos"/>
                        </a:rPr>
                        <a:t>Means differ</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33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lumMod val="90000"/>
                      </a:schemeClr>
                    </a:solidFill>
                  </a:tcPr>
                </a:tc>
                <a:tc>
                  <a:txBody>
                    <a:bodyPr/>
                    <a:lstStyle/>
                    <a:p>
                      <a:pPr fontAlgn="base">
                        <a:lnSpc>
                          <a:spcPts val="1050"/>
                        </a:lnSpc>
                        <a:buNone/>
                      </a:pPr>
                      <a:r>
                        <a:rPr lang="en-US" sz="1100" b="0">
                          <a:solidFill>
                            <a:schemeClr val="tx1"/>
                          </a:solidFill>
                          <a:effectLst/>
                          <a:latin typeface="Aptos"/>
                        </a:rPr>
                        <a:t>5.318E-76</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337"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55490378"/>
                  </a:ext>
                </a:extLst>
              </a:tr>
              <a:tr h="328925">
                <a:tc>
                  <a:txBody>
                    <a:bodyPr/>
                    <a:lstStyle/>
                    <a:p>
                      <a:pPr fontAlgn="base">
                        <a:lnSpc>
                          <a:spcPts val="1050"/>
                        </a:lnSpc>
                        <a:buNone/>
                      </a:pPr>
                      <a:r>
                        <a:rPr lang="en-US" sz="1100" b="1">
                          <a:solidFill>
                            <a:schemeClr val="tx1"/>
                          </a:solidFill>
                          <a:effectLst/>
                          <a:latin typeface="Aptos"/>
                        </a:rPr>
                        <a:t>Field Goals Attempted</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lvl="0">
                        <a:lnSpc>
                          <a:spcPts val="1050"/>
                        </a:lnSpc>
                        <a:buNone/>
                      </a:pPr>
                      <a:r>
                        <a:rPr lang="en-US" sz="1100" b="1">
                          <a:solidFill>
                            <a:schemeClr val="tx1"/>
                          </a:solidFill>
                          <a:effectLst/>
                          <a:latin typeface="Aptos"/>
                        </a:rPr>
                        <a:t>-0.510</a:t>
                      </a:r>
                    </a:p>
                  </a:txBody>
                  <a:tcPr marL="68008" marR="68008" marT="34003" marB="34003" anchor="ctr">
                    <a:lnL w="9525" cap="flat" cmpd="sng" algn="ctr">
                      <a:solidFill>
                        <a:srgbClr val="FFFFFF"/>
                      </a:solidFill>
                      <a:prstDash val="solid"/>
                      <a:round/>
                      <a:headEnd type="none" w="med" len="med"/>
                      <a:tailEnd type="none" w="med" len="med"/>
                    </a:lnL>
                    <a:lnR w="9524">
                      <a:solidFill>
                        <a:srgbClr val="FFFFFF"/>
                      </a:solidFill>
                    </a:lnR>
                    <a:lnT w="9524">
                      <a:solidFill>
                        <a:srgbClr val="FFFFFF"/>
                      </a:solidFill>
                    </a:lnT>
                    <a:lnB w="9524">
                      <a:solidFill>
                        <a:srgbClr val="FFFFFF"/>
                      </a:solidFill>
                    </a:lnB>
                    <a:solidFill>
                      <a:schemeClr val="bg2"/>
                    </a:solidFill>
                  </a:tcPr>
                </a:tc>
                <a:tc>
                  <a:txBody>
                    <a:bodyPr/>
                    <a:lstStyle/>
                    <a:p>
                      <a:pPr fontAlgn="base">
                        <a:lnSpc>
                          <a:spcPts val="1050"/>
                        </a:lnSpc>
                        <a:buNone/>
                      </a:pPr>
                      <a:r>
                        <a:rPr lang="en-US" sz="1100" dirty="0">
                          <a:solidFill>
                            <a:schemeClr val="tx1"/>
                          </a:solidFill>
                          <a:effectLst/>
                          <a:latin typeface="Aptos"/>
                        </a:rPr>
                        <a:t>33.371 (Normal)</a:t>
                      </a:r>
                    </a:p>
                  </a:txBody>
                  <a:tcPr marL="68009" marR="68009" marT="34004" marB="34004" anchor="ctr">
                    <a:lnL w="9524"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lvl="0">
                        <a:lnSpc>
                          <a:spcPts val="1050"/>
                        </a:lnSpc>
                        <a:buNone/>
                      </a:pPr>
                      <a:r>
                        <a:rPr lang="en-US" sz="1100" b="0" i="0" u="none" strike="noStrike" noProof="0" dirty="0">
                          <a:solidFill>
                            <a:schemeClr val="tx1"/>
                          </a:solidFill>
                          <a:effectLst/>
                          <a:latin typeface="Aptos"/>
                        </a:rPr>
                        <a:t>26.530 (</a:t>
                      </a:r>
                      <a:r>
                        <a:rPr lang="en-US" sz="1100" dirty="0">
                          <a:solidFill>
                            <a:schemeClr val="tx1"/>
                          </a:solidFill>
                          <a:effectLst/>
                          <a:latin typeface="Aptos"/>
                        </a:rPr>
                        <a:t>Normal)</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fontAlgn="base">
                        <a:lnSpc>
                          <a:spcPts val="1050"/>
                        </a:lnSpc>
                        <a:buNone/>
                      </a:pPr>
                      <a:r>
                        <a:rPr lang="en-US" sz="1100" b="1">
                          <a:solidFill>
                            <a:schemeClr val="tx1"/>
                          </a:solidFill>
                          <a:effectLst/>
                          <a:latin typeface="Aptos"/>
                        </a:rPr>
                        <a:t>Means do not differ</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fontAlgn="base">
                        <a:lnSpc>
                          <a:spcPts val="1050"/>
                        </a:lnSpc>
                        <a:buNone/>
                      </a:pPr>
                      <a:r>
                        <a:rPr lang="en-US" sz="1100" dirty="0">
                          <a:solidFill>
                            <a:schemeClr val="tx1"/>
                          </a:solidFill>
                          <a:effectLst/>
                          <a:latin typeface="Aptos"/>
                        </a:rPr>
                        <a:t>0.912</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3152272317"/>
                  </a:ext>
                </a:extLst>
              </a:tr>
              <a:tr h="328925">
                <a:tc>
                  <a:txBody>
                    <a:bodyPr/>
                    <a:lstStyle/>
                    <a:p>
                      <a:pPr fontAlgn="base">
                        <a:lnSpc>
                          <a:spcPts val="1050"/>
                        </a:lnSpc>
                        <a:buNone/>
                      </a:pPr>
                      <a:r>
                        <a:rPr lang="en-US" sz="1100" b="1">
                          <a:solidFill>
                            <a:schemeClr val="tx1"/>
                          </a:solidFill>
                          <a:effectLst/>
                          <a:latin typeface="Aptos"/>
                        </a:rPr>
                        <a:t>Uncontested Field Goal Attempted</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lumMod val="90000"/>
                      </a:schemeClr>
                    </a:solidFill>
                  </a:tcPr>
                </a:tc>
                <a:tc>
                  <a:txBody>
                    <a:bodyPr/>
                    <a:lstStyle/>
                    <a:p>
                      <a:pPr lvl="0">
                        <a:lnSpc>
                          <a:spcPts val="1050"/>
                        </a:lnSpc>
                        <a:buNone/>
                      </a:pPr>
                      <a:r>
                        <a:rPr lang="en-US" sz="1100" b="1" dirty="0">
                          <a:solidFill>
                            <a:schemeClr val="tx1"/>
                          </a:solidFill>
                          <a:effectLst/>
                          <a:latin typeface="Aptos"/>
                        </a:rPr>
                        <a:t>-0.407</a:t>
                      </a:r>
                    </a:p>
                  </a:txBody>
                  <a:tcPr marL="68008" marR="68008" marT="34003" marB="34003" anchor="ctr">
                    <a:lnL w="9525" cap="flat" cmpd="sng" algn="ctr">
                      <a:solidFill>
                        <a:srgbClr val="FFFFFF"/>
                      </a:solidFill>
                      <a:prstDash val="solid"/>
                      <a:round/>
                      <a:headEnd type="none" w="med" len="med"/>
                      <a:tailEnd type="none" w="med" len="med"/>
                    </a:lnL>
                    <a:lnR w="9524">
                      <a:solidFill>
                        <a:srgbClr val="FFFFFF"/>
                      </a:solidFill>
                    </a:lnR>
                    <a:lnT w="9524">
                      <a:solidFill>
                        <a:srgbClr val="FFFFFF"/>
                      </a:solidFill>
                    </a:lnT>
                    <a:lnB w="9524">
                      <a:solidFill>
                        <a:srgbClr val="FFFFFF"/>
                      </a:solidFill>
                    </a:lnB>
                    <a:solidFill>
                      <a:schemeClr val="bg2">
                        <a:lumMod val="90000"/>
                      </a:schemeClr>
                    </a:solidFill>
                  </a:tcPr>
                </a:tc>
                <a:tc>
                  <a:txBody>
                    <a:bodyPr/>
                    <a:lstStyle/>
                    <a:p>
                      <a:pPr fontAlgn="base">
                        <a:lnSpc>
                          <a:spcPts val="1050"/>
                        </a:lnSpc>
                        <a:buNone/>
                      </a:pPr>
                      <a:r>
                        <a:rPr lang="en-US" sz="1100" dirty="0">
                          <a:solidFill>
                            <a:schemeClr val="tx1"/>
                          </a:solidFill>
                          <a:effectLst/>
                          <a:latin typeface="Aptos"/>
                        </a:rPr>
                        <a:t>2954.071 (Normal)</a:t>
                      </a:r>
                    </a:p>
                  </a:txBody>
                  <a:tcPr marL="68009" marR="68009" marT="34004" marB="34004" anchor="ctr">
                    <a:lnL w="9524"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lumMod val="90000"/>
                      </a:schemeClr>
                    </a:solidFill>
                  </a:tcPr>
                </a:tc>
                <a:tc>
                  <a:txBody>
                    <a:bodyPr/>
                    <a:lstStyle/>
                    <a:p>
                      <a:pPr lvl="0">
                        <a:lnSpc>
                          <a:spcPts val="1050"/>
                        </a:lnSpc>
                        <a:buNone/>
                      </a:pPr>
                      <a:r>
                        <a:rPr lang="en-US" sz="1100" b="0" i="0" u="none" strike="noStrike" noProof="0" dirty="0">
                          <a:solidFill>
                            <a:schemeClr val="tx1"/>
                          </a:solidFill>
                          <a:effectLst/>
                          <a:latin typeface="Aptos"/>
                        </a:rPr>
                        <a:t>2951.612 (</a:t>
                      </a:r>
                      <a:r>
                        <a:rPr lang="en-US" sz="1100" dirty="0">
                          <a:solidFill>
                            <a:schemeClr val="tx1"/>
                          </a:solidFill>
                          <a:effectLst/>
                          <a:latin typeface="Aptos"/>
                        </a:rPr>
                        <a:t>Normal)</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lumMod val="90000"/>
                      </a:schemeClr>
                    </a:solidFill>
                  </a:tcPr>
                </a:tc>
                <a:tc>
                  <a:txBody>
                    <a:bodyPr/>
                    <a:lstStyle/>
                    <a:p>
                      <a:pPr fontAlgn="base">
                        <a:lnSpc>
                          <a:spcPts val="1050"/>
                        </a:lnSpc>
                        <a:buNone/>
                      </a:pPr>
                      <a:r>
                        <a:rPr lang="en-US" sz="1100" b="1">
                          <a:solidFill>
                            <a:schemeClr val="tx1"/>
                          </a:solidFill>
                          <a:effectLst/>
                          <a:latin typeface="Aptos"/>
                        </a:rPr>
                        <a:t>Means do not differ</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lumMod val="90000"/>
                      </a:schemeClr>
                    </a:solidFill>
                  </a:tcPr>
                </a:tc>
                <a:tc>
                  <a:txBody>
                    <a:bodyPr/>
                    <a:lstStyle/>
                    <a:p>
                      <a:pPr fontAlgn="base">
                        <a:lnSpc>
                          <a:spcPts val="1050"/>
                        </a:lnSpc>
                        <a:buNone/>
                      </a:pPr>
                      <a:r>
                        <a:rPr lang="en-US" sz="1100" dirty="0">
                          <a:solidFill>
                            <a:schemeClr val="tx1"/>
                          </a:solidFill>
                          <a:effectLst/>
                          <a:latin typeface="Aptos"/>
                        </a:rPr>
                        <a:t>0.765</a:t>
                      </a:r>
                    </a:p>
                  </a:txBody>
                  <a:tcPr marL="68009" marR="68009" marT="34004" marB="3400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7742850"/>
                  </a:ext>
                </a:extLst>
              </a:tr>
            </a:tbl>
          </a:graphicData>
        </a:graphic>
      </p:graphicFrame>
      <p:sp>
        <p:nvSpPr>
          <p:cNvPr id="8" name="TextBox 7">
            <a:extLst>
              <a:ext uri="{FF2B5EF4-FFF2-40B4-BE49-F238E27FC236}">
                <a16:creationId xmlns:a16="http://schemas.microsoft.com/office/drawing/2014/main" id="{F557621A-7DC3-5E42-96BA-911D00FB992F}"/>
              </a:ext>
            </a:extLst>
          </p:cNvPr>
          <p:cNvSpPr txBox="1"/>
          <p:nvPr/>
        </p:nvSpPr>
        <p:spPr>
          <a:xfrm>
            <a:off x="2995671" y="4902826"/>
            <a:ext cx="5017814" cy="253916"/>
          </a:xfrm>
          <a:prstGeom prst="rect">
            <a:avLst/>
          </a:prstGeom>
          <a:noFill/>
        </p:spPr>
        <p:txBody>
          <a:bodyPr wrap="square" rtlCol="0">
            <a:spAutoFit/>
          </a:bodyPr>
          <a:lstStyle/>
          <a:p>
            <a:r>
              <a:rPr lang="en-US" sz="1000" i="1" dirty="0"/>
              <a:t>From the lower error metrics and higher R</a:t>
            </a:r>
            <a:r>
              <a:rPr lang="en-US" sz="1000" i="1" baseline="30000" dirty="0"/>
              <a:t>2</a:t>
            </a:r>
            <a:r>
              <a:rPr lang="en-US" sz="1000" i="1" dirty="0"/>
              <a:t>, we chose the OLS Regression Model.</a:t>
            </a:r>
          </a:p>
        </p:txBody>
      </p:sp>
      <p:sp>
        <p:nvSpPr>
          <p:cNvPr id="9" name="TextBox 8">
            <a:extLst>
              <a:ext uri="{FF2B5EF4-FFF2-40B4-BE49-F238E27FC236}">
                <a16:creationId xmlns:a16="http://schemas.microsoft.com/office/drawing/2014/main" id="{EE263400-60E3-5945-8D92-8F9034FF3ADB}"/>
              </a:ext>
            </a:extLst>
          </p:cNvPr>
          <p:cNvSpPr txBox="1"/>
          <p:nvPr/>
        </p:nvSpPr>
        <p:spPr>
          <a:xfrm>
            <a:off x="2995671" y="6463843"/>
            <a:ext cx="9077528" cy="400110"/>
          </a:xfrm>
          <a:prstGeom prst="rect">
            <a:avLst/>
          </a:prstGeom>
          <a:noFill/>
        </p:spPr>
        <p:txBody>
          <a:bodyPr wrap="square" rtlCol="0">
            <a:spAutoFit/>
          </a:bodyPr>
          <a:lstStyle/>
          <a:p>
            <a:r>
              <a:rPr lang="en-US" sz="1000" i="1" dirty="0"/>
              <a:t>These features were selected from the OLS model for their high significance and coefficient values, along with their application to the business case. For every field goal made, turnovers increase by .553. For every field goal attempted, turnovers decrease by .510. For every uncontested field goal attempted, turnovers decrease by .407.</a:t>
            </a:r>
          </a:p>
        </p:txBody>
      </p:sp>
      <p:pic>
        <p:nvPicPr>
          <p:cNvPr id="1026" name="Picture 2" descr="2,700+ Blue Basketball Ball Stock Illustrations, Royalty-Free Vector  Graphics &amp; Clip Art - iStock">
            <a:extLst>
              <a:ext uri="{FF2B5EF4-FFF2-40B4-BE49-F238E27FC236}">
                <a16:creationId xmlns:a16="http://schemas.microsoft.com/office/drawing/2014/main" id="{11F1F2DB-9F52-6A4E-91C6-C9E74323B0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5487" y="67599"/>
            <a:ext cx="551844" cy="55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73631"/>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99E107557E8E4FB7455B10A1AAA4BF" ma:contentTypeVersion="8" ma:contentTypeDescription="Create a new document." ma:contentTypeScope="" ma:versionID="0a2dfffbcd1bf23bb060f0e9fa278537">
  <xsd:schema xmlns:xsd="http://www.w3.org/2001/XMLSchema" xmlns:xs="http://www.w3.org/2001/XMLSchema" xmlns:p="http://schemas.microsoft.com/office/2006/metadata/properties" xmlns:ns3="98a5d278-8a4f-447c-97f0-e8be49a616e2" xmlns:ns4="cca28c2f-8ca2-4da9-9d23-348c677c35f7" targetNamespace="http://schemas.microsoft.com/office/2006/metadata/properties" ma:root="true" ma:fieldsID="7d4a7d3e0274db32395767eb1b15161c" ns3:_="" ns4:_="">
    <xsd:import namespace="98a5d278-8a4f-447c-97f0-e8be49a616e2"/>
    <xsd:import namespace="cca28c2f-8ca2-4da9-9d23-348c677c35f7"/>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a5d278-8a4f-447c-97f0-e8be49a616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a28c2f-8ca2-4da9-9d23-348c677c35f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8a5d278-8a4f-447c-97f0-e8be49a616e2" xsi:nil="true"/>
  </documentManagement>
</p:properties>
</file>

<file path=customXml/itemProps1.xml><?xml version="1.0" encoding="utf-8"?>
<ds:datastoreItem xmlns:ds="http://schemas.openxmlformats.org/officeDocument/2006/customXml" ds:itemID="{60F8B039-3742-4EB8-8EBC-D52C151C8200}">
  <ds:schemaRefs>
    <ds:schemaRef ds:uri="98a5d278-8a4f-447c-97f0-e8be49a616e2"/>
    <ds:schemaRef ds:uri="cca28c2f-8ca2-4da9-9d23-348c677c35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0BD714-BFDC-4472-BA24-A1E565403D17}">
  <ds:schemaRefs>
    <ds:schemaRef ds:uri="http://schemas.microsoft.com/sharepoint/v3/contenttype/forms"/>
  </ds:schemaRefs>
</ds:datastoreItem>
</file>

<file path=customXml/itemProps3.xml><?xml version="1.0" encoding="utf-8"?>
<ds:datastoreItem xmlns:ds="http://schemas.openxmlformats.org/officeDocument/2006/customXml" ds:itemID="{B1D508C9-D10C-49A7-AFCB-91BD1661262B}">
  <ds:schemaRefs>
    <ds:schemaRef ds:uri="98a5d278-8a4f-447c-97f0-e8be49a616e2"/>
    <ds:schemaRef ds:uri="cca28c2f-8ca2-4da9-9d23-348c677c35f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70</TotalTime>
  <Words>575</Words>
  <Application>Microsoft Macintosh PowerPoint</Application>
  <PresentationFormat>Widescreen</PresentationFormat>
  <Paragraphs>93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Menothu, Abhishek (anmenothu42)</dc:creator>
  <cp:lastModifiedBy>Rowland, Trevor (trowland42)</cp:lastModifiedBy>
  <cp:revision>726</cp:revision>
  <dcterms:created xsi:type="dcterms:W3CDTF">2025-03-27T16:27:43Z</dcterms:created>
  <dcterms:modified xsi:type="dcterms:W3CDTF">2025-04-01T18:52:10Z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0x0101004C99E107557E8E4FB7455B10A1AAA4BF</vt:lpwstr>
  </property>
</Properties>
</file>