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2A348-A83C-0543-BF09-774A7B3D05C7}" type="datetimeFigureOut">
              <a:rPr lang="en-US" smtClean="0"/>
              <a:t>4/22/25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6344B-22B5-A549-A0EE-D07F6A8DD65D}" type="slidenum">
              <a:rPr lang="en-US" smtClean="0"/>
              <a:t>‹#›</a:t>
            </a:fld>
            <a:endParaRPr lang="en-US"/>
          </a:p>
        </p:txBody>
      </p:sp>
    </p:spTree>
    <p:extLst>
      <p:ext uri="{BB962C8B-B14F-4D97-AF65-F5344CB8AC3E}">
        <p14:creationId xmlns:p14="http://schemas.microsoft.com/office/powerpoint/2010/main" val="297414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46344B-22B5-A549-A0EE-D07F6A8DD65D}" type="slidenum">
              <a:rPr lang="en-US" smtClean="0"/>
              <a:t>1</a:t>
            </a:fld>
            <a:endParaRPr lang="en-US"/>
          </a:p>
        </p:txBody>
      </p:sp>
    </p:spTree>
    <p:extLst>
      <p:ext uri="{BB962C8B-B14F-4D97-AF65-F5344CB8AC3E}">
        <p14:creationId xmlns:p14="http://schemas.microsoft.com/office/powerpoint/2010/main" val="87559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4/22/25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9692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4/22/25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6265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4/22/25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1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4/22/25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2884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4/22/25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00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4/22/25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3846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4/22/25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4537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4/22/25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020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4/22/25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405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4/22/25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9193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4/22/25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4702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4/22/25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07544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49F9F0F-FB8C-5565-247C-BDCC156B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An abstract genetic concept">
            <a:extLst>
              <a:ext uri="{FF2B5EF4-FFF2-40B4-BE49-F238E27FC236}">
                <a16:creationId xmlns:a16="http://schemas.microsoft.com/office/drawing/2014/main" id="{D3DB878B-7E9F-F728-965F-2C7914B450D2}"/>
              </a:ext>
            </a:extLst>
          </p:cNvPr>
          <p:cNvPicPr>
            <a:picLocks noChangeAspect="1"/>
          </p:cNvPicPr>
          <p:nvPr/>
        </p:nvPicPr>
        <p:blipFill>
          <a:blip r:embed="rId3">
            <a:alphaModFix amt="5000"/>
          </a:blip>
          <a:srcRect t="25613" b="18137"/>
          <a:stretch/>
        </p:blipFill>
        <p:spPr>
          <a:xfrm>
            <a:off x="0" y="256365"/>
            <a:ext cx="12192000" cy="6857988"/>
          </a:xfrm>
          <a:prstGeom prst="rect">
            <a:avLst/>
          </a:prstGeom>
        </p:spPr>
      </p:pic>
      <p:cxnSp>
        <p:nvCxnSpPr>
          <p:cNvPr id="13" name="Straight Connector 12">
            <a:extLst>
              <a:ext uri="{FF2B5EF4-FFF2-40B4-BE49-F238E27FC236}">
                <a16:creationId xmlns:a16="http://schemas.microsoft.com/office/drawing/2014/main" id="{3EAD13EF-74FA-4D38-8F15-B51F09C96B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2D06E05-E979-694F-92DA-C0505DAF17A1}"/>
              </a:ext>
            </a:extLst>
          </p:cNvPr>
          <p:cNvSpPr txBox="1"/>
          <p:nvPr/>
        </p:nvSpPr>
        <p:spPr>
          <a:xfrm>
            <a:off x="0" y="0"/>
            <a:ext cx="6442841" cy="584775"/>
          </a:xfrm>
          <a:prstGeom prst="rect">
            <a:avLst/>
          </a:prstGeom>
          <a:noFill/>
        </p:spPr>
        <p:txBody>
          <a:bodyPr wrap="square" rtlCol="0">
            <a:spAutoFit/>
          </a:bodyPr>
          <a:lstStyle/>
          <a:p>
            <a:r>
              <a:rPr lang="en-US" sz="3200" b="1" dirty="0"/>
              <a:t>NBA Analytics :: Win Classification</a:t>
            </a:r>
          </a:p>
        </p:txBody>
      </p:sp>
      <p:sp>
        <p:nvSpPr>
          <p:cNvPr id="6" name="TextBox 5">
            <a:extLst>
              <a:ext uri="{FF2B5EF4-FFF2-40B4-BE49-F238E27FC236}">
                <a16:creationId xmlns:a16="http://schemas.microsoft.com/office/drawing/2014/main" id="{09E28EDE-27DB-234F-92D7-F06321326654}"/>
              </a:ext>
            </a:extLst>
          </p:cNvPr>
          <p:cNvSpPr txBox="1"/>
          <p:nvPr/>
        </p:nvSpPr>
        <p:spPr>
          <a:xfrm>
            <a:off x="6442841" y="0"/>
            <a:ext cx="5055476" cy="646331"/>
          </a:xfrm>
          <a:prstGeom prst="rect">
            <a:avLst/>
          </a:prstGeom>
          <a:noFill/>
        </p:spPr>
        <p:txBody>
          <a:bodyPr wrap="square" rtlCol="0">
            <a:spAutoFit/>
          </a:bodyPr>
          <a:lstStyle/>
          <a:p>
            <a:r>
              <a:rPr lang="en-US" dirty="0"/>
              <a:t>Abhishek </a:t>
            </a:r>
            <a:r>
              <a:rPr lang="en-US" dirty="0" err="1"/>
              <a:t>Menothu</a:t>
            </a:r>
            <a:r>
              <a:rPr lang="en-US" dirty="0"/>
              <a:t>, </a:t>
            </a:r>
            <a:r>
              <a:rPr lang="en-US" dirty="0" err="1"/>
              <a:t>Jonathen</a:t>
            </a:r>
            <a:r>
              <a:rPr lang="en-US" dirty="0"/>
              <a:t> Wigfall, </a:t>
            </a:r>
          </a:p>
          <a:p>
            <a:r>
              <a:rPr lang="en-US" dirty="0"/>
              <a:t>Scott Campbell, Trevor Rowland</a:t>
            </a:r>
          </a:p>
        </p:txBody>
      </p:sp>
      <p:cxnSp>
        <p:nvCxnSpPr>
          <p:cNvPr id="10" name="Straight Connector 9">
            <a:extLst>
              <a:ext uri="{FF2B5EF4-FFF2-40B4-BE49-F238E27FC236}">
                <a16:creationId xmlns:a16="http://schemas.microsoft.com/office/drawing/2014/main" id="{3A85DA89-3C84-A54D-A5CB-B11231683EB3}"/>
              </a:ext>
            </a:extLst>
          </p:cNvPr>
          <p:cNvCxnSpPr>
            <a:cxnSpLocks/>
          </p:cNvCxnSpPr>
          <p:nvPr/>
        </p:nvCxnSpPr>
        <p:spPr>
          <a:xfrm>
            <a:off x="126124" y="646331"/>
            <a:ext cx="11887200" cy="0"/>
          </a:xfrm>
          <a:prstGeom prst="line">
            <a:avLst/>
          </a:prstGeom>
          <a:ln w="28575">
            <a:solidFill>
              <a:schemeClr val="accent1"/>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73BEDE-35B5-0E40-A804-F3DC76015124}"/>
              </a:ext>
            </a:extLst>
          </p:cNvPr>
          <p:cNvSpPr txBox="1"/>
          <p:nvPr/>
        </p:nvSpPr>
        <p:spPr>
          <a:xfrm>
            <a:off x="126124" y="777766"/>
            <a:ext cx="2427890" cy="1661993"/>
          </a:xfrm>
          <a:prstGeom prst="rect">
            <a:avLst/>
          </a:prstGeom>
          <a:noFill/>
          <a:ln>
            <a:solidFill>
              <a:schemeClr val="tx2"/>
            </a:solidFill>
          </a:ln>
        </p:spPr>
        <p:txBody>
          <a:bodyPr wrap="square" rtlCol="0">
            <a:spAutoFit/>
          </a:bodyPr>
          <a:lstStyle/>
          <a:p>
            <a:r>
              <a:rPr lang="en-US" dirty="0"/>
              <a:t>Executive Summary</a:t>
            </a:r>
          </a:p>
          <a:p>
            <a:r>
              <a:rPr lang="en-US" sz="1200" dirty="0"/>
              <a:t>Lorem ipsum dolor blah blah blah blah blah blah blah blah blah blah blah blah blah blah blah blah blah blah blah blah blah blah blah blah blah blah blah blah blah blah blah blah blah blah blah blah blah blah blah blah blah blah blah blah blah</a:t>
            </a:r>
          </a:p>
        </p:txBody>
      </p:sp>
      <p:sp>
        <p:nvSpPr>
          <p:cNvPr id="21" name="TextBox 20">
            <a:extLst>
              <a:ext uri="{FF2B5EF4-FFF2-40B4-BE49-F238E27FC236}">
                <a16:creationId xmlns:a16="http://schemas.microsoft.com/office/drawing/2014/main" id="{6E98F73B-A06E-534C-8870-7E651D72DB54}"/>
              </a:ext>
            </a:extLst>
          </p:cNvPr>
          <p:cNvSpPr txBox="1"/>
          <p:nvPr/>
        </p:nvSpPr>
        <p:spPr>
          <a:xfrm>
            <a:off x="2647208" y="781065"/>
            <a:ext cx="2427890" cy="1661993"/>
          </a:xfrm>
          <a:prstGeom prst="rect">
            <a:avLst/>
          </a:prstGeom>
          <a:noFill/>
          <a:ln>
            <a:solidFill>
              <a:schemeClr val="tx2"/>
            </a:solidFill>
          </a:ln>
        </p:spPr>
        <p:txBody>
          <a:bodyPr wrap="square" rtlCol="0">
            <a:spAutoFit/>
          </a:bodyPr>
          <a:lstStyle/>
          <a:p>
            <a:r>
              <a:rPr lang="en-US" dirty="0"/>
              <a:t>Business Context</a:t>
            </a:r>
          </a:p>
          <a:p>
            <a:r>
              <a:rPr lang="en-US" sz="1200" dirty="0"/>
              <a:t>Lorem ipsum dolor blah blah blah blah blah blah blah blah blah blah blah blah blah blah blah blah blah blah blah blah blah blah blah blah blah blah blah blah blah blah blah blah blah blah blah blah blah blah blah blah blah blah blah blah blah</a:t>
            </a:r>
          </a:p>
        </p:txBody>
      </p:sp>
      <p:sp>
        <p:nvSpPr>
          <p:cNvPr id="22" name="TextBox 21">
            <a:extLst>
              <a:ext uri="{FF2B5EF4-FFF2-40B4-BE49-F238E27FC236}">
                <a16:creationId xmlns:a16="http://schemas.microsoft.com/office/drawing/2014/main" id="{8591C685-F517-5C4B-AF9C-7348AF258938}"/>
              </a:ext>
            </a:extLst>
          </p:cNvPr>
          <p:cNvSpPr txBox="1"/>
          <p:nvPr/>
        </p:nvSpPr>
        <p:spPr>
          <a:xfrm>
            <a:off x="5168292" y="777766"/>
            <a:ext cx="6845032" cy="1661993"/>
          </a:xfrm>
          <a:prstGeom prst="rect">
            <a:avLst/>
          </a:prstGeom>
          <a:noFill/>
          <a:ln>
            <a:solidFill>
              <a:schemeClr val="tx2"/>
            </a:solidFill>
          </a:ln>
        </p:spPr>
        <p:txBody>
          <a:bodyPr wrap="square" rtlCol="0">
            <a:spAutoFit/>
          </a:bodyPr>
          <a:lstStyle/>
          <a:p>
            <a:r>
              <a:rPr lang="en-US" dirty="0"/>
              <a:t>Data Overview</a:t>
            </a:r>
          </a:p>
          <a:p>
            <a:r>
              <a:rPr lang="en-US" sz="1200" dirty="0"/>
              <a:t>Lorem ipsum dolor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a:t>
            </a:r>
          </a:p>
        </p:txBody>
      </p:sp>
      <p:sp>
        <p:nvSpPr>
          <p:cNvPr id="23" name="TextBox 22">
            <a:extLst>
              <a:ext uri="{FF2B5EF4-FFF2-40B4-BE49-F238E27FC236}">
                <a16:creationId xmlns:a16="http://schemas.microsoft.com/office/drawing/2014/main" id="{B17993A6-6C40-5344-854A-9BDFFFFD652E}"/>
              </a:ext>
            </a:extLst>
          </p:cNvPr>
          <p:cNvSpPr txBox="1"/>
          <p:nvPr/>
        </p:nvSpPr>
        <p:spPr>
          <a:xfrm>
            <a:off x="126124" y="2522483"/>
            <a:ext cx="4948974" cy="4247317"/>
          </a:xfrm>
          <a:prstGeom prst="rect">
            <a:avLst/>
          </a:prstGeom>
          <a:noFill/>
          <a:ln>
            <a:solidFill>
              <a:schemeClr val="tx2"/>
            </a:solidFill>
          </a:ln>
        </p:spPr>
        <p:txBody>
          <a:bodyPr wrap="square" rtlCol="0">
            <a:spAutoFit/>
          </a:bodyPr>
          <a:lstStyle/>
          <a:p>
            <a:r>
              <a:rPr lang="en-US" dirty="0"/>
              <a:t>Models and Methodology</a:t>
            </a:r>
          </a:p>
          <a:p>
            <a:r>
              <a:rPr lang="en-US" sz="1200" dirty="0"/>
              <a:t>Provide a Table of Models Used Here and their performance</a:t>
            </a:r>
          </a:p>
          <a:p>
            <a:r>
              <a:rPr lang="en-US" sz="1200" dirty="0"/>
              <a:t>Table of ROC, AUC and accuracy metrics</a:t>
            </a:r>
          </a:p>
          <a:p>
            <a:r>
              <a:rPr lang="en-US" sz="1200" dirty="0"/>
              <a:t>AUC Curve Plot</a:t>
            </a:r>
          </a:p>
          <a:p>
            <a:r>
              <a:rPr lang="en-US" sz="1200" dirty="0"/>
              <a:t>Feature Importance Plot of Best Model</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p:txBody>
      </p:sp>
      <p:sp>
        <p:nvSpPr>
          <p:cNvPr id="24" name="TextBox 23">
            <a:extLst>
              <a:ext uri="{FF2B5EF4-FFF2-40B4-BE49-F238E27FC236}">
                <a16:creationId xmlns:a16="http://schemas.microsoft.com/office/drawing/2014/main" id="{4EE7DB57-1046-A943-A101-98B8B81EE8B4}"/>
              </a:ext>
            </a:extLst>
          </p:cNvPr>
          <p:cNvSpPr txBox="1"/>
          <p:nvPr/>
        </p:nvSpPr>
        <p:spPr>
          <a:xfrm>
            <a:off x="5168291" y="2522483"/>
            <a:ext cx="6845031" cy="2400657"/>
          </a:xfrm>
          <a:prstGeom prst="rect">
            <a:avLst/>
          </a:prstGeom>
          <a:noFill/>
          <a:ln>
            <a:solidFill>
              <a:schemeClr val="tx2"/>
            </a:solidFill>
          </a:ln>
        </p:spPr>
        <p:txBody>
          <a:bodyPr wrap="square" rtlCol="0">
            <a:spAutoFit/>
          </a:bodyPr>
          <a:lstStyle/>
          <a:p>
            <a:r>
              <a:rPr lang="en-US" dirty="0"/>
              <a:t>Insights, Recommendations, and Limitations</a:t>
            </a:r>
          </a:p>
          <a:p>
            <a:r>
              <a:rPr lang="en-US" sz="1200" dirty="0"/>
              <a:t>Look at models and generate insights</a:t>
            </a:r>
          </a:p>
          <a:p>
            <a:endParaRPr lang="en-US" sz="1200" dirty="0"/>
          </a:p>
          <a:p>
            <a:r>
              <a:rPr lang="en-US" sz="1200" dirty="0"/>
              <a:t>The models should tell us features to examine that allow us to predict wins better</a:t>
            </a:r>
          </a:p>
          <a:p>
            <a:r>
              <a:rPr lang="en-US" sz="1200" dirty="0"/>
              <a:t>(Maybe add feature importance?)</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p:txBody>
      </p:sp>
      <p:sp>
        <p:nvSpPr>
          <p:cNvPr id="25" name="TextBox 24">
            <a:extLst>
              <a:ext uri="{FF2B5EF4-FFF2-40B4-BE49-F238E27FC236}">
                <a16:creationId xmlns:a16="http://schemas.microsoft.com/office/drawing/2014/main" id="{F0582553-673F-CD44-A7D9-24D4B67F0098}"/>
              </a:ext>
            </a:extLst>
          </p:cNvPr>
          <p:cNvSpPr txBox="1"/>
          <p:nvPr/>
        </p:nvSpPr>
        <p:spPr>
          <a:xfrm>
            <a:off x="5168290" y="5005864"/>
            <a:ext cx="6845031" cy="1661993"/>
          </a:xfrm>
          <a:prstGeom prst="rect">
            <a:avLst/>
          </a:prstGeom>
          <a:noFill/>
          <a:ln>
            <a:solidFill>
              <a:schemeClr val="tx2"/>
            </a:solidFill>
          </a:ln>
        </p:spPr>
        <p:txBody>
          <a:bodyPr wrap="square" rtlCol="0">
            <a:spAutoFit/>
          </a:bodyPr>
          <a:lstStyle/>
          <a:p>
            <a:r>
              <a:rPr lang="en-US" dirty="0"/>
              <a:t>Conclusion</a:t>
            </a:r>
          </a:p>
          <a:p>
            <a:r>
              <a:rPr lang="en-US" sz="1200" dirty="0"/>
              <a:t>1-2 Sentence of Actionable recommendations</a:t>
            </a:r>
          </a:p>
          <a:p>
            <a:r>
              <a:rPr lang="en-US" sz="1200" dirty="0"/>
              <a:t>A</a:t>
            </a:r>
          </a:p>
          <a:p>
            <a:r>
              <a:rPr lang="en-US" sz="1200" dirty="0"/>
              <a:t>A</a:t>
            </a:r>
          </a:p>
          <a:p>
            <a:r>
              <a:rPr lang="en-US" sz="1200" dirty="0"/>
              <a:t>A</a:t>
            </a:r>
          </a:p>
          <a:p>
            <a:r>
              <a:rPr lang="en-US" sz="1200" dirty="0"/>
              <a:t>A</a:t>
            </a:r>
          </a:p>
          <a:p>
            <a:r>
              <a:rPr lang="en-US" sz="1200" dirty="0"/>
              <a:t>A</a:t>
            </a:r>
          </a:p>
          <a:p>
            <a:r>
              <a:rPr lang="en-US" sz="1200" dirty="0"/>
              <a:t>A</a:t>
            </a:r>
          </a:p>
        </p:txBody>
      </p:sp>
    </p:spTree>
    <p:extLst>
      <p:ext uri="{BB962C8B-B14F-4D97-AF65-F5344CB8AC3E}">
        <p14:creationId xmlns:p14="http://schemas.microsoft.com/office/powerpoint/2010/main" val="986247666"/>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356</Words>
  <Application>Microsoft Macintosh PowerPoint</Application>
  <PresentationFormat>Widescreen</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Grandview Display</vt:lpstr>
      <vt:lpstr>DashVTI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Rowland, Trevor (trowland42)</dc:creator>
  <cp:lastModifiedBy>Rowland, Trevor (trowland42)</cp:lastModifiedBy>
  <cp:revision>1</cp:revision>
  <dcterms:created xsi:type="dcterms:W3CDTF">2025-04-22T19:17:53Z</dcterms:created>
  <dcterms:modified xsi:type="dcterms:W3CDTF">2025-04-22T19:41:05Z</dcterms:modified>
</cp:coreProperties>
</file>