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0"/>
  </p:notesMasterIdLst>
  <p:handoutMasterIdLst>
    <p:handoutMasterId r:id="rId61"/>
  </p:handoutMasterIdLst>
  <p:sldIdLst>
    <p:sldId id="256" r:id="rId3"/>
    <p:sldId id="257" r:id="rId4"/>
    <p:sldId id="259" r:id="rId5"/>
    <p:sldId id="260" r:id="rId6"/>
    <p:sldId id="264" r:id="rId7"/>
    <p:sldId id="261" r:id="rId8"/>
    <p:sldId id="262" r:id="rId9"/>
    <p:sldId id="265" r:id="rId10"/>
    <p:sldId id="263" r:id="rId11"/>
    <p:sldId id="267" r:id="rId12"/>
    <p:sldId id="266" r:id="rId13"/>
    <p:sldId id="268" r:id="rId14"/>
    <p:sldId id="269" r:id="rId15"/>
    <p:sldId id="270" r:id="rId16"/>
    <p:sldId id="271" r:id="rId17"/>
    <p:sldId id="273" r:id="rId18"/>
    <p:sldId id="274" r:id="rId19"/>
    <p:sldId id="275" r:id="rId20"/>
    <p:sldId id="276" r:id="rId21"/>
    <p:sldId id="277" r:id="rId22"/>
    <p:sldId id="278" r:id="rId23"/>
    <p:sldId id="283" r:id="rId24"/>
    <p:sldId id="315" r:id="rId25"/>
    <p:sldId id="316" r:id="rId26"/>
    <p:sldId id="280" r:id="rId27"/>
    <p:sldId id="279" r:id="rId28"/>
    <p:sldId id="286" r:id="rId29"/>
    <p:sldId id="287" r:id="rId30"/>
    <p:sldId id="288" r:id="rId31"/>
    <p:sldId id="302" r:id="rId32"/>
    <p:sldId id="303" r:id="rId33"/>
    <p:sldId id="314" r:id="rId34"/>
    <p:sldId id="289" r:id="rId35"/>
    <p:sldId id="290" r:id="rId36"/>
    <p:sldId id="291" r:id="rId37"/>
    <p:sldId id="292" r:id="rId38"/>
    <p:sldId id="293" r:id="rId39"/>
    <p:sldId id="294" r:id="rId40"/>
    <p:sldId id="295" r:id="rId41"/>
    <p:sldId id="296" r:id="rId42"/>
    <p:sldId id="297" r:id="rId43"/>
    <p:sldId id="298" r:id="rId44"/>
    <p:sldId id="299" r:id="rId45"/>
    <p:sldId id="304" r:id="rId46"/>
    <p:sldId id="305" r:id="rId47"/>
    <p:sldId id="306" r:id="rId48"/>
    <p:sldId id="300" r:id="rId49"/>
    <p:sldId id="301" r:id="rId50"/>
    <p:sldId id="282" r:id="rId51"/>
    <p:sldId id="308" r:id="rId52"/>
    <p:sldId id="309" r:id="rId53"/>
    <p:sldId id="310" r:id="rId54"/>
    <p:sldId id="311" r:id="rId55"/>
    <p:sldId id="312" r:id="rId56"/>
    <p:sldId id="313" r:id="rId57"/>
    <p:sldId id="307" r:id="rId58"/>
    <p:sldId id="284" r:id="rId59"/>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Georgia" panose="02040502050405020303" pitchFamily="18" charset="0"/>
        <a:ea typeface="+mn-ea"/>
        <a:cs typeface="+mn-cs"/>
      </a:defRPr>
    </a:lvl1pPr>
    <a:lvl2pPr marL="457200" algn="l" rtl="0" fontAlgn="base">
      <a:spcBef>
        <a:spcPct val="0"/>
      </a:spcBef>
      <a:spcAft>
        <a:spcPct val="0"/>
      </a:spcAft>
      <a:defRPr b="1" kern="1200">
        <a:solidFill>
          <a:schemeClr val="tx1"/>
        </a:solidFill>
        <a:latin typeface="Georgia" panose="02040502050405020303" pitchFamily="18" charset="0"/>
        <a:ea typeface="+mn-ea"/>
        <a:cs typeface="+mn-cs"/>
      </a:defRPr>
    </a:lvl2pPr>
    <a:lvl3pPr marL="914400" algn="l" rtl="0" fontAlgn="base">
      <a:spcBef>
        <a:spcPct val="0"/>
      </a:spcBef>
      <a:spcAft>
        <a:spcPct val="0"/>
      </a:spcAft>
      <a:defRPr b="1" kern="1200">
        <a:solidFill>
          <a:schemeClr val="tx1"/>
        </a:solidFill>
        <a:latin typeface="Georgia" panose="02040502050405020303" pitchFamily="18" charset="0"/>
        <a:ea typeface="+mn-ea"/>
        <a:cs typeface="+mn-cs"/>
      </a:defRPr>
    </a:lvl3pPr>
    <a:lvl4pPr marL="1371600" algn="l" rtl="0" fontAlgn="base">
      <a:spcBef>
        <a:spcPct val="0"/>
      </a:spcBef>
      <a:spcAft>
        <a:spcPct val="0"/>
      </a:spcAft>
      <a:defRPr b="1" kern="1200">
        <a:solidFill>
          <a:schemeClr val="tx1"/>
        </a:solidFill>
        <a:latin typeface="Georgia" panose="02040502050405020303" pitchFamily="18" charset="0"/>
        <a:ea typeface="+mn-ea"/>
        <a:cs typeface="+mn-cs"/>
      </a:defRPr>
    </a:lvl4pPr>
    <a:lvl5pPr marL="1828800" algn="l" rtl="0" fontAlgn="base">
      <a:spcBef>
        <a:spcPct val="0"/>
      </a:spcBef>
      <a:spcAft>
        <a:spcPct val="0"/>
      </a:spcAft>
      <a:defRPr b="1" kern="1200">
        <a:solidFill>
          <a:schemeClr val="tx1"/>
        </a:solidFill>
        <a:latin typeface="Georgia" panose="02040502050405020303" pitchFamily="18" charset="0"/>
        <a:ea typeface="+mn-ea"/>
        <a:cs typeface="+mn-cs"/>
      </a:defRPr>
    </a:lvl5pPr>
    <a:lvl6pPr marL="2286000" algn="l" defTabSz="914400" rtl="0" eaLnBrk="1" latinLnBrk="0" hangingPunct="1">
      <a:defRPr b="1" kern="1200">
        <a:solidFill>
          <a:schemeClr val="tx1"/>
        </a:solidFill>
        <a:latin typeface="Georgia" panose="02040502050405020303" pitchFamily="18" charset="0"/>
        <a:ea typeface="+mn-ea"/>
        <a:cs typeface="+mn-cs"/>
      </a:defRPr>
    </a:lvl6pPr>
    <a:lvl7pPr marL="2743200" algn="l" defTabSz="914400" rtl="0" eaLnBrk="1" latinLnBrk="0" hangingPunct="1">
      <a:defRPr b="1" kern="1200">
        <a:solidFill>
          <a:schemeClr val="tx1"/>
        </a:solidFill>
        <a:latin typeface="Georgia" panose="02040502050405020303" pitchFamily="18" charset="0"/>
        <a:ea typeface="+mn-ea"/>
        <a:cs typeface="+mn-cs"/>
      </a:defRPr>
    </a:lvl7pPr>
    <a:lvl8pPr marL="3200400" algn="l" defTabSz="914400" rtl="0" eaLnBrk="1" latinLnBrk="0" hangingPunct="1">
      <a:defRPr b="1" kern="1200">
        <a:solidFill>
          <a:schemeClr val="tx1"/>
        </a:solidFill>
        <a:latin typeface="Georgia" panose="02040502050405020303" pitchFamily="18" charset="0"/>
        <a:ea typeface="+mn-ea"/>
        <a:cs typeface="+mn-cs"/>
      </a:defRPr>
    </a:lvl8pPr>
    <a:lvl9pPr marL="3657600" algn="l" defTabSz="914400" rtl="0" eaLnBrk="1" latinLnBrk="0" hangingPunct="1">
      <a:defRPr b="1" kern="1200">
        <a:solidFill>
          <a:schemeClr val="tx1"/>
        </a:solidFill>
        <a:latin typeface="Georgia" panose="02040502050405020303" pitchFamily="18"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75806"/>
    <a:srgbClr val="00499F"/>
    <a:srgbClr val="AB5858"/>
    <a:srgbClr val="325D8C"/>
    <a:srgbClr val="FFFFFF"/>
    <a:srgbClr val="476E98"/>
    <a:srgbClr val="1E3A62"/>
    <a:srgbClr val="6548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48" autoAdjust="0"/>
  </p:normalViewPr>
  <p:slideViewPr>
    <p:cSldViewPr>
      <p:cViewPr>
        <p:scale>
          <a:sx n="100" d="100"/>
          <a:sy n="100" d="100"/>
        </p:scale>
        <p:origin x="1046" y="21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744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Tempo di calcolo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Seconda soluzione</c:v>
                </c:pt>
                <c:pt idx="1">
                  <c:v>Terza soluzione</c:v>
                </c:pt>
                <c:pt idx="2">
                  <c:v>Terza soluzione ottimizzata</c:v>
                </c:pt>
              </c:strCache>
            </c:strRef>
          </c:cat>
          <c:val>
            <c:numRef>
              <c:f>Foglio1!$B$2:$B$4</c:f>
              <c:numCache>
                <c:formatCode>General</c:formatCode>
                <c:ptCount val="3"/>
                <c:pt idx="0">
                  <c:v>700</c:v>
                </c:pt>
                <c:pt idx="1">
                  <c:v>720</c:v>
                </c:pt>
                <c:pt idx="2">
                  <c:v>240</c:v>
                </c:pt>
              </c:numCache>
            </c:numRef>
          </c:val>
          <c:extLst>
            <c:ext xmlns:c16="http://schemas.microsoft.com/office/drawing/2014/chart" uri="{C3380CC4-5D6E-409C-BE32-E72D297353CC}">
              <c16:uniqueId val="{00000000-AB60-4AFF-8CC9-AEF2EA1BA11E}"/>
            </c:ext>
          </c:extLst>
        </c:ser>
        <c:ser>
          <c:idx val="1"/>
          <c:order val="1"/>
          <c:tx>
            <c:strRef>
              <c:f>Foglio1!$C$1</c:f>
              <c:strCache>
                <c:ptCount val="1"/>
                <c:pt idx="0">
                  <c:v>Punteggio</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Foglio1!$A$2:$A$4</c:f>
              <c:strCache>
                <c:ptCount val="3"/>
                <c:pt idx="0">
                  <c:v>Seconda soluzione</c:v>
                </c:pt>
                <c:pt idx="1">
                  <c:v>Terza soluzione</c:v>
                </c:pt>
                <c:pt idx="2">
                  <c:v>Terza soluzione ottimizzata</c:v>
                </c:pt>
              </c:strCache>
            </c:strRef>
          </c:cat>
          <c:val>
            <c:numRef>
              <c:f>Foglio1!$C$2:$C$4</c:f>
              <c:numCache>
                <c:formatCode>General</c:formatCode>
                <c:ptCount val="3"/>
                <c:pt idx="0">
                  <c:v>14</c:v>
                </c:pt>
                <c:pt idx="1">
                  <c:v>23539</c:v>
                </c:pt>
                <c:pt idx="2">
                  <c:v>20514</c:v>
                </c:pt>
              </c:numCache>
            </c:numRef>
          </c:val>
          <c:extLst>
            <c:ext xmlns:c16="http://schemas.microsoft.com/office/drawing/2014/chart" uri="{C3380CC4-5D6E-409C-BE32-E72D297353CC}">
              <c16:uniqueId val="{00000001-AB60-4AFF-8CC9-AEF2EA1BA11E}"/>
            </c:ext>
          </c:extLst>
        </c:ser>
        <c:dLbls>
          <c:showLegendKey val="0"/>
          <c:showVal val="0"/>
          <c:showCatName val="0"/>
          <c:showSerName val="0"/>
          <c:showPercent val="0"/>
          <c:showBubbleSize val="0"/>
        </c:dLbls>
        <c:gapWidth val="199"/>
        <c:axId val="1766898335"/>
        <c:axId val="1766896671"/>
      </c:barChart>
      <c:catAx>
        <c:axId val="176689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solidFill>
                  <a:schemeClr val="tx1">
                    <a:lumMod val="65000"/>
                    <a:lumOff val="35000"/>
                  </a:schemeClr>
                </a:solidFill>
                <a:latin typeface="+mn-lt"/>
                <a:ea typeface="+mn-ea"/>
                <a:cs typeface="+mn-cs"/>
              </a:defRPr>
            </a:pPr>
            <a:endParaRPr lang="it-IT"/>
          </a:p>
        </c:txPr>
        <c:crossAx val="1766896671"/>
        <c:crosses val="autoZero"/>
        <c:auto val="1"/>
        <c:lblAlgn val="ctr"/>
        <c:lblOffset val="100"/>
        <c:noMultiLvlLbl val="0"/>
      </c:catAx>
      <c:valAx>
        <c:axId val="176689667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7668983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Foglio1!$B$1</c:f>
              <c:strCache>
                <c:ptCount val="1"/>
                <c:pt idx="0">
                  <c:v>Tempo (s)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Foglio1!$A$2:$A$3</c:f>
              <c:strCache>
                <c:ptCount val="2"/>
                <c:pt idx="0">
                  <c:v>Terza soluzione</c:v>
                </c:pt>
                <c:pt idx="1">
                  <c:v>Terza soluzione ottimizzata</c:v>
                </c:pt>
              </c:strCache>
            </c:strRef>
          </c:cat>
          <c:val>
            <c:numRef>
              <c:f>Foglio1!$B$2:$B$3</c:f>
              <c:numCache>
                <c:formatCode>General</c:formatCode>
                <c:ptCount val="2"/>
                <c:pt idx="0">
                  <c:v>720</c:v>
                </c:pt>
                <c:pt idx="1">
                  <c:v>240</c:v>
                </c:pt>
              </c:numCache>
            </c:numRef>
          </c:val>
          <c:extLst>
            <c:ext xmlns:c16="http://schemas.microsoft.com/office/drawing/2014/chart" uri="{C3380CC4-5D6E-409C-BE32-E72D297353CC}">
              <c16:uniqueId val="{00000000-0072-4560-833C-681B95C4A1F4}"/>
            </c:ext>
          </c:extLst>
        </c:ser>
        <c:ser>
          <c:idx val="1"/>
          <c:order val="1"/>
          <c:tx>
            <c:strRef>
              <c:f>Foglio1!$C$1</c:f>
              <c:strCache>
                <c:ptCount val="1"/>
                <c:pt idx="0">
                  <c:v>Node rate (Nodi/s)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Foglio1!$A$2:$A$3</c:f>
              <c:strCache>
                <c:ptCount val="2"/>
                <c:pt idx="0">
                  <c:v>Terza soluzione</c:v>
                </c:pt>
                <c:pt idx="1">
                  <c:v>Terza soluzione ottimizzata</c:v>
                </c:pt>
              </c:strCache>
            </c:strRef>
          </c:cat>
          <c:val>
            <c:numRef>
              <c:f>Foglio1!$C$2:$C$3</c:f>
              <c:numCache>
                <c:formatCode>General</c:formatCode>
                <c:ptCount val="2"/>
                <c:pt idx="0">
                  <c:v>20.274999999999999</c:v>
                </c:pt>
                <c:pt idx="1">
                  <c:v>40.524999999999999</c:v>
                </c:pt>
              </c:numCache>
            </c:numRef>
          </c:val>
          <c:extLst>
            <c:ext xmlns:c16="http://schemas.microsoft.com/office/drawing/2014/chart" uri="{C3380CC4-5D6E-409C-BE32-E72D297353CC}">
              <c16:uniqueId val="{00000001-0072-4560-833C-681B95C4A1F4}"/>
            </c:ext>
          </c:extLst>
        </c:ser>
        <c:dLbls>
          <c:showLegendKey val="0"/>
          <c:showVal val="0"/>
          <c:showCatName val="0"/>
          <c:showSerName val="0"/>
          <c:showPercent val="0"/>
          <c:showBubbleSize val="0"/>
        </c:dLbls>
        <c:gapWidth val="182"/>
        <c:axId val="1790577695"/>
        <c:axId val="1790575199"/>
      </c:barChart>
      <c:catAx>
        <c:axId val="1790577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it-IT"/>
          </a:p>
        </c:txPr>
        <c:crossAx val="1790575199"/>
        <c:crosses val="autoZero"/>
        <c:auto val="1"/>
        <c:lblAlgn val="ctr"/>
        <c:lblOffset val="100"/>
        <c:noMultiLvlLbl val="0"/>
      </c:catAx>
      <c:valAx>
        <c:axId val="17905751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it-IT"/>
          </a:p>
        </c:txPr>
        <c:crossAx val="1790577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6B7385D-CDF8-4A77-A855-520AA618DD3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panose="020B0604020202020204" pitchFamily="34" charset="0"/>
              </a:defRPr>
            </a:lvl1pPr>
          </a:lstStyle>
          <a:p>
            <a:endParaRPr lang="ru-RU" altLang="it-IT"/>
          </a:p>
        </p:txBody>
      </p:sp>
      <p:sp>
        <p:nvSpPr>
          <p:cNvPr id="69635" name="Rectangle 3">
            <a:extLst>
              <a:ext uri="{FF2B5EF4-FFF2-40B4-BE49-F238E27FC236}">
                <a16:creationId xmlns:a16="http://schemas.microsoft.com/office/drawing/2014/main" id="{6CED2A1C-2D7D-4EC1-AE23-8E53B8F3803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panose="020B0604020202020204" pitchFamily="34" charset="0"/>
              </a:defRPr>
            </a:lvl1pPr>
          </a:lstStyle>
          <a:p>
            <a:endParaRPr lang="ru-RU" altLang="it-IT"/>
          </a:p>
        </p:txBody>
      </p:sp>
      <p:sp>
        <p:nvSpPr>
          <p:cNvPr id="69636" name="Rectangle 4">
            <a:extLst>
              <a:ext uri="{FF2B5EF4-FFF2-40B4-BE49-F238E27FC236}">
                <a16:creationId xmlns:a16="http://schemas.microsoft.com/office/drawing/2014/main" id="{9671A63D-AF5E-4472-9845-F69BBF7B2185}"/>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7539AE49-06C4-4C14-BA09-B4BAC2BC3B1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it-IT"/>
              <a:t>Click to edit Master text styles</a:t>
            </a:r>
          </a:p>
          <a:p>
            <a:pPr lvl="1"/>
            <a:r>
              <a:rPr lang="ru-RU" altLang="it-IT"/>
              <a:t>Second level</a:t>
            </a:r>
          </a:p>
          <a:p>
            <a:pPr lvl="2"/>
            <a:r>
              <a:rPr lang="ru-RU" altLang="it-IT"/>
              <a:t>Third level</a:t>
            </a:r>
          </a:p>
          <a:p>
            <a:pPr lvl="3"/>
            <a:r>
              <a:rPr lang="ru-RU" altLang="it-IT"/>
              <a:t>Fourth level</a:t>
            </a:r>
          </a:p>
          <a:p>
            <a:pPr lvl="4"/>
            <a:r>
              <a:rPr lang="ru-RU" altLang="it-IT"/>
              <a:t>Fifth level</a:t>
            </a:r>
          </a:p>
        </p:txBody>
      </p:sp>
      <p:sp>
        <p:nvSpPr>
          <p:cNvPr id="69638" name="Rectangle 6">
            <a:extLst>
              <a:ext uri="{FF2B5EF4-FFF2-40B4-BE49-F238E27FC236}">
                <a16:creationId xmlns:a16="http://schemas.microsoft.com/office/drawing/2014/main" id="{472FDDE0-9A55-444E-90C1-2B6796C2607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panose="020B0604020202020204" pitchFamily="34" charset="0"/>
              </a:defRPr>
            </a:lvl1pPr>
          </a:lstStyle>
          <a:p>
            <a:endParaRPr lang="ru-RU" altLang="it-IT"/>
          </a:p>
        </p:txBody>
      </p:sp>
      <p:sp>
        <p:nvSpPr>
          <p:cNvPr id="69639" name="Rectangle 7">
            <a:extLst>
              <a:ext uri="{FF2B5EF4-FFF2-40B4-BE49-F238E27FC236}">
                <a16:creationId xmlns:a16="http://schemas.microsoft.com/office/drawing/2014/main" id="{999A27B5-706B-42A3-980F-561439EAF9F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D278BD77-CE6E-4CE6-B7A8-03E2E44BF96D}" type="slidenum">
              <a:rPr lang="ru-RU" altLang="it-IT"/>
              <a:pPr/>
              <a:t>‹N›</a:t>
            </a:fld>
            <a:endParaRPr lang="ru-RU" alt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B8D0D6A-B39E-4CCC-8268-3C1ACFD1DA37}"/>
              </a:ext>
            </a:extLst>
          </p:cNvPr>
          <p:cNvSpPr>
            <a:spLocks noGrp="1" noChangeArrowheads="1"/>
          </p:cNvSpPr>
          <p:nvPr>
            <p:ph type="ctrTitle"/>
          </p:nvPr>
        </p:nvSpPr>
        <p:spPr>
          <a:xfrm>
            <a:off x="4500563" y="1852613"/>
            <a:ext cx="4176712" cy="1079500"/>
          </a:xfrm>
          <a:effectLst>
            <a:outerShdw dist="17961" dir="2700000" algn="ctr" rotWithShape="0">
              <a:schemeClr val="bg2"/>
            </a:outerShdw>
          </a:effectLst>
        </p:spPr>
        <p:txBody>
          <a:bodyPr/>
          <a:lstStyle>
            <a:lvl1pPr>
              <a:defRPr/>
            </a:lvl1pPr>
          </a:lstStyle>
          <a:p>
            <a:pPr lvl="0"/>
            <a:r>
              <a:rPr lang="it-IT" altLang="it-IT" noProof="0"/>
              <a:t>Fare clic per modificare lo stile del titolo dello schema</a:t>
            </a:r>
            <a:endParaRPr lang="ru-RU" altLang="it-IT" noProof="0"/>
          </a:p>
        </p:txBody>
      </p:sp>
      <p:sp>
        <p:nvSpPr>
          <p:cNvPr id="5123" name="Rectangle 3">
            <a:extLst>
              <a:ext uri="{FF2B5EF4-FFF2-40B4-BE49-F238E27FC236}">
                <a16:creationId xmlns:a16="http://schemas.microsoft.com/office/drawing/2014/main" id="{13BF503F-9899-43A3-B968-0FB178727290}"/>
              </a:ext>
            </a:extLst>
          </p:cNvPr>
          <p:cNvSpPr>
            <a:spLocks noGrp="1" noChangeArrowheads="1"/>
          </p:cNvSpPr>
          <p:nvPr>
            <p:ph type="subTitle" idx="1"/>
          </p:nvPr>
        </p:nvSpPr>
        <p:spPr>
          <a:xfrm>
            <a:off x="4500563" y="3005138"/>
            <a:ext cx="4176712" cy="539750"/>
          </a:xfrm>
          <a:effectLst>
            <a:outerShdw dist="17961" dir="2700000" algn="ctr" rotWithShape="0">
              <a:schemeClr val="bg2"/>
            </a:outerShdw>
          </a:effectLst>
        </p:spPr>
        <p:txBody>
          <a:bodyPr/>
          <a:lstStyle>
            <a:lvl1pPr marL="0" indent="0">
              <a:buFontTx/>
              <a:buNone/>
              <a:defRPr/>
            </a:lvl1pPr>
          </a:lstStyle>
          <a:p>
            <a:pPr lvl="0"/>
            <a:r>
              <a:rPr lang="it-IT" altLang="it-IT" noProof="0"/>
              <a:t>Fare clic per modificare lo stile del sottotitolo dello schema</a:t>
            </a:r>
            <a:endParaRPr lang="ru-RU" alt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24E057-3714-4215-9517-A0F668831B9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316A57A-C031-4FD9-93F5-6A43311364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51DF2C-7201-4BD1-A371-6DC9EE89EC8A}"/>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F895377A-C45A-4BA4-8FFD-B789926E61E3}"/>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F1668CA6-AEDF-4294-968D-0D6CC7B179A2}"/>
              </a:ext>
            </a:extLst>
          </p:cNvPr>
          <p:cNvSpPr>
            <a:spLocks noGrp="1"/>
          </p:cNvSpPr>
          <p:nvPr>
            <p:ph type="sldNum" sz="quarter" idx="12"/>
          </p:nvPr>
        </p:nvSpPr>
        <p:spPr/>
        <p:txBody>
          <a:bodyPr/>
          <a:lstStyle>
            <a:lvl1pPr>
              <a:defRPr/>
            </a:lvl1pPr>
          </a:lstStyle>
          <a:p>
            <a:fld id="{8FDA232A-F9A3-4E64-A6D4-C9AF001ABA2C}" type="slidenum">
              <a:rPr lang="ru-RU" altLang="it-IT"/>
              <a:pPr/>
              <a:t>‹N›</a:t>
            </a:fld>
            <a:endParaRPr lang="ru-RU" altLang="it-IT"/>
          </a:p>
        </p:txBody>
      </p:sp>
    </p:spTree>
    <p:extLst>
      <p:ext uri="{BB962C8B-B14F-4D97-AF65-F5344CB8AC3E}">
        <p14:creationId xmlns:p14="http://schemas.microsoft.com/office/powerpoint/2010/main" val="379590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937E126-65C0-4D0B-84E3-C5E49926895A}"/>
              </a:ext>
            </a:extLst>
          </p:cNvPr>
          <p:cNvSpPr>
            <a:spLocks noGrp="1"/>
          </p:cNvSpPr>
          <p:nvPr>
            <p:ph type="title" orient="vert"/>
          </p:nvPr>
        </p:nvSpPr>
        <p:spPr>
          <a:xfrm>
            <a:off x="6624638" y="628650"/>
            <a:ext cx="2051050" cy="408622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7F40983-FBB5-4773-B2A5-C15BCC36CFB6}"/>
              </a:ext>
            </a:extLst>
          </p:cNvPr>
          <p:cNvSpPr>
            <a:spLocks noGrp="1"/>
          </p:cNvSpPr>
          <p:nvPr>
            <p:ph type="body" orient="vert" idx="1"/>
          </p:nvPr>
        </p:nvSpPr>
        <p:spPr>
          <a:xfrm>
            <a:off x="468313" y="628650"/>
            <a:ext cx="6003925" cy="40862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4D50D29-656A-4218-BCC1-AD28237BF7B6}"/>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4DBF85F0-6627-4FA9-A228-60FE18A24560}"/>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F8A47393-C00A-478B-ADEB-83D3D06D448A}"/>
              </a:ext>
            </a:extLst>
          </p:cNvPr>
          <p:cNvSpPr>
            <a:spLocks noGrp="1"/>
          </p:cNvSpPr>
          <p:nvPr>
            <p:ph type="sldNum" sz="quarter" idx="12"/>
          </p:nvPr>
        </p:nvSpPr>
        <p:spPr/>
        <p:txBody>
          <a:bodyPr/>
          <a:lstStyle>
            <a:lvl1pPr>
              <a:defRPr/>
            </a:lvl1pPr>
          </a:lstStyle>
          <a:p>
            <a:fld id="{0DF055F1-B0EE-424A-8A81-A76C28890979}" type="slidenum">
              <a:rPr lang="ru-RU" altLang="it-IT"/>
              <a:pPr/>
              <a:t>‹N›</a:t>
            </a:fld>
            <a:endParaRPr lang="ru-RU" altLang="it-IT"/>
          </a:p>
        </p:txBody>
      </p:sp>
    </p:spTree>
    <p:extLst>
      <p:ext uri="{BB962C8B-B14F-4D97-AF65-F5344CB8AC3E}">
        <p14:creationId xmlns:p14="http://schemas.microsoft.com/office/powerpoint/2010/main" val="291312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CC5274-770E-427B-AF12-11D7B0446045}"/>
              </a:ext>
            </a:extLst>
          </p:cNvPr>
          <p:cNvSpPr>
            <a:spLocks noGrp="1"/>
          </p:cNvSpPr>
          <p:nvPr>
            <p:ph type="ctrTitle"/>
          </p:nvPr>
        </p:nvSpPr>
        <p:spPr>
          <a:xfrm>
            <a:off x="1143000" y="841375"/>
            <a:ext cx="6858000" cy="1792288"/>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B00AB23-4F7F-4587-B4A2-DD0E4764E39A}"/>
              </a:ext>
            </a:extLst>
          </p:cNvPr>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0552781-1632-4AD0-AA41-A1CE02717FAF}"/>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43871DA0-3F24-4324-BEB9-2A73ECA76185}"/>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FEF42CBB-772D-49DC-9FE6-B203B3294D67}"/>
              </a:ext>
            </a:extLst>
          </p:cNvPr>
          <p:cNvSpPr>
            <a:spLocks noGrp="1"/>
          </p:cNvSpPr>
          <p:nvPr>
            <p:ph type="sldNum" sz="quarter" idx="12"/>
          </p:nvPr>
        </p:nvSpPr>
        <p:spPr/>
        <p:txBody>
          <a:bodyPr/>
          <a:lstStyle>
            <a:lvl1pPr>
              <a:defRPr/>
            </a:lvl1pPr>
          </a:lstStyle>
          <a:p>
            <a:fld id="{AC41CBA1-AAC7-4F6A-8A6A-AE5758382A83}" type="slidenum">
              <a:rPr lang="ru-RU" altLang="it-IT"/>
              <a:pPr/>
              <a:t>‹N›</a:t>
            </a:fld>
            <a:endParaRPr lang="ru-RU" altLang="it-IT"/>
          </a:p>
        </p:txBody>
      </p:sp>
    </p:spTree>
    <p:extLst>
      <p:ext uri="{BB962C8B-B14F-4D97-AF65-F5344CB8AC3E}">
        <p14:creationId xmlns:p14="http://schemas.microsoft.com/office/powerpoint/2010/main" val="406823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1F9312-E16C-4AF6-B76F-945211A5F5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882D3F3-6A6D-466F-8D0F-C3FCAEAE748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A169D77-F6A8-4A23-9A6D-DC19EF5BE5DE}"/>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00F1E8D5-8648-4728-8584-752BF9F9E15E}"/>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6C1DAC4B-CDAC-4BE3-ACF7-38E6BD4E5514}"/>
              </a:ext>
            </a:extLst>
          </p:cNvPr>
          <p:cNvSpPr>
            <a:spLocks noGrp="1"/>
          </p:cNvSpPr>
          <p:nvPr>
            <p:ph type="sldNum" sz="quarter" idx="12"/>
          </p:nvPr>
        </p:nvSpPr>
        <p:spPr/>
        <p:txBody>
          <a:bodyPr/>
          <a:lstStyle>
            <a:lvl1pPr>
              <a:defRPr/>
            </a:lvl1pPr>
          </a:lstStyle>
          <a:p>
            <a:fld id="{473CE61A-8D2D-406C-A1CD-B3F3F1FAFA14}" type="slidenum">
              <a:rPr lang="ru-RU" altLang="it-IT"/>
              <a:pPr/>
              <a:t>‹N›</a:t>
            </a:fld>
            <a:endParaRPr lang="ru-RU" altLang="it-IT"/>
          </a:p>
        </p:txBody>
      </p:sp>
    </p:spTree>
    <p:extLst>
      <p:ext uri="{BB962C8B-B14F-4D97-AF65-F5344CB8AC3E}">
        <p14:creationId xmlns:p14="http://schemas.microsoft.com/office/powerpoint/2010/main" val="177515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42F2C1-BE87-4253-B8C2-4EAF29C3B4E0}"/>
              </a:ext>
            </a:extLst>
          </p:cNvPr>
          <p:cNvSpPr>
            <a:spLocks noGrp="1"/>
          </p:cNvSpPr>
          <p:nvPr>
            <p:ph type="title"/>
          </p:nvPr>
        </p:nvSpPr>
        <p:spPr>
          <a:xfrm>
            <a:off x="623888" y="1282700"/>
            <a:ext cx="7886700" cy="2139950"/>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7D4ED1B-8E3F-4F39-8952-7E3C0753E5F7}"/>
              </a:ext>
            </a:extLst>
          </p:cNvPr>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30D6DFE-51D5-4BE5-98AD-507C1771DDEA}"/>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62EA649E-B6EC-4471-81EA-EFC539BC29EF}"/>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32BCD423-B7F5-42E2-8A50-80FBFE8D6242}"/>
              </a:ext>
            </a:extLst>
          </p:cNvPr>
          <p:cNvSpPr>
            <a:spLocks noGrp="1"/>
          </p:cNvSpPr>
          <p:nvPr>
            <p:ph type="sldNum" sz="quarter" idx="12"/>
          </p:nvPr>
        </p:nvSpPr>
        <p:spPr/>
        <p:txBody>
          <a:bodyPr/>
          <a:lstStyle>
            <a:lvl1pPr>
              <a:defRPr/>
            </a:lvl1pPr>
          </a:lstStyle>
          <a:p>
            <a:fld id="{8E324F68-F61A-4C91-AAF1-48A6AA98EC72}" type="slidenum">
              <a:rPr lang="ru-RU" altLang="it-IT"/>
              <a:pPr/>
              <a:t>‹N›</a:t>
            </a:fld>
            <a:endParaRPr lang="ru-RU" altLang="it-IT"/>
          </a:p>
        </p:txBody>
      </p:sp>
    </p:spTree>
    <p:extLst>
      <p:ext uri="{BB962C8B-B14F-4D97-AF65-F5344CB8AC3E}">
        <p14:creationId xmlns:p14="http://schemas.microsoft.com/office/powerpoint/2010/main" val="9490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FBDBB0-35C1-4E45-8FD2-6E48E69B4E7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DBBEEFA-F0AF-4372-8620-7A3B13B49407}"/>
              </a:ext>
            </a:extLst>
          </p:cNvPr>
          <p:cNvSpPr>
            <a:spLocks noGrp="1"/>
          </p:cNvSpPr>
          <p:nvPr>
            <p:ph sz="half" idx="1"/>
          </p:nvPr>
        </p:nvSpPr>
        <p:spPr>
          <a:xfrm>
            <a:off x="1403350" y="1204913"/>
            <a:ext cx="3565525" cy="33956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37668D7-359B-4333-8438-6262A3059766}"/>
              </a:ext>
            </a:extLst>
          </p:cNvPr>
          <p:cNvSpPr>
            <a:spLocks noGrp="1"/>
          </p:cNvSpPr>
          <p:nvPr>
            <p:ph sz="half" idx="2"/>
          </p:nvPr>
        </p:nvSpPr>
        <p:spPr>
          <a:xfrm>
            <a:off x="5121275" y="1204913"/>
            <a:ext cx="3565525" cy="33956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97C49E7-44A6-42BF-8DF6-8E8A8C2319CD}"/>
              </a:ext>
            </a:extLst>
          </p:cNvPr>
          <p:cNvSpPr>
            <a:spLocks noGrp="1"/>
          </p:cNvSpPr>
          <p:nvPr>
            <p:ph type="dt" sz="half" idx="10"/>
          </p:nvPr>
        </p:nvSpPr>
        <p:spPr/>
        <p:txBody>
          <a:bodyPr/>
          <a:lstStyle>
            <a:lvl1pPr>
              <a:defRPr/>
            </a:lvl1pPr>
          </a:lstStyle>
          <a:p>
            <a:endParaRPr lang="ru-RU" altLang="it-IT"/>
          </a:p>
        </p:txBody>
      </p:sp>
      <p:sp>
        <p:nvSpPr>
          <p:cNvPr id="6" name="Segnaposto piè di pagina 5">
            <a:extLst>
              <a:ext uri="{FF2B5EF4-FFF2-40B4-BE49-F238E27FC236}">
                <a16:creationId xmlns:a16="http://schemas.microsoft.com/office/drawing/2014/main" id="{E5BBB454-DE9C-47BC-B3B7-B3DC109CCB41}"/>
              </a:ext>
            </a:extLst>
          </p:cNvPr>
          <p:cNvSpPr>
            <a:spLocks noGrp="1"/>
          </p:cNvSpPr>
          <p:nvPr>
            <p:ph type="ftr" sz="quarter" idx="11"/>
          </p:nvPr>
        </p:nvSpPr>
        <p:spPr/>
        <p:txBody>
          <a:bodyPr/>
          <a:lstStyle>
            <a:lvl1pPr>
              <a:defRPr/>
            </a:lvl1pPr>
          </a:lstStyle>
          <a:p>
            <a:endParaRPr lang="ru-RU" altLang="it-IT"/>
          </a:p>
        </p:txBody>
      </p:sp>
      <p:sp>
        <p:nvSpPr>
          <p:cNvPr id="7" name="Segnaposto numero diapositiva 6">
            <a:extLst>
              <a:ext uri="{FF2B5EF4-FFF2-40B4-BE49-F238E27FC236}">
                <a16:creationId xmlns:a16="http://schemas.microsoft.com/office/drawing/2014/main" id="{D0E95EBF-2033-4E24-AFBA-3B60263B558B}"/>
              </a:ext>
            </a:extLst>
          </p:cNvPr>
          <p:cNvSpPr>
            <a:spLocks noGrp="1"/>
          </p:cNvSpPr>
          <p:nvPr>
            <p:ph type="sldNum" sz="quarter" idx="12"/>
          </p:nvPr>
        </p:nvSpPr>
        <p:spPr/>
        <p:txBody>
          <a:bodyPr/>
          <a:lstStyle>
            <a:lvl1pPr>
              <a:defRPr/>
            </a:lvl1pPr>
          </a:lstStyle>
          <a:p>
            <a:fld id="{7D9B47CD-3855-4D4D-8414-A79A0CCBB667}" type="slidenum">
              <a:rPr lang="ru-RU" altLang="it-IT"/>
              <a:pPr/>
              <a:t>‹N›</a:t>
            </a:fld>
            <a:endParaRPr lang="ru-RU" altLang="it-IT"/>
          </a:p>
        </p:txBody>
      </p:sp>
    </p:spTree>
    <p:extLst>
      <p:ext uri="{BB962C8B-B14F-4D97-AF65-F5344CB8AC3E}">
        <p14:creationId xmlns:p14="http://schemas.microsoft.com/office/powerpoint/2010/main" val="2715767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24EDD-C758-4203-AA92-9E79F99E33B3}"/>
              </a:ext>
            </a:extLst>
          </p:cNvPr>
          <p:cNvSpPr>
            <a:spLocks noGrp="1"/>
          </p:cNvSpPr>
          <p:nvPr>
            <p:ph type="title"/>
          </p:nvPr>
        </p:nvSpPr>
        <p:spPr>
          <a:xfrm>
            <a:off x="630238" y="274638"/>
            <a:ext cx="7886700" cy="993775"/>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35B1FE4-CB86-4A40-8E00-F669A0EBC8B7}"/>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0A24316-995A-4CA7-AB6C-E64A0A2D03E0}"/>
              </a:ext>
            </a:extLst>
          </p:cNvPr>
          <p:cNvSpPr>
            <a:spLocks noGrp="1"/>
          </p:cNvSpPr>
          <p:nvPr>
            <p:ph sz="half" idx="2"/>
          </p:nvPr>
        </p:nvSpPr>
        <p:spPr>
          <a:xfrm>
            <a:off x="630238" y="1879600"/>
            <a:ext cx="3868737" cy="27638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D364F13-2DC9-4D87-96F4-99B61D369ED4}"/>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C7AFFAE-D673-4B22-A1B9-8EFC5AD2E9E5}"/>
              </a:ext>
            </a:extLst>
          </p:cNvPr>
          <p:cNvSpPr>
            <a:spLocks noGrp="1"/>
          </p:cNvSpPr>
          <p:nvPr>
            <p:ph sz="quarter" idx="4"/>
          </p:nvPr>
        </p:nvSpPr>
        <p:spPr>
          <a:xfrm>
            <a:off x="4629150" y="1879600"/>
            <a:ext cx="3887788" cy="27638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4998A9B-654F-4A99-97E8-CF46B635AA58}"/>
              </a:ext>
            </a:extLst>
          </p:cNvPr>
          <p:cNvSpPr>
            <a:spLocks noGrp="1"/>
          </p:cNvSpPr>
          <p:nvPr>
            <p:ph type="dt" sz="half" idx="10"/>
          </p:nvPr>
        </p:nvSpPr>
        <p:spPr/>
        <p:txBody>
          <a:bodyPr/>
          <a:lstStyle>
            <a:lvl1pPr>
              <a:defRPr/>
            </a:lvl1pPr>
          </a:lstStyle>
          <a:p>
            <a:endParaRPr lang="ru-RU" altLang="it-IT"/>
          </a:p>
        </p:txBody>
      </p:sp>
      <p:sp>
        <p:nvSpPr>
          <p:cNvPr id="8" name="Segnaposto piè di pagina 7">
            <a:extLst>
              <a:ext uri="{FF2B5EF4-FFF2-40B4-BE49-F238E27FC236}">
                <a16:creationId xmlns:a16="http://schemas.microsoft.com/office/drawing/2014/main" id="{75B0E1A1-CB41-434D-A0DC-470BCF431820}"/>
              </a:ext>
            </a:extLst>
          </p:cNvPr>
          <p:cNvSpPr>
            <a:spLocks noGrp="1"/>
          </p:cNvSpPr>
          <p:nvPr>
            <p:ph type="ftr" sz="quarter" idx="11"/>
          </p:nvPr>
        </p:nvSpPr>
        <p:spPr/>
        <p:txBody>
          <a:bodyPr/>
          <a:lstStyle>
            <a:lvl1pPr>
              <a:defRPr/>
            </a:lvl1pPr>
          </a:lstStyle>
          <a:p>
            <a:endParaRPr lang="ru-RU" altLang="it-IT"/>
          </a:p>
        </p:txBody>
      </p:sp>
      <p:sp>
        <p:nvSpPr>
          <p:cNvPr id="9" name="Segnaposto numero diapositiva 8">
            <a:extLst>
              <a:ext uri="{FF2B5EF4-FFF2-40B4-BE49-F238E27FC236}">
                <a16:creationId xmlns:a16="http://schemas.microsoft.com/office/drawing/2014/main" id="{CFF0F649-9071-4E02-A8D4-E7143CC61E9E}"/>
              </a:ext>
            </a:extLst>
          </p:cNvPr>
          <p:cNvSpPr>
            <a:spLocks noGrp="1"/>
          </p:cNvSpPr>
          <p:nvPr>
            <p:ph type="sldNum" sz="quarter" idx="12"/>
          </p:nvPr>
        </p:nvSpPr>
        <p:spPr/>
        <p:txBody>
          <a:bodyPr/>
          <a:lstStyle>
            <a:lvl1pPr>
              <a:defRPr/>
            </a:lvl1pPr>
          </a:lstStyle>
          <a:p>
            <a:fld id="{8EA01BA1-5F24-441B-82A6-8CADC2DF1B96}" type="slidenum">
              <a:rPr lang="ru-RU" altLang="it-IT"/>
              <a:pPr/>
              <a:t>‹N›</a:t>
            </a:fld>
            <a:endParaRPr lang="ru-RU" altLang="it-IT"/>
          </a:p>
        </p:txBody>
      </p:sp>
    </p:spTree>
    <p:extLst>
      <p:ext uri="{BB962C8B-B14F-4D97-AF65-F5344CB8AC3E}">
        <p14:creationId xmlns:p14="http://schemas.microsoft.com/office/powerpoint/2010/main" val="4092211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C4F6CA-67AF-4EC9-A77F-F47DB5F1954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3A2C9E8-52A8-440E-94C0-B1C24AFCB930}"/>
              </a:ext>
            </a:extLst>
          </p:cNvPr>
          <p:cNvSpPr>
            <a:spLocks noGrp="1"/>
          </p:cNvSpPr>
          <p:nvPr>
            <p:ph type="dt" sz="half" idx="10"/>
          </p:nvPr>
        </p:nvSpPr>
        <p:spPr/>
        <p:txBody>
          <a:bodyPr/>
          <a:lstStyle>
            <a:lvl1pPr>
              <a:defRPr/>
            </a:lvl1pPr>
          </a:lstStyle>
          <a:p>
            <a:endParaRPr lang="ru-RU" altLang="it-IT"/>
          </a:p>
        </p:txBody>
      </p:sp>
      <p:sp>
        <p:nvSpPr>
          <p:cNvPr id="4" name="Segnaposto piè di pagina 3">
            <a:extLst>
              <a:ext uri="{FF2B5EF4-FFF2-40B4-BE49-F238E27FC236}">
                <a16:creationId xmlns:a16="http://schemas.microsoft.com/office/drawing/2014/main" id="{C25010A5-E43A-4A87-BB98-40EE8262DB44}"/>
              </a:ext>
            </a:extLst>
          </p:cNvPr>
          <p:cNvSpPr>
            <a:spLocks noGrp="1"/>
          </p:cNvSpPr>
          <p:nvPr>
            <p:ph type="ftr" sz="quarter" idx="11"/>
          </p:nvPr>
        </p:nvSpPr>
        <p:spPr/>
        <p:txBody>
          <a:bodyPr/>
          <a:lstStyle>
            <a:lvl1pPr>
              <a:defRPr/>
            </a:lvl1pPr>
          </a:lstStyle>
          <a:p>
            <a:endParaRPr lang="ru-RU" altLang="it-IT"/>
          </a:p>
        </p:txBody>
      </p:sp>
      <p:sp>
        <p:nvSpPr>
          <p:cNvPr id="5" name="Segnaposto numero diapositiva 4">
            <a:extLst>
              <a:ext uri="{FF2B5EF4-FFF2-40B4-BE49-F238E27FC236}">
                <a16:creationId xmlns:a16="http://schemas.microsoft.com/office/drawing/2014/main" id="{DB272A08-E11A-4135-BA51-07ADE50166A8}"/>
              </a:ext>
            </a:extLst>
          </p:cNvPr>
          <p:cNvSpPr>
            <a:spLocks noGrp="1"/>
          </p:cNvSpPr>
          <p:nvPr>
            <p:ph type="sldNum" sz="quarter" idx="12"/>
          </p:nvPr>
        </p:nvSpPr>
        <p:spPr/>
        <p:txBody>
          <a:bodyPr/>
          <a:lstStyle>
            <a:lvl1pPr>
              <a:defRPr/>
            </a:lvl1pPr>
          </a:lstStyle>
          <a:p>
            <a:fld id="{BAE8A5E8-6B79-4766-BAA6-64F53D7B88E9}" type="slidenum">
              <a:rPr lang="ru-RU" altLang="it-IT"/>
              <a:pPr/>
              <a:t>‹N›</a:t>
            </a:fld>
            <a:endParaRPr lang="ru-RU" altLang="it-IT"/>
          </a:p>
        </p:txBody>
      </p:sp>
    </p:spTree>
    <p:extLst>
      <p:ext uri="{BB962C8B-B14F-4D97-AF65-F5344CB8AC3E}">
        <p14:creationId xmlns:p14="http://schemas.microsoft.com/office/powerpoint/2010/main" val="3566762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98E0254-77BC-4CB2-A676-42B73FFF1B27}"/>
              </a:ext>
            </a:extLst>
          </p:cNvPr>
          <p:cNvSpPr>
            <a:spLocks noGrp="1"/>
          </p:cNvSpPr>
          <p:nvPr>
            <p:ph type="dt" sz="half" idx="10"/>
          </p:nvPr>
        </p:nvSpPr>
        <p:spPr/>
        <p:txBody>
          <a:bodyPr/>
          <a:lstStyle>
            <a:lvl1pPr>
              <a:defRPr/>
            </a:lvl1pPr>
          </a:lstStyle>
          <a:p>
            <a:endParaRPr lang="ru-RU" altLang="it-IT"/>
          </a:p>
        </p:txBody>
      </p:sp>
      <p:sp>
        <p:nvSpPr>
          <p:cNvPr id="3" name="Segnaposto piè di pagina 2">
            <a:extLst>
              <a:ext uri="{FF2B5EF4-FFF2-40B4-BE49-F238E27FC236}">
                <a16:creationId xmlns:a16="http://schemas.microsoft.com/office/drawing/2014/main" id="{A598086A-239E-463A-A38B-02BCFA338004}"/>
              </a:ext>
            </a:extLst>
          </p:cNvPr>
          <p:cNvSpPr>
            <a:spLocks noGrp="1"/>
          </p:cNvSpPr>
          <p:nvPr>
            <p:ph type="ftr" sz="quarter" idx="11"/>
          </p:nvPr>
        </p:nvSpPr>
        <p:spPr/>
        <p:txBody>
          <a:bodyPr/>
          <a:lstStyle>
            <a:lvl1pPr>
              <a:defRPr/>
            </a:lvl1pPr>
          </a:lstStyle>
          <a:p>
            <a:endParaRPr lang="ru-RU" altLang="it-IT"/>
          </a:p>
        </p:txBody>
      </p:sp>
      <p:sp>
        <p:nvSpPr>
          <p:cNvPr id="4" name="Segnaposto numero diapositiva 3">
            <a:extLst>
              <a:ext uri="{FF2B5EF4-FFF2-40B4-BE49-F238E27FC236}">
                <a16:creationId xmlns:a16="http://schemas.microsoft.com/office/drawing/2014/main" id="{4E4AD1BE-C467-46F5-8387-F7455D95E7B1}"/>
              </a:ext>
            </a:extLst>
          </p:cNvPr>
          <p:cNvSpPr>
            <a:spLocks noGrp="1"/>
          </p:cNvSpPr>
          <p:nvPr>
            <p:ph type="sldNum" sz="quarter" idx="12"/>
          </p:nvPr>
        </p:nvSpPr>
        <p:spPr/>
        <p:txBody>
          <a:bodyPr/>
          <a:lstStyle>
            <a:lvl1pPr>
              <a:defRPr/>
            </a:lvl1pPr>
          </a:lstStyle>
          <a:p>
            <a:fld id="{A5D4AF68-061B-498C-83AD-EC53A3A27415}" type="slidenum">
              <a:rPr lang="ru-RU" altLang="it-IT"/>
              <a:pPr/>
              <a:t>‹N›</a:t>
            </a:fld>
            <a:endParaRPr lang="ru-RU" altLang="it-IT"/>
          </a:p>
        </p:txBody>
      </p:sp>
    </p:spTree>
    <p:extLst>
      <p:ext uri="{BB962C8B-B14F-4D97-AF65-F5344CB8AC3E}">
        <p14:creationId xmlns:p14="http://schemas.microsoft.com/office/powerpoint/2010/main" val="3445635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E46C4A-8EA6-4334-9BD7-6A5907EDA36C}"/>
              </a:ext>
            </a:extLst>
          </p:cNvPr>
          <p:cNvSpPr>
            <a:spLocks noGrp="1"/>
          </p:cNvSpPr>
          <p:nvPr>
            <p:ph type="title"/>
          </p:nvPr>
        </p:nvSpPr>
        <p:spPr>
          <a:xfrm>
            <a:off x="630238" y="342900"/>
            <a:ext cx="2949575" cy="120015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E4862B-25C8-479B-A89B-F1B14367E404}"/>
              </a:ext>
            </a:extLst>
          </p:cNvPr>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F30E87E-51A1-45EE-A813-4A1160252F6A}"/>
              </a:ext>
            </a:extLst>
          </p:cNvPr>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DE3BAB3-1DC0-4674-9ABC-F219AA92E233}"/>
              </a:ext>
            </a:extLst>
          </p:cNvPr>
          <p:cNvSpPr>
            <a:spLocks noGrp="1"/>
          </p:cNvSpPr>
          <p:nvPr>
            <p:ph type="dt" sz="half" idx="10"/>
          </p:nvPr>
        </p:nvSpPr>
        <p:spPr/>
        <p:txBody>
          <a:bodyPr/>
          <a:lstStyle>
            <a:lvl1pPr>
              <a:defRPr/>
            </a:lvl1pPr>
          </a:lstStyle>
          <a:p>
            <a:endParaRPr lang="ru-RU" altLang="it-IT"/>
          </a:p>
        </p:txBody>
      </p:sp>
      <p:sp>
        <p:nvSpPr>
          <p:cNvPr id="6" name="Segnaposto piè di pagina 5">
            <a:extLst>
              <a:ext uri="{FF2B5EF4-FFF2-40B4-BE49-F238E27FC236}">
                <a16:creationId xmlns:a16="http://schemas.microsoft.com/office/drawing/2014/main" id="{331E4D53-911C-4A26-856E-31701D24FC2C}"/>
              </a:ext>
            </a:extLst>
          </p:cNvPr>
          <p:cNvSpPr>
            <a:spLocks noGrp="1"/>
          </p:cNvSpPr>
          <p:nvPr>
            <p:ph type="ftr" sz="quarter" idx="11"/>
          </p:nvPr>
        </p:nvSpPr>
        <p:spPr/>
        <p:txBody>
          <a:bodyPr/>
          <a:lstStyle>
            <a:lvl1pPr>
              <a:defRPr/>
            </a:lvl1pPr>
          </a:lstStyle>
          <a:p>
            <a:endParaRPr lang="ru-RU" altLang="it-IT"/>
          </a:p>
        </p:txBody>
      </p:sp>
      <p:sp>
        <p:nvSpPr>
          <p:cNvPr id="7" name="Segnaposto numero diapositiva 6">
            <a:extLst>
              <a:ext uri="{FF2B5EF4-FFF2-40B4-BE49-F238E27FC236}">
                <a16:creationId xmlns:a16="http://schemas.microsoft.com/office/drawing/2014/main" id="{1C15DBEC-A6FE-45E8-80C7-CE274616B4E1}"/>
              </a:ext>
            </a:extLst>
          </p:cNvPr>
          <p:cNvSpPr>
            <a:spLocks noGrp="1"/>
          </p:cNvSpPr>
          <p:nvPr>
            <p:ph type="sldNum" sz="quarter" idx="12"/>
          </p:nvPr>
        </p:nvSpPr>
        <p:spPr/>
        <p:txBody>
          <a:bodyPr/>
          <a:lstStyle>
            <a:lvl1pPr>
              <a:defRPr/>
            </a:lvl1pPr>
          </a:lstStyle>
          <a:p>
            <a:fld id="{02BD20DD-1EE5-465F-80EB-92D6DECB91A9}" type="slidenum">
              <a:rPr lang="ru-RU" altLang="it-IT"/>
              <a:pPr/>
              <a:t>‹N›</a:t>
            </a:fld>
            <a:endParaRPr lang="ru-RU" altLang="it-IT"/>
          </a:p>
        </p:txBody>
      </p:sp>
    </p:spTree>
    <p:extLst>
      <p:ext uri="{BB962C8B-B14F-4D97-AF65-F5344CB8AC3E}">
        <p14:creationId xmlns:p14="http://schemas.microsoft.com/office/powerpoint/2010/main" val="414834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1356E-D5BE-4AB7-8C16-FC72799E6C5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E9DC445-7ECE-478F-B23A-05437D8CCE3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04D926D-2BF9-4112-9AAD-0A5872086868}"/>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88A99C21-9224-475B-B995-2BC501613AC7}"/>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F17087B5-8355-4564-B131-577989B63785}"/>
              </a:ext>
            </a:extLst>
          </p:cNvPr>
          <p:cNvSpPr>
            <a:spLocks noGrp="1"/>
          </p:cNvSpPr>
          <p:nvPr>
            <p:ph type="sldNum" sz="quarter" idx="12"/>
          </p:nvPr>
        </p:nvSpPr>
        <p:spPr/>
        <p:txBody>
          <a:bodyPr/>
          <a:lstStyle>
            <a:lvl1pPr>
              <a:defRPr/>
            </a:lvl1pPr>
          </a:lstStyle>
          <a:p>
            <a:fld id="{33347E13-C837-47FE-BF4A-2BDF13719AD3}" type="slidenum">
              <a:rPr lang="ru-RU" altLang="it-IT"/>
              <a:pPr/>
              <a:t>‹N›</a:t>
            </a:fld>
            <a:endParaRPr lang="ru-RU" altLang="it-IT"/>
          </a:p>
        </p:txBody>
      </p:sp>
    </p:spTree>
    <p:extLst>
      <p:ext uri="{BB962C8B-B14F-4D97-AF65-F5344CB8AC3E}">
        <p14:creationId xmlns:p14="http://schemas.microsoft.com/office/powerpoint/2010/main" val="764154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D551D8-56B5-4226-963F-A0A831F6E7E6}"/>
              </a:ext>
            </a:extLst>
          </p:cNvPr>
          <p:cNvSpPr>
            <a:spLocks noGrp="1"/>
          </p:cNvSpPr>
          <p:nvPr>
            <p:ph type="title"/>
          </p:nvPr>
        </p:nvSpPr>
        <p:spPr>
          <a:xfrm>
            <a:off x="630238" y="342900"/>
            <a:ext cx="2949575" cy="120015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881CE29-9289-4BF0-A876-986FEFBE0A74}"/>
              </a:ext>
            </a:extLst>
          </p:cNvPr>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D9C98B89-D58A-4EC2-AD71-B2F8F4873A72}"/>
              </a:ext>
            </a:extLst>
          </p:cNvPr>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CDD0880-324E-43AB-9972-725462B81450}"/>
              </a:ext>
            </a:extLst>
          </p:cNvPr>
          <p:cNvSpPr>
            <a:spLocks noGrp="1"/>
          </p:cNvSpPr>
          <p:nvPr>
            <p:ph type="dt" sz="half" idx="10"/>
          </p:nvPr>
        </p:nvSpPr>
        <p:spPr/>
        <p:txBody>
          <a:bodyPr/>
          <a:lstStyle>
            <a:lvl1pPr>
              <a:defRPr/>
            </a:lvl1pPr>
          </a:lstStyle>
          <a:p>
            <a:endParaRPr lang="ru-RU" altLang="it-IT"/>
          </a:p>
        </p:txBody>
      </p:sp>
      <p:sp>
        <p:nvSpPr>
          <p:cNvPr id="6" name="Segnaposto piè di pagina 5">
            <a:extLst>
              <a:ext uri="{FF2B5EF4-FFF2-40B4-BE49-F238E27FC236}">
                <a16:creationId xmlns:a16="http://schemas.microsoft.com/office/drawing/2014/main" id="{6C5F718B-14FD-498A-8A1D-DBE1BF8D7EF3}"/>
              </a:ext>
            </a:extLst>
          </p:cNvPr>
          <p:cNvSpPr>
            <a:spLocks noGrp="1"/>
          </p:cNvSpPr>
          <p:nvPr>
            <p:ph type="ftr" sz="quarter" idx="11"/>
          </p:nvPr>
        </p:nvSpPr>
        <p:spPr/>
        <p:txBody>
          <a:bodyPr/>
          <a:lstStyle>
            <a:lvl1pPr>
              <a:defRPr/>
            </a:lvl1pPr>
          </a:lstStyle>
          <a:p>
            <a:endParaRPr lang="ru-RU" altLang="it-IT"/>
          </a:p>
        </p:txBody>
      </p:sp>
      <p:sp>
        <p:nvSpPr>
          <p:cNvPr id="7" name="Segnaposto numero diapositiva 6">
            <a:extLst>
              <a:ext uri="{FF2B5EF4-FFF2-40B4-BE49-F238E27FC236}">
                <a16:creationId xmlns:a16="http://schemas.microsoft.com/office/drawing/2014/main" id="{B9453D8F-909D-4526-90FD-C650A4FFC076}"/>
              </a:ext>
            </a:extLst>
          </p:cNvPr>
          <p:cNvSpPr>
            <a:spLocks noGrp="1"/>
          </p:cNvSpPr>
          <p:nvPr>
            <p:ph type="sldNum" sz="quarter" idx="12"/>
          </p:nvPr>
        </p:nvSpPr>
        <p:spPr/>
        <p:txBody>
          <a:bodyPr/>
          <a:lstStyle>
            <a:lvl1pPr>
              <a:defRPr/>
            </a:lvl1pPr>
          </a:lstStyle>
          <a:p>
            <a:fld id="{DD7002BC-8C83-4EAD-B53F-9FB0464AFA26}" type="slidenum">
              <a:rPr lang="ru-RU" altLang="it-IT"/>
              <a:pPr/>
              <a:t>‹N›</a:t>
            </a:fld>
            <a:endParaRPr lang="ru-RU" altLang="it-IT"/>
          </a:p>
        </p:txBody>
      </p:sp>
    </p:spTree>
    <p:extLst>
      <p:ext uri="{BB962C8B-B14F-4D97-AF65-F5344CB8AC3E}">
        <p14:creationId xmlns:p14="http://schemas.microsoft.com/office/powerpoint/2010/main" val="2844599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853AFC-0F50-4C82-8F3B-3A642FD0FA0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A76941-7B1D-45C1-8766-C2CC4A5B105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30F3FB-5E8C-4D93-8EF6-3D13EEF7AB97}"/>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F06EAA6D-15C5-45BE-A1B7-7088C4AD9D6E}"/>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F97AA7B7-3859-41B0-A7CC-C4043084CEBA}"/>
              </a:ext>
            </a:extLst>
          </p:cNvPr>
          <p:cNvSpPr>
            <a:spLocks noGrp="1"/>
          </p:cNvSpPr>
          <p:nvPr>
            <p:ph type="sldNum" sz="quarter" idx="12"/>
          </p:nvPr>
        </p:nvSpPr>
        <p:spPr/>
        <p:txBody>
          <a:bodyPr/>
          <a:lstStyle>
            <a:lvl1pPr>
              <a:defRPr/>
            </a:lvl1pPr>
          </a:lstStyle>
          <a:p>
            <a:fld id="{87C722F8-967D-4D9D-8C62-1655130F83B1}" type="slidenum">
              <a:rPr lang="ru-RU" altLang="it-IT"/>
              <a:pPr/>
              <a:t>‹N›</a:t>
            </a:fld>
            <a:endParaRPr lang="ru-RU" altLang="it-IT"/>
          </a:p>
        </p:txBody>
      </p:sp>
    </p:spTree>
    <p:extLst>
      <p:ext uri="{BB962C8B-B14F-4D97-AF65-F5344CB8AC3E}">
        <p14:creationId xmlns:p14="http://schemas.microsoft.com/office/powerpoint/2010/main" val="21551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5B773F8-FBE4-49A9-B08D-043D4E6B8EB8}"/>
              </a:ext>
            </a:extLst>
          </p:cNvPr>
          <p:cNvSpPr>
            <a:spLocks noGrp="1"/>
          </p:cNvSpPr>
          <p:nvPr>
            <p:ph type="title" orient="vert"/>
          </p:nvPr>
        </p:nvSpPr>
        <p:spPr>
          <a:xfrm>
            <a:off x="6865938" y="188913"/>
            <a:ext cx="1820862" cy="4411662"/>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A3DF35F-BE4D-4FDA-ABD8-EA137E1192FD}"/>
              </a:ext>
            </a:extLst>
          </p:cNvPr>
          <p:cNvSpPr>
            <a:spLocks noGrp="1"/>
          </p:cNvSpPr>
          <p:nvPr>
            <p:ph type="body" orient="vert" idx="1"/>
          </p:nvPr>
        </p:nvSpPr>
        <p:spPr>
          <a:xfrm>
            <a:off x="1403350" y="188913"/>
            <a:ext cx="5310188" cy="44116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D02A503-8909-4AFB-88A5-CF621F359FB6}"/>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AFF52774-17B1-436F-98B4-9A2B8F24631F}"/>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CD86AEE7-58B0-48A9-9752-C53D63418D11}"/>
              </a:ext>
            </a:extLst>
          </p:cNvPr>
          <p:cNvSpPr>
            <a:spLocks noGrp="1"/>
          </p:cNvSpPr>
          <p:nvPr>
            <p:ph type="sldNum" sz="quarter" idx="12"/>
          </p:nvPr>
        </p:nvSpPr>
        <p:spPr/>
        <p:txBody>
          <a:bodyPr/>
          <a:lstStyle>
            <a:lvl1pPr>
              <a:defRPr/>
            </a:lvl1pPr>
          </a:lstStyle>
          <a:p>
            <a:fld id="{014E32EB-4BBE-4C47-B34F-2FD975C56BBE}" type="slidenum">
              <a:rPr lang="ru-RU" altLang="it-IT"/>
              <a:pPr/>
              <a:t>‹N›</a:t>
            </a:fld>
            <a:endParaRPr lang="ru-RU" altLang="it-IT"/>
          </a:p>
        </p:txBody>
      </p:sp>
    </p:spTree>
    <p:extLst>
      <p:ext uri="{BB962C8B-B14F-4D97-AF65-F5344CB8AC3E}">
        <p14:creationId xmlns:p14="http://schemas.microsoft.com/office/powerpoint/2010/main" val="236306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FF6FE6-AD6D-4477-8ADB-65951FC4535B}"/>
              </a:ext>
            </a:extLst>
          </p:cNvPr>
          <p:cNvSpPr>
            <a:spLocks noGrp="1"/>
          </p:cNvSpPr>
          <p:nvPr>
            <p:ph type="title"/>
          </p:nvPr>
        </p:nvSpPr>
        <p:spPr>
          <a:xfrm>
            <a:off x="623888" y="1282700"/>
            <a:ext cx="7886700" cy="2139950"/>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4398C1C-1EB0-4E7C-9E61-72001740AF99}"/>
              </a:ext>
            </a:extLst>
          </p:cNvPr>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05BBED4-0D3A-4B6F-A84E-35B1A68C330F}"/>
              </a:ext>
            </a:extLst>
          </p:cNvPr>
          <p:cNvSpPr>
            <a:spLocks noGrp="1"/>
          </p:cNvSpPr>
          <p:nvPr>
            <p:ph type="dt" sz="half" idx="10"/>
          </p:nvPr>
        </p:nvSpPr>
        <p:spPr/>
        <p:txBody>
          <a:bodyPr/>
          <a:lstStyle>
            <a:lvl1pPr>
              <a:defRPr/>
            </a:lvl1pPr>
          </a:lstStyle>
          <a:p>
            <a:endParaRPr lang="ru-RU" altLang="it-IT"/>
          </a:p>
        </p:txBody>
      </p:sp>
      <p:sp>
        <p:nvSpPr>
          <p:cNvPr id="5" name="Segnaposto piè di pagina 4">
            <a:extLst>
              <a:ext uri="{FF2B5EF4-FFF2-40B4-BE49-F238E27FC236}">
                <a16:creationId xmlns:a16="http://schemas.microsoft.com/office/drawing/2014/main" id="{8EC7B9DA-AA1E-4D4E-BBA2-AF930A1B760C}"/>
              </a:ext>
            </a:extLst>
          </p:cNvPr>
          <p:cNvSpPr>
            <a:spLocks noGrp="1"/>
          </p:cNvSpPr>
          <p:nvPr>
            <p:ph type="ftr" sz="quarter" idx="11"/>
          </p:nvPr>
        </p:nvSpPr>
        <p:spPr/>
        <p:txBody>
          <a:bodyPr/>
          <a:lstStyle>
            <a:lvl1pPr>
              <a:defRPr/>
            </a:lvl1pPr>
          </a:lstStyle>
          <a:p>
            <a:endParaRPr lang="ru-RU" altLang="it-IT"/>
          </a:p>
        </p:txBody>
      </p:sp>
      <p:sp>
        <p:nvSpPr>
          <p:cNvPr id="6" name="Segnaposto numero diapositiva 5">
            <a:extLst>
              <a:ext uri="{FF2B5EF4-FFF2-40B4-BE49-F238E27FC236}">
                <a16:creationId xmlns:a16="http://schemas.microsoft.com/office/drawing/2014/main" id="{708EAD76-4588-467A-A201-86B46385183D}"/>
              </a:ext>
            </a:extLst>
          </p:cNvPr>
          <p:cNvSpPr>
            <a:spLocks noGrp="1"/>
          </p:cNvSpPr>
          <p:nvPr>
            <p:ph type="sldNum" sz="quarter" idx="12"/>
          </p:nvPr>
        </p:nvSpPr>
        <p:spPr/>
        <p:txBody>
          <a:bodyPr/>
          <a:lstStyle>
            <a:lvl1pPr>
              <a:defRPr/>
            </a:lvl1pPr>
          </a:lstStyle>
          <a:p>
            <a:fld id="{51ABAC17-957A-40D1-8BBB-9E237A77EF9A}" type="slidenum">
              <a:rPr lang="ru-RU" altLang="it-IT"/>
              <a:pPr/>
              <a:t>‹N›</a:t>
            </a:fld>
            <a:endParaRPr lang="ru-RU" altLang="it-IT"/>
          </a:p>
        </p:txBody>
      </p:sp>
    </p:spTree>
    <p:extLst>
      <p:ext uri="{BB962C8B-B14F-4D97-AF65-F5344CB8AC3E}">
        <p14:creationId xmlns:p14="http://schemas.microsoft.com/office/powerpoint/2010/main" val="426206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A2D5D3-B9A1-4243-B1A4-2271DC495AA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7F6D102-ECCD-449E-9C78-6CCCF63C43B2}"/>
              </a:ext>
            </a:extLst>
          </p:cNvPr>
          <p:cNvSpPr>
            <a:spLocks noGrp="1"/>
          </p:cNvSpPr>
          <p:nvPr>
            <p:ph sz="half" idx="1"/>
          </p:nvPr>
        </p:nvSpPr>
        <p:spPr>
          <a:xfrm>
            <a:off x="468313" y="1420813"/>
            <a:ext cx="4027487" cy="32940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287C79D-F78E-4267-B057-6ED96EE3E71E}"/>
              </a:ext>
            </a:extLst>
          </p:cNvPr>
          <p:cNvSpPr>
            <a:spLocks noGrp="1"/>
          </p:cNvSpPr>
          <p:nvPr>
            <p:ph sz="half" idx="2"/>
          </p:nvPr>
        </p:nvSpPr>
        <p:spPr>
          <a:xfrm>
            <a:off x="4648200" y="1420813"/>
            <a:ext cx="4027488" cy="32940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FDCD274-794C-42FD-8633-EF482EED25D1}"/>
              </a:ext>
            </a:extLst>
          </p:cNvPr>
          <p:cNvSpPr>
            <a:spLocks noGrp="1"/>
          </p:cNvSpPr>
          <p:nvPr>
            <p:ph type="dt" sz="half" idx="10"/>
          </p:nvPr>
        </p:nvSpPr>
        <p:spPr/>
        <p:txBody>
          <a:bodyPr/>
          <a:lstStyle>
            <a:lvl1pPr>
              <a:defRPr/>
            </a:lvl1pPr>
          </a:lstStyle>
          <a:p>
            <a:endParaRPr lang="ru-RU" altLang="it-IT"/>
          </a:p>
        </p:txBody>
      </p:sp>
      <p:sp>
        <p:nvSpPr>
          <p:cNvPr id="6" name="Segnaposto piè di pagina 5">
            <a:extLst>
              <a:ext uri="{FF2B5EF4-FFF2-40B4-BE49-F238E27FC236}">
                <a16:creationId xmlns:a16="http://schemas.microsoft.com/office/drawing/2014/main" id="{C56149C7-FAB6-4FDC-B84B-076714570CE8}"/>
              </a:ext>
            </a:extLst>
          </p:cNvPr>
          <p:cNvSpPr>
            <a:spLocks noGrp="1"/>
          </p:cNvSpPr>
          <p:nvPr>
            <p:ph type="ftr" sz="quarter" idx="11"/>
          </p:nvPr>
        </p:nvSpPr>
        <p:spPr/>
        <p:txBody>
          <a:bodyPr/>
          <a:lstStyle>
            <a:lvl1pPr>
              <a:defRPr/>
            </a:lvl1pPr>
          </a:lstStyle>
          <a:p>
            <a:endParaRPr lang="ru-RU" altLang="it-IT"/>
          </a:p>
        </p:txBody>
      </p:sp>
      <p:sp>
        <p:nvSpPr>
          <p:cNvPr id="7" name="Segnaposto numero diapositiva 6">
            <a:extLst>
              <a:ext uri="{FF2B5EF4-FFF2-40B4-BE49-F238E27FC236}">
                <a16:creationId xmlns:a16="http://schemas.microsoft.com/office/drawing/2014/main" id="{0D6A09EC-9826-4003-8853-D60439BFA7F7}"/>
              </a:ext>
            </a:extLst>
          </p:cNvPr>
          <p:cNvSpPr>
            <a:spLocks noGrp="1"/>
          </p:cNvSpPr>
          <p:nvPr>
            <p:ph type="sldNum" sz="quarter" idx="12"/>
          </p:nvPr>
        </p:nvSpPr>
        <p:spPr/>
        <p:txBody>
          <a:bodyPr/>
          <a:lstStyle>
            <a:lvl1pPr>
              <a:defRPr/>
            </a:lvl1pPr>
          </a:lstStyle>
          <a:p>
            <a:fld id="{E5CDA3D5-F1B8-4C71-ADCE-3515AA1D4C87}" type="slidenum">
              <a:rPr lang="ru-RU" altLang="it-IT"/>
              <a:pPr/>
              <a:t>‹N›</a:t>
            </a:fld>
            <a:endParaRPr lang="ru-RU" altLang="it-IT"/>
          </a:p>
        </p:txBody>
      </p:sp>
    </p:spTree>
    <p:extLst>
      <p:ext uri="{BB962C8B-B14F-4D97-AF65-F5344CB8AC3E}">
        <p14:creationId xmlns:p14="http://schemas.microsoft.com/office/powerpoint/2010/main" val="6241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C67D46-D997-4552-A959-BDBCA82BDEC6}"/>
              </a:ext>
            </a:extLst>
          </p:cNvPr>
          <p:cNvSpPr>
            <a:spLocks noGrp="1"/>
          </p:cNvSpPr>
          <p:nvPr>
            <p:ph type="title"/>
          </p:nvPr>
        </p:nvSpPr>
        <p:spPr>
          <a:xfrm>
            <a:off x="630238" y="274638"/>
            <a:ext cx="7886700" cy="993775"/>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C07682-6581-487C-9C65-8DB1841DD15B}"/>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94E16A0-73DC-4493-9742-8DE287746371}"/>
              </a:ext>
            </a:extLst>
          </p:cNvPr>
          <p:cNvSpPr>
            <a:spLocks noGrp="1"/>
          </p:cNvSpPr>
          <p:nvPr>
            <p:ph sz="half" idx="2"/>
          </p:nvPr>
        </p:nvSpPr>
        <p:spPr>
          <a:xfrm>
            <a:off x="630238" y="1879600"/>
            <a:ext cx="3868737" cy="27638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17AF96-D598-41AD-9710-E4E14B132AC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3F5AE2D-A9AE-4DD7-BC58-5845403DBFA4}"/>
              </a:ext>
            </a:extLst>
          </p:cNvPr>
          <p:cNvSpPr>
            <a:spLocks noGrp="1"/>
          </p:cNvSpPr>
          <p:nvPr>
            <p:ph sz="quarter" idx="4"/>
          </p:nvPr>
        </p:nvSpPr>
        <p:spPr>
          <a:xfrm>
            <a:off x="4629150" y="1879600"/>
            <a:ext cx="3887788" cy="27638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995BB6B-8DF5-42C3-87DF-B90B7493F72B}"/>
              </a:ext>
            </a:extLst>
          </p:cNvPr>
          <p:cNvSpPr>
            <a:spLocks noGrp="1"/>
          </p:cNvSpPr>
          <p:nvPr>
            <p:ph type="dt" sz="half" idx="10"/>
          </p:nvPr>
        </p:nvSpPr>
        <p:spPr/>
        <p:txBody>
          <a:bodyPr/>
          <a:lstStyle>
            <a:lvl1pPr>
              <a:defRPr/>
            </a:lvl1pPr>
          </a:lstStyle>
          <a:p>
            <a:endParaRPr lang="ru-RU" altLang="it-IT"/>
          </a:p>
        </p:txBody>
      </p:sp>
      <p:sp>
        <p:nvSpPr>
          <p:cNvPr id="8" name="Segnaposto piè di pagina 7">
            <a:extLst>
              <a:ext uri="{FF2B5EF4-FFF2-40B4-BE49-F238E27FC236}">
                <a16:creationId xmlns:a16="http://schemas.microsoft.com/office/drawing/2014/main" id="{CEAA7861-08C7-4F99-BB21-E3511EEA72A1}"/>
              </a:ext>
            </a:extLst>
          </p:cNvPr>
          <p:cNvSpPr>
            <a:spLocks noGrp="1"/>
          </p:cNvSpPr>
          <p:nvPr>
            <p:ph type="ftr" sz="quarter" idx="11"/>
          </p:nvPr>
        </p:nvSpPr>
        <p:spPr/>
        <p:txBody>
          <a:bodyPr/>
          <a:lstStyle>
            <a:lvl1pPr>
              <a:defRPr/>
            </a:lvl1pPr>
          </a:lstStyle>
          <a:p>
            <a:endParaRPr lang="ru-RU" altLang="it-IT"/>
          </a:p>
        </p:txBody>
      </p:sp>
      <p:sp>
        <p:nvSpPr>
          <p:cNvPr id="9" name="Segnaposto numero diapositiva 8">
            <a:extLst>
              <a:ext uri="{FF2B5EF4-FFF2-40B4-BE49-F238E27FC236}">
                <a16:creationId xmlns:a16="http://schemas.microsoft.com/office/drawing/2014/main" id="{02805D8B-0FF2-4FEE-9EED-A69154B05D44}"/>
              </a:ext>
            </a:extLst>
          </p:cNvPr>
          <p:cNvSpPr>
            <a:spLocks noGrp="1"/>
          </p:cNvSpPr>
          <p:nvPr>
            <p:ph type="sldNum" sz="quarter" idx="12"/>
          </p:nvPr>
        </p:nvSpPr>
        <p:spPr/>
        <p:txBody>
          <a:bodyPr/>
          <a:lstStyle>
            <a:lvl1pPr>
              <a:defRPr/>
            </a:lvl1pPr>
          </a:lstStyle>
          <a:p>
            <a:fld id="{E4B237FD-9C7F-4C0F-9CCF-84B911CADF3E}" type="slidenum">
              <a:rPr lang="ru-RU" altLang="it-IT"/>
              <a:pPr/>
              <a:t>‹N›</a:t>
            </a:fld>
            <a:endParaRPr lang="ru-RU" altLang="it-IT"/>
          </a:p>
        </p:txBody>
      </p:sp>
    </p:spTree>
    <p:extLst>
      <p:ext uri="{BB962C8B-B14F-4D97-AF65-F5344CB8AC3E}">
        <p14:creationId xmlns:p14="http://schemas.microsoft.com/office/powerpoint/2010/main" val="320853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E7F8B5-1C55-4F8B-BEAB-1E6D7F6117E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45CA83C-0B7F-407E-BEF5-A0B3797E155B}"/>
              </a:ext>
            </a:extLst>
          </p:cNvPr>
          <p:cNvSpPr>
            <a:spLocks noGrp="1"/>
          </p:cNvSpPr>
          <p:nvPr>
            <p:ph type="dt" sz="half" idx="10"/>
          </p:nvPr>
        </p:nvSpPr>
        <p:spPr/>
        <p:txBody>
          <a:bodyPr/>
          <a:lstStyle>
            <a:lvl1pPr>
              <a:defRPr/>
            </a:lvl1pPr>
          </a:lstStyle>
          <a:p>
            <a:endParaRPr lang="ru-RU" altLang="it-IT"/>
          </a:p>
        </p:txBody>
      </p:sp>
      <p:sp>
        <p:nvSpPr>
          <p:cNvPr id="4" name="Segnaposto piè di pagina 3">
            <a:extLst>
              <a:ext uri="{FF2B5EF4-FFF2-40B4-BE49-F238E27FC236}">
                <a16:creationId xmlns:a16="http://schemas.microsoft.com/office/drawing/2014/main" id="{C85BD6F0-3769-47EE-94C4-79B34423A80F}"/>
              </a:ext>
            </a:extLst>
          </p:cNvPr>
          <p:cNvSpPr>
            <a:spLocks noGrp="1"/>
          </p:cNvSpPr>
          <p:nvPr>
            <p:ph type="ftr" sz="quarter" idx="11"/>
          </p:nvPr>
        </p:nvSpPr>
        <p:spPr/>
        <p:txBody>
          <a:bodyPr/>
          <a:lstStyle>
            <a:lvl1pPr>
              <a:defRPr/>
            </a:lvl1pPr>
          </a:lstStyle>
          <a:p>
            <a:endParaRPr lang="ru-RU" altLang="it-IT"/>
          </a:p>
        </p:txBody>
      </p:sp>
      <p:sp>
        <p:nvSpPr>
          <p:cNvPr id="5" name="Segnaposto numero diapositiva 4">
            <a:extLst>
              <a:ext uri="{FF2B5EF4-FFF2-40B4-BE49-F238E27FC236}">
                <a16:creationId xmlns:a16="http://schemas.microsoft.com/office/drawing/2014/main" id="{30BD5003-A7E8-4F9E-BAFE-EFAFE637E7AC}"/>
              </a:ext>
            </a:extLst>
          </p:cNvPr>
          <p:cNvSpPr>
            <a:spLocks noGrp="1"/>
          </p:cNvSpPr>
          <p:nvPr>
            <p:ph type="sldNum" sz="quarter" idx="12"/>
          </p:nvPr>
        </p:nvSpPr>
        <p:spPr/>
        <p:txBody>
          <a:bodyPr/>
          <a:lstStyle>
            <a:lvl1pPr>
              <a:defRPr/>
            </a:lvl1pPr>
          </a:lstStyle>
          <a:p>
            <a:fld id="{3007C550-3536-4AA4-8539-179938224974}" type="slidenum">
              <a:rPr lang="ru-RU" altLang="it-IT"/>
              <a:pPr/>
              <a:t>‹N›</a:t>
            </a:fld>
            <a:endParaRPr lang="ru-RU" altLang="it-IT"/>
          </a:p>
        </p:txBody>
      </p:sp>
    </p:spTree>
    <p:extLst>
      <p:ext uri="{BB962C8B-B14F-4D97-AF65-F5344CB8AC3E}">
        <p14:creationId xmlns:p14="http://schemas.microsoft.com/office/powerpoint/2010/main" val="402131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39E83CF-9548-4B0B-B94D-FF07BD7979E8}"/>
              </a:ext>
            </a:extLst>
          </p:cNvPr>
          <p:cNvSpPr>
            <a:spLocks noGrp="1"/>
          </p:cNvSpPr>
          <p:nvPr>
            <p:ph type="dt" sz="half" idx="10"/>
          </p:nvPr>
        </p:nvSpPr>
        <p:spPr/>
        <p:txBody>
          <a:bodyPr/>
          <a:lstStyle>
            <a:lvl1pPr>
              <a:defRPr/>
            </a:lvl1pPr>
          </a:lstStyle>
          <a:p>
            <a:endParaRPr lang="ru-RU" altLang="it-IT"/>
          </a:p>
        </p:txBody>
      </p:sp>
      <p:sp>
        <p:nvSpPr>
          <p:cNvPr id="3" name="Segnaposto piè di pagina 2">
            <a:extLst>
              <a:ext uri="{FF2B5EF4-FFF2-40B4-BE49-F238E27FC236}">
                <a16:creationId xmlns:a16="http://schemas.microsoft.com/office/drawing/2014/main" id="{71917785-4F53-407C-98CD-6CDFD86FB626}"/>
              </a:ext>
            </a:extLst>
          </p:cNvPr>
          <p:cNvSpPr>
            <a:spLocks noGrp="1"/>
          </p:cNvSpPr>
          <p:nvPr>
            <p:ph type="ftr" sz="quarter" idx="11"/>
          </p:nvPr>
        </p:nvSpPr>
        <p:spPr/>
        <p:txBody>
          <a:bodyPr/>
          <a:lstStyle>
            <a:lvl1pPr>
              <a:defRPr/>
            </a:lvl1pPr>
          </a:lstStyle>
          <a:p>
            <a:endParaRPr lang="ru-RU" altLang="it-IT"/>
          </a:p>
        </p:txBody>
      </p:sp>
      <p:sp>
        <p:nvSpPr>
          <p:cNvPr id="4" name="Segnaposto numero diapositiva 3">
            <a:extLst>
              <a:ext uri="{FF2B5EF4-FFF2-40B4-BE49-F238E27FC236}">
                <a16:creationId xmlns:a16="http://schemas.microsoft.com/office/drawing/2014/main" id="{56BFB6DC-A1DC-4D61-A0FE-CAC8496AFF86}"/>
              </a:ext>
            </a:extLst>
          </p:cNvPr>
          <p:cNvSpPr>
            <a:spLocks noGrp="1"/>
          </p:cNvSpPr>
          <p:nvPr>
            <p:ph type="sldNum" sz="quarter" idx="12"/>
          </p:nvPr>
        </p:nvSpPr>
        <p:spPr/>
        <p:txBody>
          <a:bodyPr/>
          <a:lstStyle>
            <a:lvl1pPr>
              <a:defRPr/>
            </a:lvl1pPr>
          </a:lstStyle>
          <a:p>
            <a:fld id="{26C6A5CE-0067-4927-A6DB-8800A1731898}" type="slidenum">
              <a:rPr lang="ru-RU" altLang="it-IT"/>
              <a:pPr/>
              <a:t>‹N›</a:t>
            </a:fld>
            <a:endParaRPr lang="ru-RU" altLang="it-IT"/>
          </a:p>
        </p:txBody>
      </p:sp>
    </p:spTree>
    <p:extLst>
      <p:ext uri="{BB962C8B-B14F-4D97-AF65-F5344CB8AC3E}">
        <p14:creationId xmlns:p14="http://schemas.microsoft.com/office/powerpoint/2010/main" val="195646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A38A87-079F-4EEF-9FF3-7A572D17B1CD}"/>
              </a:ext>
            </a:extLst>
          </p:cNvPr>
          <p:cNvSpPr>
            <a:spLocks noGrp="1"/>
          </p:cNvSpPr>
          <p:nvPr>
            <p:ph type="title"/>
          </p:nvPr>
        </p:nvSpPr>
        <p:spPr>
          <a:xfrm>
            <a:off x="630238" y="342900"/>
            <a:ext cx="2949575" cy="120015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43AA774-AB7A-4104-8D79-294457C8F613}"/>
              </a:ext>
            </a:extLst>
          </p:cNvPr>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8DCB7E-375B-4163-98BC-4753D1B2F30A}"/>
              </a:ext>
            </a:extLst>
          </p:cNvPr>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60BF48-81A6-4ABF-AD31-BBAA4E88B353}"/>
              </a:ext>
            </a:extLst>
          </p:cNvPr>
          <p:cNvSpPr>
            <a:spLocks noGrp="1"/>
          </p:cNvSpPr>
          <p:nvPr>
            <p:ph type="dt" sz="half" idx="10"/>
          </p:nvPr>
        </p:nvSpPr>
        <p:spPr/>
        <p:txBody>
          <a:bodyPr/>
          <a:lstStyle>
            <a:lvl1pPr>
              <a:defRPr/>
            </a:lvl1pPr>
          </a:lstStyle>
          <a:p>
            <a:endParaRPr lang="ru-RU" altLang="it-IT"/>
          </a:p>
        </p:txBody>
      </p:sp>
      <p:sp>
        <p:nvSpPr>
          <p:cNvPr id="6" name="Segnaposto piè di pagina 5">
            <a:extLst>
              <a:ext uri="{FF2B5EF4-FFF2-40B4-BE49-F238E27FC236}">
                <a16:creationId xmlns:a16="http://schemas.microsoft.com/office/drawing/2014/main" id="{CEA81B5A-EC9B-4B83-B2E7-B9FABB357744}"/>
              </a:ext>
            </a:extLst>
          </p:cNvPr>
          <p:cNvSpPr>
            <a:spLocks noGrp="1"/>
          </p:cNvSpPr>
          <p:nvPr>
            <p:ph type="ftr" sz="quarter" idx="11"/>
          </p:nvPr>
        </p:nvSpPr>
        <p:spPr/>
        <p:txBody>
          <a:bodyPr/>
          <a:lstStyle>
            <a:lvl1pPr>
              <a:defRPr/>
            </a:lvl1pPr>
          </a:lstStyle>
          <a:p>
            <a:endParaRPr lang="ru-RU" altLang="it-IT"/>
          </a:p>
        </p:txBody>
      </p:sp>
      <p:sp>
        <p:nvSpPr>
          <p:cNvPr id="7" name="Segnaposto numero diapositiva 6">
            <a:extLst>
              <a:ext uri="{FF2B5EF4-FFF2-40B4-BE49-F238E27FC236}">
                <a16:creationId xmlns:a16="http://schemas.microsoft.com/office/drawing/2014/main" id="{53505AF7-77DC-4024-A54C-2CBEA14E8DB2}"/>
              </a:ext>
            </a:extLst>
          </p:cNvPr>
          <p:cNvSpPr>
            <a:spLocks noGrp="1"/>
          </p:cNvSpPr>
          <p:nvPr>
            <p:ph type="sldNum" sz="quarter" idx="12"/>
          </p:nvPr>
        </p:nvSpPr>
        <p:spPr/>
        <p:txBody>
          <a:bodyPr/>
          <a:lstStyle>
            <a:lvl1pPr>
              <a:defRPr/>
            </a:lvl1pPr>
          </a:lstStyle>
          <a:p>
            <a:fld id="{3776D78D-1D04-4EA8-90A4-B8F321882C89}" type="slidenum">
              <a:rPr lang="ru-RU" altLang="it-IT"/>
              <a:pPr/>
              <a:t>‹N›</a:t>
            </a:fld>
            <a:endParaRPr lang="ru-RU" altLang="it-IT"/>
          </a:p>
        </p:txBody>
      </p:sp>
    </p:spTree>
    <p:extLst>
      <p:ext uri="{BB962C8B-B14F-4D97-AF65-F5344CB8AC3E}">
        <p14:creationId xmlns:p14="http://schemas.microsoft.com/office/powerpoint/2010/main" val="249149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BA76C6-72DF-4E6F-9035-9FE62DF03D3C}"/>
              </a:ext>
            </a:extLst>
          </p:cNvPr>
          <p:cNvSpPr>
            <a:spLocks noGrp="1"/>
          </p:cNvSpPr>
          <p:nvPr>
            <p:ph type="title"/>
          </p:nvPr>
        </p:nvSpPr>
        <p:spPr>
          <a:xfrm>
            <a:off x="630238" y="342900"/>
            <a:ext cx="2949575" cy="120015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71B8047-B8E5-46B8-A30D-3028A07A5E24}"/>
              </a:ext>
            </a:extLst>
          </p:cNvPr>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p>
        </p:txBody>
      </p:sp>
      <p:sp>
        <p:nvSpPr>
          <p:cNvPr id="4" name="Segnaposto testo 3">
            <a:extLst>
              <a:ext uri="{FF2B5EF4-FFF2-40B4-BE49-F238E27FC236}">
                <a16:creationId xmlns:a16="http://schemas.microsoft.com/office/drawing/2014/main" id="{7C6166EE-6507-4330-B2AF-3667E57B1BBD}"/>
              </a:ext>
            </a:extLst>
          </p:cNvPr>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FA5027B-8D5A-4F59-9FFF-8543A60FF845}"/>
              </a:ext>
            </a:extLst>
          </p:cNvPr>
          <p:cNvSpPr>
            <a:spLocks noGrp="1"/>
          </p:cNvSpPr>
          <p:nvPr>
            <p:ph type="dt" sz="half" idx="10"/>
          </p:nvPr>
        </p:nvSpPr>
        <p:spPr/>
        <p:txBody>
          <a:bodyPr/>
          <a:lstStyle>
            <a:lvl1pPr>
              <a:defRPr/>
            </a:lvl1pPr>
          </a:lstStyle>
          <a:p>
            <a:endParaRPr lang="ru-RU" altLang="it-IT"/>
          </a:p>
        </p:txBody>
      </p:sp>
      <p:sp>
        <p:nvSpPr>
          <p:cNvPr id="6" name="Segnaposto piè di pagina 5">
            <a:extLst>
              <a:ext uri="{FF2B5EF4-FFF2-40B4-BE49-F238E27FC236}">
                <a16:creationId xmlns:a16="http://schemas.microsoft.com/office/drawing/2014/main" id="{6676C585-D8F2-4CD3-8349-1F7153B381BA}"/>
              </a:ext>
            </a:extLst>
          </p:cNvPr>
          <p:cNvSpPr>
            <a:spLocks noGrp="1"/>
          </p:cNvSpPr>
          <p:nvPr>
            <p:ph type="ftr" sz="quarter" idx="11"/>
          </p:nvPr>
        </p:nvSpPr>
        <p:spPr/>
        <p:txBody>
          <a:bodyPr/>
          <a:lstStyle>
            <a:lvl1pPr>
              <a:defRPr/>
            </a:lvl1pPr>
          </a:lstStyle>
          <a:p>
            <a:endParaRPr lang="ru-RU" altLang="it-IT"/>
          </a:p>
        </p:txBody>
      </p:sp>
      <p:sp>
        <p:nvSpPr>
          <p:cNvPr id="7" name="Segnaposto numero diapositiva 6">
            <a:extLst>
              <a:ext uri="{FF2B5EF4-FFF2-40B4-BE49-F238E27FC236}">
                <a16:creationId xmlns:a16="http://schemas.microsoft.com/office/drawing/2014/main" id="{3749B6C0-30A9-44D2-88B2-72D608765D7E}"/>
              </a:ext>
            </a:extLst>
          </p:cNvPr>
          <p:cNvSpPr>
            <a:spLocks noGrp="1"/>
          </p:cNvSpPr>
          <p:nvPr>
            <p:ph type="sldNum" sz="quarter" idx="12"/>
          </p:nvPr>
        </p:nvSpPr>
        <p:spPr/>
        <p:txBody>
          <a:bodyPr/>
          <a:lstStyle>
            <a:lvl1pPr>
              <a:defRPr/>
            </a:lvl1pPr>
          </a:lstStyle>
          <a:p>
            <a:fld id="{8AD9988C-E3F2-46D7-9337-2969F63196A0}" type="slidenum">
              <a:rPr lang="ru-RU" altLang="it-IT"/>
              <a:pPr/>
              <a:t>‹N›</a:t>
            </a:fld>
            <a:endParaRPr lang="ru-RU" altLang="it-IT"/>
          </a:p>
        </p:txBody>
      </p:sp>
    </p:spTree>
    <p:extLst>
      <p:ext uri="{BB962C8B-B14F-4D97-AF65-F5344CB8AC3E}">
        <p14:creationId xmlns:p14="http://schemas.microsoft.com/office/powerpoint/2010/main" val="374831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CAFB3C-24B9-4E66-ABBD-78F95F3E0C00}"/>
              </a:ext>
            </a:extLst>
          </p:cNvPr>
          <p:cNvSpPr>
            <a:spLocks noGrp="1" noChangeArrowheads="1"/>
          </p:cNvSpPr>
          <p:nvPr>
            <p:ph type="title"/>
          </p:nvPr>
        </p:nvSpPr>
        <p:spPr bwMode="auto">
          <a:xfrm>
            <a:off x="468313" y="628650"/>
            <a:ext cx="820737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endParaRPr lang="ru-RU" altLang="it-IT"/>
          </a:p>
        </p:txBody>
      </p:sp>
      <p:sp>
        <p:nvSpPr>
          <p:cNvPr id="1027" name="Rectangle 3">
            <a:extLst>
              <a:ext uri="{FF2B5EF4-FFF2-40B4-BE49-F238E27FC236}">
                <a16:creationId xmlns:a16="http://schemas.microsoft.com/office/drawing/2014/main" id="{338A1DEC-8317-4618-89D4-C51EDC2A1FAE}"/>
              </a:ext>
            </a:extLst>
          </p:cNvPr>
          <p:cNvSpPr>
            <a:spLocks noGrp="1" noChangeArrowheads="1"/>
          </p:cNvSpPr>
          <p:nvPr>
            <p:ph type="body" idx="1"/>
          </p:nvPr>
        </p:nvSpPr>
        <p:spPr bwMode="auto">
          <a:xfrm>
            <a:off x="468313" y="1420813"/>
            <a:ext cx="8207375" cy="329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ru-RU" altLang="it-IT"/>
          </a:p>
        </p:txBody>
      </p:sp>
      <p:sp>
        <p:nvSpPr>
          <p:cNvPr id="1033" name="Rectangle 9">
            <a:extLst>
              <a:ext uri="{FF2B5EF4-FFF2-40B4-BE49-F238E27FC236}">
                <a16:creationId xmlns:a16="http://schemas.microsoft.com/office/drawing/2014/main" id="{ACECC9AF-2DFF-4690-BAC5-08BB1D2E4929}"/>
              </a:ext>
            </a:extLst>
          </p:cNvPr>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chemeClr val="bg1"/>
                </a:solidFill>
              </a:defRPr>
            </a:lvl1pPr>
          </a:lstStyle>
          <a:p>
            <a:endParaRPr lang="ru-RU" altLang="it-IT"/>
          </a:p>
        </p:txBody>
      </p:sp>
      <p:sp>
        <p:nvSpPr>
          <p:cNvPr id="1034" name="Rectangle 10">
            <a:extLst>
              <a:ext uri="{FF2B5EF4-FFF2-40B4-BE49-F238E27FC236}">
                <a16:creationId xmlns:a16="http://schemas.microsoft.com/office/drawing/2014/main" id="{20FBD695-CE23-481E-BC55-1B55E8EDDEC8}"/>
              </a:ext>
            </a:extLst>
          </p:cNvPr>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chemeClr val="bg1"/>
                </a:solidFill>
              </a:defRPr>
            </a:lvl1pPr>
          </a:lstStyle>
          <a:p>
            <a:endParaRPr lang="ru-RU" altLang="it-IT"/>
          </a:p>
        </p:txBody>
      </p:sp>
      <p:sp>
        <p:nvSpPr>
          <p:cNvPr id="1035" name="Rectangle 11">
            <a:extLst>
              <a:ext uri="{FF2B5EF4-FFF2-40B4-BE49-F238E27FC236}">
                <a16:creationId xmlns:a16="http://schemas.microsoft.com/office/drawing/2014/main" id="{303E2289-9E00-4589-9809-8CA30F20C8CF}"/>
              </a:ext>
            </a:extLst>
          </p:cNvPr>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chemeClr val="bg1"/>
                </a:solidFill>
              </a:defRPr>
            </a:lvl1pPr>
          </a:lstStyle>
          <a:p>
            <a:fld id="{1095B81B-C4E2-42F7-A4C1-06BAA20A521A}" type="slidenum">
              <a:rPr lang="ru-RU" altLang="it-IT"/>
              <a:pPr/>
              <a:t>‹N›</a:t>
            </a:fld>
            <a:endParaRPr lang="ru-RU" altLang="it-IT"/>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Georgia" panose="02040502050405020303" pitchFamily="18" charset="0"/>
        </a:defRPr>
      </a:lvl2pPr>
      <a:lvl3pPr algn="l" rtl="0" eaLnBrk="1" fontAlgn="base" hangingPunct="1">
        <a:spcBef>
          <a:spcPct val="0"/>
        </a:spcBef>
        <a:spcAft>
          <a:spcPct val="0"/>
        </a:spcAft>
        <a:defRPr sz="3600">
          <a:solidFill>
            <a:schemeClr val="bg1"/>
          </a:solidFill>
          <a:latin typeface="Georgia" panose="02040502050405020303" pitchFamily="18" charset="0"/>
        </a:defRPr>
      </a:lvl3pPr>
      <a:lvl4pPr algn="l" rtl="0" eaLnBrk="1" fontAlgn="base" hangingPunct="1">
        <a:spcBef>
          <a:spcPct val="0"/>
        </a:spcBef>
        <a:spcAft>
          <a:spcPct val="0"/>
        </a:spcAft>
        <a:defRPr sz="3600">
          <a:solidFill>
            <a:schemeClr val="bg1"/>
          </a:solidFill>
          <a:latin typeface="Georgia" panose="02040502050405020303" pitchFamily="18" charset="0"/>
        </a:defRPr>
      </a:lvl4pPr>
      <a:lvl5pPr algn="l" rtl="0" eaLnBrk="1" fontAlgn="base" hangingPunct="1">
        <a:spcBef>
          <a:spcPct val="0"/>
        </a:spcBef>
        <a:spcAft>
          <a:spcPct val="0"/>
        </a:spcAft>
        <a:defRPr sz="3600">
          <a:solidFill>
            <a:schemeClr val="bg1"/>
          </a:solidFill>
          <a:latin typeface="Georgia" panose="02040502050405020303" pitchFamily="18" charset="0"/>
        </a:defRPr>
      </a:lvl5pPr>
      <a:lvl6pPr marL="457200" algn="l" rtl="0" eaLnBrk="1" fontAlgn="base" hangingPunct="1">
        <a:spcBef>
          <a:spcPct val="0"/>
        </a:spcBef>
        <a:spcAft>
          <a:spcPct val="0"/>
        </a:spcAft>
        <a:defRPr sz="3600">
          <a:solidFill>
            <a:schemeClr val="bg1"/>
          </a:solidFill>
          <a:latin typeface="Georgia" panose="02040502050405020303" pitchFamily="18" charset="0"/>
        </a:defRPr>
      </a:lvl6pPr>
      <a:lvl7pPr marL="914400" algn="l" rtl="0" eaLnBrk="1" fontAlgn="base" hangingPunct="1">
        <a:spcBef>
          <a:spcPct val="0"/>
        </a:spcBef>
        <a:spcAft>
          <a:spcPct val="0"/>
        </a:spcAft>
        <a:defRPr sz="3600">
          <a:solidFill>
            <a:schemeClr val="bg1"/>
          </a:solidFill>
          <a:latin typeface="Georgia" panose="02040502050405020303" pitchFamily="18" charset="0"/>
        </a:defRPr>
      </a:lvl7pPr>
      <a:lvl8pPr marL="1371600" algn="l" rtl="0" eaLnBrk="1" fontAlgn="base" hangingPunct="1">
        <a:spcBef>
          <a:spcPct val="0"/>
        </a:spcBef>
        <a:spcAft>
          <a:spcPct val="0"/>
        </a:spcAft>
        <a:defRPr sz="3600">
          <a:solidFill>
            <a:schemeClr val="bg1"/>
          </a:solidFill>
          <a:latin typeface="Georgia" panose="02040502050405020303" pitchFamily="18" charset="0"/>
        </a:defRPr>
      </a:lvl8pPr>
      <a:lvl9pPr marL="1828800" algn="l" rtl="0" eaLnBrk="1" fontAlgn="base" hangingPunct="1">
        <a:spcBef>
          <a:spcPct val="0"/>
        </a:spcBef>
        <a:spcAft>
          <a:spcPct val="0"/>
        </a:spcAft>
        <a:defRPr sz="3600">
          <a:solidFill>
            <a:schemeClr val="bg1"/>
          </a:solidFill>
          <a:latin typeface="Georgia" panose="02040502050405020303" pitchFamily="18" charset="0"/>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EA7A5ECF-B951-4113-B95D-17BA36334734}"/>
              </a:ext>
            </a:extLst>
          </p:cNvPr>
          <p:cNvSpPr>
            <a:spLocks noGrp="1" noChangeArrowheads="1"/>
          </p:cNvSpPr>
          <p:nvPr>
            <p:ph type="title"/>
          </p:nvPr>
        </p:nvSpPr>
        <p:spPr bwMode="auto">
          <a:xfrm>
            <a:off x="1404938" y="188913"/>
            <a:ext cx="72707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it-IT"/>
              <a:t>Click to edit Master title style</a:t>
            </a:r>
          </a:p>
        </p:txBody>
      </p:sp>
      <p:sp>
        <p:nvSpPr>
          <p:cNvPr id="190467" name="Rectangle 3">
            <a:extLst>
              <a:ext uri="{FF2B5EF4-FFF2-40B4-BE49-F238E27FC236}">
                <a16:creationId xmlns:a16="http://schemas.microsoft.com/office/drawing/2014/main" id="{744E611D-F637-4D05-8543-9F8DE9076589}"/>
              </a:ext>
            </a:extLst>
          </p:cNvPr>
          <p:cNvSpPr>
            <a:spLocks noGrp="1" noChangeArrowheads="1"/>
          </p:cNvSpPr>
          <p:nvPr>
            <p:ph type="body" idx="1"/>
          </p:nvPr>
        </p:nvSpPr>
        <p:spPr bwMode="auto">
          <a:xfrm>
            <a:off x="1403350" y="1204913"/>
            <a:ext cx="7283450"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it-IT"/>
              <a:t>Click to edit Master text styles</a:t>
            </a:r>
          </a:p>
          <a:p>
            <a:pPr lvl="1"/>
            <a:r>
              <a:rPr lang="ru-RU" altLang="it-IT"/>
              <a:t>Second level</a:t>
            </a:r>
          </a:p>
          <a:p>
            <a:pPr lvl="2"/>
            <a:r>
              <a:rPr lang="ru-RU" altLang="it-IT"/>
              <a:t>Third level</a:t>
            </a:r>
          </a:p>
          <a:p>
            <a:pPr lvl="3"/>
            <a:r>
              <a:rPr lang="ru-RU" altLang="it-IT"/>
              <a:t>Fourth level</a:t>
            </a:r>
          </a:p>
          <a:p>
            <a:pPr lvl="4"/>
            <a:r>
              <a:rPr lang="ru-RU" altLang="it-IT"/>
              <a:t>Fifth level</a:t>
            </a:r>
          </a:p>
        </p:txBody>
      </p:sp>
      <p:sp>
        <p:nvSpPr>
          <p:cNvPr id="190468" name="Rectangle 4">
            <a:extLst>
              <a:ext uri="{FF2B5EF4-FFF2-40B4-BE49-F238E27FC236}">
                <a16:creationId xmlns:a16="http://schemas.microsoft.com/office/drawing/2014/main" id="{DF5848C9-BFD6-427F-BA89-7F0623AF3466}"/>
              </a:ext>
            </a:extLst>
          </p:cNvPr>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rgbClr val="38393B"/>
                </a:solidFill>
              </a:defRPr>
            </a:lvl1pPr>
          </a:lstStyle>
          <a:p>
            <a:endParaRPr lang="ru-RU" altLang="it-IT"/>
          </a:p>
        </p:txBody>
      </p:sp>
      <p:sp>
        <p:nvSpPr>
          <p:cNvPr id="190469" name="Rectangle 5">
            <a:extLst>
              <a:ext uri="{FF2B5EF4-FFF2-40B4-BE49-F238E27FC236}">
                <a16:creationId xmlns:a16="http://schemas.microsoft.com/office/drawing/2014/main" id="{FFF89200-CBAC-46C1-832D-1B7511F6404F}"/>
              </a:ext>
            </a:extLst>
          </p:cNvPr>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rgbClr val="38393B"/>
                </a:solidFill>
              </a:defRPr>
            </a:lvl1pPr>
          </a:lstStyle>
          <a:p>
            <a:endParaRPr lang="ru-RU" altLang="it-IT"/>
          </a:p>
        </p:txBody>
      </p:sp>
      <p:sp>
        <p:nvSpPr>
          <p:cNvPr id="190470" name="Rectangle 6">
            <a:extLst>
              <a:ext uri="{FF2B5EF4-FFF2-40B4-BE49-F238E27FC236}">
                <a16:creationId xmlns:a16="http://schemas.microsoft.com/office/drawing/2014/main" id="{2FD49788-0032-4717-AF12-39E480733291}"/>
              </a:ext>
            </a:extLst>
          </p:cNvPr>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rgbClr val="38393B"/>
                </a:solidFill>
              </a:defRPr>
            </a:lvl1pPr>
          </a:lstStyle>
          <a:p>
            <a:fld id="{F40C69FC-CFAB-48C1-806D-E83B1399510B}" type="slidenum">
              <a:rPr lang="ru-RU" altLang="it-IT"/>
              <a:pPr/>
              <a:t>‹N›</a:t>
            </a:fld>
            <a:endParaRPr lang="ru-RU" alt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kern="1200">
          <a:solidFill>
            <a:srgbClr val="38393B"/>
          </a:solidFill>
          <a:latin typeface="+mj-lt"/>
          <a:ea typeface="+mj-ea"/>
          <a:cs typeface="+mj-cs"/>
        </a:defRPr>
      </a:lvl1pPr>
      <a:lvl2pPr algn="l" rtl="0" fontAlgn="base">
        <a:spcBef>
          <a:spcPct val="0"/>
        </a:spcBef>
        <a:spcAft>
          <a:spcPct val="0"/>
        </a:spcAft>
        <a:defRPr sz="3600">
          <a:solidFill>
            <a:srgbClr val="38393B"/>
          </a:solidFill>
          <a:latin typeface="Georgia" panose="02040502050405020303" pitchFamily="18" charset="0"/>
        </a:defRPr>
      </a:lvl2pPr>
      <a:lvl3pPr algn="l" rtl="0" fontAlgn="base">
        <a:spcBef>
          <a:spcPct val="0"/>
        </a:spcBef>
        <a:spcAft>
          <a:spcPct val="0"/>
        </a:spcAft>
        <a:defRPr sz="3600">
          <a:solidFill>
            <a:srgbClr val="38393B"/>
          </a:solidFill>
          <a:latin typeface="Georgia" panose="02040502050405020303" pitchFamily="18" charset="0"/>
        </a:defRPr>
      </a:lvl3pPr>
      <a:lvl4pPr algn="l" rtl="0" fontAlgn="base">
        <a:spcBef>
          <a:spcPct val="0"/>
        </a:spcBef>
        <a:spcAft>
          <a:spcPct val="0"/>
        </a:spcAft>
        <a:defRPr sz="3600">
          <a:solidFill>
            <a:srgbClr val="38393B"/>
          </a:solidFill>
          <a:latin typeface="Georgia" panose="02040502050405020303" pitchFamily="18" charset="0"/>
        </a:defRPr>
      </a:lvl4pPr>
      <a:lvl5pPr algn="l" rtl="0" fontAlgn="base">
        <a:spcBef>
          <a:spcPct val="0"/>
        </a:spcBef>
        <a:spcAft>
          <a:spcPct val="0"/>
        </a:spcAft>
        <a:defRPr sz="3600">
          <a:solidFill>
            <a:srgbClr val="38393B"/>
          </a:solidFill>
          <a:latin typeface="Georgia" panose="02040502050405020303" pitchFamily="18" charset="0"/>
        </a:defRPr>
      </a:lvl5pPr>
      <a:lvl6pPr marL="457200" algn="l" rtl="0" fontAlgn="base">
        <a:spcBef>
          <a:spcPct val="0"/>
        </a:spcBef>
        <a:spcAft>
          <a:spcPct val="0"/>
        </a:spcAft>
        <a:defRPr sz="3600">
          <a:solidFill>
            <a:srgbClr val="38393B"/>
          </a:solidFill>
          <a:latin typeface="Georgia" panose="02040502050405020303" pitchFamily="18" charset="0"/>
        </a:defRPr>
      </a:lvl6pPr>
      <a:lvl7pPr marL="914400" algn="l" rtl="0" fontAlgn="base">
        <a:spcBef>
          <a:spcPct val="0"/>
        </a:spcBef>
        <a:spcAft>
          <a:spcPct val="0"/>
        </a:spcAft>
        <a:defRPr sz="3600">
          <a:solidFill>
            <a:srgbClr val="38393B"/>
          </a:solidFill>
          <a:latin typeface="Georgia" panose="02040502050405020303" pitchFamily="18" charset="0"/>
        </a:defRPr>
      </a:lvl7pPr>
      <a:lvl8pPr marL="1371600" algn="l" rtl="0" fontAlgn="base">
        <a:spcBef>
          <a:spcPct val="0"/>
        </a:spcBef>
        <a:spcAft>
          <a:spcPct val="0"/>
        </a:spcAft>
        <a:defRPr sz="3600">
          <a:solidFill>
            <a:srgbClr val="38393B"/>
          </a:solidFill>
          <a:latin typeface="Georgia" panose="02040502050405020303" pitchFamily="18" charset="0"/>
        </a:defRPr>
      </a:lvl8pPr>
      <a:lvl9pPr marL="1828800" algn="l" rtl="0" fontAlgn="base">
        <a:spcBef>
          <a:spcPct val="0"/>
        </a:spcBef>
        <a:spcAft>
          <a:spcPct val="0"/>
        </a:spcAft>
        <a:defRPr sz="3600">
          <a:solidFill>
            <a:srgbClr val="38393B"/>
          </a:solidFill>
          <a:latin typeface="Georgia" panose="02040502050405020303" pitchFamily="18" charset="0"/>
        </a:defRPr>
      </a:lvl9pPr>
    </p:titleStyle>
    <p:body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a:extLst>
              <a:ext uri="{FF2B5EF4-FFF2-40B4-BE49-F238E27FC236}">
                <a16:creationId xmlns:a16="http://schemas.microsoft.com/office/drawing/2014/main" id="{3E90D94A-7AA3-4179-9B2C-2D2F365388CD}"/>
              </a:ext>
            </a:extLst>
          </p:cNvPr>
          <p:cNvSpPr>
            <a:spLocks noGrp="1" noChangeArrowheads="1"/>
          </p:cNvSpPr>
          <p:nvPr>
            <p:ph type="ctrTitle"/>
          </p:nvPr>
        </p:nvSpPr>
        <p:spPr>
          <a:xfrm>
            <a:off x="4572000" y="1924050"/>
            <a:ext cx="4032250" cy="1204913"/>
          </a:xfrm>
        </p:spPr>
        <p:txBody>
          <a:bodyPr/>
          <a:lstStyle/>
          <a:p>
            <a:r>
              <a:rPr lang="it-IT" altLang="it-IT" dirty="0"/>
              <a:t>Elaborato di Ricerca Operativa</a:t>
            </a:r>
            <a:endParaRPr lang="en-US" altLang="it-IT" dirty="0"/>
          </a:p>
        </p:txBody>
      </p:sp>
      <p:sp>
        <p:nvSpPr>
          <p:cNvPr id="34830" name="Rectangle 14">
            <a:extLst>
              <a:ext uri="{FF2B5EF4-FFF2-40B4-BE49-F238E27FC236}">
                <a16:creationId xmlns:a16="http://schemas.microsoft.com/office/drawing/2014/main" id="{D275CF19-4AAC-4F7F-ADD3-B4EB4F8C858B}"/>
              </a:ext>
            </a:extLst>
          </p:cNvPr>
          <p:cNvSpPr>
            <a:spLocks noChangeArrowheads="1"/>
          </p:cNvSpPr>
          <p:nvPr/>
        </p:nvSpPr>
        <p:spPr bwMode="auto">
          <a:xfrm>
            <a:off x="4572000" y="3292624"/>
            <a:ext cx="4032250"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chemeClr val="bg1"/>
                </a:solidFill>
                <a:latin typeface="Georgia" panose="02040502050405020303" pitchFamily="18" charset="0"/>
              </a:defRPr>
            </a:lvl1pPr>
            <a:lvl2pPr algn="ctr">
              <a:spcBef>
                <a:spcPct val="20000"/>
              </a:spcBef>
              <a:defRPr sz="2000">
                <a:solidFill>
                  <a:schemeClr val="bg1"/>
                </a:solidFill>
                <a:latin typeface="Georgia" panose="02040502050405020303" pitchFamily="18" charset="0"/>
              </a:defRPr>
            </a:lvl2pPr>
            <a:lvl3pPr algn="ctr">
              <a:spcBef>
                <a:spcPct val="20000"/>
              </a:spcBef>
              <a:defRPr sz="2000">
                <a:solidFill>
                  <a:schemeClr val="bg1"/>
                </a:solidFill>
                <a:latin typeface="Georgia" panose="02040502050405020303" pitchFamily="18" charset="0"/>
              </a:defRPr>
            </a:lvl3pPr>
            <a:lvl4pPr algn="ctr">
              <a:spcBef>
                <a:spcPct val="20000"/>
              </a:spcBef>
              <a:defRPr sz="2000">
                <a:solidFill>
                  <a:schemeClr val="bg1"/>
                </a:solidFill>
                <a:latin typeface="Georgia" panose="02040502050405020303" pitchFamily="18" charset="0"/>
              </a:defRPr>
            </a:lvl4pPr>
            <a:lvl5pPr algn="ctr">
              <a:spcBef>
                <a:spcPct val="20000"/>
              </a:spcBef>
              <a:defRPr sz="2000">
                <a:solidFill>
                  <a:schemeClr val="bg1"/>
                </a:solidFill>
                <a:latin typeface="Georgia" panose="02040502050405020303" pitchFamily="18" charset="0"/>
              </a:defRPr>
            </a:lvl5pPr>
            <a:lvl6pPr algn="ctr" fontAlgn="base">
              <a:spcBef>
                <a:spcPct val="20000"/>
              </a:spcBef>
              <a:spcAft>
                <a:spcPct val="0"/>
              </a:spcAft>
              <a:defRPr sz="2000">
                <a:solidFill>
                  <a:schemeClr val="bg1"/>
                </a:solidFill>
                <a:latin typeface="Georgia" panose="02040502050405020303" pitchFamily="18" charset="0"/>
              </a:defRPr>
            </a:lvl6pPr>
            <a:lvl7pPr algn="ctr" fontAlgn="base">
              <a:spcBef>
                <a:spcPct val="20000"/>
              </a:spcBef>
              <a:spcAft>
                <a:spcPct val="0"/>
              </a:spcAft>
              <a:defRPr sz="2000">
                <a:solidFill>
                  <a:schemeClr val="bg1"/>
                </a:solidFill>
                <a:latin typeface="Georgia" panose="02040502050405020303" pitchFamily="18" charset="0"/>
              </a:defRPr>
            </a:lvl7pPr>
            <a:lvl8pPr algn="ctr" fontAlgn="base">
              <a:spcBef>
                <a:spcPct val="20000"/>
              </a:spcBef>
              <a:spcAft>
                <a:spcPct val="0"/>
              </a:spcAft>
              <a:defRPr sz="2000">
                <a:solidFill>
                  <a:schemeClr val="bg1"/>
                </a:solidFill>
                <a:latin typeface="Georgia" panose="02040502050405020303" pitchFamily="18" charset="0"/>
              </a:defRPr>
            </a:lvl8pPr>
            <a:lvl9pPr algn="ctr" fontAlgn="base">
              <a:spcBef>
                <a:spcPct val="20000"/>
              </a:spcBef>
              <a:spcAft>
                <a:spcPct val="0"/>
              </a:spcAft>
              <a:defRPr sz="2000">
                <a:solidFill>
                  <a:schemeClr val="bg1"/>
                </a:solidFill>
                <a:latin typeface="Georgia" panose="02040502050405020303" pitchFamily="18" charset="0"/>
              </a:defRPr>
            </a:lvl9pPr>
          </a:lstStyle>
          <a:p>
            <a:r>
              <a:rPr lang="it-IT" altLang="it-IT" b="0" dirty="0"/>
              <a:t>L’astronave</a:t>
            </a:r>
            <a:r>
              <a:rPr lang="en-US" altLang="it-IT" b="0" dirty="0"/>
              <a:t> </a:t>
            </a:r>
            <a:r>
              <a:rPr lang="it-IT" altLang="it-IT" b="0" dirty="0"/>
              <a:t>scientifica</a:t>
            </a:r>
            <a:r>
              <a:rPr lang="en-US" altLang="it-IT" b="0" dirty="0"/>
              <a:t> </a:t>
            </a:r>
            <a:r>
              <a:rPr lang="en-US" altLang="it-IT" b="0" dirty="0" err="1"/>
              <a:t>Ruthig</a:t>
            </a:r>
            <a:endParaRPr lang="uk-UA" altLang="it-IT" b="0" dirty="0"/>
          </a:p>
        </p:txBody>
      </p:sp>
      <p:sp>
        <p:nvSpPr>
          <p:cNvPr id="4" name="Rectangle 14">
            <a:extLst>
              <a:ext uri="{FF2B5EF4-FFF2-40B4-BE49-F238E27FC236}">
                <a16:creationId xmlns:a16="http://schemas.microsoft.com/office/drawing/2014/main" id="{317C86A8-BDBC-40D1-BFB1-BA7448E4EBB1}"/>
              </a:ext>
            </a:extLst>
          </p:cNvPr>
          <p:cNvSpPr>
            <a:spLocks noChangeArrowheads="1"/>
          </p:cNvSpPr>
          <p:nvPr/>
        </p:nvSpPr>
        <p:spPr bwMode="auto">
          <a:xfrm>
            <a:off x="5437049" y="4767263"/>
            <a:ext cx="3707904"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chemeClr val="bg1"/>
                </a:solidFill>
                <a:latin typeface="Georgia" panose="02040502050405020303" pitchFamily="18" charset="0"/>
              </a:defRPr>
            </a:lvl1pPr>
            <a:lvl2pPr algn="ctr">
              <a:spcBef>
                <a:spcPct val="20000"/>
              </a:spcBef>
              <a:defRPr sz="2000">
                <a:solidFill>
                  <a:schemeClr val="bg1"/>
                </a:solidFill>
                <a:latin typeface="Georgia" panose="02040502050405020303" pitchFamily="18" charset="0"/>
              </a:defRPr>
            </a:lvl2pPr>
            <a:lvl3pPr algn="ctr">
              <a:spcBef>
                <a:spcPct val="20000"/>
              </a:spcBef>
              <a:defRPr sz="2000">
                <a:solidFill>
                  <a:schemeClr val="bg1"/>
                </a:solidFill>
                <a:latin typeface="Georgia" panose="02040502050405020303" pitchFamily="18" charset="0"/>
              </a:defRPr>
            </a:lvl3pPr>
            <a:lvl4pPr algn="ctr">
              <a:spcBef>
                <a:spcPct val="20000"/>
              </a:spcBef>
              <a:defRPr sz="2000">
                <a:solidFill>
                  <a:schemeClr val="bg1"/>
                </a:solidFill>
                <a:latin typeface="Georgia" panose="02040502050405020303" pitchFamily="18" charset="0"/>
              </a:defRPr>
            </a:lvl4pPr>
            <a:lvl5pPr algn="ctr">
              <a:spcBef>
                <a:spcPct val="20000"/>
              </a:spcBef>
              <a:defRPr sz="2000">
                <a:solidFill>
                  <a:schemeClr val="bg1"/>
                </a:solidFill>
                <a:latin typeface="Georgia" panose="02040502050405020303" pitchFamily="18" charset="0"/>
              </a:defRPr>
            </a:lvl5pPr>
            <a:lvl6pPr algn="ctr" fontAlgn="base">
              <a:spcBef>
                <a:spcPct val="20000"/>
              </a:spcBef>
              <a:spcAft>
                <a:spcPct val="0"/>
              </a:spcAft>
              <a:defRPr sz="2000">
                <a:solidFill>
                  <a:schemeClr val="bg1"/>
                </a:solidFill>
                <a:latin typeface="Georgia" panose="02040502050405020303" pitchFamily="18" charset="0"/>
              </a:defRPr>
            </a:lvl6pPr>
            <a:lvl7pPr algn="ctr" fontAlgn="base">
              <a:spcBef>
                <a:spcPct val="20000"/>
              </a:spcBef>
              <a:spcAft>
                <a:spcPct val="0"/>
              </a:spcAft>
              <a:defRPr sz="2000">
                <a:solidFill>
                  <a:schemeClr val="bg1"/>
                </a:solidFill>
                <a:latin typeface="Georgia" panose="02040502050405020303" pitchFamily="18" charset="0"/>
              </a:defRPr>
            </a:lvl7pPr>
            <a:lvl8pPr algn="ctr" fontAlgn="base">
              <a:spcBef>
                <a:spcPct val="20000"/>
              </a:spcBef>
              <a:spcAft>
                <a:spcPct val="0"/>
              </a:spcAft>
              <a:defRPr sz="2000">
                <a:solidFill>
                  <a:schemeClr val="bg1"/>
                </a:solidFill>
                <a:latin typeface="Georgia" panose="02040502050405020303" pitchFamily="18" charset="0"/>
              </a:defRPr>
            </a:lvl8pPr>
            <a:lvl9pPr algn="ctr" fontAlgn="base">
              <a:spcBef>
                <a:spcPct val="20000"/>
              </a:spcBef>
              <a:spcAft>
                <a:spcPct val="0"/>
              </a:spcAft>
              <a:defRPr sz="2000">
                <a:solidFill>
                  <a:schemeClr val="bg1"/>
                </a:solidFill>
                <a:latin typeface="Georgia" panose="02040502050405020303" pitchFamily="18" charset="0"/>
              </a:defRPr>
            </a:lvl9pPr>
          </a:lstStyle>
          <a:p>
            <a:r>
              <a:rPr lang="en-US" altLang="it-IT" sz="1200" b="0" dirty="0"/>
              <a:t>Benfenati Domenico M63001165 AA 2020/20211</a:t>
            </a:r>
            <a:endParaRPr lang="uk-UA" altLang="it-IT" sz="12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8230B6DD-EC13-4E4B-88CC-E40B1C07D5A7}"/>
              </a:ext>
            </a:extLst>
          </p:cNvPr>
          <p:cNvSpPr>
            <a:spLocks noGrp="1"/>
          </p:cNvSpPr>
          <p:nvPr>
            <p:ph type="sldNum" sz="quarter" idx="12"/>
          </p:nvPr>
        </p:nvSpPr>
        <p:spPr/>
        <p:txBody>
          <a:bodyPr/>
          <a:lstStyle/>
          <a:p>
            <a:fld id="{175DD5EE-A368-4614-85C2-0CCE41A1FBA9}" type="slidenum">
              <a:rPr lang="ru-RU" altLang="it-IT"/>
              <a:pPr/>
              <a:t>10</a:t>
            </a:fld>
            <a:endParaRPr lang="ru-RU" altLang="it-IT"/>
          </a:p>
        </p:txBody>
      </p:sp>
      <p:sp>
        <p:nvSpPr>
          <p:cNvPr id="36866" name="Rectangle 2">
            <a:extLst>
              <a:ext uri="{FF2B5EF4-FFF2-40B4-BE49-F238E27FC236}">
                <a16:creationId xmlns:a16="http://schemas.microsoft.com/office/drawing/2014/main" id="{F868D5BD-285B-43F1-9A0A-AF296CAF98B0}"/>
              </a:ext>
            </a:extLst>
          </p:cNvPr>
          <p:cNvSpPr>
            <a:spLocks noGrp="1" noChangeArrowheads="1"/>
          </p:cNvSpPr>
          <p:nvPr>
            <p:ph type="title"/>
          </p:nvPr>
        </p:nvSpPr>
        <p:spPr>
          <a:xfrm>
            <a:off x="1944092" y="1420416"/>
            <a:ext cx="5255815" cy="2159794"/>
          </a:xfrm>
        </p:spPr>
        <p:txBody>
          <a:bodyPr/>
          <a:lstStyle/>
          <a:p>
            <a:pPr algn="ctr"/>
            <a:r>
              <a:rPr lang="it-IT" altLang="it-IT" dirty="0"/>
              <a:t>Definizione delle classi del problema</a:t>
            </a:r>
          </a:p>
        </p:txBody>
      </p:sp>
    </p:spTree>
    <p:extLst>
      <p:ext uri="{BB962C8B-B14F-4D97-AF65-F5344CB8AC3E}">
        <p14:creationId xmlns:p14="http://schemas.microsoft.com/office/powerpoint/2010/main" val="10097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Classe “</a:t>
            </a:r>
            <a:r>
              <a:rPr lang="it-IT" altLang="it-IT" dirty="0" err="1"/>
              <a:t>SpaceShip</a:t>
            </a:r>
            <a:r>
              <a:rPr lang="it-IT" altLang="it-IT" dirty="0"/>
              <a:t>”</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it-IT" altLang="it-IT" smtClean="0"/>
              <a:pPr/>
              <a:t>11</a:t>
            </a:fld>
            <a:endParaRPr lang="it-IT" altLang="it-IT" dirty="0"/>
          </a:p>
        </p:txBody>
      </p:sp>
      <p:pic>
        <p:nvPicPr>
          <p:cNvPr id="9" name="Immagine 8">
            <a:extLst>
              <a:ext uri="{FF2B5EF4-FFF2-40B4-BE49-F238E27FC236}">
                <a16:creationId xmlns:a16="http://schemas.microsoft.com/office/drawing/2014/main" id="{455CB5E4-EB38-4CD5-8EF2-00B3B72FA7FB}"/>
              </a:ext>
            </a:extLst>
          </p:cNvPr>
          <p:cNvPicPr>
            <a:picLocks noChangeAspect="1"/>
          </p:cNvPicPr>
          <p:nvPr/>
        </p:nvPicPr>
        <p:blipFill>
          <a:blip r:embed="rId2"/>
          <a:stretch>
            <a:fillRect/>
          </a:stretch>
        </p:blipFill>
        <p:spPr>
          <a:xfrm>
            <a:off x="1331640" y="1241622"/>
            <a:ext cx="5801047" cy="1546946"/>
          </a:xfrm>
          <a:prstGeom prst="rect">
            <a:avLst/>
          </a:prstGeom>
          <a:ln>
            <a:noFill/>
          </a:ln>
          <a:effectLst>
            <a:outerShdw blurRad="190500" algn="tl" rotWithShape="0">
              <a:srgbClr val="000000">
                <a:alpha val="70000"/>
              </a:srgbClr>
            </a:outerShdw>
          </a:effectLst>
        </p:spPr>
      </p:pic>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2510911" y="1317367"/>
            <a:ext cx="1656184" cy="185334"/>
          </a:xfrm>
          <a:prstGeom prst="roundRect">
            <a:avLst>
              <a:gd name="adj" fmla="val 50000"/>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2" name="Freccia curva 11">
            <a:extLst>
              <a:ext uri="{FF2B5EF4-FFF2-40B4-BE49-F238E27FC236}">
                <a16:creationId xmlns:a16="http://schemas.microsoft.com/office/drawing/2014/main" id="{97A3701E-0EE5-45E7-9A5F-487CBCE8B358}"/>
              </a:ext>
            </a:extLst>
          </p:cNvPr>
          <p:cNvSpPr/>
          <p:nvPr/>
        </p:nvSpPr>
        <p:spPr bwMode="auto">
          <a:xfrm rot="10800000" flipH="1">
            <a:off x="3779912" y="1502701"/>
            <a:ext cx="1280775" cy="1789923"/>
          </a:xfrm>
          <a:prstGeom prst="bentArrow">
            <a:avLst>
              <a:gd name="adj1" fmla="val 415"/>
              <a:gd name="adj2" fmla="val 4892"/>
              <a:gd name="adj3" fmla="val 10701"/>
              <a:gd name="adj4" fmla="val 5144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5077036" y="2909640"/>
            <a:ext cx="2952328" cy="76596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100" b="0" dirty="0">
                <a:solidFill>
                  <a:srgbClr val="333399"/>
                </a:solidFill>
              </a:rPr>
              <a:t>La navicella ha come </a:t>
            </a:r>
            <a:r>
              <a:rPr lang="it-IT" altLang="it-IT" sz="1100" b="0" dirty="0" err="1">
                <a:solidFill>
                  <a:srgbClr val="333399"/>
                </a:solidFill>
              </a:rPr>
              <a:t>attribute</a:t>
            </a:r>
            <a:r>
              <a:rPr lang="it-IT" altLang="it-IT" sz="1100" b="0" dirty="0">
                <a:solidFill>
                  <a:srgbClr val="333399"/>
                </a:solidFill>
              </a:rPr>
              <a:t> il pianeta attuale </a:t>
            </a:r>
            <a:r>
              <a:rPr lang="it-IT" altLang="it-IT" sz="1100" b="0" i="1" dirty="0">
                <a:solidFill>
                  <a:srgbClr val="333399"/>
                </a:solidFill>
              </a:rPr>
              <a:t>(</a:t>
            </a:r>
            <a:r>
              <a:rPr lang="it-IT" altLang="it-IT" sz="1100" b="0" i="1" dirty="0" err="1">
                <a:solidFill>
                  <a:srgbClr val="333399"/>
                </a:solidFill>
              </a:rPr>
              <a:t>planet</a:t>
            </a:r>
            <a:r>
              <a:rPr lang="it-IT" altLang="it-IT" sz="1100" b="0" i="1" dirty="0">
                <a:solidFill>
                  <a:srgbClr val="333399"/>
                </a:solidFill>
              </a:rPr>
              <a:t>)</a:t>
            </a:r>
            <a:r>
              <a:rPr lang="it-IT" altLang="it-IT" sz="1100" b="0" dirty="0">
                <a:solidFill>
                  <a:srgbClr val="333399"/>
                </a:solidFill>
              </a:rPr>
              <a:t>, il carburante residuo </a:t>
            </a:r>
            <a:r>
              <a:rPr lang="it-IT" altLang="it-IT" sz="1100" b="0" i="1" dirty="0">
                <a:solidFill>
                  <a:srgbClr val="333399"/>
                </a:solidFill>
              </a:rPr>
              <a:t>(</a:t>
            </a:r>
            <a:r>
              <a:rPr lang="it-IT" altLang="it-IT" sz="1100" b="0" i="1" dirty="0" err="1">
                <a:solidFill>
                  <a:srgbClr val="333399"/>
                </a:solidFill>
              </a:rPr>
              <a:t>fuel</a:t>
            </a:r>
            <a:r>
              <a:rPr lang="it-IT" altLang="it-IT" sz="1100" b="0" i="1" dirty="0">
                <a:solidFill>
                  <a:srgbClr val="333399"/>
                </a:solidFill>
              </a:rPr>
              <a:t>)</a:t>
            </a:r>
            <a:r>
              <a:rPr lang="it-IT" altLang="it-IT" sz="1100" b="0" dirty="0">
                <a:solidFill>
                  <a:srgbClr val="333399"/>
                </a:solidFill>
              </a:rPr>
              <a:t>, e il numero di container che sono presenti nella navicella </a:t>
            </a:r>
            <a:r>
              <a:rPr lang="it-IT" altLang="it-IT" sz="1100" b="0" i="1" dirty="0">
                <a:solidFill>
                  <a:srgbClr val="333399"/>
                </a:solidFill>
              </a:rPr>
              <a:t>(</a:t>
            </a:r>
            <a:r>
              <a:rPr lang="it-IT" altLang="it-IT" sz="1100" b="0" i="1" dirty="0" err="1">
                <a:solidFill>
                  <a:srgbClr val="333399"/>
                </a:solidFill>
              </a:rPr>
              <a:t>container_num</a:t>
            </a:r>
            <a:r>
              <a:rPr lang="it-IT" altLang="it-IT" sz="1100" b="0" i="1" dirty="0">
                <a:solidFill>
                  <a:srgbClr val="333399"/>
                </a:solidFill>
              </a:rPr>
              <a:t>)</a:t>
            </a:r>
          </a:p>
        </p:txBody>
      </p:sp>
      <p:sp>
        <p:nvSpPr>
          <p:cNvPr id="72" name="Rettangolo con angoli arrotondati 71">
            <a:extLst>
              <a:ext uri="{FF2B5EF4-FFF2-40B4-BE49-F238E27FC236}">
                <a16:creationId xmlns:a16="http://schemas.microsoft.com/office/drawing/2014/main" id="{03E52B9F-1F0B-421E-BAF9-1E1C95C16C90}"/>
              </a:ext>
            </a:extLst>
          </p:cNvPr>
          <p:cNvSpPr/>
          <p:nvPr/>
        </p:nvSpPr>
        <p:spPr bwMode="auto">
          <a:xfrm>
            <a:off x="1703061" y="2289289"/>
            <a:ext cx="792088" cy="145166"/>
          </a:xfrm>
          <a:prstGeom prst="roundRect">
            <a:avLst>
              <a:gd name="adj" fmla="val 50000"/>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3" name="Rettangolo con angoli arrotondati 72">
            <a:extLst>
              <a:ext uri="{FF2B5EF4-FFF2-40B4-BE49-F238E27FC236}">
                <a16:creationId xmlns:a16="http://schemas.microsoft.com/office/drawing/2014/main" id="{6FAE63AA-A12B-432A-A94E-A4A1BDDC926C}"/>
              </a:ext>
            </a:extLst>
          </p:cNvPr>
          <p:cNvSpPr/>
          <p:nvPr/>
        </p:nvSpPr>
        <p:spPr bwMode="auto">
          <a:xfrm>
            <a:off x="1718823" y="1804576"/>
            <a:ext cx="792088" cy="145166"/>
          </a:xfrm>
          <a:prstGeom prst="roundRect">
            <a:avLst>
              <a:gd name="adj" fmla="val 50000"/>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4" name="Freccia curva 73">
            <a:extLst>
              <a:ext uri="{FF2B5EF4-FFF2-40B4-BE49-F238E27FC236}">
                <a16:creationId xmlns:a16="http://schemas.microsoft.com/office/drawing/2014/main" id="{8E354873-4EF1-4EC0-B861-32680CACAA63}"/>
              </a:ext>
            </a:extLst>
          </p:cNvPr>
          <p:cNvSpPr/>
          <p:nvPr/>
        </p:nvSpPr>
        <p:spPr bwMode="auto">
          <a:xfrm rot="10800000" flipH="1">
            <a:off x="1846490" y="2428528"/>
            <a:ext cx="709286" cy="2123013"/>
          </a:xfrm>
          <a:prstGeom prst="bentArrow">
            <a:avLst>
              <a:gd name="adj1" fmla="val 415"/>
              <a:gd name="adj2" fmla="val 4892"/>
              <a:gd name="adj3" fmla="val 10701"/>
              <a:gd name="adj4" fmla="val 5144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5" name="Rectangle 3">
            <a:extLst>
              <a:ext uri="{FF2B5EF4-FFF2-40B4-BE49-F238E27FC236}">
                <a16:creationId xmlns:a16="http://schemas.microsoft.com/office/drawing/2014/main" id="{80864606-4D0A-4F91-909B-B182D05C8CA1}"/>
              </a:ext>
            </a:extLst>
          </p:cNvPr>
          <p:cNvSpPr txBox="1">
            <a:spLocks noChangeArrowheads="1"/>
          </p:cNvSpPr>
          <p:nvPr/>
        </p:nvSpPr>
        <p:spPr bwMode="auto">
          <a:xfrm>
            <a:off x="2527260" y="3845527"/>
            <a:ext cx="5929452" cy="104873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100" b="0" dirty="0">
                <a:solidFill>
                  <a:srgbClr val="333399"/>
                </a:solidFill>
              </a:rPr>
              <a:t>I metodi </a:t>
            </a:r>
            <a:r>
              <a:rPr lang="it-IT" altLang="it-IT" sz="1100" b="0" i="1" dirty="0">
                <a:solidFill>
                  <a:srgbClr val="333399"/>
                </a:solidFill>
              </a:rPr>
              <a:t>_</a:t>
            </a:r>
            <a:r>
              <a:rPr lang="it-IT" altLang="it-IT" sz="1100" b="0" i="1" dirty="0" err="1">
                <a:solidFill>
                  <a:srgbClr val="333399"/>
                </a:solidFill>
              </a:rPr>
              <a:t>repr</a:t>
            </a:r>
            <a:r>
              <a:rPr lang="it-IT" altLang="it-IT" sz="1100" b="0" i="1" dirty="0">
                <a:solidFill>
                  <a:srgbClr val="333399"/>
                </a:solidFill>
              </a:rPr>
              <a:t>_ </a:t>
            </a:r>
            <a:r>
              <a:rPr lang="it-IT" altLang="it-IT" sz="1100" b="0" dirty="0">
                <a:solidFill>
                  <a:srgbClr val="333399"/>
                </a:solidFill>
              </a:rPr>
              <a:t>e </a:t>
            </a:r>
            <a:r>
              <a:rPr lang="it-IT" altLang="it-IT" sz="1100" b="0" i="1" dirty="0">
                <a:solidFill>
                  <a:srgbClr val="333399"/>
                </a:solidFill>
              </a:rPr>
              <a:t>_</a:t>
            </a:r>
            <a:r>
              <a:rPr lang="it-IT" altLang="it-IT" sz="1100" b="0" i="1" dirty="0" err="1">
                <a:solidFill>
                  <a:srgbClr val="333399"/>
                </a:solidFill>
              </a:rPr>
              <a:t>str</a:t>
            </a:r>
            <a:r>
              <a:rPr lang="it-IT" altLang="it-IT" sz="1100" b="0" i="1" dirty="0">
                <a:solidFill>
                  <a:srgbClr val="333399"/>
                </a:solidFill>
              </a:rPr>
              <a:t>_</a:t>
            </a:r>
            <a:r>
              <a:rPr lang="it-IT" altLang="it-IT" sz="1100" b="0" dirty="0">
                <a:solidFill>
                  <a:srgbClr val="333399"/>
                </a:solidFill>
              </a:rPr>
              <a:t> sono dei metodi che servono ad </a:t>
            </a:r>
            <a:r>
              <a:rPr lang="it-IT" altLang="it-IT" sz="1100" b="0" dirty="0" err="1">
                <a:solidFill>
                  <a:srgbClr val="333399"/>
                </a:solidFill>
              </a:rPr>
              <a:t>effetturare</a:t>
            </a:r>
            <a:r>
              <a:rPr lang="it-IT" altLang="it-IT" sz="1100" b="0" dirty="0">
                <a:solidFill>
                  <a:srgbClr val="333399"/>
                </a:solidFill>
              </a:rPr>
              <a:t> delle stampe dell’istanza della classe. La differenza tra le due è che </a:t>
            </a:r>
            <a:r>
              <a:rPr lang="it-IT" altLang="it-IT" sz="1100" b="0" i="1" dirty="0" err="1">
                <a:solidFill>
                  <a:srgbClr val="333399"/>
                </a:solidFill>
              </a:rPr>
              <a:t>str</a:t>
            </a:r>
            <a:r>
              <a:rPr lang="it-IT" altLang="it-IT" sz="1100" b="0" dirty="0">
                <a:solidFill>
                  <a:srgbClr val="333399"/>
                </a:solidFill>
              </a:rPr>
              <a:t>, a differenza di </a:t>
            </a:r>
            <a:r>
              <a:rPr lang="it-IT" altLang="it-IT" sz="1100" b="0" i="1" dirty="0" err="1">
                <a:solidFill>
                  <a:srgbClr val="333399"/>
                </a:solidFill>
              </a:rPr>
              <a:t>repr</a:t>
            </a:r>
            <a:r>
              <a:rPr lang="it-IT" altLang="it-IT" sz="1100" b="0" dirty="0">
                <a:solidFill>
                  <a:srgbClr val="333399"/>
                </a:solidFill>
              </a:rPr>
              <a:t> non sempre tenta di restituire una stringa che sia accettabile; il suo obiettivo è restituire una stringa stampabile. Se non vengono forniti argomenti, restituisce la stringa vuota, «».</a:t>
            </a:r>
          </a:p>
          <a:p>
            <a:pPr marL="0" indent="0" algn="ctr">
              <a:lnSpc>
                <a:spcPct val="90000"/>
              </a:lnSpc>
              <a:buNone/>
            </a:pPr>
            <a:r>
              <a:rPr lang="it-IT" altLang="it-IT" sz="1100" b="0" dirty="0">
                <a:solidFill>
                  <a:srgbClr val="333399"/>
                </a:solidFill>
              </a:rPr>
              <a:t>Ai due metodi viene passato in ingresso il valore </a:t>
            </a:r>
            <a:r>
              <a:rPr lang="it-IT" altLang="it-IT" sz="1100" b="0" i="1" dirty="0">
                <a:solidFill>
                  <a:srgbClr val="333399"/>
                </a:solidFill>
              </a:rPr>
              <a:t>self</a:t>
            </a:r>
            <a:r>
              <a:rPr lang="it-IT" altLang="it-IT" sz="1100" b="0" dirty="0">
                <a:solidFill>
                  <a:srgbClr val="333399"/>
                </a:solidFill>
              </a:rPr>
              <a:t> che rappresenta una sorta di «</a:t>
            </a:r>
            <a:r>
              <a:rPr lang="it-IT" altLang="it-IT" sz="1100" b="0" dirty="0" err="1">
                <a:solidFill>
                  <a:srgbClr val="333399"/>
                </a:solidFill>
              </a:rPr>
              <a:t>this</a:t>
            </a:r>
            <a:r>
              <a:rPr lang="it-IT" altLang="it-IT" sz="1100" b="0" dirty="0">
                <a:solidFill>
                  <a:srgbClr val="333399"/>
                </a:solidFill>
              </a:rPr>
              <a:t>», e che indica un puntatore all’oggetto stesso</a:t>
            </a:r>
          </a:p>
        </p:txBody>
      </p:sp>
    </p:spTree>
    <p:extLst>
      <p:ext uri="{BB962C8B-B14F-4D97-AF65-F5344CB8AC3E}">
        <p14:creationId xmlns:p14="http://schemas.microsoft.com/office/powerpoint/2010/main" val="271828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1" grpId="0"/>
      <p:bldP spid="72" grpId="0" animBg="1"/>
      <p:bldP spid="73" grpId="0" animBg="1"/>
      <p:bldP spid="74" grpId="0" animBg="1"/>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C2918D1-7ED8-4259-BE7B-133320B6EE38}"/>
              </a:ext>
            </a:extLst>
          </p:cNvPr>
          <p:cNvPicPr>
            <a:picLocks noChangeAspect="1"/>
          </p:cNvPicPr>
          <p:nvPr/>
        </p:nvPicPr>
        <p:blipFill>
          <a:blip r:embed="rId2"/>
          <a:stretch>
            <a:fillRect/>
          </a:stretch>
        </p:blipFill>
        <p:spPr>
          <a:xfrm>
            <a:off x="1511660" y="1132384"/>
            <a:ext cx="5400600" cy="1625367"/>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Classe</a:t>
            </a:r>
            <a:r>
              <a:rPr lang="en-US" altLang="it-IT" dirty="0"/>
              <a:t> “Container”</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12</a:t>
            </a:fld>
            <a:endParaRPr lang="ru-RU"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2699792" y="1251850"/>
            <a:ext cx="1224136" cy="144018"/>
          </a:xfrm>
          <a:prstGeom prst="roundRect">
            <a:avLst>
              <a:gd name="adj" fmla="val 50000"/>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2" name="Freccia curva 11">
            <a:extLst>
              <a:ext uri="{FF2B5EF4-FFF2-40B4-BE49-F238E27FC236}">
                <a16:creationId xmlns:a16="http://schemas.microsoft.com/office/drawing/2014/main" id="{97A3701E-0EE5-45E7-9A5F-487CBCE8B358}"/>
              </a:ext>
            </a:extLst>
          </p:cNvPr>
          <p:cNvSpPr/>
          <p:nvPr/>
        </p:nvSpPr>
        <p:spPr bwMode="auto">
          <a:xfrm rot="10800000" flipH="1">
            <a:off x="3419873" y="1395868"/>
            <a:ext cx="1080120" cy="2556273"/>
          </a:xfrm>
          <a:prstGeom prst="bentArrow">
            <a:avLst>
              <a:gd name="adj1" fmla="val 415"/>
              <a:gd name="adj2" fmla="val 4892"/>
              <a:gd name="adj3" fmla="val 10701"/>
              <a:gd name="adj4" fmla="val 5144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4644008" y="3508648"/>
            <a:ext cx="3317603" cy="9175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100" b="0" dirty="0">
                <a:solidFill>
                  <a:srgbClr val="333399"/>
                </a:solidFill>
              </a:rPr>
              <a:t>Ogni oggetto della classe Container è caratterizzato da un identificativo </a:t>
            </a:r>
            <a:r>
              <a:rPr lang="it-IT" altLang="it-IT" sz="1100" b="0" i="1" dirty="0">
                <a:solidFill>
                  <a:srgbClr val="333399"/>
                </a:solidFill>
              </a:rPr>
              <a:t>(id)</a:t>
            </a:r>
            <a:r>
              <a:rPr lang="it-IT" altLang="it-IT" sz="1100" b="0" dirty="0">
                <a:solidFill>
                  <a:srgbClr val="333399"/>
                </a:solidFill>
              </a:rPr>
              <a:t>, dal valore di liquido contenuto all’interno del container </a:t>
            </a:r>
            <a:r>
              <a:rPr lang="it-IT" altLang="it-IT" sz="1100" b="0" i="1" dirty="0">
                <a:solidFill>
                  <a:srgbClr val="333399"/>
                </a:solidFill>
              </a:rPr>
              <a:t>(</a:t>
            </a:r>
            <a:r>
              <a:rPr lang="it-IT" altLang="it-IT" sz="1100" b="0" i="1" dirty="0" err="1">
                <a:solidFill>
                  <a:srgbClr val="333399"/>
                </a:solidFill>
              </a:rPr>
              <a:t>value</a:t>
            </a:r>
            <a:r>
              <a:rPr lang="it-IT" altLang="it-IT" sz="1100" b="0" i="1" dirty="0">
                <a:solidFill>
                  <a:srgbClr val="333399"/>
                </a:solidFill>
              </a:rPr>
              <a:t>)</a:t>
            </a:r>
            <a:r>
              <a:rPr lang="it-IT" altLang="it-IT" sz="1100" b="0" dirty="0">
                <a:solidFill>
                  <a:srgbClr val="333399"/>
                </a:solidFill>
              </a:rPr>
              <a:t>, e dalla capacità massima del container </a:t>
            </a:r>
            <a:r>
              <a:rPr lang="it-IT" altLang="it-IT" sz="1100" b="0" i="1" dirty="0">
                <a:solidFill>
                  <a:srgbClr val="333399"/>
                </a:solidFill>
              </a:rPr>
              <a:t>(</a:t>
            </a:r>
            <a:r>
              <a:rPr lang="it-IT" altLang="it-IT" sz="1100" b="0" i="1" dirty="0" err="1">
                <a:solidFill>
                  <a:srgbClr val="333399"/>
                </a:solidFill>
              </a:rPr>
              <a:t>capacity</a:t>
            </a:r>
            <a:r>
              <a:rPr lang="it-IT" altLang="it-IT" sz="1100" b="0" i="1" dirty="0">
                <a:solidFill>
                  <a:srgbClr val="333399"/>
                </a:solidFill>
              </a:rPr>
              <a:t>)</a:t>
            </a:r>
          </a:p>
        </p:txBody>
      </p:sp>
    </p:spTree>
    <p:extLst>
      <p:ext uri="{BB962C8B-B14F-4D97-AF65-F5344CB8AC3E}">
        <p14:creationId xmlns:p14="http://schemas.microsoft.com/office/powerpoint/2010/main" val="396257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F8FACCC-FB34-48C2-A075-B75CAAC39C46}"/>
              </a:ext>
            </a:extLst>
          </p:cNvPr>
          <p:cNvPicPr>
            <a:picLocks noChangeAspect="1"/>
          </p:cNvPicPr>
          <p:nvPr/>
        </p:nvPicPr>
        <p:blipFill>
          <a:blip r:embed="rId2"/>
          <a:stretch>
            <a:fillRect/>
          </a:stretch>
        </p:blipFill>
        <p:spPr>
          <a:xfrm>
            <a:off x="1403350" y="1132384"/>
            <a:ext cx="5764424" cy="1728706"/>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Classe</a:t>
            </a:r>
            <a:r>
              <a:rPr lang="en-US" altLang="it-IT" dirty="0"/>
              <a:t> “Planet”</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13</a:t>
            </a:fld>
            <a:endParaRPr lang="ru-RU"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2699792" y="1240406"/>
            <a:ext cx="1368152" cy="172436"/>
          </a:xfrm>
          <a:prstGeom prst="roundRect">
            <a:avLst>
              <a:gd name="adj" fmla="val 50000"/>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2" name="Freccia curva 11">
            <a:extLst>
              <a:ext uri="{FF2B5EF4-FFF2-40B4-BE49-F238E27FC236}">
                <a16:creationId xmlns:a16="http://schemas.microsoft.com/office/drawing/2014/main" id="{97A3701E-0EE5-45E7-9A5F-487CBCE8B358}"/>
              </a:ext>
            </a:extLst>
          </p:cNvPr>
          <p:cNvSpPr/>
          <p:nvPr/>
        </p:nvSpPr>
        <p:spPr bwMode="auto">
          <a:xfrm rot="10800000" flipH="1">
            <a:off x="3275856" y="1420416"/>
            <a:ext cx="1296144" cy="2484265"/>
          </a:xfrm>
          <a:prstGeom prst="bentArrow">
            <a:avLst>
              <a:gd name="adj1" fmla="val 415"/>
              <a:gd name="adj2" fmla="val 4892"/>
              <a:gd name="adj3" fmla="val 10701"/>
              <a:gd name="adj4" fmla="val 5144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4638772" y="3300141"/>
            <a:ext cx="3317603" cy="9175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100" b="0" dirty="0">
                <a:solidFill>
                  <a:srgbClr val="333399"/>
                </a:solidFill>
              </a:rPr>
              <a:t>Ogni pianeta viene caratterizzato dal suo identificativo </a:t>
            </a:r>
            <a:r>
              <a:rPr lang="it-IT" altLang="it-IT" sz="1100" b="0" i="1" dirty="0">
                <a:solidFill>
                  <a:srgbClr val="333399"/>
                </a:solidFill>
              </a:rPr>
              <a:t>(id)</a:t>
            </a:r>
            <a:r>
              <a:rPr lang="it-IT" altLang="it-IT" sz="1100" b="0" dirty="0">
                <a:solidFill>
                  <a:srgbClr val="333399"/>
                </a:solidFill>
              </a:rPr>
              <a:t>, dalle quantità di liquidi che sono presenti sul pianeta stesso </a:t>
            </a:r>
            <a:r>
              <a:rPr lang="it-IT" altLang="it-IT" sz="1100" b="0" i="1" dirty="0">
                <a:solidFill>
                  <a:srgbClr val="333399"/>
                </a:solidFill>
              </a:rPr>
              <a:t>(</a:t>
            </a:r>
            <a:r>
              <a:rPr lang="it-IT" altLang="it-IT" sz="1100" b="0" i="1" dirty="0" err="1">
                <a:solidFill>
                  <a:srgbClr val="333399"/>
                </a:solidFill>
              </a:rPr>
              <a:t>liquid</a:t>
            </a:r>
            <a:r>
              <a:rPr lang="it-IT" altLang="it-IT" sz="1100" b="0" i="1" dirty="0">
                <a:solidFill>
                  <a:srgbClr val="333399"/>
                </a:solidFill>
              </a:rPr>
              <a:t>)</a:t>
            </a:r>
            <a:r>
              <a:rPr lang="it-IT" altLang="it-IT" sz="1100" b="0" dirty="0">
                <a:solidFill>
                  <a:srgbClr val="333399"/>
                </a:solidFill>
              </a:rPr>
              <a:t>, e da un attributo che indica se la navicella ha già visitato quel pianeta </a:t>
            </a:r>
            <a:r>
              <a:rPr lang="it-IT" altLang="it-IT" sz="1100" b="0" i="1" dirty="0">
                <a:solidFill>
                  <a:srgbClr val="333399"/>
                </a:solidFill>
              </a:rPr>
              <a:t>(</a:t>
            </a:r>
            <a:r>
              <a:rPr lang="it-IT" altLang="it-IT" sz="1100" b="0" i="1" dirty="0" err="1">
                <a:solidFill>
                  <a:srgbClr val="333399"/>
                </a:solidFill>
              </a:rPr>
              <a:t>visited</a:t>
            </a:r>
            <a:r>
              <a:rPr lang="it-IT" altLang="it-IT" sz="1100" b="0" i="1" dirty="0">
                <a:solidFill>
                  <a:srgbClr val="333399"/>
                </a:solidFill>
              </a:rPr>
              <a:t>)</a:t>
            </a:r>
          </a:p>
        </p:txBody>
      </p:sp>
    </p:spTree>
    <p:extLst>
      <p:ext uri="{BB962C8B-B14F-4D97-AF65-F5344CB8AC3E}">
        <p14:creationId xmlns:p14="http://schemas.microsoft.com/office/powerpoint/2010/main" val="229639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AD94A1C-E4C9-4502-AED3-0AB1AEBB2ADF}"/>
              </a:ext>
            </a:extLst>
          </p:cNvPr>
          <p:cNvPicPr>
            <a:picLocks noChangeAspect="1"/>
          </p:cNvPicPr>
          <p:nvPr/>
        </p:nvPicPr>
        <p:blipFill>
          <a:blip r:embed="rId2"/>
          <a:stretch>
            <a:fillRect/>
          </a:stretch>
        </p:blipFill>
        <p:spPr>
          <a:xfrm>
            <a:off x="1331640" y="1132384"/>
            <a:ext cx="6917013" cy="1694211"/>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Classe “Link”</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14</a:t>
            </a:fld>
            <a:endParaRPr lang="ru-RU"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2627784" y="1251009"/>
            <a:ext cx="1800200" cy="180029"/>
          </a:xfrm>
          <a:prstGeom prst="roundRect">
            <a:avLst>
              <a:gd name="adj" fmla="val 50000"/>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2" name="Freccia curva 11">
            <a:extLst>
              <a:ext uri="{FF2B5EF4-FFF2-40B4-BE49-F238E27FC236}">
                <a16:creationId xmlns:a16="http://schemas.microsoft.com/office/drawing/2014/main" id="{97A3701E-0EE5-45E7-9A5F-487CBCE8B358}"/>
              </a:ext>
            </a:extLst>
          </p:cNvPr>
          <p:cNvSpPr/>
          <p:nvPr/>
        </p:nvSpPr>
        <p:spPr bwMode="auto">
          <a:xfrm rot="10800000" flipH="1">
            <a:off x="3779912" y="1431038"/>
            <a:ext cx="792088" cy="2412257"/>
          </a:xfrm>
          <a:prstGeom prst="bentArrow">
            <a:avLst>
              <a:gd name="adj1" fmla="val 415"/>
              <a:gd name="adj2" fmla="val 4892"/>
              <a:gd name="adj3" fmla="val 10701"/>
              <a:gd name="adj4" fmla="val 51446"/>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4790146" y="3351872"/>
            <a:ext cx="3317603" cy="71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100" b="0" dirty="0">
                <a:solidFill>
                  <a:srgbClr val="333399"/>
                </a:solidFill>
              </a:rPr>
              <a:t>Per ogni link viene indicato il pianeta di partenza </a:t>
            </a:r>
            <a:r>
              <a:rPr lang="it-IT" altLang="it-IT" sz="1100" b="0" i="1" dirty="0">
                <a:solidFill>
                  <a:srgbClr val="333399"/>
                </a:solidFill>
              </a:rPr>
              <a:t>(</a:t>
            </a:r>
            <a:r>
              <a:rPr lang="it-IT" altLang="it-IT" sz="1100" b="0" i="1" dirty="0" err="1">
                <a:solidFill>
                  <a:srgbClr val="333399"/>
                </a:solidFill>
              </a:rPr>
              <a:t>departure</a:t>
            </a:r>
            <a:r>
              <a:rPr lang="it-IT" altLang="it-IT" sz="1100" b="0" i="1" dirty="0">
                <a:solidFill>
                  <a:srgbClr val="333399"/>
                </a:solidFill>
              </a:rPr>
              <a:t>),</a:t>
            </a:r>
            <a:r>
              <a:rPr lang="it-IT" altLang="it-IT" sz="1100" b="0" dirty="0">
                <a:solidFill>
                  <a:srgbClr val="333399"/>
                </a:solidFill>
              </a:rPr>
              <a:t> il pianeta di arrivo </a:t>
            </a:r>
            <a:r>
              <a:rPr lang="it-IT" altLang="it-IT" sz="1100" b="0" i="1" dirty="0">
                <a:solidFill>
                  <a:srgbClr val="333399"/>
                </a:solidFill>
              </a:rPr>
              <a:t>(</a:t>
            </a:r>
            <a:r>
              <a:rPr lang="it-IT" altLang="it-IT" sz="1100" b="0" i="1" dirty="0" err="1">
                <a:solidFill>
                  <a:srgbClr val="333399"/>
                </a:solidFill>
              </a:rPr>
              <a:t>destination</a:t>
            </a:r>
            <a:r>
              <a:rPr lang="it-IT" altLang="it-IT" sz="1100" b="0" i="1" dirty="0">
                <a:solidFill>
                  <a:srgbClr val="333399"/>
                </a:solidFill>
              </a:rPr>
              <a:t>),</a:t>
            </a:r>
            <a:r>
              <a:rPr lang="it-IT" altLang="it-IT" sz="1100" b="0" dirty="0">
                <a:solidFill>
                  <a:srgbClr val="333399"/>
                </a:solidFill>
              </a:rPr>
              <a:t> e il costo che dovrà sostenere la navicella attraversando quel link </a:t>
            </a:r>
            <a:r>
              <a:rPr lang="it-IT" altLang="it-IT" sz="1100" b="0" i="1" dirty="0">
                <a:solidFill>
                  <a:srgbClr val="333399"/>
                </a:solidFill>
              </a:rPr>
              <a:t>(</a:t>
            </a:r>
            <a:r>
              <a:rPr lang="it-IT" altLang="it-IT" sz="1100" b="0" i="1" dirty="0" err="1">
                <a:solidFill>
                  <a:srgbClr val="333399"/>
                </a:solidFill>
              </a:rPr>
              <a:t>fuel</a:t>
            </a:r>
            <a:r>
              <a:rPr lang="it-IT" altLang="it-IT" sz="1100" b="0" i="1" dirty="0">
                <a:solidFill>
                  <a:srgbClr val="333399"/>
                </a:solidFill>
              </a:rPr>
              <a:t>)</a:t>
            </a:r>
          </a:p>
        </p:txBody>
      </p:sp>
    </p:spTree>
    <p:extLst>
      <p:ext uri="{BB962C8B-B14F-4D97-AF65-F5344CB8AC3E}">
        <p14:creationId xmlns:p14="http://schemas.microsoft.com/office/powerpoint/2010/main" val="53274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8230B6DD-EC13-4E4B-88CC-E40B1C07D5A7}"/>
              </a:ext>
            </a:extLst>
          </p:cNvPr>
          <p:cNvSpPr>
            <a:spLocks noGrp="1"/>
          </p:cNvSpPr>
          <p:nvPr>
            <p:ph type="sldNum" sz="quarter" idx="12"/>
          </p:nvPr>
        </p:nvSpPr>
        <p:spPr/>
        <p:txBody>
          <a:bodyPr/>
          <a:lstStyle/>
          <a:p>
            <a:fld id="{175DD5EE-A368-4614-85C2-0CCE41A1FBA9}" type="slidenum">
              <a:rPr lang="ru-RU" altLang="it-IT"/>
              <a:pPr/>
              <a:t>15</a:t>
            </a:fld>
            <a:endParaRPr lang="ru-RU" altLang="it-IT"/>
          </a:p>
        </p:txBody>
      </p:sp>
      <p:sp>
        <p:nvSpPr>
          <p:cNvPr id="36866" name="Rectangle 2">
            <a:extLst>
              <a:ext uri="{FF2B5EF4-FFF2-40B4-BE49-F238E27FC236}">
                <a16:creationId xmlns:a16="http://schemas.microsoft.com/office/drawing/2014/main" id="{F868D5BD-285B-43F1-9A0A-AF296CAF98B0}"/>
              </a:ext>
            </a:extLst>
          </p:cNvPr>
          <p:cNvSpPr>
            <a:spLocks noGrp="1" noChangeArrowheads="1"/>
          </p:cNvSpPr>
          <p:nvPr>
            <p:ph type="title"/>
          </p:nvPr>
        </p:nvSpPr>
        <p:spPr>
          <a:xfrm>
            <a:off x="1944092" y="1420416"/>
            <a:ext cx="5255815" cy="2159794"/>
          </a:xfrm>
        </p:spPr>
        <p:txBody>
          <a:bodyPr/>
          <a:lstStyle/>
          <a:p>
            <a:pPr algn="ctr"/>
            <a:r>
              <a:rPr lang="it-IT" altLang="it-IT" dirty="0"/>
              <a:t>Lettura del file di input</a:t>
            </a:r>
          </a:p>
        </p:txBody>
      </p:sp>
    </p:spTree>
    <p:extLst>
      <p:ext uri="{BB962C8B-B14F-4D97-AF65-F5344CB8AC3E}">
        <p14:creationId xmlns:p14="http://schemas.microsoft.com/office/powerpoint/2010/main" val="255507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0AC8822-403C-4C56-836F-3A8AEE31F30E}"/>
              </a:ext>
            </a:extLst>
          </p:cNvPr>
          <p:cNvPicPr>
            <a:picLocks noChangeAspect="1"/>
          </p:cNvPicPr>
          <p:nvPr/>
        </p:nvPicPr>
        <p:blipFill>
          <a:blip r:embed="rId2"/>
          <a:stretch>
            <a:fillRect/>
          </a:stretch>
        </p:blipFill>
        <p:spPr>
          <a:xfrm>
            <a:off x="1547664" y="1840407"/>
            <a:ext cx="3986626" cy="2897865"/>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Primo rigo</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16</a:t>
            </a:fld>
            <a:endParaRPr lang="ru-RU"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1509694" y="2043188"/>
            <a:ext cx="1478130" cy="457746"/>
          </a:xfrm>
          <a:prstGeom prst="roundRect">
            <a:avLst>
              <a:gd name="adj" fmla="val 17964"/>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5502869" y="1915780"/>
            <a:ext cx="3317603" cy="71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Apro il file input in lettura, leggo le linee e le conservo nella variabile </a:t>
            </a:r>
            <a:r>
              <a:rPr lang="it-IT" altLang="it-IT" sz="1000" b="0" i="1" dirty="0">
                <a:solidFill>
                  <a:srgbClr val="333399"/>
                </a:solidFill>
              </a:rPr>
              <a:t>Lines</a:t>
            </a:r>
            <a:r>
              <a:rPr lang="it-IT" altLang="it-IT" sz="1000" b="0" dirty="0">
                <a:solidFill>
                  <a:srgbClr val="333399"/>
                </a:solidFill>
              </a:rPr>
              <a:t>. Inoltre, salvo il numero di linee lette nella variabile </a:t>
            </a:r>
            <a:r>
              <a:rPr lang="it-IT" altLang="it-IT" sz="1000" b="0" i="1" dirty="0" err="1">
                <a:solidFill>
                  <a:srgbClr val="333399"/>
                </a:solidFill>
              </a:rPr>
              <a:t>TotalLinesNum</a:t>
            </a:r>
            <a:r>
              <a:rPr lang="it-IT" altLang="it-IT" sz="1000" b="0" dirty="0">
                <a:solidFill>
                  <a:srgbClr val="333399"/>
                </a:solidFill>
              </a:rPr>
              <a:t> </a:t>
            </a:r>
            <a:r>
              <a:rPr lang="it-IT" altLang="it-IT" sz="1000" b="0" dirty="0" err="1">
                <a:solidFill>
                  <a:srgbClr val="333399"/>
                </a:solidFill>
              </a:rPr>
              <a:t>perchè</a:t>
            </a:r>
            <a:r>
              <a:rPr lang="it-IT" altLang="it-IT" sz="1000" b="0" dirty="0">
                <a:solidFill>
                  <a:srgbClr val="333399"/>
                </a:solidFill>
              </a:rPr>
              <a:t> mi servirà dopo</a:t>
            </a:r>
            <a:endParaRPr lang="it-IT" altLang="it-IT" sz="1000" b="0" i="1" dirty="0">
              <a:solidFill>
                <a:srgbClr val="333399"/>
              </a:solidFill>
            </a:endParaRPr>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37139" y="1140558"/>
            <a:ext cx="7345363" cy="103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Il primo rigo del file di input contiene le costanti del problema, quali il numero di pianeti che sono da considerare, il valore del carburante massimo di cui dispone la navicella, e il numero di container che posso riempire</a:t>
            </a:r>
          </a:p>
        </p:txBody>
      </p:sp>
      <p:cxnSp>
        <p:nvCxnSpPr>
          <p:cNvPr id="6" name="Connettore 2 5">
            <a:extLst>
              <a:ext uri="{FF2B5EF4-FFF2-40B4-BE49-F238E27FC236}">
                <a16:creationId xmlns:a16="http://schemas.microsoft.com/office/drawing/2014/main" id="{A0F3E42B-8499-4A22-A41E-62B092D0E04C}"/>
              </a:ext>
            </a:extLst>
          </p:cNvPr>
          <p:cNvCxnSpPr>
            <a:cxnSpLocks/>
            <a:stCxn id="11" idx="3"/>
            <a:endCxn id="71" idx="1"/>
          </p:cNvCxnSpPr>
          <p:nvPr/>
        </p:nvCxnSpPr>
        <p:spPr bwMode="auto">
          <a:xfrm>
            <a:off x="2987824" y="2272061"/>
            <a:ext cx="2515045"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4" name="Rettangolo con angoli arrotondati 13">
            <a:extLst>
              <a:ext uri="{FF2B5EF4-FFF2-40B4-BE49-F238E27FC236}">
                <a16:creationId xmlns:a16="http://schemas.microsoft.com/office/drawing/2014/main" id="{B4ACD48C-CD06-4B9E-9FCF-272F40BAE881}"/>
              </a:ext>
            </a:extLst>
          </p:cNvPr>
          <p:cNvSpPr/>
          <p:nvPr/>
        </p:nvSpPr>
        <p:spPr bwMode="auto">
          <a:xfrm>
            <a:off x="1475656" y="2710259"/>
            <a:ext cx="1872506" cy="712557"/>
          </a:xfrm>
          <a:prstGeom prst="roundRect">
            <a:avLst>
              <a:gd name="adj" fmla="val 18711"/>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5" name="Rectangle 3">
            <a:extLst>
              <a:ext uri="{FF2B5EF4-FFF2-40B4-BE49-F238E27FC236}">
                <a16:creationId xmlns:a16="http://schemas.microsoft.com/office/drawing/2014/main" id="{1DF8CEDF-72B8-459C-A682-B34230D98D50}"/>
              </a:ext>
            </a:extLst>
          </p:cNvPr>
          <p:cNvSpPr txBox="1">
            <a:spLocks noChangeArrowheads="1"/>
          </p:cNvSpPr>
          <p:nvPr/>
        </p:nvSpPr>
        <p:spPr bwMode="auto">
          <a:xfrm>
            <a:off x="5432389" y="2590149"/>
            <a:ext cx="3317603" cy="9563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900" b="0" dirty="0">
                <a:solidFill>
                  <a:srgbClr val="333399"/>
                </a:solidFill>
              </a:rPr>
              <a:t>Considerando solo il primo rigo, e cioè l’elemento 0 del vettore Lines, faccio lo “split” di quest’ultimo secondo il carattere di spazio. Il primo elemento è il numero di pianeti, e lo salvo in una apposite variabile. Faccio lo stesso con il secondo carattere, che rappresenta il carburante della navicella, e con il terzo, che indica sia il numero di container che il numero di liquidi totali</a:t>
            </a:r>
            <a:endParaRPr lang="it-IT" altLang="it-IT" sz="900" b="0" i="1" dirty="0">
              <a:solidFill>
                <a:srgbClr val="333399"/>
              </a:solidFill>
            </a:endParaRPr>
          </a:p>
        </p:txBody>
      </p:sp>
      <p:cxnSp>
        <p:nvCxnSpPr>
          <p:cNvPr id="16" name="Connettore 2 15">
            <a:extLst>
              <a:ext uri="{FF2B5EF4-FFF2-40B4-BE49-F238E27FC236}">
                <a16:creationId xmlns:a16="http://schemas.microsoft.com/office/drawing/2014/main" id="{C3DCC9F1-983E-41A0-8FCE-09BFBFEAAF04}"/>
              </a:ext>
            </a:extLst>
          </p:cNvPr>
          <p:cNvCxnSpPr>
            <a:cxnSpLocks/>
            <a:stCxn id="14" idx="3"/>
            <a:endCxn id="15" idx="1"/>
          </p:cNvCxnSpPr>
          <p:nvPr/>
        </p:nvCxnSpPr>
        <p:spPr bwMode="auto">
          <a:xfrm>
            <a:off x="3348162" y="3066538"/>
            <a:ext cx="2084227" cy="1802"/>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7" name="Rettangolo con angoli arrotondati 16">
            <a:extLst>
              <a:ext uri="{FF2B5EF4-FFF2-40B4-BE49-F238E27FC236}">
                <a16:creationId xmlns:a16="http://schemas.microsoft.com/office/drawing/2014/main" id="{CE38453E-9C11-40B1-A393-0AD0051A1309}"/>
              </a:ext>
            </a:extLst>
          </p:cNvPr>
          <p:cNvSpPr/>
          <p:nvPr/>
        </p:nvSpPr>
        <p:spPr bwMode="auto">
          <a:xfrm>
            <a:off x="1475656" y="3682872"/>
            <a:ext cx="1944216" cy="406698"/>
          </a:xfrm>
          <a:prstGeom prst="roundRect">
            <a:avLst>
              <a:gd name="adj" fmla="val 2452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8" name="Connettore 2 17">
            <a:extLst>
              <a:ext uri="{FF2B5EF4-FFF2-40B4-BE49-F238E27FC236}">
                <a16:creationId xmlns:a16="http://schemas.microsoft.com/office/drawing/2014/main" id="{07D6E2C5-8AB5-4DBC-94CC-60BAF92B29BC}"/>
              </a:ext>
            </a:extLst>
          </p:cNvPr>
          <p:cNvCxnSpPr>
            <a:cxnSpLocks/>
            <a:stCxn id="17" idx="3"/>
            <a:endCxn id="21" idx="1"/>
          </p:cNvCxnSpPr>
          <p:nvPr/>
        </p:nvCxnSpPr>
        <p:spPr bwMode="auto">
          <a:xfrm>
            <a:off x="3419872" y="3886221"/>
            <a:ext cx="2198971" cy="167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1" name="Rectangle 3">
            <a:extLst>
              <a:ext uri="{FF2B5EF4-FFF2-40B4-BE49-F238E27FC236}">
                <a16:creationId xmlns:a16="http://schemas.microsoft.com/office/drawing/2014/main" id="{E3B19018-48DB-491F-989F-900EAF0A14D3}"/>
              </a:ext>
            </a:extLst>
          </p:cNvPr>
          <p:cNvSpPr txBox="1">
            <a:spLocks noChangeArrowheads="1"/>
          </p:cNvSpPr>
          <p:nvPr/>
        </p:nvSpPr>
        <p:spPr bwMode="auto">
          <a:xfrm>
            <a:off x="5618843" y="3709756"/>
            <a:ext cx="3317603" cy="3562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333399"/>
                </a:solidFill>
              </a:rPr>
              <a:t>Definisco degli indici come range che variano da 0 al valore della costante trovata in precedenza</a:t>
            </a:r>
            <a:endParaRPr lang="it-IT" altLang="it-IT" sz="1050" b="0" i="1" dirty="0">
              <a:solidFill>
                <a:srgbClr val="333399"/>
              </a:solidFill>
            </a:endParaRPr>
          </a:p>
        </p:txBody>
      </p:sp>
      <p:sp>
        <p:nvSpPr>
          <p:cNvPr id="30" name="Rettangolo con angoli arrotondati 29">
            <a:extLst>
              <a:ext uri="{FF2B5EF4-FFF2-40B4-BE49-F238E27FC236}">
                <a16:creationId xmlns:a16="http://schemas.microsoft.com/office/drawing/2014/main" id="{2849376B-A13F-4B04-9130-3F371D27953F}"/>
              </a:ext>
            </a:extLst>
          </p:cNvPr>
          <p:cNvSpPr/>
          <p:nvPr/>
        </p:nvSpPr>
        <p:spPr bwMode="auto">
          <a:xfrm>
            <a:off x="1482621" y="4377987"/>
            <a:ext cx="3037346" cy="406698"/>
          </a:xfrm>
          <a:prstGeom prst="roundRect">
            <a:avLst>
              <a:gd name="adj" fmla="val 22826"/>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1" name="Connettore 2 30">
            <a:extLst>
              <a:ext uri="{FF2B5EF4-FFF2-40B4-BE49-F238E27FC236}">
                <a16:creationId xmlns:a16="http://schemas.microsoft.com/office/drawing/2014/main" id="{6BC96F78-9129-4132-8AB8-D7995F24879E}"/>
              </a:ext>
            </a:extLst>
          </p:cNvPr>
          <p:cNvCxnSpPr>
            <a:cxnSpLocks/>
            <a:stCxn id="30" idx="3"/>
            <a:endCxn id="32" idx="1"/>
          </p:cNvCxnSpPr>
          <p:nvPr/>
        </p:nvCxnSpPr>
        <p:spPr bwMode="auto">
          <a:xfrm>
            <a:off x="4519967" y="4581336"/>
            <a:ext cx="1139121"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2" name="Rectangle 3">
            <a:extLst>
              <a:ext uri="{FF2B5EF4-FFF2-40B4-BE49-F238E27FC236}">
                <a16:creationId xmlns:a16="http://schemas.microsoft.com/office/drawing/2014/main" id="{E7574F7F-BF15-4CDF-A9B4-00E76AEFBD5C}"/>
              </a:ext>
            </a:extLst>
          </p:cNvPr>
          <p:cNvSpPr txBox="1">
            <a:spLocks noChangeArrowheads="1"/>
          </p:cNvSpPr>
          <p:nvPr/>
        </p:nvSpPr>
        <p:spPr bwMode="auto">
          <a:xfrm>
            <a:off x="5659088" y="4268019"/>
            <a:ext cx="2998615" cy="62663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Inizializzo dei vettori che conterranno tutti i pianeti, e tutti i container, e inizializzo la navicella ponendola sul pianeta 0, e valorizzando i suoi attributi con le costanti lette </a:t>
            </a:r>
            <a:endParaRPr lang="it-IT" altLang="it-IT" sz="1000" b="0" i="1" dirty="0">
              <a:solidFill>
                <a:srgbClr val="333399"/>
              </a:solidFill>
            </a:endParaRPr>
          </a:p>
        </p:txBody>
      </p:sp>
    </p:spTree>
    <p:extLst>
      <p:ext uri="{BB962C8B-B14F-4D97-AF65-F5344CB8AC3E}">
        <p14:creationId xmlns:p14="http://schemas.microsoft.com/office/powerpoint/2010/main" val="312558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p:bldP spid="14" grpId="0" animBg="1"/>
      <p:bldP spid="15" grpId="0"/>
      <p:bldP spid="17" grpId="0" animBg="1"/>
      <p:bldP spid="21" grpId="0"/>
      <p:bldP spid="30"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E746C351-B083-4828-AE99-2050C4A67066}"/>
              </a:ext>
            </a:extLst>
          </p:cNvPr>
          <p:cNvPicPr>
            <a:picLocks noChangeAspect="1"/>
          </p:cNvPicPr>
          <p:nvPr/>
        </p:nvPicPr>
        <p:blipFill>
          <a:blip r:embed="rId2"/>
          <a:stretch>
            <a:fillRect/>
          </a:stretch>
        </p:blipFill>
        <p:spPr>
          <a:xfrm>
            <a:off x="1488089" y="1920354"/>
            <a:ext cx="4130398" cy="502964"/>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Secondo rigo</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17</a:t>
            </a:fld>
            <a:endParaRPr lang="ru-RU"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2627784" y="1889821"/>
            <a:ext cx="1550388" cy="196029"/>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5618487" y="1809693"/>
            <a:ext cx="3317603" cy="3562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Faccio l’operazione di split del rigo 2, cioè dell’elemento 1 del vettore delle righe</a:t>
            </a:r>
            <a:endParaRPr lang="it-IT" altLang="it-IT" sz="1000" b="0" i="1" dirty="0">
              <a:solidFill>
                <a:srgbClr val="333399"/>
              </a:solidFill>
            </a:endParaRPr>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37139" y="1140558"/>
            <a:ext cx="7345363" cy="47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Il secondo rigo del file contiene i valori delle capacità totali dei container; vado quindi a definire le loro capacità sfruttando le costanti del file </a:t>
            </a:r>
          </a:p>
        </p:txBody>
      </p:sp>
      <p:cxnSp>
        <p:nvCxnSpPr>
          <p:cNvPr id="6" name="Connettore 2 5">
            <a:extLst>
              <a:ext uri="{FF2B5EF4-FFF2-40B4-BE49-F238E27FC236}">
                <a16:creationId xmlns:a16="http://schemas.microsoft.com/office/drawing/2014/main" id="{A0F3E42B-8499-4A22-A41E-62B092D0E04C}"/>
              </a:ext>
            </a:extLst>
          </p:cNvPr>
          <p:cNvCxnSpPr>
            <a:cxnSpLocks/>
            <a:stCxn id="11" idx="3"/>
            <a:endCxn id="71" idx="1"/>
          </p:cNvCxnSpPr>
          <p:nvPr/>
        </p:nvCxnSpPr>
        <p:spPr bwMode="auto">
          <a:xfrm flipV="1">
            <a:off x="4178172" y="1987835"/>
            <a:ext cx="1440315"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4" name="Rettangolo con angoli arrotondati 13">
            <a:extLst>
              <a:ext uri="{FF2B5EF4-FFF2-40B4-BE49-F238E27FC236}">
                <a16:creationId xmlns:a16="http://schemas.microsoft.com/office/drawing/2014/main" id="{B4ACD48C-CD06-4B9E-9FCF-272F40BAE881}"/>
              </a:ext>
            </a:extLst>
          </p:cNvPr>
          <p:cNvSpPr/>
          <p:nvPr/>
        </p:nvSpPr>
        <p:spPr bwMode="auto">
          <a:xfrm>
            <a:off x="2915816" y="2223019"/>
            <a:ext cx="2764222" cy="206055"/>
          </a:xfrm>
          <a:prstGeom prst="roundRect">
            <a:avLst>
              <a:gd name="adj" fmla="val 38155"/>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5" name="Rectangle 3">
            <a:extLst>
              <a:ext uri="{FF2B5EF4-FFF2-40B4-BE49-F238E27FC236}">
                <a16:creationId xmlns:a16="http://schemas.microsoft.com/office/drawing/2014/main" id="{1DF8CEDF-72B8-459C-A682-B34230D98D50}"/>
              </a:ext>
            </a:extLst>
          </p:cNvPr>
          <p:cNvSpPr txBox="1">
            <a:spLocks noChangeArrowheads="1"/>
          </p:cNvSpPr>
          <p:nvPr/>
        </p:nvSpPr>
        <p:spPr bwMode="auto">
          <a:xfrm>
            <a:off x="5432389" y="2590148"/>
            <a:ext cx="2956035" cy="17825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333399"/>
                </a:solidFill>
              </a:rPr>
              <a:t>Valorizzo il vettore dei containers, </a:t>
            </a:r>
            <a:r>
              <a:rPr lang="it-IT" altLang="it-IT" sz="1050" b="0" dirty="0" err="1">
                <a:solidFill>
                  <a:srgbClr val="333399"/>
                </a:solidFill>
              </a:rPr>
              <a:t>instanziando</a:t>
            </a:r>
            <a:r>
              <a:rPr lang="it-IT" altLang="it-IT" sz="1050" b="0" dirty="0">
                <a:solidFill>
                  <a:srgbClr val="333399"/>
                </a:solidFill>
              </a:rPr>
              <a:t> vario oggetti della classe Containers, che valorizzo con </a:t>
            </a:r>
            <a:r>
              <a:rPr lang="it-IT" altLang="it-IT" sz="1050" b="0" i="1" dirty="0">
                <a:solidFill>
                  <a:srgbClr val="333399"/>
                </a:solidFill>
              </a:rPr>
              <a:t>i</a:t>
            </a:r>
            <a:r>
              <a:rPr lang="it-IT" altLang="it-IT" sz="1050" b="0" dirty="0">
                <a:solidFill>
                  <a:srgbClr val="333399"/>
                </a:solidFill>
              </a:rPr>
              <a:t>, che rappresenta l’identificativo del containers, il quale varia tra 0 e il numero di containers indicato nel rigo precedente, </a:t>
            </a:r>
            <a:r>
              <a:rPr lang="it-IT" altLang="it-IT" sz="1050" b="0" i="1" dirty="0">
                <a:solidFill>
                  <a:srgbClr val="333399"/>
                </a:solidFill>
              </a:rPr>
              <a:t>0</a:t>
            </a:r>
            <a:r>
              <a:rPr lang="it-IT" altLang="it-IT" sz="1050" b="0" dirty="0">
                <a:solidFill>
                  <a:srgbClr val="333399"/>
                </a:solidFill>
              </a:rPr>
              <a:t>, che rappresenta il valore di liquido all’interno del container nel momento dell’inizializzazione, e con il valore i-esimo della riga su cui ho fatto lo split, che rappresenta il valore di capacità massima del container</a:t>
            </a:r>
            <a:endParaRPr lang="it-IT" altLang="it-IT" sz="1050" b="0" i="1" dirty="0">
              <a:solidFill>
                <a:srgbClr val="333399"/>
              </a:solidFill>
            </a:endParaRPr>
          </a:p>
        </p:txBody>
      </p:sp>
      <p:cxnSp>
        <p:nvCxnSpPr>
          <p:cNvPr id="16" name="Connettore 2 15">
            <a:extLst>
              <a:ext uri="{FF2B5EF4-FFF2-40B4-BE49-F238E27FC236}">
                <a16:creationId xmlns:a16="http://schemas.microsoft.com/office/drawing/2014/main" id="{C3DCC9F1-983E-41A0-8FCE-09BFBFEAAF04}"/>
              </a:ext>
            </a:extLst>
          </p:cNvPr>
          <p:cNvCxnSpPr>
            <a:cxnSpLocks/>
            <a:stCxn id="14" idx="2"/>
            <a:endCxn id="15" idx="1"/>
          </p:cNvCxnSpPr>
          <p:nvPr/>
        </p:nvCxnSpPr>
        <p:spPr bwMode="auto">
          <a:xfrm rot="16200000" flipH="1">
            <a:off x="4338972" y="2388029"/>
            <a:ext cx="1052372" cy="1134462"/>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261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p:bldP spid="14"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86E2077-2E75-42B6-B953-2063228B5C71}"/>
              </a:ext>
            </a:extLst>
          </p:cNvPr>
          <p:cNvPicPr>
            <a:picLocks noChangeAspect="1"/>
          </p:cNvPicPr>
          <p:nvPr/>
        </p:nvPicPr>
        <p:blipFill>
          <a:blip r:embed="rId2"/>
          <a:stretch>
            <a:fillRect/>
          </a:stretch>
        </p:blipFill>
        <p:spPr>
          <a:xfrm>
            <a:off x="1509976" y="1959063"/>
            <a:ext cx="3962743" cy="1653683"/>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Righe dei pianeti</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it-IT" altLang="it-IT" smtClean="0"/>
              <a:pPr/>
              <a:t>18</a:t>
            </a:fld>
            <a:endParaRPr lang="it-IT"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1479826" y="1958907"/>
            <a:ext cx="1550686" cy="180006"/>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5502869" y="1868715"/>
            <a:ext cx="3317603" cy="3562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Inizializzo un indice a 2; questo servirà per scorrere le righe dei pianeti a partire dalla terza riga del file</a:t>
            </a:r>
            <a:endParaRPr lang="it-IT" altLang="it-IT" sz="1000" b="0" i="1" dirty="0">
              <a:solidFill>
                <a:srgbClr val="333399"/>
              </a:solidFill>
            </a:endParaRPr>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37139" y="1140559"/>
            <a:ext cx="7345363" cy="51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Le righe successive sono in totale pari al numero di pianeti, e contengono l’identificativo del pianeta, e I valori dei vali liquidi che sono contenuti su </a:t>
            </a:r>
            <a:r>
              <a:rPr lang="it-IT" altLang="it-IT" sz="1200" b="0" dirty="0" err="1"/>
              <a:t>quell</a:t>
            </a:r>
            <a:r>
              <a:rPr lang="it-IT" altLang="it-IT" sz="1200" b="0" dirty="0"/>
              <a:t> pianeta.</a:t>
            </a:r>
          </a:p>
        </p:txBody>
      </p:sp>
      <p:cxnSp>
        <p:nvCxnSpPr>
          <p:cNvPr id="6" name="Connettore 2 5">
            <a:extLst>
              <a:ext uri="{FF2B5EF4-FFF2-40B4-BE49-F238E27FC236}">
                <a16:creationId xmlns:a16="http://schemas.microsoft.com/office/drawing/2014/main" id="{A0F3E42B-8499-4A22-A41E-62B092D0E04C}"/>
              </a:ext>
            </a:extLst>
          </p:cNvPr>
          <p:cNvCxnSpPr>
            <a:cxnSpLocks/>
            <a:stCxn id="11" idx="3"/>
            <a:endCxn id="71" idx="1"/>
          </p:cNvCxnSpPr>
          <p:nvPr/>
        </p:nvCxnSpPr>
        <p:spPr bwMode="auto">
          <a:xfrm flipV="1">
            <a:off x="3030512" y="2046857"/>
            <a:ext cx="2472357" cy="2053"/>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4" name="Rettangolo con angoli arrotondati 13">
            <a:extLst>
              <a:ext uri="{FF2B5EF4-FFF2-40B4-BE49-F238E27FC236}">
                <a16:creationId xmlns:a16="http://schemas.microsoft.com/office/drawing/2014/main" id="{B4ACD48C-CD06-4B9E-9FCF-272F40BAE881}"/>
              </a:ext>
            </a:extLst>
          </p:cNvPr>
          <p:cNvSpPr/>
          <p:nvPr/>
        </p:nvSpPr>
        <p:spPr bwMode="auto">
          <a:xfrm>
            <a:off x="2699792" y="2293844"/>
            <a:ext cx="2630806" cy="163902"/>
          </a:xfrm>
          <a:prstGeom prst="roundRect">
            <a:avLst>
              <a:gd name="adj" fmla="val 38155"/>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5" name="Rectangle 3">
            <a:extLst>
              <a:ext uri="{FF2B5EF4-FFF2-40B4-BE49-F238E27FC236}">
                <a16:creationId xmlns:a16="http://schemas.microsoft.com/office/drawing/2014/main" id="{1DF8CEDF-72B8-459C-A682-B34230D98D50}"/>
              </a:ext>
            </a:extLst>
          </p:cNvPr>
          <p:cNvSpPr txBox="1">
            <a:spLocks noChangeArrowheads="1"/>
          </p:cNvSpPr>
          <p:nvPr/>
        </p:nvSpPr>
        <p:spPr bwMode="auto">
          <a:xfrm>
            <a:off x="6210273" y="2279352"/>
            <a:ext cx="2476527" cy="4251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Faccio lo split della riga </a:t>
            </a:r>
            <a:r>
              <a:rPr lang="it-IT" altLang="it-IT" sz="1000" b="0" i="1" dirty="0" err="1">
                <a:solidFill>
                  <a:srgbClr val="333399"/>
                </a:solidFill>
              </a:rPr>
              <a:t>PlanetLineIndex</a:t>
            </a:r>
            <a:r>
              <a:rPr lang="it-IT" altLang="it-IT" sz="1000" b="0" dirty="0">
                <a:solidFill>
                  <a:srgbClr val="333399"/>
                </a:solidFill>
              </a:rPr>
              <a:t> secondo il carattere di spazio</a:t>
            </a:r>
            <a:endParaRPr lang="it-IT" altLang="it-IT" sz="1000" b="0" i="1" dirty="0">
              <a:solidFill>
                <a:srgbClr val="333399"/>
              </a:solidFill>
            </a:endParaRPr>
          </a:p>
        </p:txBody>
      </p:sp>
      <p:cxnSp>
        <p:nvCxnSpPr>
          <p:cNvPr id="16" name="Connettore 2 15">
            <a:extLst>
              <a:ext uri="{FF2B5EF4-FFF2-40B4-BE49-F238E27FC236}">
                <a16:creationId xmlns:a16="http://schemas.microsoft.com/office/drawing/2014/main" id="{C3DCC9F1-983E-41A0-8FCE-09BFBFEAAF04}"/>
              </a:ext>
            </a:extLst>
          </p:cNvPr>
          <p:cNvCxnSpPr>
            <a:cxnSpLocks/>
            <a:stCxn id="14" idx="3"/>
            <a:endCxn id="15" idx="1"/>
          </p:cNvCxnSpPr>
          <p:nvPr/>
        </p:nvCxnSpPr>
        <p:spPr bwMode="auto">
          <a:xfrm>
            <a:off x="5330598" y="2375795"/>
            <a:ext cx="879675" cy="116141"/>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7" name="Rettangolo con angoli arrotondati 16">
            <a:extLst>
              <a:ext uri="{FF2B5EF4-FFF2-40B4-BE49-F238E27FC236}">
                <a16:creationId xmlns:a16="http://schemas.microsoft.com/office/drawing/2014/main" id="{CE38453E-9C11-40B1-A393-0AD0051A1309}"/>
              </a:ext>
            </a:extLst>
          </p:cNvPr>
          <p:cNvSpPr/>
          <p:nvPr/>
        </p:nvSpPr>
        <p:spPr bwMode="auto">
          <a:xfrm>
            <a:off x="1691680" y="2457746"/>
            <a:ext cx="2630806" cy="787688"/>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8" name="Connettore 2 17">
            <a:extLst>
              <a:ext uri="{FF2B5EF4-FFF2-40B4-BE49-F238E27FC236}">
                <a16:creationId xmlns:a16="http://schemas.microsoft.com/office/drawing/2014/main" id="{07D6E2C5-8AB5-4DBC-94CC-60BAF92B29BC}"/>
              </a:ext>
            </a:extLst>
          </p:cNvPr>
          <p:cNvCxnSpPr>
            <a:cxnSpLocks/>
            <a:stCxn id="17" idx="3"/>
            <a:endCxn id="21" idx="1"/>
          </p:cNvCxnSpPr>
          <p:nvPr/>
        </p:nvCxnSpPr>
        <p:spPr bwMode="auto">
          <a:xfrm>
            <a:off x="4322486" y="2851590"/>
            <a:ext cx="1339464" cy="156147"/>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1" name="Rectangle 3">
            <a:extLst>
              <a:ext uri="{FF2B5EF4-FFF2-40B4-BE49-F238E27FC236}">
                <a16:creationId xmlns:a16="http://schemas.microsoft.com/office/drawing/2014/main" id="{E3B19018-48DB-491F-989F-900EAF0A14D3}"/>
              </a:ext>
            </a:extLst>
          </p:cNvPr>
          <p:cNvSpPr txBox="1">
            <a:spLocks noChangeArrowheads="1"/>
          </p:cNvSpPr>
          <p:nvPr/>
        </p:nvSpPr>
        <p:spPr bwMode="auto">
          <a:xfrm>
            <a:off x="5661950" y="2675134"/>
            <a:ext cx="3317603" cy="66520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333399"/>
                </a:solidFill>
              </a:rPr>
              <a:t>Definisco un dizionario per I liquidi contenuti nel pianeta: la coppia chiave-valore rappresenta rispettivamente l’identificativo del liquido e la sua quantità sul pianeta</a:t>
            </a:r>
            <a:endParaRPr lang="it-IT" altLang="it-IT" sz="1050" b="0" i="1" dirty="0">
              <a:solidFill>
                <a:srgbClr val="333399"/>
              </a:solidFill>
            </a:endParaRPr>
          </a:p>
        </p:txBody>
      </p:sp>
      <p:sp>
        <p:nvSpPr>
          <p:cNvPr id="30" name="Rettangolo con angoli arrotondati 29">
            <a:extLst>
              <a:ext uri="{FF2B5EF4-FFF2-40B4-BE49-F238E27FC236}">
                <a16:creationId xmlns:a16="http://schemas.microsoft.com/office/drawing/2014/main" id="{2849376B-A13F-4B04-9130-3F371D27953F}"/>
              </a:ext>
            </a:extLst>
          </p:cNvPr>
          <p:cNvSpPr/>
          <p:nvPr/>
        </p:nvSpPr>
        <p:spPr bwMode="auto">
          <a:xfrm>
            <a:off x="2699792" y="3252982"/>
            <a:ext cx="2803077" cy="163235"/>
          </a:xfrm>
          <a:prstGeom prst="roundRect">
            <a:avLst>
              <a:gd name="adj" fmla="val 38155"/>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1" name="Connettore 2 30">
            <a:extLst>
              <a:ext uri="{FF2B5EF4-FFF2-40B4-BE49-F238E27FC236}">
                <a16:creationId xmlns:a16="http://schemas.microsoft.com/office/drawing/2014/main" id="{6BC96F78-9129-4132-8AB8-D7995F24879E}"/>
              </a:ext>
            </a:extLst>
          </p:cNvPr>
          <p:cNvCxnSpPr>
            <a:cxnSpLocks/>
            <a:stCxn id="30" idx="3"/>
            <a:endCxn id="32" idx="1"/>
          </p:cNvCxnSpPr>
          <p:nvPr/>
        </p:nvCxnSpPr>
        <p:spPr bwMode="auto">
          <a:xfrm>
            <a:off x="5502869" y="3334600"/>
            <a:ext cx="509291" cy="574125"/>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2" name="Rectangle 3">
            <a:extLst>
              <a:ext uri="{FF2B5EF4-FFF2-40B4-BE49-F238E27FC236}">
                <a16:creationId xmlns:a16="http://schemas.microsoft.com/office/drawing/2014/main" id="{E7574F7F-BF15-4CDF-A9B4-00E76AEFBD5C}"/>
              </a:ext>
            </a:extLst>
          </p:cNvPr>
          <p:cNvSpPr txBox="1">
            <a:spLocks noChangeArrowheads="1"/>
          </p:cNvSpPr>
          <p:nvPr/>
        </p:nvSpPr>
        <p:spPr bwMode="auto">
          <a:xfrm>
            <a:off x="6012160" y="3444705"/>
            <a:ext cx="2998615" cy="92803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Riempio il vettore dei pianeti con un oggetto di tipo </a:t>
            </a:r>
            <a:r>
              <a:rPr lang="it-IT" altLang="it-IT" sz="1000" b="0" i="1" dirty="0">
                <a:solidFill>
                  <a:srgbClr val="333399"/>
                </a:solidFill>
              </a:rPr>
              <a:t>Planet</a:t>
            </a:r>
            <a:r>
              <a:rPr lang="it-IT" altLang="it-IT" sz="1000" b="0" dirty="0">
                <a:solidFill>
                  <a:srgbClr val="333399"/>
                </a:solidFill>
              </a:rPr>
              <a:t>, che valorizzo con l’identificativo del pianeta, primo carattere della riga, e con il dizionario dei liquidi appena creato. Imposto il pianeta come non visitator ponendo l’attributo </a:t>
            </a:r>
            <a:r>
              <a:rPr lang="it-IT" altLang="it-IT" sz="1000" b="0" i="1" dirty="0" err="1">
                <a:solidFill>
                  <a:srgbClr val="333399"/>
                </a:solidFill>
              </a:rPr>
              <a:t>visited</a:t>
            </a:r>
            <a:r>
              <a:rPr lang="it-IT" altLang="it-IT" sz="1000" b="0" dirty="0">
                <a:solidFill>
                  <a:srgbClr val="333399"/>
                </a:solidFill>
              </a:rPr>
              <a:t> a 0</a:t>
            </a:r>
            <a:endParaRPr lang="it-IT" altLang="it-IT" sz="1000" b="0" i="1" dirty="0">
              <a:solidFill>
                <a:srgbClr val="333399"/>
              </a:solidFill>
            </a:endParaRPr>
          </a:p>
        </p:txBody>
      </p:sp>
      <p:sp>
        <p:nvSpPr>
          <p:cNvPr id="53" name="Rettangolo con angoli arrotondati 52">
            <a:extLst>
              <a:ext uri="{FF2B5EF4-FFF2-40B4-BE49-F238E27FC236}">
                <a16:creationId xmlns:a16="http://schemas.microsoft.com/office/drawing/2014/main" id="{21B811F9-90FF-4484-9312-7AAA67213EA6}"/>
              </a:ext>
            </a:extLst>
          </p:cNvPr>
          <p:cNvSpPr/>
          <p:nvPr/>
        </p:nvSpPr>
        <p:spPr bwMode="auto">
          <a:xfrm>
            <a:off x="1768923" y="3432864"/>
            <a:ext cx="2803077" cy="163235"/>
          </a:xfrm>
          <a:prstGeom prst="roundRect">
            <a:avLst>
              <a:gd name="adj" fmla="val 38155"/>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54" name="Connettore 2 30">
            <a:extLst>
              <a:ext uri="{FF2B5EF4-FFF2-40B4-BE49-F238E27FC236}">
                <a16:creationId xmlns:a16="http://schemas.microsoft.com/office/drawing/2014/main" id="{0A055717-530E-45EF-8997-590E00D33B9D}"/>
              </a:ext>
            </a:extLst>
          </p:cNvPr>
          <p:cNvCxnSpPr>
            <a:cxnSpLocks/>
            <a:stCxn id="53" idx="2"/>
            <a:endCxn id="55" idx="1"/>
          </p:cNvCxnSpPr>
          <p:nvPr/>
        </p:nvCxnSpPr>
        <p:spPr bwMode="auto">
          <a:xfrm rot="16200000" flipH="1">
            <a:off x="2913258" y="3853302"/>
            <a:ext cx="856279" cy="341871"/>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5" name="Rectangle 3">
            <a:extLst>
              <a:ext uri="{FF2B5EF4-FFF2-40B4-BE49-F238E27FC236}">
                <a16:creationId xmlns:a16="http://schemas.microsoft.com/office/drawing/2014/main" id="{D766D009-5219-4DE7-BBD4-3010CD68E387}"/>
              </a:ext>
            </a:extLst>
          </p:cNvPr>
          <p:cNvSpPr txBox="1">
            <a:spLocks noChangeArrowheads="1"/>
          </p:cNvSpPr>
          <p:nvPr/>
        </p:nvSpPr>
        <p:spPr bwMode="auto">
          <a:xfrm>
            <a:off x="3512333" y="4062881"/>
            <a:ext cx="2258102" cy="7789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Aggiorno l’indice di riga per leggere la riga successiva del file. In questo caso so quante righe dovrò leggere </a:t>
            </a:r>
            <a:r>
              <a:rPr lang="it-IT" altLang="it-IT" sz="1000" b="0" dirty="0" err="1">
                <a:solidFill>
                  <a:srgbClr val="333399"/>
                </a:solidFill>
              </a:rPr>
              <a:t>perchè</a:t>
            </a:r>
            <a:r>
              <a:rPr lang="it-IT" altLang="it-IT" sz="1000" b="0" dirty="0">
                <a:solidFill>
                  <a:srgbClr val="333399"/>
                </a:solidFill>
              </a:rPr>
              <a:t> mi viene indicato nel primo rigo </a:t>
            </a:r>
            <a:endParaRPr lang="it-IT" altLang="it-IT" sz="1000" b="0" i="1" dirty="0">
              <a:solidFill>
                <a:srgbClr val="333399"/>
              </a:solidFill>
            </a:endParaRPr>
          </a:p>
        </p:txBody>
      </p:sp>
    </p:spTree>
    <p:extLst>
      <p:ext uri="{BB962C8B-B14F-4D97-AF65-F5344CB8AC3E}">
        <p14:creationId xmlns:p14="http://schemas.microsoft.com/office/powerpoint/2010/main" val="9331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p:bldP spid="14" grpId="0" animBg="1"/>
      <p:bldP spid="15" grpId="0"/>
      <p:bldP spid="17" grpId="0" animBg="1"/>
      <p:bldP spid="21" grpId="0"/>
      <p:bldP spid="30" grpId="0" animBg="1"/>
      <p:bldP spid="32" grpId="0"/>
      <p:bldP spid="53" grpId="0" animBg="1"/>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64B9F96-902A-484D-BB3A-E5382BDB1489}"/>
              </a:ext>
            </a:extLst>
          </p:cNvPr>
          <p:cNvPicPr>
            <a:picLocks noChangeAspect="1"/>
          </p:cNvPicPr>
          <p:nvPr/>
        </p:nvPicPr>
        <p:blipFill>
          <a:blip r:embed="rId2"/>
          <a:stretch>
            <a:fillRect/>
          </a:stretch>
        </p:blipFill>
        <p:spPr>
          <a:xfrm>
            <a:off x="1396045" y="1722879"/>
            <a:ext cx="5032890" cy="1761173"/>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Righe dei collegamenti</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19</a:t>
            </a:fld>
            <a:endParaRPr lang="ru-RU" altLang="it-IT" dirty="0"/>
          </a:p>
        </p:txBody>
      </p:sp>
      <p:sp>
        <p:nvSpPr>
          <p:cNvPr id="11" name="Rettangolo con angoli arrotondati 10">
            <a:extLst>
              <a:ext uri="{FF2B5EF4-FFF2-40B4-BE49-F238E27FC236}">
                <a16:creationId xmlns:a16="http://schemas.microsoft.com/office/drawing/2014/main" id="{25DACE47-A2C6-4CC2-B4E6-B6D6FAC649C2}"/>
              </a:ext>
            </a:extLst>
          </p:cNvPr>
          <p:cNvSpPr/>
          <p:nvPr/>
        </p:nvSpPr>
        <p:spPr bwMode="auto">
          <a:xfrm>
            <a:off x="1357147" y="1680119"/>
            <a:ext cx="3410136" cy="198084"/>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71" name="Rectangle 3">
            <a:extLst>
              <a:ext uri="{FF2B5EF4-FFF2-40B4-BE49-F238E27FC236}">
                <a16:creationId xmlns:a16="http://schemas.microsoft.com/office/drawing/2014/main" id="{2C405900-9265-4E03-8025-DED236E79CC7}"/>
              </a:ext>
            </a:extLst>
          </p:cNvPr>
          <p:cNvSpPr txBox="1">
            <a:spLocks noChangeArrowheads="1"/>
          </p:cNvSpPr>
          <p:nvPr/>
        </p:nvSpPr>
        <p:spPr bwMode="auto">
          <a:xfrm>
            <a:off x="5529828" y="1564432"/>
            <a:ext cx="3317603" cy="4251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Per contare quante righe dovrò considerare calcolo il numero di righe di link facendo la differenza tra il numero di righe totali, e il numero di righe lette finora</a:t>
            </a:r>
            <a:endParaRPr lang="it-IT" altLang="it-IT" sz="1000" b="0" i="1" dirty="0">
              <a:solidFill>
                <a:srgbClr val="333399"/>
              </a:solidFill>
            </a:endParaRPr>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37139" y="1140559"/>
            <a:ext cx="7345363" cy="514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Nel file, dopo le righe relative ai pianeti compaiono un certo numero di righe che rappresentano i link tra diversi pianeti, nella forma pianeta1-pianeta2-costo.</a:t>
            </a:r>
          </a:p>
        </p:txBody>
      </p:sp>
      <p:cxnSp>
        <p:nvCxnSpPr>
          <p:cNvPr id="6" name="Connettore 2 5">
            <a:extLst>
              <a:ext uri="{FF2B5EF4-FFF2-40B4-BE49-F238E27FC236}">
                <a16:creationId xmlns:a16="http://schemas.microsoft.com/office/drawing/2014/main" id="{A0F3E42B-8499-4A22-A41E-62B092D0E04C}"/>
              </a:ext>
            </a:extLst>
          </p:cNvPr>
          <p:cNvCxnSpPr>
            <a:cxnSpLocks/>
            <a:stCxn id="11" idx="3"/>
            <a:endCxn id="71" idx="1"/>
          </p:cNvCxnSpPr>
          <p:nvPr/>
        </p:nvCxnSpPr>
        <p:spPr bwMode="auto">
          <a:xfrm flipV="1">
            <a:off x="4767283" y="1777016"/>
            <a:ext cx="762545" cy="214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4" name="Rettangolo con angoli arrotondati 13">
            <a:extLst>
              <a:ext uri="{FF2B5EF4-FFF2-40B4-BE49-F238E27FC236}">
                <a16:creationId xmlns:a16="http://schemas.microsoft.com/office/drawing/2014/main" id="{B4ACD48C-CD06-4B9E-9FCF-272F40BAE881}"/>
              </a:ext>
            </a:extLst>
          </p:cNvPr>
          <p:cNvSpPr/>
          <p:nvPr/>
        </p:nvSpPr>
        <p:spPr bwMode="auto">
          <a:xfrm>
            <a:off x="1342351" y="1873786"/>
            <a:ext cx="853143" cy="175529"/>
          </a:xfrm>
          <a:prstGeom prst="roundRect">
            <a:avLst>
              <a:gd name="adj" fmla="val 38155"/>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5" name="Rectangle 3">
            <a:extLst>
              <a:ext uri="{FF2B5EF4-FFF2-40B4-BE49-F238E27FC236}">
                <a16:creationId xmlns:a16="http://schemas.microsoft.com/office/drawing/2014/main" id="{1DF8CEDF-72B8-459C-A682-B34230D98D50}"/>
              </a:ext>
            </a:extLst>
          </p:cNvPr>
          <p:cNvSpPr txBox="1">
            <a:spLocks noChangeArrowheads="1"/>
          </p:cNvSpPr>
          <p:nvPr/>
        </p:nvSpPr>
        <p:spPr bwMode="auto">
          <a:xfrm>
            <a:off x="6477963" y="2058134"/>
            <a:ext cx="2476527" cy="3374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Creo un vettore che conterrà tutti i link tra pianeti</a:t>
            </a:r>
            <a:endParaRPr lang="it-IT" altLang="it-IT" sz="1000" b="0" i="1" dirty="0">
              <a:solidFill>
                <a:srgbClr val="333399"/>
              </a:solidFill>
            </a:endParaRPr>
          </a:p>
        </p:txBody>
      </p:sp>
      <p:cxnSp>
        <p:nvCxnSpPr>
          <p:cNvPr id="16" name="Connettore 2 15">
            <a:extLst>
              <a:ext uri="{FF2B5EF4-FFF2-40B4-BE49-F238E27FC236}">
                <a16:creationId xmlns:a16="http://schemas.microsoft.com/office/drawing/2014/main" id="{C3DCC9F1-983E-41A0-8FCE-09BFBFEAAF04}"/>
              </a:ext>
            </a:extLst>
          </p:cNvPr>
          <p:cNvCxnSpPr>
            <a:cxnSpLocks/>
            <a:stCxn id="14" idx="3"/>
            <a:endCxn id="15" idx="1"/>
          </p:cNvCxnSpPr>
          <p:nvPr/>
        </p:nvCxnSpPr>
        <p:spPr bwMode="auto">
          <a:xfrm>
            <a:off x="2195494" y="1961551"/>
            <a:ext cx="4282469" cy="265299"/>
          </a:xfrm>
          <a:prstGeom prst="bentConnector3">
            <a:avLst>
              <a:gd name="adj1" fmla="val 47623"/>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7" name="Rettangolo con angoli arrotondati 16">
            <a:extLst>
              <a:ext uri="{FF2B5EF4-FFF2-40B4-BE49-F238E27FC236}">
                <a16:creationId xmlns:a16="http://schemas.microsoft.com/office/drawing/2014/main" id="{CE38453E-9C11-40B1-A393-0AD0051A1309}"/>
              </a:ext>
            </a:extLst>
          </p:cNvPr>
          <p:cNvSpPr/>
          <p:nvPr/>
        </p:nvSpPr>
        <p:spPr bwMode="auto">
          <a:xfrm>
            <a:off x="1342351" y="2430344"/>
            <a:ext cx="5086584" cy="596478"/>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8" name="Connettore 2 17">
            <a:extLst>
              <a:ext uri="{FF2B5EF4-FFF2-40B4-BE49-F238E27FC236}">
                <a16:creationId xmlns:a16="http://schemas.microsoft.com/office/drawing/2014/main" id="{07D6E2C5-8AB5-4DBC-94CC-60BAF92B29BC}"/>
              </a:ext>
            </a:extLst>
          </p:cNvPr>
          <p:cNvCxnSpPr>
            <a:cxnSpLocks/>
            <a:stCxn id="17" idx="3"/>
            <a:endCxn id="21" idx="1"/>
          </p:cNvCxnSpPr>
          <p:nvPr/>
        </p:nvCxnSpPr>
        <p:spPr bwMode="auto">
          <a:xfrm>
            <a:off x="6428935" y="2728583"/>
            <a:ext cx="513712"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1" name="Rectangle 3">
            <a:extLst>
              <a:ext uri="{FF2B5EF4-FFF2-40B4-BE49-F238E27FC236}">
                <a16:creationId xmlns:a16="http://schemas.microsoft.com/office/drawing/2014/main" id="{E3B19018-48DB-491F-989F-900EAF0A14D3}"/>
              </a:ext>
            </a:extLst>
          </p:cNvPr>
          <p:cNvSpPr txBox="1">
            <a:spLocks noChangeArrowheads="1"/>
          </p:cNvSpPr>
          <p:nvPr/>
        </p:nvSpPr>
        <p:spPr bwMode="auto">
          <a:xfrm>
            <a:off x="6942647" y="2561796"/>
            <a:ext cx="2006226" cy="33357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333399"/>
                </a:solidFill>
              </a:rPr>
              <a:t>Leggo le righe dei link in maniera duplice, cioè considerando ogni riga prima nella forma </a:t>
            </a:r>
            <a:r>
              <a:rPr lang="it-IT" altLang="it-IT" sz="1050" b="0" i="1" dirty="0">
                <a:solidFill>
                  <a:srgbClr val="333399"/>
                </a:solidFill>
              </a:rPr>
              <a:t>sorgente-destinazione-costo</a:t>
            </a:r>
            <a:r>
              <a:rPr lang="it-IT" altLang="it-IT" sz="1050" b="0" dirty="0">
                <a:solidFill>
                  <a:srgbClr val="333399"/>
                </a:solidFill>
              </a:rPr>
              <a:t> e poi nella forma </a:t>
            </a:r>
            <a:r>
              <a:rPr lang="it-IT" altLang="it-IT" sz="1050" b="0" i="1" dirty="0">
                <a:solidFill>
                  <a:srgbClr val="333399"/>
                </a:solidFill>
              </a:rPr>
              <a:t>destinazione-sorgente-costo</a:t>
            </a:r>
            <a:r>
              <a:rPr lang="it-IT" altLang="it-IT" sz="1050" b="0" dirty="0">
                <a:solidFill>
                  <a:srgbClr val="333399"/>
                </a:solidFill>
              </a:rPr>
              <a:t>. Con tali dati inizializzo due oggetti di tipo </a:t>
            </a:r>
            <a:r>
              <a:rPr lang="it-IT" altLang="it-IT" sz="1050" b="0" i="1" dirty="0">
                <a:solidFill>
                  <a:srgbClr val="333399"/>
                </a:solidFill>
              </a:rPr>
              <a:t>Link</a:t>
            </a:r>
            <a:r>
              <a:rPr lang="it-IT" altLang="it-IT" sz="1050" b="0" dirty="0">
                <a:solidFill>
                  <a:srgbClr val="333399"/>
                </a:solidFill>
              </a:rPr>
              <a:t>, e ne faccio l’</a:t>
            </a:r>
            <a:r>
              <a:rPr lang="it-IT" altLang="it-IT" sz="1050" b="0" i="1" dirty="0" err="1">
                <a:solidFill>
                  <a:srgbClr val="333399"/>
                </a:solidFill>
              </a:rPr>
              <a:t>append</a:t>
            </a:r>
            <a:r>
              <a:rPr lang="it-IT" altLang="it-IT" sz="1050" b="0" dirty="0">
                <a:solidFill>
                  <a:srgbClr val="333399"/>
                </a:solidFill>
              </a:rPr>
              <a:t> nel vettore definito in precedenza</a:t>
            </a:r>
            <a:endParaRPr lang="it-IT" altLang="it-IT" sz="1050" b="0" i="1" dirty="0">
              <a:solidFill>
                <a:srgbClr val="333399"/>
              </a:solidFill>
            </a:endParaRPr>
          </a:p>
        </p:txBody>
      </p:sp>
      <p:sp>
        <p:nvSpPr>
          <p:cNvPr id="30" name="Rettangolo con angoli arrotondati 29">
            <a:extLst>
              <a:ext uri="{FF2B5EF4-FFF2-40B4-BE49-F238E27FC236}">
                <a16:creationId xmlns:a16="http://schemas.microsoft.com/office/drawing/2014/main" id="{2849376B-A13F-4B04-9130-3F371D27953F}"/>
              </a:ext>
            </a:extLst>
          </p:cNvPr>
          <p:cNvSpPr/>
          <p:nvPr/>
        </p:nvSpPr>
        <p:spPr bwMode="auto">
          <a:xfrm>
            <a:off x="1342351" y="3282991"/>
            <a:ext cx="925394" cy="201061"/>
          </a:xfrm>
          <a:prstGeom prst="roundRect">
            <a:avLst>
              <a:gd name="adj" fmla="val 18791"/>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1" name="Connettore 2 30">
            <a:extLst>
              <a:ext uri="{FF2B5EF4-FFF2-40B4-BE49-F238E27FC236}">
                <a16:creationId xmlns:a16="http://schemas.microsoft.com/office/drawing/2014/main" id="{6BC96F78-9129-4132-8AB8-D7995F24879E}"/>
              </a:ext>
            </a:extLst>
          </p:cNvPr>
          <p:cNvCxnSpPr>
            <a:cxnSpLocks/>
            <a:stCxn id="30" idx="2"/>
            <a:endCxn id="32" idx="1"/>
          </p:cNvCxnSpPr>
          <p:nvPr/>
        </p:nvCxnSpPr>
        <p:spPr bwMode="auto">
          <a:xfrm rot="16200000" flipH="1">
            <a:off x="2574172" y="2714927"/>
            <a:ext cx="617915" cy="2156163"/>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2" name="Rectangle 3">
            <a:extLst>
              <a:ext uri="{FF2B5EF4-FFF2-40B4-BE49-F238E27FC236}">
                <a16:creationId xmlns:a16="http://schemas.microsoft.com/office/drawing/2014/main" id="{E7574F7F-BF15-4CDF-A9B4-00E76AEFBD5C}"/>
              </a:ext>
            </a:extLst>
          </p:cNvPr>
          <p:cNvSpPr txBox="1">
            <a:spLocks noChangeArrowheads="1"/>
          </p:cNvSpPr>
          <p:nvPr/>
        </p:nvSpPr>
        <p:spPr bwMode="auto">
          <a:xfrm>
            <a:off x="3961211" y="3977176"/>
            <a:ext cx="1612143" cy="2495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Chiudo il file di ingresso</a:t>
            </a:r>
            <a:endParaRPr lang="it-IT" altLang="it-IT" sz="1000" b="0" i="1" dirty="0">
              <a:solidFill>
                <a:srgbClr val="333399"/>
              </a:solidFill>
            </a:endParaRPr>
          </a:p>
        </p:txBody>
      </p:sp>
    </p:spTree>
    <p:extLst>
      <p:ext uri="{BB962C8B-B14F-4D97-AF65-F5344CB8AC3E}">
        <p14:creationId xmlns:p14="http://schemas.microsoft.com/office/powerpoint/2010/main" val="236199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p:bldP spid="14" grpId="0" animBg="1"/>
      <p:bldP spid="15" grpId="0"/>
      <p:bldP spid="17" grpId="0" animBg="1"/>
      <p:bldP spid="21" grpId="0"/>
      <p:bldP spid="30"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8230B6DD-EC13-4E4B-88CC-E40B1C07D5A7}"/>
              </a:ext>
            </a:extLst>
          </p:cNvPr>
          <p:cNvSpPr>
            <a:spLocks noGrp="1"/>
          </p:cNvSpPr>
          <p:nvPr>
            <p:ph type="sldNum" sz="quarter" idx="12"/>
          </p:nvPr>
        </p:nvSpPr>
        <p:spPr/>
        <p:txBody>
          <a:bodyPr/>
          <a:lstStyle/>
          <a:p>
            <a:fld id="{175DD5EE-A368-4614-85C2-0CCE41A1FBA9}" type="slidenum">
              <a:rPr lang="it-IT" altLang="it-IT" smtClean="0"/>
              <a:pPr/>
              <a:t>2</a:t>
            </a:fld>
            <a:endParaRPr lang="it-IT" altLang="it-IT" dirty="0"/>
          </a:p>
        </p:txBody>
      </p:sp>
      <p:sp>
        <p:nvSpPr>
          <p:cNvPr id="36866" name="Rectangle 2">
            <a:extLst>
              <a:ext uri="{FF2B5EF4-FFF2-40B4-BE49-F238E27FC236}">
                <a16:creationId xmlns:a16="http://schemas.microsoft.com/office/drawing/2014/main" id="{F868D5BD-285B-43F1-9A0A-AF296CAF98B0}"/>
              </a:ext>
            </a:extLst>
          </p:cNvPr>
          <p:cNvSpPr>
            <a:spLocks noGrp="1" noChangeArrowheads="1"/>
          </p:cNvSpPr>
          <p:nvPr>
            <p:ph type="title"/>
          </p:nvPr>
        </p:nvSpPr>
        <p:spPr>
          <a:xfrm>
            <a:off x="468313" y="412750"/>
            <a:ext cx="8207375" cy="720725"/>
          </a:xfrm>
        </p:spPr>
        <p:txBody>
          <a:bodyPr/>
          <a:lstStyle/>
          <a:p>
            <a:r>
              <a:rPr lang="it-IT" altLang="it-IT" dirty="0"/>
              <a:t>Introduzione</a:t>
            </a:r>
          </a:p>
        </p:txBody>
      </p:sp>
      <p:sp>
        <p:nvSpPr>
          <p:cNvPr id="36867" name="Rectangle 3">
            <a:extLst>
              <a:ext uri="{FF2B5EF4-FFF2-40B4-BE49-F238E27FC236}">
                <a16:creationId xmlns:a16="http://schemas.microsoft.com/office/drawing/2014/main" id="{B5626267-9700-483A-AC77-6ADE40FD03BE}"/>
              </a:ext>
            </a:extLst>
          </p:cNvPr>
          <p:cNvSpPr>
            <a:spLocks noGrp="1" noChangeArrowheads="1"/>
          </p:cNvSpPr>
          <p:nvPr>
            <p:ph type="body" idx="1"/>
          </p:nvPr>
        </p:nvSpPr>
        <p:spPr>
          <a:xfrm>
            <a:off x="899976" y="1492424"/>
            <a:ext cx="7344047" cy="2498082"/>
          </a:xfrm>
        </p:spPr>
        <p:txBody>
          <a:bodyPr/>
          <a:lstStyle/>
          <a:p>
            <a:r>
              <a:rPr lang="it-IT" altLang="ko-KR" sz="1600" dirty="0">
                <a:ea typeface="Gulim" panose="020B0503020000020004" pitchFamily="34" charset="-127"/>
              </a:rPr>
              <a:t>Anno 4942, sei il capitano dell'astronave scientifica </a:t>
            </a:r>
            <a:r>
              <a:rPr lang="it-IT" altLang="ko-KR" sz="1600" b="1" dirty="0" err="1">
                <a:ea typeface="Gulim" panose="020B0503020000020004" pitchFamily="34" charset="-127"/>
              </a:rPr>
              <a:t>Ruthig</a:t>
            </a:r>
            <a:r>
              <a:rPr lang="it-IT" altLang="ko-KR" sz="1600" dirty="0">
                <a:ea typeface="Gulim" panose="020B0503020000020004" pitchFamily="34" charset="-127"/>
              </a:rPr>
              <a:t>. </a:t>
            </a:r>
          </a:p>
          <a:p>
            <a:r>
              <a:rPr lang="it-IT" altLang="ko-KR" sz="1600" dirty="0">
                <a:ea typeface="Gulim" panose="020B0503020000020004" pitchFamily="34" charset="-127"/>
              </a:rPr>
              <a:t>Il tuo compito è raccogliere particolari </a:t>
            </a:r>
            <a:r>
              <a:rPr lang="it-IT" altLang="ko-KR" sz="1600" b="1" dirty="0">
                <a:ea typeface="Gulim" panose="020B0503020000020004" pitchFamily="34" charset="-127"/>
              </a:rPr>
              <a:t>sostanze liquide</a:t>
            </a:r>
            <a:r>
              <a:rPr lang="it-IT" altLang="ko-KR" sz="1600" dirty="0">
                <a:ea typeface="Gulim" panose="020B0503020000020004" pitchFamily="34" charset="-127"/>
              </a:rPr>
              <a:t> presenti su alcuni </a:t>
            </a:r>
            <a:r>
              <a:rPr lang="it-IT" altLang="ko-KR" sz="1600" b="1" dirty="0">
                <a:ea typeface="Gulim" panose="020B0503020000020004" pitchFamily="34" charset="-127"/>
              </a:rPr>
              <a:t>pianeti</a:t>
            </a:r>
            <a:r>
              <a:rPr lang="it-IT" altLang="ko-KR" sz="1600" dirty="0">
                <a:ea typeface="Gulim" panose="020B0503020000020004" pitchFamily="34" charset="-127"/>
              </a:rPr>
              <a:t> della galassia e conservarle all’interno della stiva dotata di diversi </a:t>
            </a:r>
            <a:r>
              <a:rPr lang="it-IT" altLang="ko-KR" sz="1600" b="1" dirty="0">
                <a:ea typeface="Gulim" panose="020B0503020000020004" pitchFamily="34" charset="-127"/>
              </a:rPr>
              <a:t>contenitori</a:t>
            </a:r>
            <a:r>
              <a:rPr lang="it-IT" altLang="ko-KR" sz="1600" dirty="0">
                <a:ea typeface="Gulim" panose="020B0503020000020004" pitchFamily="34" charset="-127"/>
              </a:rPr>
              <a:t>. </a:t>
            </a:r>
          </a:p>
          <a:p>
            <a:r>
              <a:rPr lang="it-IT" altLang="ko-KR" sz="1600" dirty="0">
                <a:ea typeface="Gulim" panose="020B0503020000020004" pitchFamily="34" charset="-127"/>
              </a:rPr>
              <a:t>La tua ricompensa dipende dalla tua abilità nel riempire i contenitori facendo attenzione a </a:t>
            </a:r>
            <a:r>
              <a:rPr lang="it-IT" altLang="ko-KR" sz="1600" b="1" dirty="0">
                <a:ea typeface="Gulim" panose="020B0503020000020004" pitchFamily="34" charset="-127"/>
              </a:rPr>
              <a:t>non mescolare diversi liquidi nello stesso contenitore</a:t>
            </a:r>
            <a:r>
              <a:rPr lang="it-IT" altLang="ko-KR" sz="1600" dirty="0">
                <a:ea typeface="Gulim" panose="020B0503020000020004" pitchFamily="34" charset="-127"/>
              </a:rPr>
              <a:t> altrimenti la tua astronave esploderà. </a:t>
            </a:r>
          </a:p>
          <a:p>
            <a:r>
              <a:rPr lang="it-IT" altLang="ko-KR" sz="1600" dirty="0">
                <a:ea typeface="Gulim" panose="020B0503020000020004" pitchFamily="34" charset="-127"/>
              </a:rPr>
              <a:t>Inoltre, ricorda che per spostarsi da un pianeta ad un altro avrai bisogno di una certa quantità di </a:t>
            </a:r>
            <a:r>
              <a:rPr lang="it-IT" altLang="ko-KR" sz="1600" b="1" dirty="0">
                <a:ea typeface="Gulim" panose="020B0503020000020004" pitchFamily="34" charset="-127"/>
              </a:rPr>
              <a:t>carburante</a:t>
            </a:r>
            <a:r>
              <a:rPr lang="it-IT" altLang="ko-KR" sz="1600" dirty="0">
                <a:ea typeface="Gulim" panose="020B0503020000020004" pitchFamily="34" charset="-127"/>
              </a:rPr>
              <a:t>.</a:t>
            </a:r>
            <a:endParaRPr lang="it-IT" altLang="it-IT"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8230B6DD-EC13-4E4B-88CC-E40B1C07D5A7}"/>
              </a:ext>
            </a:extLst>
          </p:cNvPr>
          <p:cNvSpPr>
            <a:spLocks noGrp="1"/>
          </p:cNvSpPr>
          <p:nvPr>
            <p:ph type="sldNum" sz="quarter" idx="12"/>
          </p:nvPr>
        </p:nvSpPr>
        <p:spPr/>
        <p:txBody>
          <a:bodyPr/>
          <a:lstStyle/>
          <a:p>
            <a:fld id="{175DD5EE-A368-4614-85C2-0CCE41A1FBA9}" type="slidenum">
              <a:rPr lang="ru-RU" altLang="it-IT"/>
              <a:pPr/>
              <a:t>20</a:t>
            </a:fld>
            <a:endParaRPr lang="ru-RU" altLang="it-IT"/>
          </a:p>
        </p:txBody>
      </p:sp>
      <p:sp>
        <p:nvSpPr>
          <p:cNvPr id="36866" name="Rectangle 2">
            <a:extLst>
              <a:ext uri="{FF2B5EF4-FFF2-40B4-BE49-F238E27FC236}">
                <a16:creationId xmlns:a16="http://schemas.microsoft.com/office/drawing/2014/main" id="{F868D5BD-285B-43F1-9A0A-AF296CAF98B0}"/>
              </a:ext>
            </a:extLst>
          </p:cNvPr>
          <p:cNvSpPr>
            <a:spLocks noGrp="1" noChangeArrowheads="1"/>
          </p:cNvSpPr>
          <p:nvPr>
            <p:ph type="title"/>
          </p:nvPr>
        </p:nvSpPr>
        <p:spPr>
          <a:xfrm>
            <a:off x="1944092" y="1420416"/>
            <a:ext cx="5255815" cy="2159794"/>
          </a:xfrm>
        </p:spPr>
        <p:txBody>
          <a:bodyPr/>
          <a:lstStyle/>
          <a:p>
            <a:pPr algn="ctr"/>
            <a:r>
              <a:rPr lang="it-IT" altLang="it-IT" dirty="0"/>
              <a:t>Algoritmo risolutivo del problema</a:t>
            </a:r>
          </a:p>
        </p:txBody>
      </p:sp>
    </p:spTree>
    <p:extLst>
      <p:ext uri="{BB962C8B-B14F-4D97-AF65-F5344CB8AC3E}">
        <p14:creationId xmlns:p14="http://schemas.microsoft.com/office/powerpoint/2010/main" val="2750381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Prima ipotesi di soluzione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it-IT" altLang="it-IT" smtClean="0"/>
              <a:pPr/>
              <a:t>21</a:t>
            </a:fld>
            <a:endParaRPr lang="it-IT"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1" y="1636997"/>
            <a:ext cx="7671365" cy="63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Avendo letto quindi tutto il file in input, possiamo ora elaborare i dati per cercare di risolvere il problema; l’obiettivo come detto è duplice: cercare di visitare più pianeti unici possibili, riempiendo contemporaneamente il più possibile i vari containers di liquidi non mescolati</a:t>
            </a:r>
          </a:p>
        </p:txBody>
      </p:sp>
      <p:sp>
        <p:nvSpPr>
          <p:cNvPr id="19" name="Rectangle 3">
            <a:extLst>
              <a:ext uri="{FF2B5EF4-FFF2-40B4-BE49-F238E27FC236}">
                <a16:creationId xmlns:a16="http://schemas.microsoft.com/office/drawing/2014/main" id="{7FB8C391-5727-41A5-A2D8-39B1D698962E}"/>
              </a:ext>
            </a:extLst>
          </p:cNvPr>
          <p:cNvSpPr txBox="1">
            <a:spLocks noChangeArrowheads="1"/>
          </p:cNvSpPr>
          <p:nvPr/>
        </p:nvSpPr>
        <p:spPr bwMode="auto">
          <a:xfrm>
            <a:off x="1403350" y="2500536"/>
            <a:ext cx="7671365" cy="63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Una prima idea è quella di considerare la navicella che percorre il percorso più lungo possibile, in termini di numero di nodi attraversati, consumando il minor numero di carburante salto per salto</a:t>
            </a:r>
          </a:p>
        </p:txBody>
      </p:sp>
      <p:sp>
        <p:nvSpPr>
          <p:cNvPr id="20" name="Rectangle 3">
            <a:extLst>
              <a:ext uri="{FF2B5EF4-FFF2-40B4-BE49-F238E27FC236}">
                <a16:creationId xmlns:a16="http://schemas.microsoft.com/office/drawing/2014/main" id="{2E243C0A-FAEF-4DBD-9E40-33A501AEDD14}"/>
              </a:ext>
            </a:extLst>
          </p:cNvPr>
          <p:cNvSpPr txBox="1">
            <a:spLocks noChangeArrowheads="1"/>
          </p:cNvSpPr>
          <p:nvPr/>
        </p:nvSpPr>
        <p:spPr bwMode="auto">
          <a:xfrm>
            <a:off x="1403350" y="3292624"/>
            <a:ext cx="7671365" cy="49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Questo tipo di ipotesi fa si che si possa considerare il problema come una sorta di problema di </a:t>
            </a:r>
            <a:r>
              <a:rPr lang="it-IT" altLang="it-IT" sz="1200" dirty="0"/>
              <a:t>COMMESSO VIAGGIATORE</a:t>
            </a:r>
            <a:r>
              <a:rPr lang="it-IT" altLang="it-IT" sz="1200" b="0" i="1" dirty="0"/>
              <a:t> </a:t>
            </a:r>
            <a:r>
              <a:rPr lang="it-IT" altLang="it-IT" sz="1200" b="0" dirty="0"/>
              <a:t>(</a:t>
            </a:r>
            <a:r>
              <a:rPr lang="it-IT" altLang="it-IT" sz="1200" b="0" i="1" dirty="0"/>
              <a:t>TSP Travel Salesman </a:t>
            </a:r>
            <a:r>
              <a:rPr lang="it-IT" altLang="it-IT" sz="1200" b="0" i="1" dirty="0" err="1"/>
              <a:t>Problem</a:t>
            </a:r>
            <a:r>
              <a:rPr lang="it-IT" altLang="it-IT" sz="1200" b="0" dirty="0"/>
              <a:t>), dal momento che il maggior numero </a:t>
            </a:r>
            <a:r>
              <a:rPr lang="it-IT" altLang="it-IT" sz="1200" b="0" dirty="0" err="1"/>
              <a:t>possible</a:t>
            </a:r>
            <a:r>
              <a:rPr lang="it-IT" altLang="it-IT" sz="1200" b="0" dirty="0"/>
              <a:t> di nodi attraversati è pari a tutti i nodi dell’istanza</a:t>
            </a:r>
          </a:p>
        </p:txBody>
      </p:sp>
    </p:spTree>
    <p:extLst>
      <p:ext uri="{BB962C8B-B14F-4D97-AF65-F5344CB8AC3E}">
        <p14:creationId xmlns:p14="http://schemas.microsoft.com/office/powerpoint/2010/main" val="370877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Prima ipotesi di soluzione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22</a:t>
            </a:fld>
            <a:endParaRPr lang="ru-RU" altLang="it-IT" dirty="0"/>
          </a:p>
        </p:txBody>
      </p:sp>
      <mc:AlternateContent xmlns:mc="http://schemas.openxmlformats.org/markup-compatibility/2006">
        <mc:Choice xmlns:a14="http://schemas.microsoft.com/office/drawing/2010/main" Requires="a14">
          <p:sp>
            <p:nvSpPr>
              <p:cNvPr id="20" name="Rectangle 3">
                <a:extLst>
                  <a:ext uri="{FF2B5EF4-FFF2-40B4-BE49-F238E27FC236}">
                    <a16:creationId xmlns:a16="http://schemas.microsoft.com/office/drawing/2014/main" id="{2E243C0A-FAEF-4DBD-9E40-33A501AEDD14}"/>
                  </a:ext>
                </a:extLst>
              </p:cNvPr>
              <p:cNvSpPr txBox="1">
                <a:spLocks noChangeArrowheads="1"/>
              </p:cNvSpPr>
              <p:nvPr/>
            </p:nvSpPr>
            <p:spPr bwMode="auto">
              <a:xfrm>
                <a:off x="3679872" y="1738237"/>
                <a:ext cx="4574800" cy="5730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center"/>
                    </m:oMathParaPr>
                    <m:oMath xmlns:m="http://schemas.openxmlformats.org/officeDocument/2006/math">
                      <m:d>
                        <m:dPr>
                          <m:begChr m:val="{"/>
                          <m:endChr m:val=""/>
                          <m:ctrlPr>
                            <a:rPr lang="it-IT" altLang="it-IT" sz="1200" b="0" i="1" smtClean="0">
                              <a:latin typeface="Cambria Math" panose="02040503050406030204" pitchFamily="18" charset="0"/>
                            </a:rPr>
                          </m:ctrlPr>
                        </m:dPr>
                        <m:e>
                          <m:eqArr>
                            <m:eqArrPr>
                              <m:ctrlPr>
                                <a:rPr lang="it-IT" altLang="it-IT" sz="1200" b="0" i="1" smtClean="0">
                                  <a:latin typeface="Cambria Math" panose="02040503050406030204" pitchFamily="18" charset="0"/>
                                </a:rPr>
                              </m:ctrlPr>
                            </m:eqArrPr>
                            <m:e>
                              <m:sSub>
                                <m:sSubPr>
                                  <m:ctrlPr>
                                    <a:rPr lang="it-IT" altLang="it-IT" sz="1200" b="0" i="1">
                                      <a:solidFill>
                                        <a:srgbClr val="836967"/>
                                      </a:solidFill>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𝑖𝑗</m:t>
                                  </m:r>
                                </m:sub>
                              </m:sSub>
                              <m:r>
                                <a:rPr lang="it-IT" altLang="it-IT" sz="1200" b="0" i="1">
                                  <a:latin typeface="Cambria Math" panose="02040503050406030204" pitchFamily="18" charset="0"/>
                                </a:rPr>
                                <m:t>=1</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se</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l</m:t>
                              </m:r>
                              <m:r>
                                <m:rPr>
                                  <m:nor/>
                                </m:rPr>
                                <a:rPr lang="it-IT" altLang="it-IT" sz="1200" b="0">
                                  <a:latin typeface="Cambria Math" panose="02040503050406030204" pitchFamily="18" charset="0"/>
                                </a:rPr>
                                <m:t>′</m:t>
                              </m:r>
                              <m:r>
                                <m:rPr>
                                  <m:nor/>
                                </m:rPr>
                                <a:rPr lang="it-IT" altLang="it-IT" sz="1200" b="0">
                                  <a:latin typeface="Cambria Math" panose="02040503050406030204" pitchFamily="18" charset="0"/>
                                </a:rPr>
                                <m:t>arco</m:t>
                              </m:r>
                              <m:r>
                                <m:rPr>
                                  <m:nor/>
                                </m:rPr>
                                <a:rPr lang="it-IT" altLang="it-IT" sz="1200" b="0">
                                  <a:latin typeface="Cambria Math" panose="02040503050406030204" pitchFamily="18" charset="0"/>
                                </a:rPr>
                                <m:t> </m:t>
                              </m:r>
                              <m:d>
                                <m:dPr>
                                  <m:ctrlPr>
                                    <a:rPr lang="it-IT" altLang="it-IT" sz="1200" b="0" i="1">
                                      <a:latin typeface="Cambria Math" panose="02040503050406030204" pitchFamily="18" charset="0"/>
                                    </a:rPr>
                                  </m:ctrlPr>
                                </m:dPr>
                                <m:e>
                                  <m:r>
                                    <a:rPr lang="it-IT" altLang="it-IT" sz="1200" b="0" i="1">
                                      <a:latin typeface="Cambria Math" panose="02040503050406030204" pitchFamily="18" charset="0"/>
                                    </a:rPr>
                                    <m:t>𝑖</m:t>
                                  </m:r>
                                  <m:r>
                                    <a:rPr lang="it-IT" altLang="it-IT" sz="1200" b="0" i="1">
                                      <a:latin typeface="Cambria Math" panose="02040503050406030204" pitchFamily="18" charset="0"/>
                                    </a:rPr>
                                    <m:t>,</m:t>
                                  </m:r>
                                  <m:r>
                                    <a:rPr lang="it-IT" altLang="it-IT" sz="1200" b="0" i="1">
                                      <a:latin typeface="Cambria Math" panose="02040503050406030204" pitchFamily="18" charset="0"/>
                                    </a:rPr>
                                    <m:t>𝑗</m:t>
                                  </m:r>
                                </m:e>
                              </m:d>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appartiene</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al</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circuito</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Hamiltoniano</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minimo</m:t>
                              </m:r>
                            </m:e>
                            <m:e>
                              <m:sSub>
                                <m:sSubPr>
                                  <m:ctrlPr>
                                    <a:rPr lang="it-IT" altLang="it-IT" sz="1200" b="0" i="1">
                                      <a:solidFill>
                                        <a:srgbClr val="836967"/>
                                      </a:solidFill>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𝑖𝑗</m:t>
                                  </m:r>
                                </m:sub>
                              </m:sSub>
                              <m:r>
                                <a:rPr lang="it-IT" altLang="it-IT" sz="1200" b="0" i="1">
                                  <a:latin typeface="Cambria Math" panose="02040503050406030204" pitchFamily="18" charset="0"/>
                                </a:rPr>
                                <m:t>=</m:t>
                              </m:r>
                              <m:r>
                                <m:rPr>
                                  <m:nor/>
                                </m:rPr>
                                <a:rPr lang="it-IT" altLang="it-IT" sz="1200" b="0">
                                  <a:latin typeface="Cambria Math" panose="02040503050406030204" pitchFamily="18" charset="0"/>
                                </a:rPr>
                                <m:t>0 </m:t>
                              </m:r>
                              <m:r>
                                <m:rPr>
                                  <m:nor/>
                                </m:rPr>
                                <a:rPr lang="it-IT" altLang="it-IT" sz="1200" b="0">
                                  <a:latin typeface="Cambria Math" panose="02040503050406030204" pitchFamily="18" charset="0"/>
                                </a:rPr>
                                <m:t>viceversa</m:t>
                              </m:r>
                              <m:r>
                                <m:rPr>
                                  <m:nor/>
                                </m:rPr>
                                <a:rPr lang="it-IT" altLang="it-IT" sz="1200" b="0"/>
                                <m:t> </m:t>
                              </m:r>
                            </m:e>
                          </m:eqArr>
                        </m:e>
                      </m:d>
                    </m:oMath>
                  </m:oMathPara>
                </a14:m>
                <a:endParaRPr lang="it-IT" altLang="it-IT" sz="1200" b="0" dirty="0"/>
              </a:p>
            </p:txBody>
          </p:sp>
        </mc:Choice>
        <mc:Fallback>
          <p:sp>
            <p:nvSpPr>
              <p:cNvPr id="20" name="Rectangle 3">
                <a:extLst>
                  <a:ext uri="{FF2B5EF4-FFF2-40B4-BE49-F238E27FC236}">
                    <a16:creationId xmlns:a16="http://schemas.microsoft.com/office/drawing/2014/main" id="{2E243C0A-FAEF-4DBD-9E40-33A501AEDD14}"/>
                  </a:ext>
                </a:extLst>
              </p:cNvPr>
              <p:cNvSpPr txBox="1">
                <a:spLocks noRot="1" noChangeAspect="1" noMove="1" noResize="1" noEditPoints="1" noAdjustHandles="1" noChangeArrowheads="1" noChangeShapeType="1" noTextEdit="1"/>
              </p:cNvSpPr>
              <p:nvPr/>
            </p:nvSpPr>
            <p:spPr bwMode="auto">
              <a:xfrm>
                <a:off x="3679872" y="1738237"/>
                <a:ext cx="4574800" cy="573016"/>
              </a:xfrm>
              <a:prstGeom prst="rect">
                <a:avLst/>
              </a:prstGeom>
              <a:blipFill>
                <a:blip r:embed="rId2"/>
                <a:stretch>
                  <a:fillRect l="-17067" t="-191489" b="-2606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9" name="Rectangle 3">
            <a:extLst>
              <a:ext uri="{FF2B5EF4-FFF2-40B4-BE49-F238E27FC236}">
                <a16:creationId xmlns:a16="http://schemas.microsoft.com/office/drawing/2014/main" id="{0DB71073-F1DC-42BA-ABC5-C8D827FC3312}"/>
              </a:ext>
            </a:extLst>
          </p:cNvPr>
          <p:cNvSpPr txBox="1">
            <a:spLocks noChangeArrowheads="1"/>
          </p:cNvSpPr>
          <p:nvPr/>
        </p:nvSpPr>
        <p:spPr bwMode="auto">
          <a:xfrm>
            <a:off x="1336937" y="1849519"/>
            <a:ext cx="2220583" cy="241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it-IT" altLang="ko-KR" sz="1200" b="1" dirty="0">
                <a:solidFill>
                  <a:srgbClr val="325D8C"/>
                </a:solidFill>
                <a:ea typeface="Gulim" panose="020B0503020000020004" pitchFamily="34" charset="-127"/>
              </a:rPr>
              <a:t>Variabili decisionali</a:t>
            </a: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r>
              <a:rPr lang="it-IT" altLang="ko-KR" sz="1200" b="1" dirty="0">
                <a:solidFill>
                  <a:srgbClr val="325D8C"/>
                </a:solidFill>
                <a:ea typeface="Gulim" panose="020B0503020000020004" pitchFamily="34" charset="-127"/>
              </a:rPr>
              <a:t>Funzione obiettivo</a:t>
            </a: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marL="0" indent="0">
              <a:lnSpc>
                <a:spcPct val="90000"/>
              </a:lnSpc>
              <a:buNone/>
            </a:pPr>
            <a:endParaRPr lang="it-IT" altLang="ko-KR" sz="1200" b="0" dirty="0">
              <a:ea typeface="Gulim" panose="020B0503020000020004" pitchFamily="34" charset="-127"/>
            </a:endParaRPr>
          </a:p>
          <a:p>
            <a:pPr>
              <a:lnSpc>
                <a:spcPct val="90000"/>
              </a:lnSpc>
            </a:pPr>
            <a:r>
              <a:rPr lang="it-IT" altLang="ko-KR" sz="1200" dirty="0">
                <a:solidFill>
                  <a:srgbClr val="325D8C"/>
                </a:solidFill>
                <a:ea typeface="Gulim" panose="020B0503020000020004" pitchFamily="34" charset="-127"/>
              </a:rPr>
              <a:t>Vincoli del problema</a:t>
            </a: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p:txBody>
      </p:sp>
      <mc:AlternateContent xmlns:mc="http://schemas.openxmlformats.org/markup-compatibility/2006">
        <mc:Choice xmlns:a14="http://schemas.microsoft.com/office/drawing/2010/main" Requires="a14">
          <p:sp>
            <p:nvSpPr>
              <p:cNvPr id="10" name="Rectangle 3">
                <a:extLst>
                  <a:ext uri="{FF2B5EF4-FFF2-40B4-BE49-F238E27FC236}">
                    <a16:creationId xmlns:a16="http://schemas.microsoft.com/office/drawing/2014/main" id="{18D68584-23DC-4FB1-B1EE-B8776A27EA7E}"/>
                  </a:ext>
                </a:extLst>
              </p:cNvPr>
              <p:cNvSpPr txBox="1">
                <a:spLocks noChangeArrowheads="1"/>
              </p:cNvSpPr>
              <p:nvPr/>
            </p:nvSpPr>
            <p:spPr bwMode="auto">
              <a:xfrm>
                <a:off x="4232572" y="2569496"/>
                <a:ext cx="1807495" cy="4307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center"/>
                    </m:oMathParaPr>
                    <m:oMath xmlns:m="http://schemas.openxmlformats.org/officeDocument/2006/math">
                      <m:func>
                        <m:funcPr>
                          <m:ctrlPr>
                            <a:rPr lang="it-IT" altLang="it-IT" sz="1200" b="0" i="1" smtClean="0">
                              <a:latin typeface="Cambria Math" panose="02040503050406030204" pitchFamily="18" charset="0"/>
                            </a:rPr>
                          </m:ctrlPr>
                        </m:funcPr>
                        <m:fName>
                          <m:r>
                            <m:rPr>
                              <m:sty m:val="p"/>
                            </m:rPr>
                            <a:rPr lang="it-IT" altLang="it-IT" sz="1200" b="0" i="0" smtClean="0">
                              <a:latin typeface="Cambria Math" panose="02040503050406030204" pitchFamily="18" charset="0"/>
                            </a:rPr>
                            <m:t>min</m:t>
                          </m:r>
                        </m:fName>
                        <m:e>
                          <m:nary>
                            <m:naryPr>
                              <m:chr m:val="∑"/>
                              <m:limLoc m:val="subSup"/>
                              <m:supHide m:val="on"/>
                              <m:ctrlPr>
                                <a:rPr lang="it-IT" altLang="it-IT" sz="1200" b="0" i="1" smtClean="0">
                                  <a:latin typeface="Cambria Math" panose="02040503050406030204" pitchFamily="18" charset="0"/>
                                </a:rPr>
                              </m:ctrlPr>
                            </m:naryPr>
                            <m:sub>
                              <m:d>
                                <m:dPr>
                                  <m:ctrlPr>
                                    <a:rPr lang="it-IT" altLang="it-IT" sz="1200" b="0" i="1" smtClean="0">
                                      <a:latin typeface="Cambria Math" panose="02040503050406030204" pitchFamily="18" charset="0"/>
                                    </a:rPr>
                                  </m:ctrlPr>
                                </m:dPr>
                                <m:e>
                                  <m:r>
                                    <m:rPr>
                                      <m:brk m:alnAt="9"/>
                                    </m:rPr>
                                    <a:rPr lang="it-IT" altLang="it-IT" sz="1200" b="0" i="1" smtClean="0">
                                      <a:latin typeface="Cambria Math" panose="02040503050406030204" pitchFamily="18" charset="0"/>
                                    </a:rPr>
                                    <m:t>𝑖</m:t>
                                  </m:r>
                                  <m:r>
                                    <a:rPr lang="it-IT" altLang="it-IT" sz="1200" b="0" i="1" smtClean="0">
                                      <a:latin typeface="Cambria Math" panose="02040503050406030204" pitchFamily="18" charset="0"/>
                                    </a:rPr>
                                    <m:t>,</m:t>
                                  </m:r>
                                  <m:r>
                                    <a:rPr lang="it-IT" altLang="it-IT" sz="1200" b="0" i="1" smtClean="0">
                                      <a:latin typeface="Cambria Math" panose="02040503050406030204" pitchFamily="18" charset="0"/>
                                    </a:rPr>
                                    <m:t>𝑗</m:t>
                                  </m:r>
                                </m:e>
                              </m:d>
                              <m:r>
                                <m:rPr>
                                  <m:brk m:alnAt="9"/>
                                </m:rP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𝐴</m:t>
                              </m:r>
                            </m:sub>
                            <m:sup/>
                            <m:e>
                              <m:sSub>
                                <m:sSubPr>
                                  <m:ctrlPr>
                                    <a:rPr lang="it-IT" altLang="it-IT" sz="1200" b="0" i="1" smtClean="0">
                                      <a:latin typeface="Cambria Math" panose="02040503050406030204" pitchFamily="18" charset="0"/>
                                      <a:ea typeface="Cambria Math" panose="02040503050406030204" pitchFamily="18" charset="0"/>
                                    </a:rPr>
                                  </m:ctrlPr>
                                </m:sSubPr>
                                <m:e>
                                  <m:r>
                                    <a:rPr lang="it-IT" altLang="it-IT" sz="1200" b="0" i="1" smtClean="0">
                                      <a:latin typeface="Cambria Math" panose="02040503050406030204" pitchFamily="18" charset="0"/>
                                    </a:rPr>
                                    <m:t>𝑑</m:t>
                                  </m:r>
                                </m:e>
                                <m:sub>
                                  <m:r>
                                    <a:rPr lang="it-IT" altLang="it-IT" sz="1200" b="0" i="1" smtClean="0">
                                      <a:latin typeface="Cambria Math" panose="02040503050406030204" pitchFamily="18" charset="0"/>
                                    </a:rPr>
                                    <m:t>𝑖𝑗</m:t>
                                  </m:r>
                                </m:sub>
                              </m:sSub>
                              <m:r>
                                <a:rPr lang="it-IT" altLang="it-IT" sz="1200" b="0" i="1" smtClean="0">
                                  <a:latin typeface="Cambria Math" panose="02040503050406030204" pitchFamily="18" charset="0"/>
                                </a:rPr>
                                <m:t>∗</m:t>
                              </m:r>
                              <m:sSub>
                                <m:sSubPr>
                                  <m:ctrlPr>
                                    <a:rPr lang="it-IT" altLang="it-IT" sz="1200" b="0" i="1" smtClean="0">
                                      <a:latin typeface="Cambria Math" panose="02040503050406030204" pitchFamily="18" charset="0"/>
                                    </a:rPr>
                                  </m:ctrlPr>
                                </m:sSubPr>
                                <m:e>
                                  <m:r>
                                    <a:rPr lang="it-IT" altLang="it-IT" sz="1200" b="0" i="1" smtClean="0">
                                      <a:latin typeface="Cambria Math" panose="02040503050406030204" pitchFamily="18" charset="0"/>
                                    </a:rPr>
                                    <m:t>𝑥</m:t>
                                  </m:r>
                                </m:e>
                                <m:sub>
                                  <m:r>
                                    <a:rPr lang="it-IT" altLang="it-IT" sz="1200" b="0" i="1" smtClean="0">
                                      <a:latin typeface="Cambria Math" panose="02040503050406030204" pitchFamily="18" charset="0"/>
                                    </a:rPr>
                                    <m:t>𝑖𝑗</m:t>
                                  </m:r>
                                </m:sub>
                              </m:sSub>
                            </m:e>
                          </m:nary>
                        </m:e>
                      </m:func>
                    </m:oMath>
                  </m:oMathPara>
                </a14:m>
                <a:endParaRPr lang="it-IT" altLang="it-IT" sz="1200" b="0" dirty="0"/>
              </a:p>
            </p:txBody>
          </p:sp>
        </mc:Choice>
        <mc:Fallback>
          <p:sp>
            <p:nvSpPr>
              <p:cNvPr id="10" name="Rectangle 3">
                <a:extLst>
                  <a:ext uri="{FF2B5EF4-FFF2-40B4-BE49-F238E27FC236}">
                    <a16:creationId xmlns:a16="http://schemas.microsoft.com/office/drawing/2014/main" id="{18D68584-23DC-4FB1-B1EE-B8776A27EA7E}"/>
                  </a:ext>
                </a:extLst>
              </p:cNvPr>
              <p:cNvSpPr txBox="1">
                <a:spLocks noRot="1" noChangeAspect="1" noMove="1" noResize="1" noEditPoints="1" noAdjustHandles="1" noChangeArrowheads="1" noChangeShapeType="1" noTextEdit="1"/>
              </p:cNvSpPr>
              <p:nvPr/>
            </p:nvSpPr>
            <p:spPr bwMode="auto">
              <a:xfrm>
                <a:off x="4232572" y="2569496"/>
                <a:ext cx="1807495" cy="430758"/>
              </a:xfrm>
              <a:prstGeom prst="rect">
                <a:avLst/>
              </a:prstGeom>
              <a:blipFill>
                <a:blip r:embed="rId3"/>
                <a:stretch>
                  <a:fillRect l="-5051" t="-162857" r="-1684" b="-2185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Rectangle 3">
                <a:extLst>
                  <a:ext uri="{FF2B5EF4-FFF2-40B4-BE49-F238E27FC236}">
                    <a16:creationId xmlns:a16="http://schemas.microsoft.com/office/drawing/2014/main" id="{8F6484B1-902A-42FB-966F-57351AC375C2}"/>
                  </a:ext>
                </a:extLst>
              </p:cNvPr>
              <p:cNvSpPr txBox="1">
                <a:spLocks noChangeArrowheads="1"/>
              </p:cNvSpPr>
              <p:nvPr/>
            </p:nvSpPr>
            <p:spPr bwMode="auto">
              <a:xfrm>
                <a:off x="3862184" y="3144603"/>
                <a:ext cx="2220583" cy="3945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center"/>
                    </m:oMathParaPr>
                    <m:oMath xmlns:m="http://schemas.openxmlformats.org/officeDocument/2006/math">
                      <m:func>
                        <m:funcPr>
                          <m:ctrlPr>
                            <a:rPr lang="it-IT" altLang="it-IT" sz="1200" b="0" i="1" smtClean="0">
                              <a:latin typeface="Cambria Math" panose="02040503050406030204" pitchFamily="18" charset="0"/>
                            </a:rPr>
                          </m:ctrlPr>
                        </m:funcPr>
                        <m:fName>
                          <m:nary>
                            <m:naryPr>
                              <m:chr m:val="∑"/>
                              <m:limLoc m:val="subSup"/>
                              <m:supHide m:val="on"/>
                              <m:ctrlPr>
                                <a:rPr lang="it-IT" altLang="it-IT" sz="1200" b="0" i="1">
                                  <a:latin typeface="Cambria Math" panose="02040503050406030204" pitchFamily="18" charset="0"/>
                                </a:rPr>
                              </m:ctrlPr>
                            </m:naryPr>
                            <m:sub>
                              <m:r>
                                <m:rPr>
                                  <m:brk m:alnAt="1"/>
                                </m:rPr>
                                <a:rPr lang="it-IT" altLang="it-IT" sz="1200" b="0" i="1" smtClean="0">
                                  <a:latin typeface="Cambria Math" panose="02040503050406030204" pitchFamily="18" charset="0"/>
                                </a:rPr>
                                <m:t>𝑖</m:t>
                              </m:r>
                              <m:r>
                                <a:rPr lang="it-IT" altLang="it-IT" sz="1200" b="0" i="1" smtClean="0">
                                  <a:latin typeface="Cambria Math" panose="02040503050406030204" pitchFamily="18" charset="0"/>
                                </a:rPr>
                                <m:t>:</m:t>
                              </m:r>
                              <m:d>
                                <m:dPr>
                                  <m:ctrlPr>
                                    <a:rPr lang="it-IT" altLang="it-IT" sz="1200" b="0" i="1">
                                      <a:latin typeface="Cambria Math" panose="02040503050406030204" pitchFamily="18" charset="0"/>
                                    </a:rPr>
                                  </m:ctrlPr>
                                </m:dPr>
                                <m:e>
                                  <m:r>
                                    <m:rPr>
                                      <m:brk m:alnAt="9"/>
                                    </m:rPr>
                                    <a:rPr lang="it-IT" altLang="it-IT" sz="1200" b="0" i="1">
                                      <a:latin typeface="Cambria Math" panose="02040503050406030204" pitchFamily="18" charset="0"/>
                                    </a:rPr>
                                    <m:t>𝑖</m:t>
                                  </m:r>
                                  <m:r>
                                    <a:rPr lang="it-IT" altLang="it-IT" sz="1200" b="0" i="1">
                                      <a:latin typeface="Cambria Math" panose="02040503050406030204" pitchFamily="18" charset="0"/>
                                    </a:rPr>
                                    <m:t>,</m:t>
                                  </m:r>
                                  <m:r>
                                    <a:rPr lang="it-IT" altLang="it-IT" sz="1200" b="0" i="1">
                                      <a:latin typeface="Cambria Math" panose="02040503050406030204" pitchFamily="18" charset="0"/>
                                    </a:rPr>
                                    <m:t>𝑗</m:t>
                                  </m:r>
                                </m:e>
                              </m:d>
                              <m:r>
                                <m:rPr>
                                  <m:brk m:alnAt="9"/>
                                </m:rPr>
                                <a:rPr lang="it-IT" altLang="it-IT" sz="1200" b="0" i="1">
                                  <a:latin typeface="Cambria Math" panose="02040503050406030204" pitchFamily="18" charset="0"/>
                                  <a:ea typeface="Cambria Math" panose="02040503050406030204" pitchFamily="18" charset="0"/>
                                </a:rPr>
                                <m:t>∈</m:t>
                              </m:r>
                              <m:r>
                                <a:rPr lang="it-IT" altLang="it-IT" sz="1200" b="0" i="1">
                                  <a:latin typeface="Cambria Math" panose="02040503050406030204" pitchFamily="18" charset="0"/>
                                  <a:ea typeface="Cambria Math" panose="02040503050406030204" pitchFamily="18" charset="0"/>
                                </a:rPr>
                                <m:t>𝐴</m:t>
                              </m:r>
                            </m:sub>
                            <m:sup/>
                            <m:e>
                              <m:sSub>
                                <m:sSubPr>
                                  <m:ctrlPr>
                                    <a:rPr lang="it-IT" altLang="it-IT" sz="1200" b="0" i="1">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𝑖𝑗</m:t>
                                  </m:r>
                                </m:sub>
                              </m:sSub>
                            </m:e>
                          </m:nary>
                        </m:fName>
                        <m:e>
                          <m:r>
                            <a:rPr lang="it-IT" altLang="it-IT" sz="1200" b="0" i="1" smtClean="0">
                              <a:latin typeface="Cambria Math" panose="02040503050406030204" pitchFamily="18" charset="0"/>
                            </a:rPr>
                            <m:t>=</m:t>
                          </m:r>
                        </m:e>
                      </m:func>
                      <m:r>
                        <a:rPr lang="it-IT" altLang="it-IT" sz="1200" b="0" i="1" smtClean="0">
                          <a:latin typeface="Cambria Math" panose="02040503050406030204" pitchFamily="18" charset="0"/>
                          <a:ea typeface="Cambria Math" panose="02040503050406030204" pitchFamily="18" charset="0"/>
                        </a:rPr>
                        <m:t>1          </m:t>
                      </m:r>
                      <m:r>
                        <a:rPr lang="it-IT" altLang="it-IT" sz="1200" b="0" i="1" smtClean="0">
                          <a:latin typeface="Cambria Math" panose="02040503050406030204" pitchFamily="18" charset="0"/>
                          <a:ea typeface="Cambria Math" panose="02040503050406030204" pitchFamily="18" charset="0"/>
                        </a:rPr>
                        <m:t>𝑗</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𝑉</m:t>
                      </m:r>
                    </m:oMath>
                  </m:oMathPara>
                </a14:m>
                <a:endParaRPr lang="it-IT" altLang="it-IT" sz="1200" b="0" dirty="0"/>
              </a:p>
            </p:txBody>
          </p:sp>
        </mc:Choice>
        <mc:Fallback>
          <p:sp>
            <p:nvSpPr>
              <p:cNvPr id="11" name="Rectangle 3">
                <a:extLst>
                  <a:ext uri="{FF2B5EF4-FFF2-40B4-BE49-F238E27FC236}">
                    <a16:creationId xmlns:a16="http://schemas.microsoft.com/office/drawing/2014/main" id="{8F6484B1-902A-42FB-966F-57351AC375C2}"/>
                  </a:ext>
                </a:extLst>
              </p:cNvPr>
              <p:cNvSpPr txBox="1">
                <a:spLocks noRot="1" noChangeAspect="1" noMove="1" noResize="1" noEditPoints="1" noAdjustHandles="1" noChangeArrowheads="1" noChangeShapeType="1" noTextEdit="1"/>
              </p:cNvSpPr>
              <p:nvPr/>
            </p:nvSpPr>
            <p:spPr bwMode="auto">
              <a:xfrm>
                <a:off x="3862184" y="3144603"/>
                <a:ext cx="2220583" cy="394562"/>
              </a:xfrm>
              <a:prstGeom prst="rect">
                <a:avLst/>
              </a:prstGeom>
              <a:blipFill>
                <a:blip r:embed="rId4"/>
                <a:stretch>
                  <a:fillRect l="-16758" t="-175385" b="-243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Rectangle 3">
                <a:extLst>
                  <a:ext uri="{FF2B5EF4-FFF2-40B4-BE49-F238E27FC236}">
                    <a16:creationId xmlns:a16="http://schemas.microsoft.com/office/drawing/2014/main" id="{372EE720-8DE1-470E-A16F-A669EEAA1114}"/>
                  </a:ext>
                </a:extLst>
              </p:cNvPr>
              <p:cNvSpPr txBox="1">
                <a:spLocks noChangeArrowheads="1"/>
              </p:cNvSpPr>
              <p:nvPr/>
            </p:nvSpPr>
            <p:spPr bwMode="auto">
              <a:xfrm>
                <a:off x="3837885" y="3616996"/>
                <a:ext cx="2220583" cy="3945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center"/>
                    </m:oMathParaPr>
                    <m:oMath xmlns:m="http://schemas.openxmlformats.org/officeDocument/2006/math">
                      <m:func>
                        <m:funcPr>
                          <m:ctrlPr>
                            <a:rPr lang="it-IT" altLang="it-IT" sz="1200" b="0" i="1" smtClean="0">
                              <a:latin typeface="Cambria Math" panose="02040503050406030204" pitchFamily="18" charset="0"/>
                            </a:rPr>
                          </m:ctrlPr>
                        </m:funcPr>
                        <m:fName>
                          <m:nary>
                            <m:naryPr>
                              <m:chr m:val="∑"/>
                              <m:limLoc m:val="subSup"/>
                              <m:supHide m:val="on"/>
                              <m:ctrlPr>
                                <a:rPr lang="it-IT" altLang="it-IT" sz="1200" b="0" i="1">
                                  <a:latin typeface="Cambria Math" panose="02040503050406030204" pitchFamily="18" charset="0"/>
                                </a:rPr>
                              </m:ctrlPr>
                            </m:naryPr>
                            <m:sub>
                              <m:r>
                                <m:rPr>
                                  <m:brk m:alnAt="1"/>
                                </m:rPr>
                                <a:rPr lang="it-IT" altLang="it-IT" sz="1200" b="0" i="1" smtClean="0">
                                  <a:latin typeface="Cambria Math" panose="02040503050406030204" pitchFamily="18" charset="0"/>
                                </a:rPr>
                                <m:t>𝑖</m:t>
                              </m:r>
                              <m:r>
                                <a:rPr lang="it-IT" altLang="it-IT" sz="1200" b="0" i="1" smtClean="0">
                                  <a:latin typeface="Cambria Math" panose="02040503050406030204" pitchFamily="18" charset="0"/>
                                </a:rPr>
                                <m:t>:</m:t>
                              </m:r>
                              <m:d>
                                <m:dPr>
                                  <m:ctrlPr>
                                    <a:rPr lang="it-IT" altLang="it-IT" sz="1200" b="0" i="1">
                                      <a:latin typeface="Cambria Math" panose="02040503050406030204" pitchFamily="18" charset="0"/>
                                    </a:rPr>
                                  </m:ctrlPr>
                                </m:dPr>
                                <m:e>
                                  <m:r>
                                    <a:rPr lang="it-IT" altLang="it-IT" sz="1200" b="0" i="1">
                                      <a:latin typeface="Cambria Math" panose="02040503050406030204" pitchFamily="18" charset="0"/>
                                    </a:rPr>
                                    <m:t>𝑗</m:t>
                                  </m:r>
                                  <m:r>
                                    <a:rPr lang="it-IT" altLang="it-IT" sz="1200" b="0" i="1" smtClean="0">
                                      <a:latin typeface="Cambria Math" panose="02040503050406030204" pitchFamily="18" charset="0"/>
                                    </a:rPr>
                                    <m:t>,</m:t>
                                  </m:r>
                                  <m:r>
                                    <a:rPr lang="it-IT" altLang="it-IT" sz="1200" b="0" i="1" smtClean="0">
                                      <a:latin typeface="Cambria Math" panose="02040503050406030204" pitchFamily="18" charset="0"/>
                                    </a:rPr>
                                    <m:t>𝑖</m:t>
                                  </m:r>
                                </m:e>
                              </m:d>
                              <m:r>
                                <m:rPr>
                                  <m:brk m:alnAt="9"/>
                                </m:rPr>
                                <a:rPr lang="it-IT" altLang="it-IT" sz="1200" b="0" i="1">
                                  <a:latin typeface="Cambria Math" panose="02040503050406030204" pitchFamily="18" charset="0"/>
                                  <a:ea typeface="Cambria Math" panose="02040503050406030204" pitchFamily="18" charset="0"/>
                                </a:rPr>
                                <m:t>∈</m:t>
                              </m:r>
                              <m:r>
                                <a:rPr lang="it-IT" altLang="it-IT" sz="1200" b="0" i="1">
                                  <a:latin typeface="Cambria Math" panose="02040503050406030204" pitchFamily="18" charset="0"/>
                                  <a:ea typeface="Cambria Math" panose="02040503050406030204" pitchFamily="18" charset="0"/>
                                </a:rPr>
                                <m:t>𝐴</m:t>
                              </m:r>
                            </m:sub>
                            <m:sup/>
                            <m:e>
                              <m:sSub>
                                <m:sSubPr>
                                  <m:ctrlPr>
                                    <a:rPr lang="it-IT" altLang="it-IT" sz="1200" b="0" i="1">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𝑗</m:t>
                                  </m:r>
                                  <m:r>
                                    <a:rPr lang="it-IT" altLang="it-IT" sz="1200" b="0" i="1" smtClean="0">
                                      <a:latin typeface="Cambria Math" panose="02040503050406030204" pitchFamily="18" charset="0"/>
                                    </a:rPr>
                                    <m:t>𝑖</m:t>
                                  </m:r>
                                </m:sub>
                              </m:sSub>
                            </m:e>
                          </m:nary>
                        </m:fName>
                        <m:e>
                          <m:r>
                            <a:rPr lang="it-IT" altLang="it-IT" sz="1200" b="0" i="1" smtClean="0">
                              <a:latin typeface="Cambria Math" panose="02040503050406030204" pitchFamily="18" charset="0"/>
                            </a:rPr>
                            <m:t>=</m:t>
                          </m:r>
                        </m:e>
                      </m:func>
                      <m:r>
                        <a:rPr lang="it-IT" altLang="it-IT" sz="1200" b="0" i="1" smtClean="0">
                          <a:latin typeface="Cambria Math" panose="02040503050406030204" pitchFamily="18" charset="0"/>
                          <a:ea typeface="Cambria Math" panose="02040503050406030204" pitchFamily="18" charset="0"/>
                        </a:rPr>
                        <m:t>1          </m:t>
                      </m:r>
                      <m:r>
                        <a:rPr lang="it-IT" altLang="it-IT" sz="1200" b="0" i="1" smtClean="0">
                          <a:latin typeface="Cambria Math" panose="02040503050406030204" pitchFamily="18" charset="0"/>
                          <a:ea typeface="Cambria Math" panose="02040503050406030204" pitchFamily="18" charset="0"/>
                        </a:rPr>
                        <m:t>𝑗</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𝑉</m:t>
                      </m:r>
                    </m:oMath>
                  </m:oMathPara>
                </a14:m>
                <a:endParaRPr lang="it-IT" altLang="it-IT" sz="1200" b="0" dirty="0"/>
              </a:p>
            </p:txBody>
          </p:sp>
        </mc:Choice>
        <mc:Fallback>
          <p:sp>
            <p:nvSpPr>
              <p:cNvPr id="12" name="Rectangle 3">
                <a:extLst>
                  <a:ext uri="{FF2B5EF4-FFF2-40B4-BE49-F238E27FC236}">
                    <a16:creationId xmlns:a16="http://schemas.microsoft.com/office/drawing/2014/main" id="{372EE720-8DE1-470E-A16F-A669EEAA1114}"/>
                  </a:ext>
                </a:extLst>
              </p:cNvPr>
              <p:cNvSpPr txBox="1">
                <a:spLocks noRot="1" noChangeAspect="1" noMove="1" noResize="1" noEditPoints="1" noAdjustHandles="1" noChangeArrowheads="1" noChangeShapeType="1" noTextEdit="1"/>
              </p:cNvSpPr>
              <p:nvPr/>
            </p:nvSpPr>
            <p:spPr bwMode="auto">
              <a:xfrm>
                <a:off x="3837885" y="3616996"/>
                <a:ext cx="2220583" cy="394562"/>
              </a:xfrm>
              <a:prstGeom prst="rect">
                <a:avLst/>
              </a:prstGeom>
              <a:blipFill>
                <a:blip r:embed="rId5"/>
                <a:stretch>
                  <a:fillRect l="-16484" t="-175385" b="-243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ctangle 3">
                <a:extLst>
                  <a:ext uri="{FF2B5EF4-FFF2-40B4-BE49-F238E27FC236}">
                    <a16:creationId xmlns:a16="http://schemas.microsoft.com/office/drawing/2014/main" id="{BAC797BA-CB5E-4EB4-8DA3-39D9E00BD214}"/>
                  </a:ext>
                </a:extLst>
              </p:cNvPr>
              <p:cNvSpPr txBox="1">
                <a:spLocks noChangeArrowheads="1"/>
              </p:cNvSpPr>
              <p:nvPr/>
            </p:nvSpPr>
            <p:spPr bwMode="auto">
              <a:xfrm>
                <a:off x="3717673" y="4678297"/>
                <a:ext cx="2220583" cy="3945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center"/>
                    </m:oMathParaPr>
                    <m:oMath xmlns:m="http://schemas.openxmlformats.org/officeDocument/2006/math">
                      <m:func>
                        <m:funcPr>
                          <m:ctrlPr>
                            <a:rPr lang="it-IT" altLang="it-IT" sz="1200" b="0" i="1" smtClean="0">
                              <a:latin typeface="Cambria Math" panose="02040503050406030204" pitchFamily="18" charset="0"/>
                            </a:rPr>
                          </m:ctrlPr>
                        </m:funcPr>
                        <m:fName>
                          <m:sSub>
                            <m:sSubPr>
                              <m:ctrlPr>
                                <a:rPr lang="it-IT" altLang="it-IT" sz="1200" b="0" i="1" smtClean="0">
                                  <a:latin typeface="Cambria Math" panose="02040503050406030204" pitchFamily="18" charset="0"/>
                                </a:rPr>
                              </m:ctrlPr>
                            </m:sSubPr>
                            <m:e>
                              <m:r>
                                <a:rPr lang="it-IT" altLang="it-IT" sz="1200" b="0" i="1" smtClean="0">
                                  <a:latin typeface="Cambria Math" panose="02040503050406030204" pitchFamily="18" charset="0"/>
                                </a:rPr>
                                <m:t>𝑥</m:t>
                              </m:r>
                            </m:e>
                            <m:sub>
                              <m:r>
                                <a:rPr lang="it-IT" altLang="it-IT" sz="1200" b="0" i="1" smtClean="0">
                                  <a:latin typeface="Cambria Math" panose="02040503050406030204" pitchFamily="18" charset="0"/>
                                </a:rPr>
                                <m:t>𝑖𝑗</m:t>
                              </m:r>
                            </m:sub>
                          </m:sSub>
                        </m:fName>
                        <m:e>
                          <m:r>
                            <a:rPr lang="it-IT" altLang="it-IT" sz="1200" b="0" i="1">
                              <a:latin typeface="Cambria Math" panose="02040503050406030204" pitchFamily="18" charset="0"/>
                              <a:ea typeface="Cambria Math" panose="02040503050406030204" pitchFamily="18" charset="0"/>
                            </a:rPr>
                            <m:t>∈</m:t>
                          </m:r>
                        </m:e>
                      </m:func>
                      <m:r>
                        <a:rPr lang="it-IT" altLang="it-IT" sz="1200" b="0" i="1" smtClean="0">
                          <a:latin typeface="Cambria Math" panose="02040503050406030204" pitchFamily="18" charset="0"/>
                          <a:ea typeface="Cambria Math" panose="02040503050406030204" pitchFamily="18" charset="0"/>
                        </a:rPr>
                        <m:t>{0,1}          </m:t>
                      </m:r>
                      <m:r>
                        <a:rPr lang="it-IT" altLang="it-IT" sz="1200" b="0" i="1" smtClean="0">
                          <a:latin typeface="Cambria Math" panose="02040503050406030204" pitchFamily="18" charset="0"/>
                          <a:ea typeface="Cambria Math" panose="02040503050406030204" pitchFamily="18" charset="0"/>
                        </a:rPr>
                        <m:t>𝑖𝑗</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𝐴</m:t>
                      </m:r>
                    </m:oMath>
                  </m:oMathPara>
                </a14:m>
                <a:endParaRPr lang="en-US" altLang="it-IT" sz="1200" b="0" dirty="0"/>
              </a:p>
            </p:txBody>
          </p:sp>
        </mc:Choice>
        <mc:Fallback xmlns="">
          <p:sp>
            <p:nvSpPr>
              <p:cNvPr id="14" name="Rectangle 3">
                <a:extLst>
                  <a:ext uri="{FF2B5EF4-FFF2-40B4-BE49-F238E27FC236}">
                    <a16:creationId xmlns:a16="http://schemas.microsoft.com/office/drawing/2014/main" id="{BAC797BA-CB5E-4EB4-8DA3-39D9E00BD214}"/>
                  </a:ext>
                </a:extLst>
              </p:cNvPr>
              <p:cNvSpPr txBox="1">
                <a:spLocks noRot="1" noChangeAspect="1" noMove="1" noResize="1" noEditPoints="1" noAdjustHandles="1" noChangeArrowheads="1" noChangeShapeType="1" noTextEdit="1"/>
              </p:cNvSpPr>
              <p:nvPr/>
            </p:nvSpPr>
            <p:spPr bwMode="auto">
              <a:xfrm>
                <a:off x="3717673" y="4678297"/>
                <a:ext cx="2220583" cy="394562"/>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3" name="Parentesi graffa aperta 2">
            <a:extLst>
              <a:ext uri="{FF2B5EF4-FFF2-40B4-BE49-F238E27FC236}">
                <a16:creationId xmlns:a16="http://schemas.microsoft.com/office/drawing/2014/main" id="{1D7853CF-845E-46BA-82A2-68A161BAECB0}"/>
              </a:ext>
            </a:extLst>
          </p:cNvPr>
          <p:cNvSpPr/>
          <p:nvPr/>
        </p:nvSpPr>
        <p:spPr bwMode="auto">
          <a:xfrm>
            <a:off x="3517012" y="3076600"/>
            <a:ext cx="360040" cy="1887348"/>
          </a:xfrm>
          <a:prstGeom prst="leftBrace">
            <a:avLst>
              <a:gd name="adj1" fmla="val 118568"/>
              <a:gd name="adj2" fmla="val 50000"/>
            </a:avLst>
          </a:prstGeom>
          <a:noFill/>
          <a:ln w="28575" cap="flat" cmpd="sng" algn="ctr">
            <a:solidFill>
              <a:srgbClr val="476E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5" name="Connettore 2 4">
            <a:extLst>
              <a:ext uri="{FF2B5EF4-FFF2-40B4-BE49-F238E27FC236}">
                <a16:creationId xmlns:a16="http://schemas.microsoft.com/office/drawing/2014/main" id="{1D54383B-737E-42CB-B6F9-3A98FD2E6DD8}"/>
              </a:ext>
            </a:extLst>
          </p:cNvPr>
          <p:cNvCxnSpPr/>
          <p:nvPr/>
        </p:nvCxnSpPr>
        <p:spPr bwMode="auto">
          <a:xfrm>
            <a:off x="3397295" y="1996480"/>
            <a:ext cx="320873" cy="0"/>
          </a:xfrm>
          <a:prstGeom prst="straightConnector1">
            <a:avLst/>
          </a:prstGeom>
          <a:solidFill>
            <a:schemeClr val="accent1"/>
          </a:solidFill>
          <a:ln w="19050" cap="flat" cmpd="sng" algn="ctr">
            <a:solidFill>
              <a:srgbClr val="476E9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nettore 2 20">
            <a:extLst>
              <a:ext uri="{FF2B5EF4-FFF2-40B4-BE49-F238E27FC236}">
                <a16:creationId xmlns:a16="http://schemas.microsoft.com/office/drawing/2014/main" id="{0E2A4FE6-75DB-4107-8FE3-ECBA5B3C5922}"/>
              </a:ext>
            </a:extLst>
          </p:cNvPr>
          <p:cNvCxnSpPr>
            <a:endCxn id="10" idx="1"/>
          </p:cNvCxnSpPr>
          <p:nvPr/>
        </p:nvCxnSpPr>
        <p:spPr bwMode="auto">
          <a:xfrm flipV="1">
            <a:off x="3397295" y="2784875"/>
            <a:ext cx="835277" cy="1602"/>
          </a:xfrm>
          <a:prstGeom prst="straightConnector1">
            <a:avLst/>
          </a:prstGeom>
          <a:solidFill>
            <a:schemeClr val="accent1"/>
          </a:solidFill>
          <a:ln w="19050" cap="flat" cmpd="sng" algn="ctr">
            <a:solidFill>
              <a:srgbClr val="476E9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ttangolo con angoli arrotondati 23">
            <a:extLst>
              <a:ext uri="{FF2B5EF4-FFF2-40B4-BE49-F238E27FC236}">
                <a16:creationId xmlns:a16="http://schemas.microsoft.com/office/drawing/2014/main" id="{E5BF4151-026E-4E1C-9420-760C888D5012}"/>
              </a:ext>
            </a:extLst>
          </p:cNvPr>
          <p:cNvSpPr/>
          <p:nvPr/>
        </p:nvSpPr>
        <p:spPr bwMode="auto">
          <a:xfrm>
            <a:off x="3880808" y="3076600"/>
            <a:ext cx="2069608" cy="989870"/>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25" name="Rectangle 3">
            <a:extLst>
              <a:ext uri="{FF2B5EF4-FFF2-40B4-BE49-F238E27FC236}">
                <a16:creationId xmlns:a16="http://schemas.microsoft.com/office/drawing/2014/main" id="{35C4CE34-01CB-4742-B213-EDFD5D239A89}"/>
              </a:ext>
            </a:extLst>
          </p:cNvPr>
          <p:cNvSpPr txBox="1">
            <a:spLocks noChangeArrowheads="1"/>
          </p:cNvSpPr>
          <p:nvPr/>
        </p:nvSpPr>
        <p:spPr bwMode="auto">
          <a:xfrm>
            <a:off x="6527881" y="3298119"/>
            <a:ext cx="2220583" cy="5468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Vincoli di numero massimo di archi entranti in un nodo e numero massimo di archi uscenti pari ad 1</a:t>
            </a:r>
            <a:endParaRPr lang="it-IT" altLang="it-IT" sz="1000" b="0" i="1" dirty="0">
              <a:solidFill>
                <a:srgbClr val="333399"/>
              </a:solidFill>
            </a:endParaRPr>
          </a:p>
        </p:txBody>
      </p:sp>
      <p:cxnSp>
        <p:nvCxnSpPr>
          <p:cNvPr id="26" name="Connettore 2 25">
            <a:extLst>
              <a:ext uri="{FF2B5EF4-FFF2-40B4-BE49-F238E27FC236}">
                <a16:creationId xmlns:a16="http://schemas.microsoft.com/office/drawing/2014/main" id="{9A2A509B-90FF-4B9C-A897-9A1AC2A968CE}"/>
              </a:ext>
            </a:extLst>
          </p:cNvPr>
          <p:cNvCxnSpPr>
            <a:cxnSpLocks/>
            <a:stCxn id="24" idx="3"/>
            <a:endCxn id="25" idx="1"/>
          </p:cNvCxnSpPr>
          <p:nvPr/>
        </p:nvCxnSpPr>
        <p:spPr bwMode="auto">
          <a:xfrm>
            <a:off x="5950416" y="3571535"/>
            <a:ext cx="577465"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18" name="Object 2">
                <a:extLst>
                  <a:ext uri="{FF2B5EF4-FFF2-40B4-BE49-F238E27FC236}">
                    <a16:creationId xmlns:a16="http://schemas.microsoft.com/office/drawing/2014/main" id="{9F5C9108-56E1-498A-B065-B091B2BF913D}"/>
                  </a:ext>
                </a:extLst>
              </p:cNvPr>
              <p:cNvSpPr txBox="1"/>
              <p:nvPr/>
            </p:nvSpPr>
            <p:spPr bwMode="auto">
              <a:xfrm>
                <a:off x="3877052" y="4074146"/>
                <a:ext cx="3385145" cy="5964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nSpc>
                    <a:spcPct val="90000"/>
                  </a:lnSpc>
                  <a:spcBef>
                    <a:spcPct val="20000"/>
                  </a:spcBef>
                  <a:buNone/>
                  <a:defRPr sz="1200" b="0" i="1">
                    <a:solidFill>
                      <a:srgbClr val="38393B"/>
                    </a:solidFill>
                    <a:latin typeface="Cambria Math" panose="02040503050406030204" pitchFamily="18" charset="0"/>
                  </a:defRPr>
                </a:lvl1pPr>
                <a:lvl2pPr marL="742950" indent="-285750">
                  <a:spcBef>
                    <a:spcPct val="20000"/>
                  </a:spcBef>
                  <a:buChar char="–"/>
                  <a:defRPr sz="2000">
                    <a:solidFill>
                      <a:srgbClr val="38393B"/>
                    </a:solidFill>
                    <a:latin typeface="+mn-lt"/>
                  </a:defRPr>
                </a:lvl2pPr>
                <a:lvl3pPr marL="1143000" indent="-228600">
                  <a:spcBef>
                    <a:spcPct val="20000"/>
                  </a:spcBef>
                  <a:buChar char="•"/>
                  <a:defRPr sz="2000">
                    <a:solidFill>
                      <a:srgbClr val="38393B"/>
                    </a:solidFill>
                    <a:latin typeface="+mn-lt"/>
                  </a:defRPr>
                </a:lvl3pPr>
                <a:lvl4pPr marL="1600200" indent="-228600">
                  <a:spcBef>
                    <a:spcPct val="20000"/>
                  </a:spcBef>
                  <a:buChar char="–"/>
                  <a:defRPr sz="2000">
                    <a:solidFill>
                      <a:srgbClr val="38393B"/>
                    </a:solidFill>
                    <a:latin typeface="+mn-lt"/>
                  </a:defRPr>
                </a:lvl4pPr>
                <a:lvl5pPr marL="2057400" indent="-228600">
                  <a:spcBef>
                    <a:spcPct val="20000"/>
                  </a:spcBef>
                  <a:buChar char="»"/>
                  <a:defRPr sz="2000">
                    <a:solidFill>
                      <a:srgbClr val="38393B"/>
                    </a:solidFill>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14:m>
                  <m:oMathPara xmlns:m="http://schemas.openxmlformats.org/officeDocument/2006/math">
                    <m:oMathParaPr>
                      <m:jc m:val="left"/>
                    </m:oMathParaPr>
                    <m:oMath xmlns:m="http://schemas.openxmlformats.org/officeDocument/2006/math">
                      <m:nary>
                        <m:naryPr>
                          <m:chr m:val="∑"/>
                          <m:supHide m:val="on"/>
                          <m:ctrlPr>
                            <a:rPr lang="it-IT" i="1" smtClean="0"/>
                          </m:ctrlPr>
                        </m:naryPr>
                        <m:sub>
                          <m:eqArr>
                            <m:eqArrPr>
                              <m:ctrlPr>
                                <a:rPr lang="it-IT" i="1"/>
                              </m:ctrlPr>
                            </m:eqArrPr>
                            <m:e>
                              <m:r>
                                <a:rPr lang="it-IT" i="1"/>
                                <m:t>&amp;</m:t>
                              </m:r>
                              <m:r>
                                <a:rPr lang="it-IT" i="1"/>
                                <m:t>𝑖</m:t>
                              </m:r>
                              <m:r>
                                <a:rPr lang="it-IT" i="1"/>
                                <m:t>∈</m:t>
                              </m:r>
                              <m:r>
                                <a:rPr lang="it-IT" i="1"/>
                                <m:t>𝑆</m:t>
                              </m:r>
                              <m:r>
                                <a:rPr lang="it-IT" i="1"/>
                                <m:t>,</m:t>
                              </m:r>
                              <m:r>
                                <a:rPr lang="it-IT" i="1"/>
                                <m:t>𝑗</m:t>
                              </m:r>
                              <m:r>
                                <a:rPr lang="it-IT" i="1"/>
                                <m:t>∈</m:t>
                              </m:r>
                              <m:r>
                                <a:rPr lang="it-IT" i="1"/>
                                <m:t>𝑆</m:t>
                              </m:r>
                              <m:r>
                                <a:rPr lang="it-IT" i="1"/>
                                <m:t>:</m:t>
                              </m:r>
                            </m:e>
                            <m:e>
                              <m:r>
                                <a:rPr lang="it-IT" i="1"/>
                                <m:t>&amp;</m:t>
                              </m:r>
                              <m:d>
                                <m:dPr>
                                  <m:ctrlPr>
                                    <a:rPr lang="it-IT" i="1"/>
                                  </m:ctrlPr>
                                </m:dPr>
                                <m:e>
                                  <m:r>
                                    <a:rPr lang="it-IT" i="1"/>
                                    <m:t>𝑖</m:t>
                                  </m:r>
                                  <m:r>
                                    <a:rPr lang="it-IT" i="1"/>
                                    <m:t>,</m:t>
                                  </m:r>
                                  <m:r>
                                    <a:rPr lang="it-IT" i="1"/>
                                    <m:t>𝑗</m:t>
                                  </m:r>
                                </m:e>
                              </m:d>
                              <m:r>
                                <a:rPr lang="it-IT" i="1"/>
                                <m:t>∈</m:t>
                              </m:r>
                              <m:r>
                                <a:rPr lang="it-IT" i="1"/>
                                <m:t>𝐴</m:t>
                              </m:r>
                            </m:e>
                          </m:eqArr>
                        </m:sub>
                        <m:sup/>
                        <m:e>
                          <m:sSub>
                            <m:sSubPr>
                              <m:ctrlPr>
                                <a:rPr lang="it-IT" i="1"/>
                              </m:ctrlPr>
                            </m:sSubPr>
                            <m:e>
                              <m:r>
                                <a:rPr lang="it-IT" i="1"/>
                                <m:t>𝑥</m:t>
                              </m:r>
                            </m:e>
                            <m:sub>
                              <m:r>
                                <a:rPr lang="it-IT" i="1"/>
                                <m:t>𝑖𝑗</m:t>
                              </m:r>
                            </m:sub>
                          </m:sSub>
                        </m:e>
                      </m:nary>
                      <m:r>
                        <a:rPr lang="it-IT" i="1"/>
                        <m:t>≤</m:t>
                      </m:r>
                      <m:d>
                        <m:dPr>
                          <m:begChr m:val="|"/>
                          <m:endChr m:val="|"/>
                          <m:ctrlPr>
                            <a:rPr lang="it-IT" i="1"/>
                          </m:ctrlPr>
                        </m:dPr>
                        <m:e>
                          <m:r>
                            <a:rPr lang="it-IT" i="1"/>
                            <m:t>𝑆</m:t>
                          </m:r>
                        </m:e>
                      </m:d>
                      <m:r>
                        <a:rPr lang="it-IT" i="1"/>
                        <m:t>−</m:t>
                      </m:r>
                      <m:r>
                        <a:rPr lang="it-IT" b="0" i="1" smtClean="0"/>
                        <m:t>1</m:t>
                      </m:r>
                      <m:r>
                        <a:rPr lang="it-IT" i="1"/>
                        <m:t>     ∀</m:t>
                      </m:r>
                      <m:r>
                        <a:rPr lang="it-IT" i="1"/>
                        <m:t>𝑆</m:t>
                      </m:r>
                      <m:r>
                        <a:rPr lang="it-IT" i="1"/>
                        <m:t>⊂</m:t>
                      </m:r>
                      <m:r>
                        <a:rPr lang="it-IT" i="1"/>
                        <m:t>𝑉</m:t>
                      </m:r>
                      <m:r>
                        <a:rPr lang="it-IT" i="1"/>
                        <m:t>: 2≤</m:t>
                      </m:r>
                      <m:d>
                        <m:dPr>
                          <m:begChr m:val="|"/>
                          <m:endChr m:val="|"/>
                          <m:ctrlPr>
                            <a:rPr lang="it-IT" i="1"/>
                          </m:ctrlPr>
                        </m:dPr>
                        <m:e>
                          <m:r>
                            <a:rPr lang="it-IT" i="1"/>
                            <m:t>𝑆</m:t>
                          </m:r>
                        </m:e>
                      </m:d>
                      <m:r>
                        <a:rPr lang="it-IT" i="1"/>
                        <m:t>≤</m:t>
                      </m:r>
                      <m:d>
                        <m:dPr>
                          <m:begChr m:val="|"/>
                          <m:endChr m:val="|"/>
                          <m:ctrlPr>
                            <a:rPr lang="it-IT" i="1"/>
                          </m:ctrlPr>
                        </m:dPr>
                        <m:e>
                          <m:r>
                            <a:rPr lang="it-IT" i="1"/>
                            <m:t>𝑉</m:t>
                          </m:r>
                        </m:e>
                      </m:d>
                      <m:r>
                        <a:rPr lang="it-IT" i="1"/>
                        <m:t>−1</m:t>
                      </m:r>
                    </m:oMath>
                  </m:oMathPara>
                </a14:m>
                <a:endParaRPr lang="it-IT" i="0" dirty="0"/>
              </a:p>
            </p:txBody>
          </p:sp>
        </mc:Choice>
        <mc:Fallback>
          <p:sp>
            <p:nvSpPr>
              <p:cNvPr id="18" name="Object 2">
                <a:extLst>
                  <a:ext uri="{FF2B5EF4-FFF2-40B4-BE49-F238E27FC236}">
                    <a16:creationId xmlns:a16="http://schemas.microsoft.com/office/drawing/2014/main" id="{9F5C9108-56E1-498A-B065-B091B2BF913D}"/>
                  </a:ext>
                </a:extLst>
              </p:cNvPr>
              <p:cNvSpPr txBox="1">
                <a:spLocks noRot="1" noChangeAspect="1" noMove="1" noResize="1" noEditPoints="1" noAdjustHandles="1" noChangeArrowheads="1" noChangeShapeType="1" noTextEdit="1"/>
              </p:cNvSpPr>
              <p:nvPr/>
            </p:nvSpPr>
            <p:spPr bwMode="auto">
              <a:xfrm>
                <a:off x="3877052" y="4074146"/>
                <a:ext cx="3385145" cy="596474"/>
              </a:xfrm>
              <a:prstGeom prst="rect">
                <a:avLst/>
              </a:prstGeom>
              <a:blipFill>
                <a:blip r:embed="rId7"/>
                <a:stretch>
                  <a:fillRect l="-11351" t="-113265" b="-1306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22" name="Rettangolo con angoli arrotondati 21">
            <a:extLst>
              <a:ext uri="{FF2B5EF4-FFF2-40B4-BE49-F238E27FC236}">
                <a16:creationId xmlns:a16="http://schemas.microsoft.com/office/drawing/2014/main" id="{96CDDF24-2723-4E82-9B32-69D6E02A73FB}"/>
              </a:ext>
            </a:extLst>
          </p:cNvPr>
          <p:cNvSpPr/>
          <p:nvPr/>
        </p:nvSpPr>
        <p:spPr bwMode="auto">
          <a:xfrm>
            <a:off x="3868648" y="3987120"/>
            <a:ext cx="3367648" cy="745843"/>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23" name="Rectangle 3">
            <a:extLst>
              <a:ext uri="{FF2B5EF4-FFF2-40B4-BE49-F238E27FC236}">
                <a16:creationId xmlns:a16="http://schemas.microsoft.com/office/drawing/2014/main" id="{9AE8B4F5-4E49-4A10-9BAE-0159DD91BC37}"/>
              </a:ext>
            </a:extLst>
          </p:cNvPr>
          <p:cNvSpPr txBox="1">
            <a:spLocks noChangeArrowheads="1"/>
          </p:cNvSpPr>
          <p:nvPr/>
        </p:nvSpPr>
        <p:spPr bwMode="auto">
          <a:xfrm>
            <a:off x="7505849" y="4154029"/>
            <a:ext cx="1224631" cy="4120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Vincoli di assenza di </a:t>
            </a:r>
            <a:r>
              <a:rPr lang="it-IT" altLang="it-IT" sz="1000" b="0" dirty="0" err="1">
                <a:solidFill>
                  <a:srgbClr val="333399"/>
                </a:solidFill>
              </a:rPr>
              <a:t>sottogiri</a:t>
            </a:r>
            <a:endParaRPr lang="it-IT" altLang="it-IT" sz="1000" b="0" i="1" dirty="0">
              <a:solidFill>
                <a:srgbClr val="333399"/>
              </a:solidFill>
            </a:endParaRPr>
          </a:p>
        </p:txBody>
      </p:sp>
      <p:cxnSp>
        <p:nvCxnSpPr>
          <p:cNvPr id="27" name="Connettore 2 26">
            <a:extLst>
              <a:ext uri="{FF2B5EF4-FFF2-40B4-BE49-F238E27FC236}">
                <a16:creationId xmlns:a16="http://schemas.microsoft.com/office/drawing/2014/main" id="{12EA453B-9D8A-487F-A267-4747227E7B17}"/>
              </a:ext>
            </a:extLst>
          </p:cNvPr>
          <p:cNvCxnSpPr>
            <a:cxnSpLocks/>
            <a:stCxn id="22" idx="3"/>
            <a:endCxn id="23" idx="1"/>
          </p:cNvCxnSpPr>
          <p:nvPr/>
        </p:nvCxnSpPr>
        <p:spPr bwMode="auto">
          <a:xfrm flipV="1">
            <a:off x="7236296" y="4360041"/>
            <a:ext cx="269553"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3">
            <a:extLst>
              <a:ext uri="{FF2B5EF4-FFF2-40B4-BE49-F238E27FC236}">
                <a16:creationId xmlns:a16="http://schemas.microsoft.com/office/drawing/2014/main" id="{41218544-CEDF-464A-9814-8F78E41D706D}"/>
              </a:ext>
            </a:extLst>
          </p:cNvPr>
          <p:cNvSpPr txBox="1">
            <a:spLocks noChangeArrowheads="1"/>
          </p:cNvSpPr>
          <p:nvPr/>
        </p:nvSpPr>
        <p:spPr bwMode="auto">
          <a:xfrm>
            <a:off x="1403350" y="1098884"/>
            <a:ext cx="7671365" cy="57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Quello che quindi possiamo fare è andare a trovare dei percorsi che siano il più lunghi possibile, tenendo conto però che il costo totale del percorso sia minimo. Un problema di TSP di tipo asimmetrico può essere formulato come segue</a:t>
            </a:r>
          </a:p>
        </p:txBody>
      </p:sp>
    </p:spTree>
    <p:extLst>
      <p:ext uri="{BB962C8B-B14F-4D97-AF65-F5344CB8AC3E}">
        <p14:creationId xmlns:p14="http://schemas.microsoft.com/office/powerpoint/2010/main" val="25069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Prima ipotesi di soluzione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23</a:t>
            </a:fld>
            <a:endParaRPr lang="ru-RU" altLang="it-IT" dirty="0"/>
          </a:p>
        </p:txBody>
      </p:sp>
      <mc:AlternateContent xmlns:mc="http://schemas.openxmlformats.org/markup-compatibility/2006">
        <mc:Choice xmlns:a14="http://schemas.microsoft.com/office/drawing/2010/main" Requires="a14">
          <p:sp>
            <p:nvSpPr>
              <p:cNvPr id="20" name="Rectangle 3">
                <a:extLst>
                  <a:ext uri="{FF2B5EF4-FFF2-40B4-BE49-F238E27FC236}">
                    <a16:creationId xmlns:a16="http://schemas.microsoft.com/office/drawing/2014/main" id="{2E243C0A-FAEF-4DBD-9E40-33A501AEDD14}"/>
                  </a:ext>
                </a:extLst>
              </p:cNvPr>
              <p:cNvSpPr txBox="1">
                <a:spLocks noChangeArrowheads="1"/>
              </p:cNvSpPr>
              <p:nvPr/>
            </p:nvSpPr>
            <p:spPr bwMode="auto">
              <a:xfrm>
                <a:off x="3746689" y="1730561"/>
                <a:ext cx="4574800" cy="77634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left"/>
                    </m:oMathParaPr>
                    <m:oMath xmlns:m="http://schemas.openxmlformats.org/officeDocument/2006/math">
                      <m:d>
                        <m:dPr>
                          <m:begChr m:val="{"/>
                          <m:endChr m:val=""/>
                          <m:ctrlPr>
                            <a:rPr lang="it-IT" altLang="it-IT" sz="1200" b="0" i="1" smtClean="0">
                              <a:latin typeface="Cambria Math" panose="02040503050406030204" pitchFamily="18" charset="0"/>
                            </a:rPr>
                          </m:ctrlPr>
                        </m:dPr>
                        <m:e>
                          <m:eqArr>
                            <m:eqArrPr>
                              <m:ctrlPr>
                                <a:rPr lang="it-IT" altLang="it-IT" sz="1200" b="0" i="1" smtClean="0">
                                  <a:latin typeface="Cambria Math" panose="02040503050406030204" pitchFamily="18" charset="0"/>
                                </a:rPr>
                              </m:ctrlPr>
                            </m:eqArrPr>
                            <m:e>
                              <m:sSub>
                                <m:sSubPr>
                                  <m:ctrlPr>
                                    <a:rPr lang="it-IT" altLang="it-IT" sz="1200" b="0" i="1">
                                      <a:solidFill>
                                        <a:srgbClr val="836967"/>
                                      </a:solidFill>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𝑖𝑗</m:t>
                                  </m:r>
                                </m:sub>
                              </m:sSub>
                              <m:r>
                                <a:rPr lang="it-IT" altLang="it-IT" sz="1200" b="0" i="1">
                                  <a:latin typeface="Cambria Math" panose="02040503050406030204" pitchFamily="18" charset="0"/>
                                </a:rPr>
                                <m:t>=1</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se</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l</m:t>
                              </m:r>
                              <m:r>
                                <m:rPr>
                                  <m:nor/>
                                </m:rPr>
                                <a:rPr lang="it-IT" altLang="it-IT" sz="1200" b="0">
                                  <a:latin typeface="Cambria Math" panose="02040503050406030204" pitchFamily="18" charset="0"/>
                                </a:rPr>
                                <m:t>′</m:t>
                              </m:r>
                              <m:r>
                                <m:rPr>
                                  <m:nor/>
                                </m:rPr>
                                <a:rPr lang="it-IT" altLang="it-IT" sz="1200" b="0">
                                  <a:latin typeface="Cambria Math" panose="02040503050406030204" pitchFamily="18" charset="0"/>
                                </a:rPr>
                                <m:t>arco</m:t>
                              </m:r>
                              <m:r>
                                <m:rPr>
                                  <m:nor/>
                                </m:rPr>
                                <a:rPr lang="it-IT" altLang="it-IT" sz="1200" b="0">
                                  <a:latin typeface="Cambria Math" panose="02040503050406030204" pitchFamily="18" charset="0"/>
                                </a:rPr>
                                <m:t> </m:t>
                              </m:r>
                              <m:d>
                                <m:dPr>
                                  <m:ctrlPr>
                                    <a:rPr lang="it-IT" altLang="it-IT" sz="1200" b="0" i="1">
                                      <a:latin typeface="Cambria Math" panose="02040503050406030204" pitchFamily="18" charset="0"/>
                                    </a:rPr>
                                  </m:ctrlPr>
                                </m:dPr>
                                <m:e>
                                  <m:r>
                                    <a:rPr lang="it-IT" altLang="it-IT" sz="1200" b="0" i="1">
                                      <a:latin typeface="Cambria Math" panose="02040503050406030204" pitchFamily="18" charset="0"/>
                                    </a:rPr>
                                    <m:t>𝑖</m:t>
                                  </m:r>
                                  <m:r>
                                    <a:rPr lang="it-IT" altLang="it-IT" sz="1200" b="0" i="1">
                                      <a:latin typeface="Cambria Math" panose="02040503050406030204" pitchFamily="18" charset="0"/>
                                    </a:rPr>
                                    <m:t>,</m:t>
                                  </m:r>
                                  <m:r>
                                    <a:rPr lang="it-IT" altLang="it-IT" sz="1200" b="0" i="1">
                                      <a:latin typeface="Cambria Math" panose="02040503050406030204" pitchFamily="18" charset="0"/>
                                    </a:rPr>
                                    <m:t>𝑗</m:t>
                                  </m:r>
                                </m:e>
                              </m:d>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appartiene</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al</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circuito</m:t>
                              </m:r>
                              <m:r>
                                <m:rPr>
                                  <m:nor/>
                                </m:rPr>
                                <a:rPr lang="it-IT" altLang="it-IT" sz="1200" b="0">
                                  <a:latin typeface="Cambria Math" panose="02040503050406030204" pitchFamily="18" charset="0"/>
                                </a:rPr>
                                <m:t> </m:t>
                              </m:r>
                              <m:r>
                                <m:rPr>
                                  <m:nor/>
                                </m:rPr>
                                <a:rPr lang="it-IT" altLang="it-IT" sz="1200" b="0">
                                  <a:latin typeface="Cambria Math" panose="02040503050406030204" pitchFamily="18" charset="0"/>
                                </a:rPr>
                                <m:t>Hamiltoniano</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minimo</m:t>
                              </m:r>
                            </m:e>
                            <m:e>
                              <m:sSub>
                                <m:sSubPr>
                                  <m:ctrlPr>
                                    <a:rPr lang="it-IT" altLang="it-IT" sz="1200" b="0" i="1">
                                      <a:solidFill>
                                        <a:srgbClr val="836967"/>
                                      </a:solidFill>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𝑖𝑗</m:t>
                                  </m:r>
                                </m:sub>
                              </m:sSub>
                              <m:r>
                                <a:rPr lang="it-IT" altLang="it-IT" sz="1200" b="0" i="1">
                                  <a:latin typeface="Cambria Math" panose="02040503050406030204" pitchFamily="18" charset="0"/>
                                </a:rPr>
                                <m:t>=</m:t>
                              </m:r>
                              <m:r>
                                <m:rPr>
                                  <m:nor/>
                                </m:rPr>
                                <a:rPr lang="it-IT" altLang="it-IT" sz="1200" b="0">
                                  <a:latin typeface="Cambria Math" panose="02040503050406030204" pitchFamily="18" charset="0"/>
                                </a:rPr>
                                <m:t>0 </m:t>
                              </m:r>
                              <m:r>
                                <m:rPr>
                                  <m:nor/>
                                </m:rPr>
                                <a:rPr lang="it-IT" altLang="it-IT" sz="1200" b="0">
                                  <a:latin typeface="Cambria Math" panose="02040503050406030204" pitchFamily="18" charset="0"/>
                                </a:rPr>
                                <m:t>viceversa</m:t>
                              </m:r>
                              <m:r>
                                <m:rPr>
                                  <m:nor/>
                                </m:rPr>
                                <a:rPr lang="it-IT" altLang="it-IT" sz="1200" b="0"/>
                                <m:t> </m:t>
                              </m:r>
                            </m:e>
                          </m:eqArr>
                        </m:e>
                      </m:d>
                    </m:oMath>
                  </m:oMathPara>
                </a14:m>
                <a:endParaRPr lang="it-IT" altLang="it-IT" sz="1200" b="0" dirty="0"/>
              </a:p>
              <a:p>
                <a:pPr marL="0" indent="0">
                  <a:lnSpc>
                    <a:spcPct val="90000"/>
                  </a:lnSpc>
                  <a:buNone/>
                </a:pPr>
                <a14:m>
                  <m:oMathPara xmlns:m="http://schemas.openxmlformats.org/officeDocument/2006/math">
                    <m:oMathParaPr>
                      <m:jc m:val="left"/>
                    </m:oMathParaPr>
                    <m:oMath xmlns:m="http://schemas.openxmlformats.org/officeDocument/2006/math">
                      <m:sSub>
                        <m:sSubPr>
                          <m:ctrlPr>
                            <a:rPr lang="it-IT" altLang="it-IT" sz="1200" b="0" i="1" smtClean="0">
                              <a:latin typeface="Cambria Math" panose="02040503050406030204" pitchFamily="18" charset="0"/>
                            </a:rPr>
                          </m:ctrlPr>
                        </m:sSubPr>
                        <m:e>
                          <m:r>
                            <a:rPr lang="it-IT" altLang="it-IT" sz="1200" b="0" i="1" smtClean="0">
                              <a:latin typeface="Cambria Math" panose="02040503050406030204" pitchFamily="18" charset="0"/>
                            </a:rPr>
                            <m:t>𝑢</m:t>
                          </m:r>
                        </m:e>
                        <m:sub>
                          <m:r>
                            <a:rPr lang="it-IT" altLang="it-IT" sz="1200" b="0" i="1" smtClean="0">
                              <a:latin typeface="Cambria Math" panose="02040503050406030204" pitchFamily="18" charset="0"/>
                            </a:rPr>
                            <m:t>𝑖</m:t>
                          </m:r>
                        </m:sub>
                      </m:sSub>
                      <m:r>
                        <a:rPr lang="it-IT" altLang="it-IT" sz="1200" b="0" i="1" smtClean="0">
                          <a:latin typeface="Cambria Math" panose="02040503050406030204" pitchFamily="18" charset="0"/>
                        </a:rPr>
                        <m:t>→</m:t>
                      </m:r>
                      <m:r>
                        <m:rPr>
                          <m:nor/>
                        </m:rPr>
                        <a:rPr lang="it-IT" altLang="it-IT" sz="1200" b="0" i="0" smtClean="0">
                          <a:latin typeface="Cambria Math" panose="02040503050406030204" pitchFamily="18" charset="0"/>
                        </a:rPr>
                        <m:t>ordine</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di</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visita</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del</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nodo</m:t>
                      </m:r>
                      <m:r>
                        <m:rPr>
                          <m:nor/>
                        </m:rPr>
                        <a:rPr lang="it-IT" altLang="it-IT" sz="1200" b="0" i="0" smtClean="0">
                          <a:latin typeface="Cambria Math" panose="02040503050406030204" pitchFamily="18" charset="0"/>
                        </a:rPr>
                        <m:t> </m:t>
                      </m:r>
                      <m:r>
                        <a:rPr lang="it-IT" altLang="it-IT" sz="1200" b="0" i="1" smtClean="0">
                          <a:latin typeface="Cambria Math" panose="02040503050406030204" pitchFamily="18" charset="0"/>
                        </a:rPr>
                        <m:t>𝑖</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sul</m:t>
                      </m:r>
                      <m:r>
                        <m:rPr>
                          <m:nor/>
                        </m:rPr>
                        <a:rPr lang="it-IT" altLang="it-IT" sz="1200" b="0" i="0" smtClean="0">
                          <a:latin typeface="Cambria Math" panose="02040503050406030204" pitchFamily="18" charset="0"/>
                        </a:rPr>
                        <m:t> </m:t>
                      </m:r>
                      <m:r>
                        <m:rPr>
                          <m:nor/>
                        </m:rPr>
                        <a:rPr lang="it-IT" altLang="it-IT" sz="1200" b="0" i="0" smtClean="0">
                          <a:latin typeface="Cambria Math" panose="02040503050406030204" pitchFamily="18" charset="0"/>
                        </a:rPr>
                        <m:t>grafo</m:t>
                      </m:r>
                    </m:oMath>
                  </m:oMathPara>
                </a14:m>
                <a:endParaRPr lang="it-IT" altLang="it-IT" sz="1200" b="0" dirty="0"/>
              </a:p>
            </p:txBody>
          </p:sp>
        </mc:Choice>
        <mc:Fallback>
          <p:sp>
            <p:nvSpPr>
              <p:cNvPr id="20" name="Rectangle 3">
                <a:extLst>
                  <a:ext uri="{FF2B5EF4-FFF2-40B4-BE49-F238E27FC236}">
                    <a16:creationId xmlns:a16="http://schemas.microsoft.com/office/drawing/2014/main" id="{2E243C0A-FAEF-4DBD-9E40-33A501AEDD14}"/>
                  </a:ext>
                </a:extLst>
              </p:cNvPr>
              <p:cNvSpPr txBox="1">
                <a:spLocks noRot="1" noChangeAspect="1" noMove="1" noResize="1" noEditPoints="1" noAdjustHandles="1" noChangeArrowheads="1" noChangeShapeType="1" noTextEdit="1"/>
              </p:cNvSpPr>
              <p:nvPr/>
            </p:nvSpPr>
            <p:spPr bwMode="auto">
              <a:xfrm>
                <a:off x="3746689" y="1730561"/>
                <a:ext cx="4574800" cy="776347"/>
              </a:xfrm>
              <a:prstGeom prst="rect">
                <a:avLst/>
              </a:prstGeom>
              <a:blipFill>
                <a:blip r:embed="rId2"/>
                <a:stretch>
                  <a:fillRect l="-17867" t="-141732" b="-166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9" name="Rectangle 3">
            <a:extLst>
              <a:ext uri="{FF2B5EF4-FFF2-40B4-BE49-F238E27FC236}">
                <a16:creationId xmlns:a16="http://schemas.microsoft.com/office/drawing/2014/main" id="{0DB71073-F1DC-42BA-ABC5-C8D827FC3312}"/>
              </a:ext>
            </a:extLst>
          </p:cNvPr>
          <p:cNvSpPr txBox="1">
            <a:spLocks noChangeArrowheads="1"/>
          </p:cNvSpPr>
          <p:nvPr/>
        </p:nvSpPr>
        <p:spPr bwMode="auto">
          <a:xfrm>
            <a:off x="1336937" y="1849519"/>
            <a:ext cx="2220583" cy="241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it-IT" altLang="ko-KR" sz="1200" b="1" dirty="0">
                <a:solidFill>
                  <a:srgbClr val="325D8C"/>
                </a:solidFill>
                <a:ea typeface="Gulim" panose="020B0503020000020004" pitchFamily="34" charset="-127"/>
              </a:rPr>
              <a:t>Variabili decisionali</a:t>
            </a: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marL="0" indent="0">
              <a:lnSpc>
                <a:spcPct val="90000"/>
              </a:lnSpc>
              <a:buNone/>
            </a:pPr>
            <a:endParaRPr lang="it-IT" altLang="ko-KR" sz="1200" b="0" dirty="0">
              <a:ea typeface="Gulim" panose="020B0503020000020004" pitchFamily="34" charset="-127"/>
            </a:endParaRPr>
          </a:p>
          <a:p>
            <a:pPr marL="0" indent="0">
              <a:lnSpc>
                <a:spcPct val="90000"/>
              </a:lnSpc>
              <a:buNone/>
            </a:pPr>
            <a:endParaRPr lang="it-IT" altLang="ko-KR" sz="1200" b="0" dirty="0">
              <a:ea typeface="Gulim" panose="020B0503020000020004" pitchFamily="34" charset="-127"/>
            </a:endParaRPr>
          </a:p>
          <a:p>
            <a:pPr>
              <a:lnSpc>
                <a:spcPct val="90000"/>
              </a:lnSpc>
            </a:pPr>
            <a:r>
              <a:rPr lang="it-IT" altLang="ko-KR" sz="1200" b="1" dirty="0">
                <a:solidFill>
                  <a:srgbClr val="325D8C"/>
                </a:solidFill>
                <a:ea typeface="Gulim" panose="020B0503020000020004" pitchFamily="34" charset="-127"/>
              </a:rPr>
              <a:t>Funzione obiettivo</a:t>
            </a: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marL="0" indent="0">
              <a:lnSpc>
                <a:spcPct val="90000"/>
              </a:lnSpc>
              <a:buNone/>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marL="0" indent="0">
              <a:lnSpc>
                <a:spcPct val="90000"/>
              </a:lnSpc>
              <a:buNone/>
            </a:pPr>
            <a:endParaRPr lang="it-IT" altLang="ko-KR" sz="1200" b="0" dirty="0">
              <a:ea typeface="Gulim" panose="020B0503020000020004" pitchFamily="34" charset="-127"/>
            </a:endParaRPr>
          </a:p>
          <a:p>
            <a:pPr>
              <a:lnSpc>
                <a:spcPct val="90000"/>
              </a:lnSpc>
            </a:pPr>
            <a:r>
              <a:rPr lang="it-IT" altLang="ko-KR" sz="1200" dirty="0">
                <a:solidFill>
                  <a:srgbClr val="325D8C"/>
                </a:solidFill>
                <a:ea typeface="Gulim" panose="020B0503020000020004" pitchFamily="34" charset="-127"/>
              </a:rPr>
              <a:t>Vincoli del problema</a:t>
            </a: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a:p>
            <a:pPr>
              <a:lnSpc>
                <a:spcPct val="90000"/>
              </a:lnSpc>
            </a:pPr>
            <a:endParaRPr lang="it-IT" altLang="ko-KR" sz="1200" b="0" dirty="0">
              <a:ea typeface="Gulim" panose="020B0503020000020004" pitchFamily="34" charset="-127"/>
            </a:endParaRPr>
          </a:p>
        </p:txBody>
      </p:sp>
      <mc:AlternateContent xmlns:mc="http://schemas.openxmlformats.org/markup-compatibility/2006">
        <mc:Choice xmlns:a14="http://schemas.microsoft.com/office/drawing/2010/main" Requires="a14">
          <p:sp>
            <p:nvSpPr>
              <p:cNvPr id="10" name="Rectangle 3">
                <a:extLst>
                  <a:ext uri="{FF2B5EF4-FFF2-40B4-BE49-F238E27FC236}">
                    <a16:creationId xmlns:a16="http://schemas.microsoft.com/office/drawing/2014/main" id="{18D68584-23DC-4FB1-B1EE-B8776A27EA7E}"/>
                  </a:ext>
                </a:extLst>
              </p:cNvPr>
              <p:cNvSpPr txBox="1">
                <a:spLocks noChangeArrowheads="1"/>
              </p:cNvSpPr>
              <p:nvPr/>
            </p:nvSpPr>
            <p:spPr bwMode="auto">
              <a:xfrm>
                <a:off x="4232572" y="2569496"/>
                <a:ext cx="1807495" cy="4307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center"/>
                    </m:oMathParaPr>
                    <m:oMath xmlns:m="http://schemas.openxmlformats.org/officeDocument/2006/math">
                      <m:func>
                        <m:funcPr>
                          <m:ctrlPr>
                            <a:rPr lang="it-IT" altLang="it-IT" sz="1200" b="0" i="1" smtClean="0">
                              <a:latin typeface="Cambria Math" panose="02040503050406030204" pitchFamily="18" charset="0"/>
                            </a:rPr>
                          </m:ctrlPr>
                        </m:funcPr>
                        <m:fName>
                          <m:r>
                            <m:rPr>
                              <m:sty m:val="p"/>
                            </m:rPr>
                            <a:rPr lang="it-IT" altLang="it-IT" sz="1200" b="0" i="0" smtClean="0">
                              <a:latin typeface="Cambria Math" panose="02040503050406030204" pitchFamily="18" charset="0"/>
                            </a:rPr>
                            <m:t>min</m:t>
                          </m:r>
                        </m:fName>
                        <m:e>
                          <m:nary>
                            <m:naryPr>
                              <m:chr m:val="∑"/>
                              <m:limLoc m:val="subSup"/>
                              <m:supHide m:val="on"/>
                              <m:ctrlPr>
                                <a:rPr lang="it-IT" altLang="it-IT" sz="1200" b="0" i="1" smtClean="0">
                                  <a:latin typeface="Cambria Math" panose="02040503050406030204" pitchFamily="18" charset="0"/>
                                </a:rPr>
                              </m:ctrlPr>
                            </m:naryPr>
                            <m:sub>
                              <m:d>
                                <m:dPr>
                                  <m:ctrlPr>
                                    <a:rPr lang="it-IT" altLang="it-IT" sz="1200" b="0" i="1" smtClean="0">
                                      <a:latin typeface="Cambria Math" panose="02040503050406030204" pitchFamily="18" charset="0"/>
                                    </a:rPr>
                                  </m:ctrlPr>
                                </m:dPr>
                                <m:e>
                                  <m:r>
                                    <m:rPr>
                                      <m:brk m:alnAt="9"/>
                                    </m:rPr>
                                    <a:rPr lang="it-IT" altLang="it-IT" sz="1200" b="0" i="1" smtClean="0">
                                      <a:latin typeface="Cambria Math" panose="02040503050406030204" pitchFamily="18" charset="0"/>
                                    </a:rPr>
                                    <m:t>𝑖</m:t>
                                  </m:r>
                                  <m:r>
                                    <a:rPr lang="it-IT" altLang="it-IT" sz="1200" b="0" i="1" smtClean="0">
                                      <a:latin typeface="Cambria Math" panose="02040503050406030204" pitchFamily="18" charset="0"/>
                                    </a:rPr>
                                    <m:t>,</m:t>
                                  </m:r>
                                  <m:r>
                                    <a:rPr lang="it-IT" altLang="it-IT" sz="1200" b="0" i="1" smtClean="0">
                                      <a:latin typeface="Cambria Math" panose="02040503050406030204" pitchFamily="18" charset="0"/>
                                    </a:rPr>
                                    <m:t>𝑗</m:t>
                                  </m:r>
                                </m:e>
                              </m:d>
                              <m:r>
                                <m:rPr>
                                  <m:brk m:alnAt="9"/>
                                </m:rP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𝐴</m:t>
                              </m:r>
                            </m:sub>
                            <m:sup/>
                            <m:e>
                              <m:sSub>
                                <m:sSubPr>
                                  <m:ctrlPr>
                                    <a:rPr lang="it-IT" altLang="it-IT" sz="1200" b="0" i="1" smtClean="0">
                                      <a:latin typeface="Cambria Math" panose="02040503050406030204" pitchFamily="18" charset="0"/>
                                      <a:ea typeface="Cambria Math" panose="02040503050406030204" pitchFamily="18" charset="0"/>
                                    </a:rPr>
                                  </m:ctrlPr>
                                </m:sSubPr>
                                <m:e>
                                  <m:r>
                                    <a:rPr lang="it-IT" altLang="it-IT" sz="1200" b="0" i="1" smtClean="0">
                                      <a:latin typeface="Cambria Math" panose="02040503050406030204" pitchFamily="18" charset="0"/>
                                    </a:rPr>
                                    <m:t>𝑑</m:t>
                                  </m:r>
                                </m:e>
                                <m:sub>
                                  <m:r>
                                    <a:rPr lang="it-IT" altLang="it-IT" sz="1200" b="0" i="1" smtClean="0">
                                      <a:latin typeface="Cambria Math" panose="02040503050406030204" pitchFamily="18" charset="0"/>
                                    </a:rPr>
                                    <m:t>𝑖𝑗</m:t>
                                  </m:r>
                                </m:sub>
                              </m:sSub>
                              <m:r>
                                <a:rPr lang="it-IT" altLang="it-IT" sz="1200" b="0" i="1" smtClean="0">
                                  <a:latin typeface="Cambria Math" panose="02040503050406030204" pitchFamily="18" charset="0"/>
                                </a:rPr>
                                <m:t>∗</m:t>
                              </m:r>
                              <m:sSub>
                                <m:sSubPr>
                                  <m:ctrlPr>
                                    <a:rPr lang="it-IT" altLang="it-IT" sz="1200" b="0" i="1" smtClean="0">
                                      <a:latin typeface="Cambria Math" panose="02040503050406030204" pitchFamily="18" charset="0"/>
                                    </a:rPr>
                                  </m:ctrlPr>
                                </m:sSubPr>
                                <m:e>
                                  <m:r>
                                    <a:rPr lang="it-IT" altLang="it-IT" sz="1200" b="0" i="1" smtClean="0">
                                      <a:latin typeface="Cambria Math" panose="02040503050406030204" pitchFamily="18" charset="0"/>
                                    </a:rPr>
                                    <m:t>𝑥</m:t>
                                  </m:r>
                                </m:e>
                                <m:sub>
                                  <m:r>
                                    <a:rPr lang="it-IT" altLang="it-IT" sz="1200" b="0" i="1" smtClean="0">
                                      <a:latin typeface="Cambria Math" panose="02040503050406030204" pitchFamily="18" charset="0"/>
                                    </a:rPr>
                                    <m:t>𝑖𝑗</m:t>
                                  </m:r>
                                </m:sub>
                              </m:sSub>
                            </m:e>
                          </m:nary>
                        </m:e>
                      </m:func>
                    </m:oMath>
                  </m:oMathPara>
                </a14:m>
                <a:endParaRPr lang="it-IT" altLang="it-IT" sz="1200" b="0" dirty="0"/>
              </a:p>
            </p:txBody>
          </p:sp>
        </mc:Choice>
        <mc:Fallback>
          <p:sp>
            <p:nvSpPr>
              <p:cNvPr id="10" name="Rectangle 3">
                <a:extLst>
                  <a:ext uri="{FF2B5EF4-FFF2-40B4-BE49-F238E27FC236}">
                    <a16:creationId xmlns:a16="http://schemas.microsoft.com/office/drawing/2014/main" id="{18D68584-23DC-4FB1-B1EE-B8776A27EA7E}"/>
                  </a:ext>
                </a:extLst>
              </p:cNvPr>
              <p:cNvSpPr txBox="1">
                <a:spLocks noRot="1" noChangeAspect="1" noMove="1" noResize="1" noEditPoints="1" noAdjustHandles="1" noChangeArrowheads="1" noChangeShapeType="1" noTextEdit="1"/>
              </p:cNvSpPr>
              <p:nvPr/>
            </p:nvSpPr>
            <p:spPr bwMode="auto">
              <a:xfrm>
                <a:off x="4232572" y="2569496"/>
                <a:ext cx="1807495" cy="430758"/>
              </a:xfrm>
              <a:prstGeom prst="rect">
                <a:avLst/>
              </a:prstGeom>
              <a:blipFill>
                <a:blip r:embed="rId3"/>
                <a:stretch>
                  <a:fillRect l="-5051" t="-162857" r="-1684" b="-2185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Rectangle 3">
                <a:extLst>
                  <a:ext uri="{FF2B5EF4-FFF2-40B4-BE49-F238E27FC236}">
                    <a16:creationId xmlns:a16="http://schemas.microsoft.com/office/drawing/2014/main" id="{8F6484B1-902A-42FB-966F-57351AC375C2}"/>
                  </a:ext>
                </a:extLst>
              </p:cNvPr>
              <p:cNvSpPr txBox="1">
                <a:spLocks noChangeArrowheads="1"/>
              </p:cNvSpPr>
              <p:nvPr/>
            </p:nvSpPr>
            <p:spPr bwMode="auto">
              <a:xfrm>
                <a:off x="3896254" y="3076389"/>
                <a:ext cx="2220583" cy="3945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left"/>
                    </m:oMathParaPr>
                    <m:oMath xmlns:m="http://schemas.openxmlformats.org/officeDocument/2006/math">
                      <m:func>
                        <m:funcPr>
                          <m:ctrlPr>
                            <a:rPr lang="it-IT" altLang="it-IT" sz="1200" b="0" i="1" smtClean="0">
                              <a:latin typeface="Cambria Math" panose="02040503050406030204" pitchFamily="18" charset="0"/>
                            </a:rPr>
                          </m:ctrlPr>
                        </m:funcPr>
                        <m:fName>
                          <m:nary>
                            <m:naryPr>
                              <m:chr m:val="∑"/>
                              <m:limLoc m:val="subSup"/>
                              <m:supHide m:val="on"/>
                              <m:ctrlPr>
                                <a:rPr lang="it-IT" altLang="it-IT" sz="1200" b="0" i="1">
                                  <a:latin typeface="Cambria Math" panose="02040503050406030204" pitchFamily="18" charset="0"/>
                                </a:rPr>
                              </m:ctrlPr>
                            </m:naryPr>
                            <m:sub>
                              <m:r>
                                <m:rPr>
                                  <m:brk m:alnAt="1"/>
                                </m:rPr>
                                <a:rPr lang="it-IT" altLang="it-IT" sz="1200" b="0" i="1" smtClean="0">
                                  <a:latin typeface="Cambria Math" panose="02040503050406030204" pitchFamily="18" charset="0"/>
                                </a:rPr>
                                <m:t>𝑖</m:t>
                              </m:r>
                              <m:r>
                                <a:rPr lang="it-IT" altLang="it-IT" sz="1200" b="0" i="1" smtClean="0">
                                  <a:latin typeface="Cambria Math" panose="02040503050406030204" pitchFamily="18" charset="0"/>
                                </a:rPr>
                                <m:t>:</m:t>
                              </m:r>
                              <m:d>
                                <m:dPr>
                                  <m:ctrlPr>
                                    <a:rPr lang="it-IT" altLang="it-IT" sz="1200" b="0" i="1">
                                      <a:latin typeface="Cambria Math" panose="02040503050406030204" pitchFamily="18" charset="0"/>
                                    </a:rPr>
                                  </m:ctrlPr>
                                </m:dPr>
                                <m:e>
                                  <m:r>
                                    <m:rPr>
                                      <m:brk m:alnAt="9"/>
                                    </m:rPr>
                                    <a:rPr lang="it-IT" altLang="it-IT" sz="1200" b="0" i="1">
                                      <a:latin typeface="Cambria Math" panose="02040503050406030204" pitchFamily="18" charset="0"/>
                                    </a:rPr>
                                    <m:t>𝑖</m:t>
                                  </m:r>
                                  <m:r>
                                    <a:rPr lang="it-IT" altLang="it-IT" sz="1200" b="0" i="1">
                                      <a:latin typeface="Cambria Math" panose="02040503050406030204" pitchFamily="18" charset="0"/>
                                    </a:rPr>
                                    <m:t>,</m:t>
                                  </m:r>
                                  <m:r>
                                    <a:rPr lang="it-IT" altLang="it-IT" sz="1200" b="0" i="1">
                                      <a:latin typeface="Cambria Math" panose="02040503050406030204" pitchFamily="18" charset="0"/>
                                    </a:rPr>
                                    <m:t>𝑗</m:t>
                                  </m:r>
                                </m:e>
                              </m:d>
                              <m:r>
                                <m:rPr>
                                  <m:brk m:alnAt="9"/>
                                </m:rPr>
                                <a:rPr lang="it-IT" altLang="it-IT" sz="1200" b="0" i="1">
                                  <a:latin typeface="Cambria Math" panose="02040503050406030204" pitchFamily="18" charset="0"/>
                                  <a:ea typeface="Cambria Math" panose="02040503050406030204" pitchFamily="18" charset="0"/>
                                </a:rPr>
                                <m:t>∈</m:t>
                              </m:r>
                              <m:r>
                                <a:rPr lang="it-IT" altLang="it-IT" sz="1200" b="0" i="1">
                                  <a:latin typeface="Cambria Math" panose="02040503050406030204" pitchFamily="18" charset="0"/>
                                  <a:ea typeface="Cambria Math" panose="02040503050406030204" pitchFamily="18" charset="0"/>
                                </a:rPr>
                                <m:t>𝐴</m:t>
                              </m:r>
                            </m:sub>
                            <m:sup/>
                            <m:e>
                              <m:sSub>
                                <m:sSubPr>
                                  <m:ctrlPr>
                                    <a:rPr lang="it-IT" altLang="it-IT" sz="1200" b="0" i="1">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𝑖𝑗</m:t>
                                  </m:r>
                                </m:sub>
                              </m:sSub>
                            </m:e>
                          </m:nary>
                        </m:fName>
                        <m:e>
                          <m:r>
                            <a:rPr lang="it-IT" altLang="it-IT" sz="1200" b="0" i="1" smtClean="0">
                              <a:latin typeface="Cambria Math" panose="02040503050406030204" pitchFamily="18" charset="0"/>
                            </a:rPr>
                            <m:t>=</m:t>
                          </m:r>
                        </m:e>
                      </m:func>
                      <m:r>
                        <a:rPr lang="it-IT" altLang="it-IT" sz="1200" b="0" i="1" smtClean="0">
                          <a:latin typeface="Cambria Math" panose="02040503050406030204" pitchFamily="18" charset="0"/>
                          <a:ea typeface="Cambria Math" panose="02040503050406030204" pitchFamily="18" charset="0"/>
                        </a:rPr>
                        <m:t>1          </m:t>
                      </m:r>
                      <m:r>
                        <a:rPr lang="it-IT" altLang="it-IT" sz="1200" b="0" i="1" smtClean="0">
                          <a:latin typeface="Cambria Math" panose="02040503050406030204" pitchFamily="18" charset="0"/>
                          <a:ea typeface="Cambria Math" panose="02040503050406030204" pitchFamily="18" charset="0"/>
                        </a:rPr>
                        <m:t>𝑗</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𝑉</m:t>
                      </m:r>
                    </m:oMath>
                  </m:oMathPara>
                </a14:m>
                <a:endParaRPr lang="it-IT" altLang="it-IT" sz="1200" b="0" dirty="0"/>
              </a:p>
            </p:txBody>
          </p:sp>
        </mc:Choice>
        <mc:Fallback>
          <p:sp>
            <p:nvSpPr>
              <p:cNvPr id="11" name="Rectangle 3">
                <a:extLst>
                  <a:ext uri="{FF2B5EF4-FFF2-40B4-BE49-F238E27FC236}">
                    <a16:creationId xmlns:a16="http://schemas.microsoft.com/office/drawing/2014/main" id="{8F6484B1-902A-42FB-966F-57351AC375C2}"/>
                  </a:ext>
                </a:extLst>
              </p:cNvPr>
              <p:cNvSpPr txBox="1">
                <a:spLocks noRot="1" noChangeAspect="1" noMove="1" noResize="1" noEditPoints="1" noAdjustHandles="1" noChangeArrowheads="1" noChangeShapeType="1" noTextEdit="1"/>
              </p:cNvSpPr>
              <p:nvPr/>
            </p:nvSpPr>
            <p:spPr bwMode="auto">
              <a:xfrm>
                <a:off x="3896254" y="3076389"/>
                <a:ext cx="2220583" cy="394562"/>
              </a:xfrm>
              <a:prstGeom prst="rect">
                <a:avLst/>
              </a:prstGeom>
              <a:blipFill>
                <a:blip r:embed="rId4"/>
                <a:stretch>
                  <a:fillRect l="-22253" t="-178125" b="-2484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Rectangle 3">
                <a:extLst>
                  <a:ext uri="{FF2B5EF4-FFF2-40B4-BE49-F238E27FC236}">
                    <a16:creationId xmlns:a16="http://schemas.microsoft.com/office/drawing/2014/main" id="{372EE720-8DE1-470E-A16F-A669EEAA1114}"/>
                  </a:ext>
                </a:extLst>
              </p:cNvPr>
              <p:cNvSpPr txBox="1">
                <a:spLocks noChangeArrowheads="1"/>
              </p:cNvSpPr>
              <p:nvPr/>
            </p:nvSpPr>
            <p:spPr bwMode="auto">
              <a:xfrm>
                <a:off x="3896254" y="3549714"/>
                <a:ext cx="2220583" cy="3945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left"/>
                    </m:oMathParaPr>
                    <m:oMath xmlns:m="http://schemas.openxmlformats.org/officeDocument/2006/math">
                      <m:func>
                        <m:funcPr>
                          <m:ctrlPr>
                            <a:rPr lang="it-IT" altLang="it-IT" sz="1200" b="0" i="1" smtClean="0">
                              <a:latin typeface="Cambria Math" panose="02040503050406030204" pitchFamily="18" charset="0"/>
                            </a:rPr>
                          </m:ctrlPr>
                        </m:funcPr>
                        <m:fName>
                          <m:nary>
                            <m:naryPr>
                              <m:chr m:val="∑"/>
                              <m:limLoc m:val="subSup"/>
                              <m:supHide m:val="on"/>
                              <m:ctrlPr>
                                <a:rPr lang="it-IT" altLang="it-IT" sz="1200" b="0" i="1">
                                  <a:latin typeface="Cambria Math" panose="02040503050406030204" pitchFamily="18" charset="0"/>
                                </a:rPr>
                              </m:ctrlPr>
                            </m:naryPr>
                            <m:sub>
                              <m:r>
                                <m:rPr>
                                  <m:brk m:alnAt="1"/>
                                </m:rPr>
                                <a:rPr lang="it-IT" altLang="it-IT" sz="1200" b="0" i="1" smtClean="0">
                                  <a:latin typeface="Cambria Math" panose="02040503050406030204" pitchFamily="18" charset="0"/>
                                </a:rPr>
                                <m:t>𝑖</m:t>
                              </m:r>
                              <m:r>
                                <a:rPr lang="it-IT" altLang="it-IT" sz="1200" b="0" i="1" smtClean="0">
                                  <a:latin typeface="Cambria Math" panose="02040503050406030204" pitchFamily="18" charset="0"/>
                                </a:rPr>
                                <m:t>:</m:t>
                              </m:r>
                              <m:d>
                                <m:dPr>
                                  <m:ctrlPr>
                                    <a:rPr lang="it-IT" altLang="it-IT" sz="1200" b="0" i="1">
                                      <a:latin typeface="Cambria Math" panose="02040503050406030204" pitchFamily="18" charset="0"/>
                                    </a:rPr>
                                  </m:ctrlPr>
                                </m:dPr>
                                <m:e>
                                  <m:r>
                                    <a:rPr lang="it-IT" altLang="it-IT" sz="1200" b="0" i="1">
                                      <a:latin typeface="Cambria Math" panose="02040503050406030204" pitchFamily="18" charset="0"/>
                                    </a:rPr>
                                    <m:t>𝑗</m:t>
                                  </m:r>
                                  <m:r>
                                    <a:rPr lang="it-IT" altLang="it-IT" sz="1200" b="0" i="1" smtClean="0">
                                      <a:latin typeface="Cambria Math" panose="02040503050406030204" pitchFamily="18" charset="0"/>
                                    </a:rPr>
                                    <m:t>,</m:t>
                                  </m:r>
                                  <m:r>
                                    <a:rPr lang="it-IT" altLang="it-IT" sz="1200" b="0" i="1" smtClean="0">
                                      <a:latin typeface="Cambria Math" panose="02040503050406030204" pitchFamily="18" charset="0"/>
                                    </a:rPr>
                                    <m:t>𝑖</m:t>
                                  </m:r>
                                </m:e>
                              </m:d>
                              <m:r>
                                <m:rPr>
                                  <m:brk m:alnAt="9"/>
                                </m:rPr>
                                <a:rPr lang="it-IT" altLang="it-IT" sz="1200" b="0" i="1">
                                  <a:latin typeface="Cambria Math" panose="02040503050406030204" pitchFamily="18" charset="0"/>
                                  <a:ea typeface="Cambria Math" panose="02040503050406030204" pitchFamily="18" charset="0"/>
                                </a:rPr>
                                <m:t>∈</m:t>
                              </m:r>
                              <m:r>
                                <a:rPr lang="it-IT" altLang="it-IT" sz="1200" b="0" i="1">
                                  <a:latin typeface="Cambria Math" panose="02040503050406030204" pitchFamily="18" charset="0"/>
                                  <a:ea typeface="Cambria Math" panose="02040503050406030204" pitchFamily="18" charset="0"/>
                                </a:rPr>
                                <m:t>𝐴</m:t>
                              </m:r>
                            </m:sub>
                            <m:sup/>
                            <m:e>
                              <m:sSub>
                                <m:sSubPr>
                                  <m:ctrlPr>
                                    <a:rPr lang="it-IT" altLang="it-IT" sz="1200" b="0" i="1">
                                      <a:latin typeface="Cambria Math" panose="02040503050406030204" pitchFamily="18" charset="0"/>
                                    </a:rPr>
                                  </m:ctrlPr>
                                </m:sSubPr>
                                <m:e>
                                  <m:r>
                                    <a:rPr lang="it-IT" altLang="it-IT" sz="1200" b="0" i="1">
                                      <a:latin typeface="Cambria Math" panose="02040503050406030204" pitchFamily="18" charset="0"/>
                                    </a:rPr>
                                    <m:t>𝑥</m:t>
                                  </m:r>
                                </m:e>
                                <m:sub>
                                  <m:r>
                                    <a:rPr lang="it-IT" altLang="it-IT" sz="1200" b="0" i="1">
                                      <a:latin typeface="Cambria Math" panose="02040503050406030204" pitchFamily="18" charset="0"/>
                                    </a:rPr>
                                    <m:t>𝑗</m:t>
                                  </m:r>
                                  <m:r>
                                    <a:rPr lang="it-IT" altLang="it-IT" sz="1200" b="0" i="1" smtClean="0">
                                      <a:latin typeface="Cambria Math" panose="02040503050406030204" pitchFamily="18" charset="0"/>
                                    </a:rPr>
                                    <m:t>𝑖</m:t>
                                  </m:r>
                                </m:sub>
                              </m:sSub>
                            </m:e>
                          </m:nary>
                        </m:fName>
                        <m:e>
                          <m:r>
                            <a:rPr lang="it-IT" altLang="it-IT" sz="1200" b="0" i="1" smtClean="0">
                              <a:latin typeface="Cambria Math" panose="02040503050406030204" pitchFamily="18" charset="0"/>
                            </a:rPr>
                            <m:t>=</m:t>
                          </m:r>
                        </m:e>
                      </m:func>
                      <m:r>
                        <a:rPr lang="it-IT" altLang="it-IT" sz="1200" b="0" i="1" smtClean="0">
                          <a:latin typeface="Cambria Math" panose="02040503050406030204" pitchFamily="18" charset="0"/>
                          <a:ea typeface="Cambria Math" panose="02040503050406030204" pitchFamily="18" charset="0"/>
                        </a:rPr>
                        <m:t>1          </m:t>
                      </m:r>
                      <m:r>
                        <a:rPr lang="it-IT" altLang="it-IT" sz="1200" b="0" i="1" smtClean="0">
                          <a:latin typeface="Cambria Math" panose="02040503050406030204" pitchFamily="18" charset="0"/>
                          <a:ea typeface="Cambria Math" panose="02040503050406030204" pitchFamily="18" charset="0"/>
                        </a:rPr>
                        <m:t>𝑗</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𝑉</m:t>
                      </m:r>
                    </m:oMath>
                  </m:oMathPara>
                </a14:m>
                <a:endParaRPr lang="it-IT" altLang="it-IT" sz="1200" b="0" dirty="0"/>
              </a:p>
            </p:txBody>
          </p:sp>
        </mc:Choice>
        <mc:Fallback>
          <p:sp>
            <p:nvSpPr>
              <p:cNvPr id="12" name="Rectangle 3">
                <a:extLst>
                  <a:ext uri="{FF2B5EF4-FFF2-40B4-BE49-F238E27FC236}">
                    <a16:creationId xmlns:a16="http://schemas.microsoft.com/office/drawing/2014/main" id="{372EE720-8DE1-470E-A16F-A669EEAA1114}"/>
                  </a:ext>
                </a:extLst>
              </p:cNvPr>
              <p:cNvSpPr txBox="1">
                <a:spLocks noRot="1" noChangeAspect="1" noMove="1" noResize="1" noEditPoints="1" noAdjustHandles="1" noChangeArrowheads="1" noChangeShapeType="1" noTextEdit="1"/>
              </p:cNvSpPr>
              <p:nvPr/>
            </p:nvSpPr>
            <p:spPr bwMode="auto">
              <a:xfrm>
                <a:off x="3896254" y="3549714"/>
                <a:ext cx="2220583" cy="394562"/>
              </a:xfrm>
              <a:prstGeom prst="rect">
                <a:avLst/>
              </a:prstGeom>
              <a:blipFill>
                <a:blip r:embed="rId5"/>
                <a:stretch>
                  <a:fillRect l="-22253" t="-175385" b="-243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Rectangle 3">
                <a:extLst>
                  <a:ext uri="{FF2B5EF4-FFF2-40B4-BE49-F238E27FC236}">
                    <a16:creationId xmlns:a16="http://schemas.microsoft.com/office/drawing/2014/main" id="{BAC797BA-CB5E-4EB4-8DA3-39D9E00BD214}"/>
                  </a:ext>
                </a:extLst>
              </p:cNvPr>
              <p:cNvSpPr txBox="1">
                <a:spLocks noChangeArrowheads="1"/>
              </p:cNvSpPr>
              <p:nvPr/>
            </p:nvSpPr>
            <p:spPr bwMode="auto">
              <a:xfrm>
                <a:off x="3896254" y="4517993"/>
                <a:ext cx="2220583" cy="2838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left"/>
                    </m:oMathParaPr>
                    <m:oMath xmlns:m="http://schemas.openxmlformats.org/officeDocument/2006/math">
                      <m:func>
                        <m:funcPr>
                          <m:ctrlPr>
                            <a:rPr lang="it-IT" altLang="it-IT" sz="1200" b="0" i="1" smtClean="0">
                              <a:latin typeface="Cambria Math" panose="02040503050406030204" pitchFamily="18" charset="0"/>
                            </a:rPr>
                          </m:ctrlPr>
                        </m:funcPr>
                        <m:fName>
                          <m:sSub>
                            <m:sSubPr>
                              <m:ctrlPr>
                                <a:rPr lang="it-IT" altLang="it-IT" sz="1200" b="0" i="1" smtClean="0">
                                  <a:latin typeface="Cambria Math" panose="02040503050406030204" pitchFamily="18" charset="0"/>
                                </a:rPr>
                              </m:ctrlPr>
                            </m:sSubPr>
                            <m:e>
                              <m:r>
                                <a:rPr lang="it-IT" altLang="it-IT" sz="1200" b="0" i="1" smtClean="0">
                                  <a:latin typeface="Cambria Math" panose="02040503050406030204" pitchFamily="18" charset="0"/>
                                </a:rPr>
                                <m:t>𝑥</m:t>
                              </m:r>
                            </m:e>
                            <m:sub>
                              <m:r>
                                <a:rPr lang="it-IT" altLang="it-IT" sz="1200" b="0" i="1" smtClean="0">
                                  <a:latin typeface="Cambria Math" panose="02040503050406030204" pitchFamily="18" charset="0"/>
                                </a:rPr>
                                <m:t>𝑖𝑗</m:t>
                              </m:r>
                            </m:sub>
                          </m:sSub>
                        </m:fName>
                        <m:e>
                          <m:r>
                            <a:rPr lang="it-IT" altLang="it-IT" sz="1200" b="0" i="1">
                              <a:latin typeface="Cambria Math" panose="02040503050406030204" pitchFamily="18" charset="0"/>
                              <a:ea typeface="Cambria Math" panose="02040503050406030204" pitchFamily="18" charset="0"/>
                            </a:rPr>
                            <m:t>∈</m:t>
                          </m:r>
                        </m:e>
                      </m:func>
                      <m:r>
                        <a:rPr lang="it-IT" altLang="it-IT" sz="1200" b="0" i="1" smtClean="0">
                          <a:latin typeface="Cambria Math" panose="02040503050406030204" pitchFamily="18" charset="0"/>
                          <a:ea typeface="Cambria Math" panose="02040503050406030204" pitchFamily="18" charset="0"/>
                        </a:rPr>
                        <m:t>{0,1}          </m:t>
                      </m:r>
                      <m:r>
                        <a:rPr lang="it-IT" altLang="it-IT" sz="1200" b="0" i="1" smtClean="0">
                          <a:latin typeface="Cambria Math" panose="02040503050406030204" pitchFamily="18" charset="0"/>
                          <a:ea typeface="Cambria Math" panose="02040503050406030204" pitchFamily="18" charset="0"/>
                        </a:rPr>
                        <m:t>𝑖𝑗</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𝐴</m:t>
                      </m:r>
                    </m:oMath>
                  </m:oMathPara>
                </a14:m>
                <a:endParaRPr lang="en-US" altLang="it-IT" sz="1200" b="0" dirty="0"/>
              </a:p>
            </p:txBody>
          </p:sp>
        </mc:Choice>
        <mc:Fallback>
          <p:sp>
            <p:nvSpPr>
              <p:cNvPr id="14" name="Rectangle 3">
                <a:extLst>
                  <a:ext uri="{FF2B5EF4-FFF2-40B4-BE49-F238E27FC236}">
                    <a16:creationId xmlns:a16="http://schemas.microsoft.com/office/drawing/2014/main" id="{BAC797BA-CB5E-4EB4-8DA3-39D9E00BD214}"/>
                  </a:ext>
                </a:extLst>
              </p:cNvPr>
              <p:cNvSpPr txBox="1">
                <a:spLocks noRot="1" noChangeAspect="1" noMove="1" noResize="1" noEditPoints="1" noAdjustHandles="1" noChangeArrowheads="1" noChangeShapeType="1" noTextEdit="1"/>
              </p:cNvSpPr>
              <p:nvPr/>
            </p:nvSpPr>
            <p:spPr bwMode="auto">
              <a:xfrm>
                <a:off x="3896254" y="4517993"/>
                <a:ext cx="2220583" cy="283862"/>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3" name="Parentesi graffa aperta 2">
            <a:extLst>
              <a:ext uri="{FF2B5EF4-FFF2-40B4-BE49-F238E27FC236}">
                <a16:creationId xmlns:a16="http://schemas.microsoft.com/office/drawing/2014/main" id="{1D7853CF-845E-46BA-82A2-68A161BAECB0}"/>
              </a:ext>
            </a:extLst>
          </p:cNvPr>
          <p:cNvSpPr/>
          <p:nvPr/>
        </p:nvSpPr>
        <p:spPr bwMode="auto">
          <a:xfrm>
            <a:off x="3508608" y="3011088"/>
            <a:ext cx="360040" cy="1981266"/>
          </a:xfrm>
          <a:prstGeom prst="leftBrace">
            <a:avLst>
              <a:gd name="adj1" fmla="val 118568"/>
              <a:gd name="adj2" fmla="val 50000"/>
            </a:avLst>
          </a:prstGeom>
          <a:noFill/>
          <a:ln w="28575" cap="flat" cmpd="sng" algn="ctr">
            <a:solidFill>
              <a:srgbClr val="476E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5" name="Connettore 2 4">
            <a:extLst>
              <a:ext uri="{FF2B5EF4-FFF2-40B4-BE49-F238E27FC236}">
                <a16:creationId xmlns:a16="http://schemas.microsoft.com/office/drawing/2014/main" id="{1D54383B-737E-42CB-B6F9-3A98FD2E6DD8}"/>
              </a:ext>
            </a:extLst>
          </p:cNvPr>
          <p:cNvCxnSpPr/>
          <p:nvPr/>
        </p:nvCxnSpPr>
        <p:spPr bwMode="auto">
          <a:xfrm>
            <a:off x="3397295" y="1996480"/>
            <a:ext cx="320873" cy="0"/>
          </a:xfrm>
          <a:prstGeom prst="straightConnector1">
            <a:avLst/>
          </a:prstGeom>
          <a:solidFill>
            <a:schemeClr val="accent1"/>
          </a:solidFill>
          <a:ln w="19050" cap="flat" cmpd="sng" algn="ctr">
            <a:solidFill>
              <a:srgbClr val="476E9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nettore 2 20">
            <a:extLst>
              <a:ext uri="{FF2B5EF4-FFF2-40B4-BE49-F238E27FC236}">
                <a16:creationId xmlns:a16="http://schemas.microsoft.com/office/drawing/2014/main" id="{0E2A4FE6-75DB-4107-8FE3-ECBA5B3C5922}"/>
              </a:ext>
            </a:extLst>
          </p:cNvPr>
          <p:cNvCxnSpPr>
            <a:endCxn id="10" idx="1"/>
          </p:cNvCxnSpPr>
          <p:nvPr/>
        </p:nvCxnSpPr>
        <p:spPr bwMode="auto">
          <a:xfrm flipV="1">
            <a:off x="3397295" y="2784875"/>
            <a:ext cx="835277" cy="1602"/>
          </a:xfrm>
          <a:prstGeom prst="straightConnector1">
            <a:avLst/>
          </a:prstGeom>
          <a:solidFill>
            <a:schemeClr val="accent1"/>
          </a:solidFill>
          <a:ln w="19050" cap="flat" cmpd="sng" algn="ctr">
            <a:solidFill>
              <a:srgbClr val="476E9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ttangolo con angoli arrotondati 23">
            <a:extLst>
              <a:ext uri="{FF2B5EF4-FFF2-40B4-BE49-F238E27FC236}">
                <a16:creationId xmlns:a16="http://schemas.microsoft.com/office/drawing/2014/main" id="{E5BF4151-026E-4E1C-9420-760C888D5012}"/>
              </a:ext>
            </a:extLst>
          </p:cNvPr>
          <p:cNvSpPr/>
          <p:nvPr/>
        </p:nvSpPr>
        <p:spPr bwMode="auto">
          <a:xfrm>
            <a:off x="3880808" y="3004592"/>
            <a:ext cx="2069608" cy="989870"/>
          </a:xfrm>
          <a:prstGeom prst="roundRect">
            <a:avLst>
              <a:gd name="adj" fmla="val 17701"/>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25" name="Rectangle 3">
            <a:extLst>
              <a:ext uri="{FF2B5EF4-FFF2-40B4-BE49-F238E27FC236}">
                <a16:creationId xmlns:a16="http://schemas.microsoft.com/office/drawing/2014/main" id="{35C4CE34-01CB-4742-B213-EDFD5D239A89}"/>
              </a:ext>
            </a:extLst>
          </p:cNvPr>
          <p:cNvSpPr txBox="1">
            <a:spLocks noChangeArrowheads="1"/>
          </p:cNvSpPr>
          <p:nvPr/>
        </p:nvSpPr>
        <p:spPr bwMode="auto">
          <a:xfrm>
            <a:off x="6527881" y="3226111"/>
            <a:ext cx="2220583" cy="5468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Vincoli di numero massimo di archi entranti in un nodo e numero massimo di archi uscenti pari ad 1</a:t>
            </a:r>
            <a:endParaRPr lang="it-IT" altLang="it-IT" sz="1000" b="0" i="1" dirty="0">
              <a:solidFill>
                <a:srgbClr val="333399"/>
              </a:solidFill>
            </a:endParaRPr>
          </a:p>
        </p:txBody>
      </p:sp>
      <p:cxnSp>
        <p:nvCxnSpPr>
          <p:cNvPr id="26" name="Connettore 2 25">
            <a:extLst>
              <a:ext uri="{FF2B5EF4-FFF2-40B4-BE49-F238E27FC236}">
                <a16:creationId xmlns:a16="http://schemas.microsoft.com/office/drawing/2014/main" id="{9A2A509B-90FF-4B9C-A897-9A1AC2A968CE}"/>
              </a:ext>
            </a:extLst>
          </p:cNvPr>
          <p:cNvCxnSpPr>
            <a:cxnSpLocks/>
            <a:stCxn id="24" idx="3"/>
            <a:endCxn id="25" idx="1"/>
          </p:cNvCxnSpPr>
          <p:nvPr/>
        </p:nvCxnSpPr>
        <p:spPr bwMode="auto">
          <a:xfrm>
            <a:off x="5950416" y="3499527"/>
            <a:ext cx="577465"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18" name="Object 2">
                <a:extLst>
                  <a:ext uri="{FF2B5EF4-FFF2-40B4-BE49-F238E27FC236}">
                    <a16:creationId xmlns:a16="http://schemas.microsoft.com/office/drawing/2014/main" id="{9F5C9108-56E1-498A-B065-B091B2BF913D}"/>
                  </a:ext>
                </a:extLst>
              </p:cNvPr>
              <p:cNvSpPr txBox="1"/>
              <p:nvPr/>
            </p:nvSpPr>
            <p:spPr bwMode="auto">
              <a:xfrm>
                <a:off x="3880808" y="4029071"/>
                <a:ext cx="3385145" cy="4860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nSpc>
                    <a:spcPct val="90000"/>
                  </a:lnSpc>
                  <a:spcBef>
                    <a:spcPct val="20000"/>
                  </a:spcBef>
                  <a:buNone/>
                  <a:defRPr sz="1200" b="0" i="1">
                    <a:solidFill>
                      <a:srgbClr val="38393B"/>
                    </a:solidFill>
                    <a:latin typeface="Cambria Math" panose="02040503050406030204" pitchFamily="18" charset="0"/>
                  </a:defRPr>
                </a:lvl1pPr>
                <a:lvl2pPr marL="742950" indent="-285750">
                  <a:spcBef>
                    <a:spcPct val="20000"/>
                  </a:spcBef>
                  <a:buChar char="–"/>
                  <a:defRPr sz="2000">
                    <a:solidFill>
                      <a:srgbClr val="38393B"/>
                    </a:solidFill>
                    <a:latin typeface="+mn-lt"/>
                  </a:defRPr>
                </a:lvl2pPr>
                <a:lvl3pPr marL="1143000" indent="-228600">
                  <a:spcBef>
                    <a:spcPct val="20000"/>
                  </a:spcBef>
                  <a:buChar char="•"/>
                  <a:defRPr sz="2000">
                    <a:solidFill>
                      <a:srgbClr val="38393B"/>
                    </a:solidFill>
                    <a:latin typeface="+mn-lt"/>
                  </a:defRPr>
                </a:lvl3pPr>
                <a:lvl4pPr marL="1600200" indent="-228600">
                  <a:spcBef>
                    <a:spcPct val="20000"/>
                  </a:spcBef>
                  <a:buChar char="–"/>
                  <a:defRPr sz="2000">
                    <a:solidFill>
                      <a:srgbClr val="38393B"/>
                    </a:solidFill>
                    <a:latin typeface="+mn-lt"/>
                  </a:defRPr>
                </a:lvl4pPr>
                <a:lvl5pPr marL="2057400" indent="-228600">
                  <a:spcBef>
                    <a:spcPct val="20000"/>
                  </a:spcBef>
                  <a:buChar char="»"/>
                  <a:defRPr sz="2000">
                    <a:solidFill>
                      <a:srgbClr val="38393B"/>
                    </a:solidFill>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r>
                        <a:rPr lang="it-IT" b="0" i="1" smtClean="0">
                          <a:latin typeface="Cambria Math" panose="02040503050406030204" pitchFamily="18" charset="0"/>
                        </a:rPr>
                        <m:t>=0</m:t>
                      </m:r>
                    </m:oMath>
                  </m:oMathPara>
                </a14:m>
                <a:endParaRPr lang="it-IT" i="1" dirty="0">
                  <a:latin typeface="Cambria Math" panose="02040503050406030204" pitchFamily="18" charset="0"/>
                </a:endParaRPr>
              </a:p>
              <a:p>
                <a:pP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𝑗</m:t>
                        </m:r>
                      </m:sub>
                    </m:sSub>
                    <m:r>
                      <a:rPr lang="it-IT" b="0" i="1" smtClean="0">
                        <a:latin typeface="Cambria Math" panose="02040503050406030204" pitchFamily="18" charset="0"/>
                      </a:rPr>
                      <m:t>−</m:t>
                    </m:r>
                    <m:sSub>
                      <m:sSubPr>
                        <m:ctrlPr>
                          <a:rPr lang="it-IT"/>
                        </m:ctrlPr>
                      </m:sSubPr>
                      <m:e>
                        <m:r>
                          <a:rPr lang="it-IT"/>
                          <m:t>𝑢</m:t>
                        </m:r>
                      </m:e>
                      <m:sub>
                        <m:r>
                          <a:rPr lang="it-IT" b="0" i="1" smtClean="0">
                            <a:latin typeface="Cambria Math" panose="02040503050406030204" pitchFamily="18" charset="0"/>
                          </a:rPr>
                          <m:t>𝑖</m:t>
                        </m:r>
                      </m:sub>
                    </m:sSub>
                    <m:r>
                      <a:rPr lang="it-IT" b="0" i="1" smtClean="0">
                        <a:latin typeface="Cambria Math" panose="02040503050406030204" pitchFamily="18" charset="0"/>
                      </a:rPr>
                      <m:t>≥</m:t>
                    </m:r>
                    <m:r>
                      <a:rPr lang="it-IT" b="0" i="1" smtClean="0">
                        <a:latin typeface="Cambria Math" panose="02040503050406030204" pitchFamily="18" charset="0"/>
                      </a:rPr>
                      <m:t>1</m:t>
                    </m:r>
                    <m:r>
                      <a:rPr lang="it-IT" b="0" i="1" smtClean="0">
                        <a:latin typeface="Cambria Math" panose="02040503050406030204" pitchFamily="18" charset="0"/>
                      </a:rPr>
                      <m:t>−</m:t>
                    </m:r>
                    <m:r>
                      <a:rPr lang="it-IT" b="0" i="1" smtClean="0">
                        <a:latin typeface="Cambria Math" panose="02040503050406030204" pitchFamily="18" charset="0"/>
                      </a:rPr>
                      <m:t>𝑛</m:t>
                    </m:r>
                    <m:d>
                      <m:dPr>
                        <m:ctrlPr>
                          <a:rPr lang="it-IT" b="0" i="1" smtClean="0">
                            <a:latin typeface="Cambria Math" panose="02040503050406030204" pitchFamily="18" charset="0"/>
                          </a:rPr>
                        </m:ctrlPr>
                      </m:dPr>
                      <m:e>
                        <m:r>
                          <a:rPr lang="it-IT" b="0" i="1" smtClean="0">
                            <a:latin typeface="Cambria Math" panose="02040503050406030204" pitchFamily="18" charset="0"/>
                          </a:rPr>
                          <m:t>1−</m:t>
                        </m:r>
                        <m:sSub>
                          <m:sSubPr>
                            <m:ctrlPr>
                              <a:rPr lang="it-IT"/>
                            </m:ctrlPr>
                          </m:sSubPr>
                          <m:e>
                            <m:r>
                              <a:rPr lang="it-IT" b="0" i="1" smtClean="0">
                                <a:latin typeface="Cambria Math" panose="02040503050406030204" pitchFamily="18" charset="0"/>
                              </a:rPr>
                              <m:t>𝑥</m:t>
                            </m:r>
                          </m:e>
                          <m:sub>
                            <m:r>
                              <a:rPr lang="it-IT" b="0" i="1" smtClean="0">
                                <a:latin typeface="Cambria Math" panose="02040503050406030204" pitchFamily="18" charset="0"/>
                              </a:rPr>
                              <m:t>𝑖𝑗</m:t>
                            </m:r>
                          </m:sub>
                        </m:sSub>
                      </m:e>
                    </m:d>
                    <m:r>
                      <a:rPr lang="it-IT" b="0" i="1" smtClean="0">
                        <a:latin typeface="Cambria Math" panose="02040503050406030204" pitchFamily="18" charset="0"/>
                      </a:rPr>
                      <m:t>      </m:t>
                    </m:r>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𝑉</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𝑖</m:t>
                    </m:r>
                    <m:r>
                      <a:rPr lang="it-IT" b="0" i="1" smtClean="0">
                        <a:ea typeface="Cambria Math" panose="02040503050406030204" pitchFamily="18" charset="0"/>
                      </a:rPr>
                      <m:t>≠</m:t>
                    </m:r>
                    <m:r>
                      <a:rPr lang="it-IT">
                        <a:ea typeface="Cambria Math" panose="02040503050406030204" pitchFamily="18" charset="0"/>
                      </a:rPr>
                      <m:t>𝑗</m:t>
                    </m:r>
                    <m:r>
                      <a:rPr lang="it-IT">
                        <a:ea typeface="Cambria Math" panose="02040503050406030204" pitchFamily="18" charset="0"/>
                      </a:rPr>
                      <m:t>;</m:t>
                    </m:r>
                    <m:r>
                      <a:rPr lang="it-IT">
                        <a:ea typeface="Cambria Math" panose="02040503050406030204" pitchFamily="18" charset="0"/>
                      </a:rPr>
                      <m:t>𝑗</m:t>
                    </m:r>
                    <m:r>
                      <a:rPr lang="it-IT">
                        <a:ea typeface="Cambria Math" panose="02040503050406030204" pitchFamily="18" charset="0"/>
                      </a:rPr>
                      <m:t>≠</m:t>
                    </m:r>
                  </m:oMath>
                </a14:m>
                <a:r>
                  <a:rPr lang="it-IT" i="0" dirty="0"/>
                  <a:t>1</a:t>
                </a:r>
              </a:p>
            </p:txBody>
          </p:sp>
        </mc:Choice>
        <mc:Fallback>
          <p:sp>
            <p:nvSpPr>
              <p:cNvPr id="18" name="Object 2">
                <a:extLst>
                  <a:ext uri="{FF2B5EF4-FFF2-40B4-BE49-F238E27FC236}">
                    <a16:creationId xmlns:a16="http://schemas.microsoft.com/office/drawing/2014/main" id="{9F5C9108-56E1-498A-B065-B091B2BF913D}"/>
                  </a:ext>
                </a:extLst>
              </p:cNvPr>
              <p:cNvSpPr txBox="1">
                <a:spLocks noRot="1" noChangeAspect="1" noMove="1" noResize="1" noEditPoints="1" noAdjustHandles="1" noChangeArrowheads="1" noChangeShapeType="1" noTextEdit="1"/>
              </p:cNvSpPr>
              <p:nvPr/>
            </p:nvSpPr>
            <p:spPr bwMode="auto">
              <a:xfrm>
                <a:off x="3880808" y="4029071"/>
                <a:ext cx="3385145" cy="486001"/>
              </a:xfrm>
              <a:prstGeom prst="rect">
                <a:avLst/>
              </a:prstGeom>
              <a:blipFill>
                <a:blip r:embed="rId7"/>
                <a:stretch>
                  <a:fillRect b="-7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22" name="Rettangolo con angoli arrotondati 21">
            <a:extLst>
              <a:ext uri="{FF2B5EF4-FFF2-40B4-BE49-F238E27FC236}">
                <a16:creationId xmlns:a16="http://schemas.microsoft.com/office/drawing/2014/main" id="{96CDDF24-2723-4E82-9B32-69D6E02A73FB}"/>
              </a:ext>
            </a:extLst>
          </p:cNvPr>
          <p:cNvSpPr/>
          <p:nvPr/>
        </p:nvSpPr>
        <p:spPr bwMode="auto">
          <a:xfrm>
            <a:off x="3868648" y="4018057"/>
            <a:ext cx="3367648" cy="504248"/>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23" name="Rectangle 3">
            <a:extLst>
              <a:ext uri="{FF2B5EF4-FFF2-40B4-BE49-F238E27FC236}">
                <a16:creationId xmlns:a16="http://schemas.microsoft.com/office/drawing/2014/main" id="{9AE8B4F5-4E49-4A10-9BAE-0159DD91BC37}"/>
              </a:ext>
            </a:extLst>
          </p:cNvPr>
          <p:cNvSpPr txBox="1">
            <a:spLocks noChangeArrowheads="1"/>
          </p:cNvSpPr>
          <p:nvPr/>
        </p:nvSpPr>
        <p:spPr bwMode="auto">
          <a:xfrm>
            <a:off x="7557040" y="4063460"/>
            <a:ext cx="1224631" cy="4120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Vincoli di assenza di </a:t>
            </a:r>
            <a:r>
              <a:rPr lang="it-IT" altLang="it-IT" sz="1000" b="0" dirty="0" err="1">
                <a:solidFill>
                  <a:srgbClr val="333399"/>
                </a:solidFill>
              </a:rPr>
              <a:t>sottogiri</a:t>
            </a:r>
            <a:endParaRPr lang="it-IT" altLang="it-IT" sz="1000" b="0" i="1" dirty="0">
              <a:solidFill>
                <a:srgbClr val="333399"/>
              </a:solidFill>
            </a:endParaRPr>
          </a:p>
        </p:txBody>
      </p:sp>
      <p:cxnSp>
        <p:nvCxnSpPr>
          <p:cNvPr id="27" name="Connettore 2 26">
            <a:extLst>
              <a:ext uri="{FF2B5EF4-FFF2-40B4-BE49-F238E27FC236}">
                <a16:creationId xmlns:a16="http://schemas.microsoft.com/office/drawing/2014/main" id="{12EA453B-9D8A-487F-A267-4747227E7B17}"/>
              </a:ext>
            </a:extLst>
          </p:cNvPr>
          <p:cNvCxnSpPr>
            <a:cxnSpLocks/>
            <a:stCxn id="22" idx="3"/>
            <a:endCxn id="23" idx="1"/>
          </p:cNvCxnSpPr>
          <p:nvPr/>
        </p:nvCxnSpPr>
        <p:spPr bwMode="auto">
          <a:xfrm flipV="1">
            <a:off x="7236296" y="4269472"/>
            <a:ext cx="320744" cy="709"/>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28" name="Rectangle 3">
                <a:extLst>
                  <a:ext uri="{FF2B5EF4-FFF2-40B4-BE49-F238E27FC236}">
                    <a16:creationId xmlns:a16="http://schemas.microsoft.com/office/drawing/2014/main" id="{41218544-CEDF-464A-9814-8F78E41D706D}"/>
                  </a:ext>
                </a:extLst>
              </p:cNvPr>
              <p:cNvSpPr txBox="1">
                <a:spLocks noChangeArrowheads="1"/>
              </p:cNvSpPr>
              <p:nvPr/>
            </p:nvSpPr>
            <p:spPr bwMode="auto">
              <a:xfrm>
                <a:off x="1403350" y="1098884"/>
                <a:ext cx="7671365" cy="5730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Per il problema del TSP, la formulazione vista da luogo ad un numero di vincoli che è di tipo esponenziale con V, e in particolare sono </a:t>
                </a:r>
                <a14:m>
                  <m:oMath xmlns:m="http://schemas.openxmlformats.org/officeDocument/2006/math">
                    <m:sSup>
                      <m:sSupPr>
                        <m:ctrlPr>
                          <a:rPr lang="it-IT" altLang="it-IT" sz="1200" b="0" i="1" smtClean="0">
                            <a:latin typeface="Cambria Math" panose="02040503050406030204" pitchFamily="18" charset="0"/>
                          </a:rPr>
                        </m:ctrlPr>
                      </m:sSupPr>
                      <m:e>
                        <m:r>
                          <a:rPr lang="it-IT" altLang="it-IT" sz="1200" b="0" i="1" smtClean="0">
                            <a:latin typeface="Cambria Math" panose="02040503050406030204" pitchFamily="18" charset="0"/>
                          </a:rPr>
                          <m:t>2</m:t>
                        </m:r>
                      </m:e>
                      <m:sup>
                        <m:r>
                          <a:rPr lang="it-IT" altLang="it-IT" sz="1200" b="0" i="1" smtClean="0">
                            <a:latin typeface="Cambria Math" panose="02040503050406030204" pitchFamily="18" charset="0"/>
                          </a:rPr>
                          <m:t>𝑉</m:t>
                        </m:r>
                      </m:sup>
                    </m:sSup>
                    <m:r>
                      <a:rPr lang="it-IT" altLang="it-IT" sz="1200" b="0" i="1" smtClean="0">
                        <a:latin typeface="Cambria Math" panose="02040503050406030204" pitchFamily="18" charset="0"/>
                      </a:rPr>
                      <m:t>−</m:t>
                    </m:r>
                    <m:r>
                      <a:rPr lang="it-IT" altLang="it-IT" sz="1200" b="0" i="1" smtClean="0">
                        <a:latin typeface="Cambria Math" panose="02040503050406030204" pitchFamily="18" charset="0"/>
                      </a:rPr>
                      <m:t>𝑉</m:t>
                    </m:r>
                    <m:r>
                      <a:rPr lang="it-IT" altLang="it-IT" sz="1200" b="0" i="1" smtClean="0">
                        <a:latin typeface="Cambria Math" panose="02040503050406030204" pitchFamily="18" charset="0"/>
                      </a:rPr>
                      <m:t>−2</m:t>
                    </m:r>
                    <m:r>
                      <a:rPr lang="it-IT" altLang="it-IT" sz="1200" b="0" i="0" smtClean="0">
                        <a:latin typeface="Cambria Math" panose="02040503050406030204" pitchFamily="18" charset="0"/>
                      </a:rPr>
                      <m:t>.</m:t>
                    </m:r>
                  </m:oMath>
                </a14:m>
                <a:endParaRPr lang="it-IT" altLang="it-IT" sz="1200" b="0" dirty="0"/>
              </a:p>
              <a:p>
                <a:pPr marL="0" indent="0">
                  <a:lnSpc>
                    <a:spcPct val="90000"/>
                  </a:lnSpc>
                  <a:buNone/>
                </a:pPr>
                <a:r>
                  <a:rPr lang="it-IT" altLang="it-IT" sz="1200" b="0" dirty="0"/>
                  <a:t>Per avere un numero di vincoli che è invece di tipo polinomiale, ci si affida alla </a:t>
                </a:r>
                <a:r>
                  <a:rPr lang="it-IT" altLang="it-IT" sz="1200" dirty="0"/>
                  <a:t>formulazione MTZ</a:t>
                </a:r>
                <a:endParaRPr lang="it-IT" altLang="it-IT" sz="1200" b="0" dirty="0"/>
              </a:p>
            </p:txBody>
          </p:sp>
        </mc:Choice>
        <mc:Fallback>
          <p:sp>
            <p:nvSpPr>
              <p:cNvPr id="28" name="Rectangle 3">
                <a:extLst>
                  <a:ext uri="{FF2B5EF4-FFF2-40B4-BE49-F238E27FC236}">
                    <a16:creationId xmlns:a16="http://schemas.microsoft.com/office/drawing/2014/main" id="{41218544-CEDF-464A-9814-8F78E41D706D}"/>
                  </a:ext>
                </a:extLst>
              </p:cNvPr>
              <p:cNvSpPr txBox="1">
                <a:spLocks noRot="1" noChangeAspect="1" noMove="1" noResize="1" noEditPoints="1" noAdjustHandles="1" noChangeArrowheads="1" noChangeShapeType="1" noTextEdit="1"/>
              </p:cNvSpPr>
              <p:nvPr/>
            </p:nvSpPr>
            <p:spPr bwMode="auto">
              <a:xfrm>
                <a:off x="1403350" y="1098884"/>
                <a:ext cx="7671365" cy="573015"/>
              </a:xfrm>
              <a:prstGeom prst="rect">
                <a:avLst/>
              </a:prstGeom>
              <a:blipFill>
                <a:blip r:embed="rId8"/>
                <a:stretch>
                  <a:fillRect t="-4255" b="-159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9" name="Rectangle 3">
                <a:extLst>
                  <a:ext uri="{FF2B5EF4-FFF2-40B4-BE49-F238E27FC236}">
                    <a16:creationId xmlns:a16="http://schemas.microsoft.com/office/drawing/2014/main" id="{77F8A9A9-018F-4961-BC92-28B66C78046D}"/>
                  </a:ext>
                </a:extLst>
              </p:cNvPr>
              <p:cNvSpPr txBox="1">
                <a:spLocks noChangeArrowheads="1"/>
              </p:cNvSpPr>
              <p:nvPr/>
            </p:nvSpPr>
            <p:spPr bwMode="auto">
              <a:xfrm>
                <a:off x="3893428" y="4765561"/>
                <a:ext cx="2781192" cy="2838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14:m>
                  <m:oMathPara xmlns:m="http://schemas.openxmlformats.org/officeDocument/2006/math">
                    <m:oMathParaPr>
                      <m:jc m:val="left"/>
                    </m:oMathParaPr>
                    <m:oMath xmlns:m="http://schemas.openxmlformats.org/officeDocument/2006/math">
                      <m:func>
                        <m:funcPr>
                          <m:ctrlPr>
                            <a:rPr lang="it-IT" altLang="it-IT" sz="1200" b="0" i="1" smtClean="0">
                              <a:latin typeface="Cambria Math" panose="02040503050406030204" pitchFamily="18" charset="0"/>
                            </a:rPr>
                          </m:ctrlPr>
                        </m:funcPr>
                        <m:fName>
                          <m:r>
                            <a:rPr lang="it-IT" altLang="it-IT" sz="1200" b="0" i="1" smtClean="0">
                              <a:latin typeface="Cambria Math" panose="02040503050406030204" pitchFamily="18" charset="0"/>
                            </a:rPr>
                            <m:t>0≤</m:t>
                          </m:r>
                          <m:sSub>
                            <m:sSubPr>
                              <m:ctrlPr>
                                <a:rPr lang="it-IT" altLang="it-IT" sz="1200" b="0" i="1" smtClean="0">
                                  <a:latin typeface="Cambria Math" panose="02040503050406030204" pitchFamily="18" charset="0"/>
                                </a:rPr>
                              </m:ctrlPr>
                            </m:sSubPr>
                            <m:e>
                              <m:r>
                                <a:rPr lang="it-IT" altLang="it-IT" sz="1200" b="0" i="1" smtClean="0">
                                  <a:latin typeface="Cambria Math" panose="02040503050406030204" pitchFamily="18" charset="0"/>
                                </a:rPr>
                                <m:t>𝑢</m:t>
                              </m:r>
                            </m:e>
                            <m:sub>
                              <m:r>
                                <a:rPr lang="it-IT" altLang="it-IT" sz="1200" b="0" i="1" smtClean="0">
                                  <a:latin typeface="Cambria Math" panose="02040503050406030204" pitchFamily="18" charset="0"/>
                                </a:rPr>
                                <m:t>𝑖</m:t>
                              </m:r>
                            </m:sub>
                          </m:sSub>
                        </m:fName>
                        <m:e>
                          <m:r>
                            <a:rPr lang="it-IT" altLang="it-IT" sz="1200" b="0" i="1" smtClean="0">
                              <a:latin typeface="Cambria Math" panose="02040503050406030204" pitchFamily="18" charset="0"/>
                            </a:rPr>
                            <m:t>≤</m:t>
                          </m:r>
                          <m:r>
                            <a:rPr lang="it-IT" altLang="it-IT" sz="1200" b="0" i="1" smtClean="0">
                              <a:latin typeface="Cambria Math" panose="02040503050406030204" pitchFamily="18" charset="0"/>
                            </a:rPr>
                            <m:t>𝑛</m:t>
                          </m:r>
                          <m:r>
                            <a:rPr lang="it-IT" altLang="it-IT" sz="1200" b="0" i="1" smtClean="0">
                              <a:latin typeface="Cambria Math" panose="02040503050406030204" pitchFamily="18" charset="0"/>
                            </a:rPr>
                            <m:t>−1</m:t>
                          </m:r>
                        </m:e>
                      </m:func>
                      <m:r>
                        <a:rPr lang="it-IT" altLang="it-IT" sz="1200" b="0" i="1" smtClean="0">
                          <a:latin typeface="Cambria Math" panose="02040503050406030204" pitchFamily="18" charset="0"/>
                          <a:ea typeface="Cambria Math" panose="02040503050406030204" pitchFamily="18" charset="0"/>
                        </a:rPr>
                        <m:t>   </m:t>
                      </m:r>
                      <m:r>
                        <a:rPr lang="it-IT" altLang="it-IT" sz="1200" b="0" i="1" smtClean="0">
                          <a:latin typeface="Cambria Math" panose="02040503050406030204" pitchFamily="18" charset="0"/>
                          <a:ea typeface="Cambria Math" panose="02040503050406030204" pitchFamily="18" charset="0"/>
                        </a:rPr>
                        <m:t> </m:t>
                      </m:r>
                      <m:r>
                        <a:rPr lang="it-IT" altLang="it-IT" sz="1200" b="0" i="1" smtClean="0">
                          <a:latin typeface="Cambria Math" panose="02040503050406030204" pitchFamily="18" charset="0"/>
                          <a:ea typeface="Cambria Math" panose="02040503050406030204" pitchFamily="18" charset="0"/>
                        </a:rPr>
                        <m:t>𝑖𝑛𝑡𝑒𝑟𝑎</m:t>
                      </m:r>
                      <m:r>
                        <a:rPr lang="it-IT" altLang="it-IT" sz="1200" b="0" i="1" smtClean="0">
                          <a:latin typeface="Cambria Math" panose="02040503050406030204" pitchFamily="18" charset="0"/>
                          <a:ea typeface="Cambria Math" panose="02040503050406030204" pitchFamily="18" charset="0"/>
                        </a:rPr>
                        <m:t>       </m:t>
                      </m:r>
                      <m:r>
                        <a:rPr lang="it-IT" altLang="it-IT" sz="1200" b="0" i="1" smtClean="0">
                          <a:latin typeface="Cambria Math" panose="02040503050406030204" pitchFamily="18" charset="0"/>
                          <a:ea typeface="Cambria Math" panose="02040503050406030204" pitchFamily="18" charset="0"/>
                        </a:rPr>
                        <m:t>𝑖</m:t>
                      </m:r>
                      <m:r>
                        <a:rPr lang="it-IT" altLang="it-IT" sz="1200" b="0" i="1" smtClean="0">
                          <a:latin typeface="Cambria Math" panose="02040503050406030204" pitchFamily="18" charset="0"/>
                          <a:ea typeface="Cambria Math" panose="02040503050406030204" pitchFamily="18" charset="0"/>
                        </a:rPr>
                        <m:t>∈</m:t>
                      </m:r>
                      <m:r>
                        <a:rPr lang="it-IT" altLang="it-IT" sz="1200" b="0" i="1" smtClean="0">
                          <a:latin typeface="Cambria Math" panose="02040503050406030204" pitchFamily="18" charset="0"/>
                          <a:ea typeface="Cambria Math" panose="02040503050406030204" pitchFamily="18" charset="0"/>
                        </a:rPr>
                        <m:t>𝑉</m:t>
                      </m:r>
                    </m:oMath>
                  </m:oMathPara>
                </a14:m>
                <a:endParaRPr lang="en-US" altLang="it-IT" sz="1200" b="0" dirty="0"/>
              </a:p>
            </p:txBody>
          </p:sp>
        </mc:Choice>
        <mc:Fallback>
          <p:sp>
            <p:nvSpPr>
              <p:cNvPr id="29" name="Rectangle 3">
                <a:extLst>
                  <a:ext uri="{FF2B5EF4-FFF2-40B4-BE49-F238E27FC236}">
                    <a16:creationId xmlns:a16="http://schemas.microsoft.com/office/drawing/2014/main" id="{77F8A9A9-018F-4961-BC92-28B66C78046D}"/>
                  </a:ext>
                </a:extLst>
              </p:cNvPr>
              <p:cNvSpPr txBox="1">
                <a:spLocks noRot="1" noChangeAspect="1" noMove="1" noResize="1" noEditPoints="1" noAdjustHandles="1" noChangeArrowheads="1" noChangeShapeType="1" noTextEdit="1"/>
              </p:cNvSpPr>
              <p:nvPr/>
            </p:nvSpPr>
            <p:spPr bwMode="auto">
              <a:xfrm>
                <a:off x="3893428" y="4765561"/>
                <a:ext cx="2781192" cy="283862"/>
              </a:xfrm>
              <a:prstGeom prst="rect">
                <a:avLst/>
              </a:prstGeom>
              <a:blipFill>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Tree>
    <p:extLst>
      <p:ext uri="{BB962C8B-B14F-4D97-AF65-F5344CB8AC3E}">
        <p14:creationId xmlns:p14="http://schemas.microsoft.com/office/powerpoint/2010/main" val="302313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2"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Prima ipotesi di soluzione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24</a:t>
            </a:fld>
            <a:endParaRPr lang="ru-RU" altLang="it-IT" dirty="0"/>
          </a:p>
        </p:txBody>
      </p:sp>
      <p:sp>
        <p:nvSpPr>
          <p:cNvPr id="24" name="Rettangolo con angoli arrotondati 23">
            <a:extLst>
              <a:ext uri="{FF2B5EF4-FFF2-40B4-BE49-F238E27FC236}">
                <a16:creationId xmlns:a16="http://schemas.microsoft.com/office/drawing/2014/main" id="{E5BF4151-026E-4E1C-9420-760C888D5012}"/>
              </a:ext>
            </a:extLst>
          </p:cNvPr>
          <p:cNvSpPr/>
          <p:nvPr/>
        </p:nvSpPr>
        <p:spPr bwMode="auto">
          <a:xfrm>
            <a:off x="3275856" y="1708448"/>
            <a:ext cx="835208" cy="288032"/>
          </a:xfrm>
          <a:prstGeom prst="roundRect">
            <a:avLst>
              <a:gd name="adj" fmla="val 17701"/>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25" name="Rectangle 3">
            <a:extLst>
              <a:ext uri="{FF2B5EF4-FFF2-40B4-BE49-F238E27FC236}">
                <a16:creationId xmlns:a16="http://schemas.microsoft.com/office/drawing/2014/main" id="{35C4CE34-01CB-4742-B213-EDFD5D239A89}"/>
              </a:ext>
            </a:extLst>
          </p:cNvPr>
          <p:cNvSpPr txBox="1">
            <a:spLocks noChangeArrowheads="1"/>
          </p:cNvSpPr>
          <p:nvPr/>
        </p:nvSpPr>
        <p:spPr bwMode="auto">
          <a:xfrm>
            <a:off x="1198624" y="3617816"/>
            <a:ext cx="2220583" cy="9014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Imposto il nodo 1, e quindi il nodo da cui parto come nodo che vado a visitare obbligatoriamente per primo, e quindi pongo a zero la sua variabile </a:t>
            </a:r>
            <a:r>
              <a:rPr lang="it-IT" altLang="it-IT" sz="1000" b="0" i="1" dirty="0">
                <a:solidFill>
                  <a:srgbClr val="333399"/>
                </a:solidFill>
              </a:rPr>
              <a:t>u</a:t>
            </a:r>
          </a:p>
        </p:txBody>
      </p:sp>
      <p:cxnSp>
        <p:nvCxnSpPr>
          <p:cNvPr id="26" name="Connettore 2 25">
            <a:extLst>
              <a:ext uri="{FF2B5EF4-FFF2-40B4-BE49-F238E27FC236}">
                <a16:creationId xmlns:a16="http://schemas.microsoft.com/office/drawing/2014/main" id="{9A2A509B-90FF-4B9C-A897-9A1AC2A968CE}"/>
              </a:ext>
            </a:extLst>
          </p:cNvPr>
          <p:cNvCxnSpPr>
            <a:cxnSpLocks/>
            <a:stCxn id="24" idx="1"/>
            <a:endCxn id="25" idx="0"/>
          </p:cNvCxnSpPr>
          <p:nvPr/>
        </p:nvCxnSpPr>
        <p:spPr bwMode="auto">
          <a:xfrm rot="10800000" flipV="1">
            <a:off x="2308916" y="1852464"/>
            <a:ext cx="966940" cy="1765352"/>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18" name="Object 2">
                <a:extLst>
                  <a:ext uri="{FF2B5EF4-FFF2-40B4-BE49-F238E27FC236}">
                    <a16:creationId xmlns:a16="http://schemas.microsoft.com/office/drawing/2014/main" id="{9F5C9108-56E1-498A-B065-B091B2BF913D}"/>
                  </a:ext>
                </a:extLst>
              </p:cNvPr>
              <p:cNvSpPr txBox="1"/>
              <p:nvPr/>
            </p:nvSpPr>
            <p:spPr bwMode="auto">
              <a:xfrm>
                <a:off x="3383458" y="1753480"/>
                <a:ext cx="3385145" cy="4860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nSpc>
                    <a:spcPct val="90000"/>
                  </a:lnSpc>
                  <a:spcBef>
                    <a:spcPct val="20000"/>
                  </a:spcBef>
                  <a:buNone/>
                  <a:defRPr sz="1200" b="0" i="1">
                    <a:solidFill>
                      <a:srgbClr val="38393B"/>
                    </a:solidFill>
                    <a:latin typeface="Cambria Math" panose="02040503050406030204" pitchFamily="18" charset="0"/>
                  </a:defRPr>
                </a:lvl1pPr>
                <a:lvl2pPr marL="742950" indent="-285750">
                  <a:spcBef>
                    <a:spcPct val="20000"/>
                  </a:spcBef>
                  <a:buChar char="–"/>
                  <a:defRPr sz="2000">
                    <a:solidFill>
                      <a:srgbClr val="38393B"/>
                    </a:solidFill>
                    <a:latin typeface="+mn-lt"/>
                  </a:defRPr>
                </a:lvl2pPr>
                <a:lvl3pPr marL="1143000" indent="-228600">
                  <a:spcBef>
                    <a:spcPct val="20000"/>
                  </a:spcBef>
                  <a:buChar char="•"/>
                  <a:defRPr sz="2000">
                    <a:solidFill>
                      <a:srgbClr val="38393B"/>
                    </a:solidFill>
                    <a:latin typeface="+mn-lt"/>
                  </a:defRPr>
                </a:lvl3pPr>
                <a:lvl4pPr marL="1600200" indent="-228600">
                  <a:spcBef>
                    <a:spcPct val="20000"/>
                  </a:spcBef>
                  <a:buChar char="–"/>
                  <a:defRPr sz="2000">
                    <a:solidFill>
                      <a:srgbClr val="38393B"/>
                    </a:solidFill>
                    <a:latin typeface="+mn-lt"/>
                  </a:defRPr>
                </a:lvl4pPr>
                <a:lvl5pPr marL="2057400" indent="-228600">
                  <a:spcBef>
                    <a:spcPct val="20000"/>
                  </a:spcBef>
                  <a:buChar char="»"/>
                  <a:defRPr sz="2000">
                    <a:solidFill>
                      <a:srgbClr val="38393B"/>
                    </a:solidFill>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r>
                        <a:rPr lang="it-IT" b="0" i="1" smtClean="0">
                          <a:latin typeface="Cambria Math" panose="02040503050406030204" pitchFamily="18" charset="0"/>
                        </a:rPr>
                        <m:t>=0</m:t>
                      </m:r>
                    </m:oMath>
                  </m:oMathPara>
                </a14:m>
                <a:endParaRPr lang="it-IT" i="1" dirty="0">
                  <a:latin typeface="Cambria Math" panose="02040503050406030204" pitchFamily="18" charset="0"/>
                </a:endParaRPr>
              </a:p>
              <a:p>
                <a:pPr/>
                <a:endParaRPr lang="it-IT" i="1" dirty="0">
                  <a:latin typeface="Cambria Math" panose="02040503050406030204" pitchFamily="18" charset="0"/>
                </a:endParaRPr>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𝑗</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a:latin typeface="Cambria Math" panose="02040503050406030204" pitchFamily="18" charset="0"/>
                          </a:rPr>
                          <m:t>𝑢</m:t>
                        </m:r>
                      </m:e>
                      <m:sub>
                        <m:r>
                          <a:rPr lang="it-IT" b="0" i="1" smtClean="0">
                            <a:latin typeface="Cambria Math" panose="02040503050406030204" pitchFamily="18" charset="0"/>
                          </a:rPr>
                          <m:t>𝑖</m:t>
                        </m:r>
                      </m:sub>
                    </m:sSub>
                    <m:r>
                      <a:rPr lang="it-IT" b="0" i="1" smtClean="0">
                        <a:latin typeface="Cambria Math" panose="02040503050406030204" pitchFamily="18" charset="0"/>
                      </a:rPr>
                      <m:t>≥1−</m:t>
                    </m:r>
                    <m:r>
                      <a:rPr lang="it-IT" b="0" i="1" smtClean="0">
                        <a:latin typeface="Cambria Math" panose="02040503050406030204" pitchFamily="18" charset="0"/>
                      </a:rPr>
                      <m:t>𝑛</m:t>
                    </m:r>
                    <m:d>
                      <m:dPr>
                        <m:ctrlPr>
                          <a:rPr lang="it-IT" b="0" i="1" smtClean="0">
                            <a:latin typeface="Cambria Math" panose="02040503050406030204" pitchFamily="18" charset="0"/>
                          </a:rPr>
                        </m:ctrlPr>
                      </m:dPr>
                      <m:e>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𝑖𝑗</m:t>
                            </m:r>
                          </m:sub>
                        </m:sSub>
                      </m:e>
                    </m:d>
                    <m:r>
                      <a:rPr lang="it-IT" b="0" i="1" smtClean="0">
                        <a:latin typeface="Cambria Math" panose="02040503050406030204" pitchFamily="18" charset="0"/>
                      </a:rPr>
                      <m:t>      </m:t>
                    </m:r>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𝑉</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a:latin typeface="Cambria Math" panose="02040503050406030204" pitchFamily="18" charset="0"/>
                        <a:ea typeface="Cambria Math" panose="02040503050406030204" pitchFamily="18" charset="0"/>
                      </a:rPr>
                      <m:t>𝑗</m:t>
                    </m:r>
                    <m:r>
                      <a:rPr lang="it-IT">
                        <a:latin typeface="Cambria Math" panose="02040503050406030204" pitchFamily="18" charset="0"/>
                        <a:ea typeface="Cambria Math" panose="02040503050406030204" pitchFamily="18" charset="0"/>
                      </a:rPr>
                      <m:t>;</m:t>
                    </m:r>
                    <m:r>
                      <a:rPr lang="it-IT">
                        <a:latin typeface="Cambria Math" panose="02040503050406030204" pitchFamily="18" charset="0"/>
                        <a:ea typeface="Cambria Math" panose="02040503050406030204" pitchFamily="18" charset="0"/>
                      </a:rPr>
                      <m:t>𝑗</m:t>
                    </m:r>
                    <m:r>
                      <a:rPr lang="it-IT">
                        <a:latin typeface="Cambria Math" panose="02040503050406030204" pitchFamily="18" charset="0"/>
                        <a:ea typeface="Cambria Math" panose="02040503050406030204" pitchFamily="18" charset="0"/>
                      </a:rPr>
                      <m:t>≠</m:t>
                    </m:r>
                  </m:oMath>
                </a14:m>
                <a:r>
                  <a:rPr lang="it-IT" i="0" dirty="0"/>
                  <a:t>1</a:t>
                </a:r>
              </a:p>
            </p:txBody>
          </p:sp>
        </mc:Choice>
        <mc:Fallback>
          <p:sp>
            <p:nvSpPr>
              <p:cNvPr id="18" name="Object 2">
                <a:extLst>
                  <a:ext uri="{FF2B5EF4-FFF2-40B4-BE49-F238E27FC236}">
                    <a16:creationId xmlns:a16="http://schemas.microsoft.com/office/drawing/2014/main" id="{9F5C9108-56E1-498A-B065-B091B2BF913D}"/>
                  </a:ext>
                </a:extLst>
              </p:cNvPr>
              <p:cNvSpPr txBox="1">
                <a:spLocks noRot="1" noChangeAspect="1" noMove="1" noResize="1" noEditPoints="1" noAdjustHandles="1" noChangeArrowheads="1" noChangeShapeType="1" noTextEdit="1"/>
              </p:cNvSpPr>
              <p:nvPr/>
            </p:nvSpPr>
            <p:spPr bwMode="auto">
              <a:xfrm>
                <a:off x="3383458" y="1753480"/>
                <a:ext cx="3385145" cy="486001"/>
              </a:xfrm>
              <a:prstGeom prst="rect">
                <a:avLst/>
              </a:prstGeom>
              <a:blipFill>
                <a:blip r:embed="rId2"/>
                <a:stretch>
                  <a:fillRect b="-506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
        <p:nvSpPr>
          <p:cNvPr id="22" name="Rettangolo con angoli arrotondati 21">
            <a:extLst>
              <a:ext uri="{FF2B5EF4-FFF2-40B4-BE49-F238E27FC236}">
                <a16:creationId xmlns:a16="http://schemas.microsoft.com/office/drawing/2014/main" id="{96CDDF24-2723-4E82-9B32-69D6E02A73FB}"/>
              </a:ext>
            </a:extLst>
          </p:cNvPr>
          <p:cNvSpPr/>
          <p:nvPr/>
        </p:nvSpPr>
        <p:spPr bwMode="auto">
          <a:xfrm>
            <a:off x="3275856" y="2167565"/>
            <a:ext cx="1872208" cy="288032"/>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mc:AlternateContent xmlns:mc="http://schemas.openxmlformats.org/markup-compatibility/2006">
        <mc:Choice xmlns:a14="http://schemas.microsoft.com/office/drawing/2010/main" Requires="a14">
          <p:sp>
            <p:nvSpPr>
              <p:cNvPr id="23" name="Rectangle 3">
                <a:extLst>
                  <a:ext uri="{FF2B5EF4-FFF2-40B4-BE49-F238E27FC236}">
                    <a16:creationId xmlns:a16="http://schemas.microsoft.com/office/drawing/2014/main" id="{9AE8B4F5-4E49-4A10-9BAE-0159DD91BC37}"/>
                  </a:ext>
                </a:extLst>
              </p:cNvPr>
              <p:cNvSpPr txBox="1">
                <a:spLocks noChangeArrowheads="1"/>
              </p:cNvSpPr>
              <p:nvPr/>
            </p:nvSpPr>
            <p:spPr bwMode="auto">
              <a:xfrm>
                <a:off x="4663401" y="2626682"/>
                <a:ext cx="4430706" cy="1101524"/>
              </a:xfrm>
              <a:prstGeom prst="rect">
                <a:avLst/>
              </a:prstGeom>
              <a:noFill/>
              <a:ln w="9525">
                <a:no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00" b="0" dirty="0">
                    <a:solidFill>
                      <a:srgbClr val="333399"/>
                    </a:solidFill>
                  </a:rPr>
                  <a:t>Impostando così i vincoli sto dicendo che:</a:t>
                </a:r>
              </a:p>
              <a:p>
                <a:pPr>
                  <a:lnSpc>
                    <a:spcPct val="90000"/>
                  </a:lnSpc>
                </a:pPr>
                <a:r>
                  <a:rPr lang="it-IT" altLang="it-IT" sz="1000" b="0" dirty="0">
                    <a:solidFill>
                      <a:srgbClr val="333399"/>
                    </a:solidFill>
                  </a:rPr>
                  <a:t>Se il nodo </a:t>
                </a:r>
                <a:r>
                  <a:rPr lang="it-IT" altLang="it-IT" sz="1000" b="0" i="1" dirty="0">
                    <a:solidFill>
                      <a:srgbClr val="333399"/>
                    </a:solidFill>
                  </a:rPr>
                  <a:t>j</a:t>
                </a:r>
                <a:r>
                  <a:rPr lang="it-IT" altLang="it-IT" sz="1000" b="0" dirty="0">
                    <a:solidFill>
                      <a:srgbClr val="333399"/>
                    </a:solidFill>
                  </a:rPr>
                  <a:t> viene incluso nel circuito hamiltoniano dopo il nodo </a:t>
                </a:r>
                <a:r>
                  <a:rPr lang="it-IT" altLang="it-IT" sz="1000" b="0" i="1" dirty="0">
                    <a:solidFill>
                      <a:srgbClr val="333399"/>
                    </a:solidFill>
                  </a:rPr>
                  <a:t>i</a:t>
                </a:r>
                <a:r>
                  <a:rPr lang="it-IT" altLang="it-IT" sz="1000" b="0" dirty="0">
                    <a:solidFill>
                      <a:srgbClr val="333399"/>
                    </a:solidFill>
                  </a:rPr>
                  <a:t>, allora la variabile </a:t>
                </a:r>
                <a14:m>
                  <m:oMath xmlns:m="http://schemas.openxmlformats.org/officeDocument/2006/math">
                    <m:sSub>
                      <m:sSubPr>
                        <m:ctrlPr>
                          <a:rPr lang="it-IT" altLang="it-IT" sz="1000" b="0" i="1" smtClean="0">
                            <a:solidFill>
                              <a:srgbClr val="333399"/>
                            </a:solidFill>
                            <a:latin typeface="Cambria Math" panose="02040503050406030204" pitchFamily="18" charset="0"/>
                          </a:rPr>
                        </m:ctrlPr>
                      </m:sSubPr>
                      <m:e>
                        <m:r>
                          <a:rPr lang="it-IT" altLang="it-IT" sz="1000" b="0" i="1" smtClean="0">
                            <a:solidFill>
                              <a:srgbClr val="333399"/>
                            </a:solidFill>
                            <a:latin typeface="Cambria Math" panose="02040503050406030204" pitchFamily="18" charset="0"/>
                          </a:rPr>
                          <m:t>𝑥</m:t>
                        </m:r>
                      </m:e>
                      <m:sub>
                        <m:r>
                          <a:rPr lang="it-IT" altLang="it-IT" sz="1000" b="0" i="1" smtClean="0">
                            <a:solidFill>
                              <a:srgbClr val="333399"/>
                            </a:solidFill>
                            <a:latin typeface="Cambria Math" panose="02040503050406030204" pitchFamily="18" charset="0"/>
                          </a:rPr>
                          <m:t>𝑖𝑗</m:t>
                        </m:r>
                      </m:sub>
                    </m:sSub>
                  </m:oMath>
                </a14:m>
                <a:r>
                  <a:rPr lang="it-IT" altLang="it-IT" sz="1000" b="0" dirty="0">
                    <a:solidFill>
                      <a:srgbClr val="333399"/>
                    </a:solidFill>
                  </a:rPr>
                  <a:t> sarà pari a 1, e la variabile di visita del nodo </a:t>
                </a:r>
                <a:r>
                  <a:rPr lang="it-IT" altLang="it-IT" sz="1000" b="0" i="1" dirty="0">
                    <a:solidFill>
                      <a:srgbClr val="333399"/>
                    </a:solidFill>
                  </a:rPr>
                  <a:t>j </a:t>
                </a:r>
                <a:r>
                  <a:rPr lang="it-IT" altLang="it-IT" sz="1000" b="0" dirty="0">
                    <a:solidFill>
                      <a:srgbClr val="333399"/>
                    </a:solidFill>
                  </a:rPr>
                  <a:t>avrà come valore di u un valore maggiore al valore </a:t>
                </a:r>
                <a14:m>
                  <m:oMath xmlns:m="http://schemas.openxmlformats.org/officeDocument/2006/math">
                    <m:sSub>
                      <m:sSubPr>
                        <m:ctrlPr>
                          <a:rPr lang="it-IT" altLang="it-IT" sz="1000" b="0" i="1" dirty="0" smtClean="0">
                            <a:solidFill>
                              <a:srgbClr val="333399"/>
                            </a:solidFill>
                            <a:latin typeface="Cambria Math" panose="02040503050406030204" pitchFamily="18" charset="0"/>
                          </a:rPr>
                        </m:ctrlPr>
                      </m:sSubPr>
                      <m:e>
                        <m:r>
                          <a:rPr lang="it-IT" altLang="it-IT" sz="1000" b="0" i="1" dirty="0" smtClean="0">
                            <a:solidFill>
                              <a:srgbClr val="333399"/>
                            </a:solidFill>
                            <a:latin typeface="Cambria Math" panose="02040503050406030204" pitchFamily="18" charset="0"/>
                          </a:rPr>
                          <m:t>𝑢</m:t>
                        </m:r>
                      </m:e>
                      <m:sub>
                        <m:r>
                          <a:rPr lang="it-IT" altLang="it-IT" sz="1000" b="0" i="1" dirty="0" smtClean="0">
                            <a:solidFill>
                              <a:srgbClr val="333399"/>
                            </a:solidFill>
                            <a:latin typeface="Cambria Math" panose="02040503050406030204" pitchFamily="18" charset="0"/>
                          </a:rPr>
                          <m:t>𝑖</m:t>
                        </m:r>
                      </m:sub>
                    </m:sSub>
                    <m:r>
                      <a:rPr lang="it-IT" altLang="it-IT" sz="1000" b="0" i="1" dirty="0" smtClean="0">
                        <a:solidFill>
                          <a:srgbClr val="333399"/>
                        </a:solidFill>
                        <a:latin typeface="Cambria Math" panose="02040503050406030204" pitchFamily="18" charset="0"/>
                      </a:rPr>
                      <m:t>+1</m:t>
                    </m:r>
                  </m:oMath>
                </a14:m>
                <a:r>
                  <a:rPr lang="it-IT" altLang="it-IT" sz="1000" b="0" dirty="0">
                    <a:solidFill>
                      <a:srgbClr val="333399"/>
                    </a:solidFill>
                  </a:rPr>
                  <a:t>  </a:t>
                </a:r>
              </a:p>
              <a:p>
                <a:pPr>
                  <a:lnSpc>
                    <a:spcPct val="90000"/>
                  </a:lnSpc>
                </a:pPr>
                <a:r>
                  <a:rPr lang="it-IT" altLang="it-IT" sz="1000" b="0" dirty="0">
                    <a:solidFill>
                      <a:srgbClr val="333399"/>
                    </a:solidFill>
                  </a:rPr>
                  <a:t>Se il nodo </a:t>
                </a:r>
                <a:r>
                  <a:rPr lang="it-IT" altLang="it-IT" sz="1000" b="0" i="1" dirty="0">
                    <a:solidFill>
                      <a:srgbClr val="333399"/>
                    </a:solidFill>
                  </a:rPr>
                  <a:t>j</a:t>
                </a:r>
                <a:r>
                  <a:rPr lang="it-IT" altLang="it-IT" sz="1000" b="0" dirty="0">
                    <a:solidFill>
                      <a:srgbClr val="333399"/>
                    </a:solidFill>
                  </a:rPr>
                  <a:t> non viene visitato dopo il nodo </a:t>
                </a:r>
                <a:r>
                  <a:rPr lang="it-IT" altLang="it-IT" sz="1000" b="0" i="1" dirty="0">
                    <a:solidFill>
                      <a:srgbClr val="333399"/>
                    </a:solidFill>
                  </a:rPr>
                  <a:t>i,</a:t>
                </a:r>
                <a:r>
                  <a:rPr lang="it-IT" altLang="it-IT" sz="1000" b="0" dirty="0">
                    <a:solidFill>
                      <a:srgbClr val="333399"/>
                    </a:solidFill>
                  </a:rPr>
                  <a:t> allora l’arco (</a:t>
                </a:r>
                <a:r>
                  <a:rPr lang="it-IT" altLang="it-IT" sz="1000" b="0" dirty="0" err="1">
                    <a:solidFill>
                      <a:srgbClr val="333399"/>
                    </a:solidFill>
                  </a:rPr>
                  <a:t>i,j</a:t>
                </a:r>
                <a:r>
                  <a:rPr lang="it-IT" altLang="it-IT" sz="1000" b="0" dirty="0">
                    <a:solidFill>
                      <a:srgbClr val="333399"/>
                    </a:solidFill>
                  </a:rPr>
                  <a:t>) non viene considerato, e la variabile </a:t>
                </a:r>
                <a14:m>
                  <m:oMath xmlns:m="http://schemas.openxmlformats.org/officeDocument/2006/math">
                    <m:sSub>
                      <m:sSubPr>
                        <m:ctrlPr>
                          <a:rPr lang="it-IT" altLang="it-IT" sz="1000" b="0" i="1">
                            <a:solidFill>
                              <a:srgbClr val="333399"/>
                            </a:solidFill>
                            <a:latin typeface="Cambria Math" panose="02040503050406030204" pitchFamily="18" charset="0"/>
                          </a:rPr>
                        </m:ctrlPr>
                      </m:sSubPr>
                      <m:e>
                        <m:r>
                          <a:rPr lang="it-IT" altLang="it-IT" sz="1000" b="0" i="1">
                            <a:solidFill>
                              <a:srgbClr val="333399"/>
                            </a:solidFill>
                            <a:latin typeface="Cambria Math" panose="02040503050406030204" pitchFamily="18" charset="0"/>
                          </a:rPr>
                          <m:t>𝑥</m:t>
                        </m:r>
                      </m:e>
                      <m:sub>
                        <m:r>
                          <a:rPr lang="it-IT" altLang="it-IT" sz="1000" b="0" i="1">
                            <a:solidFill>
                              <a:srgbClr val="333399"/>
                            </a:solidFill>
                            <a:latin typeface="Cambria Math" panose="02040503050406030204" pitchFamily="18" charset="0"/>
                          </a:rPr>
                          <m:t>𝑖𝑗</m:t>
                        </m:r>
                      </m:sub>
                    </m:sSub>
                  </m:oMath>
                </a14:m>
                <a:r>
                  <a:rPr lang="it-IT" altLang="it-IT" sz="1000" b="0" dirty="0">
                    <a:solidFill>
                      <a:srgbClr val="333399"/>
                    </a:solidFill>
                  </a:rPr>
                  <a:t> sarà pari a 0. Il valore di </a:t>
                </a:r>
                <a14:m>
                  <m:oMath xmlns:m="http://schemas.openxmlformats.org/officeDocument/2006/math">
                    <m:sSub>
                      <m:sSubPr>
                        <m:ctrlPr>
                          <a:rPr lang="it-IT" altLang="it-IT" sz="1000" b="0" i="1">
                            <a:solidFill>
                              <a:srgbClr val="333399"/>
                            </a:solidFill>
                            <a:latin typeface="Cambria Math" panose="02040503050406030204" pitchFamily="18" charset="0"/>
                          </a:rPr>
                        </m:ctrlPr>
                      </m:sSubPr>
                      <m:e>
                        <m:r>
                          <a:rPr lang="it-IT" altLang="it-IT" sz="1000" b="0" i="1" smtClean="0">
                            <a:solidFill>
                              <a:srgbClr val="333399"/>
                            </a:solidFill>
                            <a:latin typeface="Cambria Math" panose="02040503050406030204" pitchFamily="18" charset="0"/>
                          </a:rPr>
                          <m:t>𝑢</m:t>
                        </m:r>
                      </m:e>
                      <m:sub>
                        <m:r>
                          <a:rPr lang="it-IT" altLang="it-IT" sz="1000" b="0" i="1" smtClean="0">
                            <a:solidFill>
                              <a:srgbClr val="333399"/>
                            </a:solidFill>
                            <a:latin typeface="Cambria Math" panose="02040503050406030204" pitchFamily="18" charset="0"/>
                          </a:rPr>
                          <m:t>𝑗</m:t>
                        </m:r>
                      </m:sub>
                    </m:sSub>
                  </m:oMath>
                </a14:m>
                <a:r>
                  <a:rPr lang="it-IT" altLang="it-IT" sz="1000" b="0" dirty="0">
                    <a:solidFill>
                      <a:srgbClr val="333399"/>
                    </a:solidFill>
                  </a:rPr>
                  <a:t> sarà o maggiore di quello di </a:t>
                </a:r>
                <a14:m>
                  <m:oMath xmlns:m="http://schemas.openxmlformats.org/officeDocument/2006/math">
                    <m:sSub>
                      <m:sSubPr>
                        <m:ctrlPr>
                          <a:rPr lang="it-IT" altLang="it-IT" sz="1000" b="0" i="1">
                            <a:solidFill>
                              <a:srgbClr val="333399"/>
                            </a:solidFill>
                            <a:latin typeface="Cambria Math" panose="02040503050406030204" pitchFamily="18" charset="0"/>
                          </a:rPr>
                        </m:ctrlPr>
                      </m:sSubPr>
                      <m:e>
                        <m:r>
                          <a:rPr lang="it-IT" altLang="it-IT" sz="1000" b="0" i="1" smtClean="0">
                            <a:solidFill>
                              <a:srgbClr val="333399"/>
                            </a:solidFill>
                            <a:latin typeface="Cambria Math" panose="02040503050406030204" pitchFamily="18" charset="0"/>
                          </a:rPr>
                          <m:t>𝑢</m:t>
                        </m:r>
                      </m:e>
                      <m:sub>
                        <m:r>
                          <a:rPr lang="it-IT" altLang="it-IT" sz="1000" b="0" i="1">
                            <a:solidFill>
                              <a:srgbClr val="333399"/>
                            </a:solidFill>
                            <a:latin typeface="Cambria Math" panose="02040503050406030204" pitchFamily="18" charset="0"/>
                          </a:rPr>
                          <m:t>𝑖</m:t>
                        </m:r>
                      </m:sub>
                    </m:sSub>
                  </m:oMath>
                </a14:m>
                <a:r>
                  <a:rPr lang="it-IT" altLang="it-IT" sz="1000" b="0" dirty="0">
                    <a:solidFill>
                      <a:srgbClr val="333399"/>
                    </a:solidFill>
                  </a:rPr>
                  <a:t>, oppure si avrà che la loro differenza sarà minore di </a:t>
                </a:r>
                <a14:m>
                  <m:oMath xmlns:m="http://schemas.openxmlformats.org/officeDocument/2006/math">
                    <m:r>
                      <a:rPr lang="it-IT" altLang="it-IT" sz="1000" b="0" i="0" smtClean="0">
                        <a:solidFill>
                          <a:srgbClr val="333399"/>
                        </a:solidFill>
                        <a:latin typeface="Cambria Math" panose="02040503050406030204" pitchFamily="18" charset="0"/>
                      </a:rPr>
                      <m:t>−</m:t>
                    </m:r>
                    <m:r>
                      <a:rPr lang="it-IT" altLang="it-IT" sz="1000" b="0" i="1" smtClean="0">
                        <a:solidFill>
                          <a:srgbClr val="333399"/>
                        </a:solidFill>
                        <a:latin typeface="Cambria Math" panose="02040503050406030204" pitchFamily="18" charset="0"/>
                      </a:rPr>
                      <m:t>𝑛</m:t>
                    </m:r>
                    <m:r>
                      <a:rPr lang="it-IT" altLang="it-IT" sz="1000" b="0" i="1" smtClean="0">
                        <a:solidFill>
                          <a:srgbClr val="333399"/>
                        </a:solidFill>
                        <a:latin typeface="Cambria Math" panose="02040503050406030204" pitchFamily="18" charset="0"/>
                      </a:rPr>
                      <m:t>+1</m:t>
                    </m:r>
                  </m:oMath>
                </a14:m>
                <a:r>
                  <a:rPr lang="it-IT" altLang="it-IT" sz="1000" b="0" dirty="0">
                    <a:solidFill>
                      <a:srgbClr val="333399"/>
                    </a:solidFill>
                  </a:rPr>
                  <a:t>, e cioè il nodo </a:t>
                </a:r>
                <a:r>
                  <a:rPr lang="it-IT" altLang="it-IT" sz="1000" b="0" i="1" dirty="0">
                    <a:solidFill>
                      <a:srgbClr val="333399"/>
                    </a:solidFill>
                  </a:rPr>
                  <a:t>i</a:t>
                </a:r>
                <a:r>
                  <a:rPr lang="it-IT" altLang="it-IT" sz="1000" b="0" dirty="0">
                    <a:solidFill>
                      <a:srgbClr val="333399"/>
                    </a:solidFill>
                  </a:rPr>
                  <a:t> ha un valore di visita che è minore di quello di visita di </a:t>
                </a:r>
                <a:r>
                  <a:rPr lang="it-IT" altLang="it-IT" sz="1000" b="0" i="1" dirty="0">
                    <a:solidFill>
                      <a:srgbClr val="333399"/>
                    </a:solidFill>
                  </a:rPr>
                  <a:t>j</a:t>
                </a:r>
                <a:r>
                  <a:rPr lang="it-IT" altLang="it-IT" sz="1000" b="0" dirty="0">
                    <a:solidFill>
                      <a:srgbClr val="333399"/>
                    </a:solidFill>
                  </a:rPr>
                  <a:t>, anche aggiungendo n-1. Schematizzando:</a:t>
                </a:r>
              </a:p>
            </p:txBody>
          </p:sp>
        </mc:Choice>
        <mc:Fallback>
          <p:sp>
            <p:nvSpPr>
              <p:cNvPr id="23" name="Rectangle 3">
                <a:extLst>
                  <a:ext uri="{FF2B5EF4-FFF2-40B4-BE49-F238E27FC236}">
                    <a16:creationId xmlns:a16="http://schemas.microsoft.com/office/drawing/2014/main" id="{9AE8B4F5-4E49-4A10-9BAE-0159DD91BC37}"/>
                  </a:ext>
                </a:extLst>
              </p:cNvPr>
              <p:cNvSpPr txBox="1">
                <a:spLocks noRot="1" noChangeAspect="1" noMove="1" noResize="1" noEditPoints="1" noAdjustHandles="1" noChangeArrowheads="1" noChangeShapeType="1" noTextEdit="1"/>
              </p:cNvSpPr>
              <p:nvPr/>
            </p:nvSpPr>
            <p:spPr bwMode="auto">
              <a:xfrm>
                <a:off x="4663401" y="2626682"/>
                <a:ext cx="4430706" cy="1101524"/>
              </a:xfrm>
              <a:prstGeom prst="rect">
                <a:avLst/>
              </a:prstGeom>
              <a:blipFill>
                <a:blip r:embed="rId3"/>
                <a:stretch>
                  <a:fillRect t="-552" b="-30387"/>
                </a:stretch>
              </a:blip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cxnSp>
        <p:nvCxnSpPr>
          <p:cNvPr id="27" name="Connettore 2 26">
            <a:extLst>
              <a:ext uri="{FF2B5EF4-FFF2-40B4-BE49-F238E27FC236}">
                <a16:creationId xmlns:a16="http://schemas.microsoft.com/office/drawing/2014/main" id="{12EA453B-9D8A-487F-A267-4747227E7B17}"/>
              </a:ext>
            </a:extLst>
          </p:cNvPr>
          <p:cNvCxnSpPr>
            <a:cxnSpLocks/>
            <a:stCxn id="22" idx="2"/>
            <a:endCxn id="23" idx="1"/>
          </p:cNvCxnSpPr>
          <p:nvPr/>
        </p:nvCxnSpPr>
        <p:spPr bwMode="auto">
          <a:xfrm rot="16200000" flipH="1">
            <a:off x="4076757" y="2590799"/>
            <a:ext cx="721847" cy="451441"/>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3">
            <a:extLst>
              <a:ext uri="{FF2B5EF4-FFF2-40B4-BE49-F238E27FC236}">
                <a16:creationId xmlns:a16="http://schemas.microsoft.com/office/drawing/2014/main" id="{41218544-CEDF-464A-9814-8F78E41D706D}"/>
              </a:ext>
            </a:extLst>
          </p:cNvPr>
          <p:cNvSpPr txBox="1">
            <a:spLocks noChangeArrowheads="1"/>
          </p:cNvSpPr>
          <p:nvPr/>
        </p:nvSpPr>
        <p:spPr bwMode="auto">
          <a:xfrm>
            <a:off x="1403350" y="1098884"/>
            <a:ext cx="7671365" cy="57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Vediamo nel caso MTZ che cosa significano e come si leggono i vincoli di assenza di </a:t>
            </a:r>
            <a:r>
              <a:rPr lang="it-IT" altLang="it-IT" sz="1200" b="0" dirty="0" err="1"/>
              <a:t>sottogiri</a:t>
            </a:r>
            <a:r>
              <a:rPr lang="it-IT" altLang="it-IT" sz="1200" b="0" dirty="0"/>
              <a:t>:</a:t>
            </a:r>
          </a:p>
        </p:txBody>
      </p:sp>
      <mc:AlternateContent xmlns:mc="http://schemas.openxmlformats.org/markup-compatibility/2006">
        <mc:Choice xmlns:a14="http://schemas.microsoft.com/office/drawing/2010/main" Requires="a14">
          <p:sp>
            <p:nvSpPr>
              <p:cNvPr id="45" name="Object 2">
                <a:extLst>
                  <a:ext uri="{FF2B5EF4-FFF2-40B4-BE49-F238E27FC236}">
                    <a16:creationId xmlns:a16="http://schemas.microsoft.com/office/drawing/2014/main" id="{8468178E-DC6D-4F46-93C4-CDC66511FF85}"/>
                  </a:ext>
                </a:extLst>
              </p:cNvPr>
              <p:cNvSpPr txBox="1"/>
              <p:nvPr/>
            </p:nvSpPr>
            <p:spPr bwMode="auto">
              <a:xfrm>
                <a:off x="5148064" y="4059540"/>
                <a:ext cx="3385145" cy="4860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ru-RU"/>
                </a:defPPr>
                <a:lvl1pPr marL="0" indent="0">
                  <a:lnSpc>
                    <a:spcPct val="90000"/>
                  </a:lnSpc>
                  <a:spcBef>
                    <a:spcPct val="20000"/>
                  </a:spcBef>
                  <a:buNone/>
                  <a:defRPr sz="1200" b="0" i="1">
                    <a:solidFill>
                      <a:srgbClr val="38393B"/>
                    </a:solidFill>
                    <a:latin typeface="Cambria Math" panose="02040503050406030204" pitchFamily="18" charset="0"/>
                  </a:defRPr>
                </a:lvl1pPr>
                <a:lvl2pPr marL="742950" indent="-285750">
                  <a:spcBef>
                    <a:spcPct val="20000"/>
                  </a:spcBef>
                  <a:buChar char="–"/>
                  <a:defRPr sz="2000">
                    <a:solidFill>
                      <a:srgbClr val="38393B"/>
                    </a:solidFill>
                    <a:latin typeface="+mn-lt"/>
                  </a:defRPr>
                </a:lvl2pPr>
                <a:lvl3pPr marL="1143000" indent="-228600">
                  <a:spcBef>
                    <a:spcPct val="20000"/>
                  </a:spcBef>
                  <a:buChar char="•"/>
                  <a:defRPr sz="2000">
                    <a:solidFill>
                      <a:srgbClr val="38393B"/>
                    </a:solidFill>
                    <a:latin typeface="+mn-lt"/>
                  </a:defRPr>
                </a:lvl3pPr>
                <a:lvl4pPr marL="1600200" indent="-228600">
                  <a:spcBef>
                    <a:spcPct val="20000"/>
                  </a:spcBef>
                  <a:buChar char="–"/>
                  <a:defRPr sz="2000">
                    <a:solidFill>
                      <a:srgbClr val="38393B"/>
                    </a:solidFill>
                    <a:latin typeface="+mn-lt"/>
                  </a:defRPr>
                </a:lvl4pPr>
                <a:lvl5pPr marL="2057400" indent="-228600">
                  <a:spcBef>
                    <a:spcPct val="20000"/>
                  </a:spcBef>
                  <a:buChar char="»"/>
                  <a:defRPr sz="2000">
                    <a:solidFill>
                      <a:srgbClr val="38393B"/>
                    </a:solidFill>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14:m>
                  <m:oMathPara xmlns:m="http://schemas.openxmlformats.org/officeDocument/2006/math">
                    <m:oMathParaPr>
                      <m:jc m:val="left"/>
                    </m:oMathParaPr>
                    <m:oMath xmlns:m="http://schemas.openxmlformats.org/officeDocument/2006/math">
                      <m:r>
                        <a:rPr lang="it-IT" b="0" i="1" smtClean="0">
                          <a:solidFill>
                            <a:srgbClr val="333399"/>
                          </a:solidFill>
                          <a:latin typeface="Cambria Math" panose="02040503050406030204" pitchFamily="18" charset="0"/>
                        </a:rPr>
                        <m:t>𝑠𝑒</m:t>
                      </m:r>
                      <m:r>
                        <a:rPr lang="it-IT" b="0" i="1" smtClean="0">
                          <a:solidFill>
                            <a:srgbClr val="333399"/>
                          </a:solidFill>
                          <a:latin typeface="Cambria Math" panose="02040503050406030204" pitchFamily="18" charset="0"/>
                        </a:rPr>
                        <m:t> </m:t>
                      </m:r>
                      <m:sSub>
                        <m:sSubPr>
                          <m:ctrlPr>
                            <a:rPr lang="it-IT" b="0" i="1" smtClean="0">
                              <a:solidFill>
                                <a:srgbClr val="333399"/>
                              </a:solidFill>
                              <a:latin typeface="Cambria Math" panose="02040503050406030204" pitchFamily="18" charset="0"/>
                            </a:rPr>
                          </m:ctrlPr>
                        </m:sSubPr>
                        <m:e>
                          <m:r>
                            <a:rPr lang="it-IT" b="0" i="1" smtClean="0">
                              <a:solidFill>
                                <a:srgbClr val="333399"/>
                              </a:solidFill>
                              <a:latin typeface="Cambria Math" panose="02040503050406030204" pitchFamily="18" charset="0"/>
                            </a:rPr>
                            <m:t>𝑥</m:t>
                          </m:r>
                        </m:e>
                        <m:sub>
                          <m:r>
                            <a:rPr lang="it-IT" b="0" i="1" smtClean="0">
                              <a:solidFill>
                                <a:srgbClr val="333399"/>
                              </a:solidFill>
                              <a:latin typeface="Cambria Math" panose="02040503050406030204" pitchFamily="18" charset="0"/>
                            </a:rPr>
                            <m:t>𝑖𝑗</m:t>
                          </m:r>
                        </m:sub>
                      </m:sSub>
                      <m:r>
                        <a:rPr lang="it-IT" b="0" i="1" smtClean="0">
                          <a:solidFill>
                            <a:srgbClr val="333399"/>
                          </a:solidFill>
                          <a:latin typeface="Cambria Math" panose="02040503050406030204" pitchFamily="18" charset="0"/>
                        </a:rPr>
                        <m:t>=1→</m:t>
                      </m:r>
                      <m:sSub>
                        <m:sSubPr>
                          <m:ctrlPr>
                            <a:rPr lang="it-IT" i="1" smtClean="0">
                              <a:solidFill>
                                <a:srgbClr val="333399"/>
                              </a:solidFill>
                              <a:latin typeface="Cambria Math" panose="02040503050406030204" pitchFamily="18" charset="0"/>
                            </a:rPr>
                          </m:ctrlPr>
                        </m:sSubPr>
                        <m:e>
                          <m:r>
                            <a:rPr lang="it-IT" b="0" i="1" smtClean="0">
                              <a:solidFill>
                                <a:srgbClr val="333399"/>
                              </a:solidFill>
                              <a:latin typeface="Cambria Math" panose="02040503050406030204" pitchFamily="18" charset="0"/>
                            </a:rPr>
                            <m:t>𝑢</m:t>
                          </m:r>
                        </m:e>
                        <m:sub>
                          <m:r>
                            <a:rPr lang="it-IT" b="0" i="1" smtClean="0">
                              <a:solidFill>
                                <a:srgbClr val="333399"/>
                              </a:solidFill>
                              <a:latin typeface="Cambria Math" panose="02040503050406030204" pitchFamily="18" charset="0"/>
                            </a:rPr>
                            <m:t>𝑗</m:t>
                          </m:r>
                        </m:sub>
                      </m:sSub>
                      <m:r>
                        <a:rPr lang="it-IT" b="0" i="1" smtClean="0">
                          <a:solidFill>
                            <a:srgbClr val="333399"/>
                          </a:solidFill>
                          <a:latin typeface="Cambria Math" panose="02040503050406030204" pitchFamily="18" charset="0"/>
                        </a:rPr>
                        <m:t>≥</m:t>
                      </m:r>
                      <m:sSub>
                        <m:sSubPr>
                          <m:ctrlPr>
                            <a:rPr lang="it-IT">
                              <a:solidFill>
                                <a:srgbClr val="333399"/>
                              </a:solidFill>
                            </a:rPr>
                          </m:ctrlPr>
                        </m:sSubPr>
                        <m:e>
                          <m:r>
                            <a:rPr lang="it-IT">
                              <a:solidFill>
                                <a:srgbClr val="333399"/>
                              </a:solidFill>
                            </a:rPr>
                            <m:t>𝑢</m:t>
                          </m:r>
                        </m:e>
                        <m:sub>
                          <m:r>
                            <a:rPr lang="it-IT" b="0" i="1" smtClean="0">
                              <a:solidFill>
                                <a:srgbClr val="333399"/>
                              </a:solidFill>
                              <a:latin typeface="Cambria Math" panose="02040503050406030204" pitchFamily="18" charset="0"/>
                            </a:rPr>
                            <m:t>𝑖</m:t>
                          </m:r>
                        </m:sub>
                      </m:sSub>
                      <m:r>
                        <a:rPr lang="it-IT" b="0" i="1" smtClean="0">
                          <a:solidFill>
                            <a:srgbClr val="333399"/>
                          </a:solidFill>
                          <a:latin typeface="Cambria Math" panose="02040503050406030204" pitchFamily="18" charset="0"/>
                        </a:rPr>
                        <m:t>+</m:t>
                      </m:r>
                      <m:r>
                        <a:rPr lang="it-IT" b="0" i="1" smtClean="0">
                          <a:solidFill>
                            <a:srgbClr val="333399"/>
                          </a:solidFill>
                          <a:latin typeface="Cambria Math" panose="02040503050406030204" pitchFamily="18" charset="0"/>
                        </a:rPr>
                        <m:t>1     </m:t>
                      </m:r>
                    </m:oMath>
                  </m:oMathPara>
                </a14:m>
                <a:endParaRPr lang="it-IT" b="0" i="0" dirty="0">
                  <a:solidFill>
                    <a:srgbClr val="333399"/>
                  </a:solidFill>
                </a:endParaRPr>
              </a:p>
              <a:p>
                <a:pPr/>
                <a14:m>
                  <m:oMathPara xmlns:m="http://schemas.openxmlformats.org/officeDocument/2006/math">
                    <m:oMathParaPr>
                      <m:jc m:val="left"/>
                    </m:oMathParaPr>
                    <m:oMath xmlns:m="http://schemas.openxmlformats.org/officeDocument/2006/math">
                      <m:r>
                        <a:rPr lang="it-IT" b="0" i="1" smtClean="0">
                          <a:solidFill>
                            <a:srgbClr val="333399"/>
                          </a:solidFill>
                          <a:latin typeface="Cambria Math" panose="02040503050406030204" pitchFamily="18" charset="0"/>
                        </a:rPr>
                        <m:t>𝑠𝑒</m:t>
                      </m:r>
                      <m:r>
                        <a:rPr lang="it-IT" b="0" i="1" smtClean="0">
                          <a:solidFill>
                            <a:srgbClr val="333399"/>
                          </a:solidFill>
                          <a:latin typeface="Cambria Math" panose="02040503050406030204" pitchFamily="18" charset="0"/>
                        </a:rPr>
                        <m:t> </m:t>
                      </m:r>
                      <m:sSub>
                        <m:sSubPr>
                          <m:ctrlPr>
                            <a:rPr lang="it-IT" b="0" i="1" smtClean="0">
                              <a:solidFill>
                                <a:srgbClr val="333399"/>
                              </a:solidFill>
                              <a:latin typeface="Cambria Math" panose="02040503050406030204" pitchFamily="18" charset="0"/>
                            </a:rPr>
                          </m:ctrlPr>
                        </m:sSubPr>
                        <m:e>
                          <m:r>
                            <a:rPr lang="it-IT" b="0" i="1" smtClean="0">
                              <a:solidFill>
                                <a:srgbClr val="333399"/>
                              </a:solidFill>
                              <a:latin typeface="Cambria Math" panose="02040503050406030204" pitchFamily="18" charset="0"/>
                            </a:rPr>
                            <m:t>𝑥</m:t>
                          </m:r>
                        </m:e>
                        <m:sub>
                          <m:r>
                            <a:rPr lang="it-IT" b="0" i="1" smtClean="0">
                              <a:solidFill>
                                <a:srgbClr val="333399"/>
                              </a:solidFill>
                              <a:latin typeface="Cambria Math" panose="02040503050406030204" pitchFamily="18" charset="0"/>
                            </a:rPr>
                            <m:t>𝑖𝑗</m:t>
                          </m:r>
                        </m:sub>
                      </m:sSub>
                      <m:r>
                        <a:rPr lang="it-IT" b="0" i="1" smtClean="0">
                          <a:solidFill>
                            <a:srgbClr val="333399"/>
                          </a:solidFill>
                          <a:latin typeface="Cambria Math" panose="02040503050406030204" pitchFamily="18" charset="0"/>
                        </a:rPr>
                        <m:t>=0</m:t>
                      </m:r>
                      <m:r>
                        <a:rPr lang="it-IT" b="0" i="1" smtClean="0">
                          <a:solidFill>
                            <a:srgbClr val="333399"/>
                          </a:solidFill>
                          <a:latin typeface="Cambria Math" panose="02040503050406030204" pitchFamily="18" charset="0"/>
                        </a:rPr>
                        <m:t>→</m:t>
                      </m:r>
                      <m:sSub>
                        <m:sSubPr>
                          <m:ctrlPr>
                            <a:rPr lang="it-IT" i="1" smtClean="0">
                              <a:solidFill>
                                <a:srgbClr val="333399"/>
                              </a:solidFill>
                              <a:latin typeface="Cambria Math" panose="02040503050406030204" pitchFamily="18" charset="0"/>
                            </a:rPr>
                          </m:ctrlPr>
                        </m:sSubPr>
                        <m:e>
                          <m:r>
                            <a:rPr lang="it-IT" b="0" i="1" smtClean="0">
                              <a:solidFill>
                                <a:srgbClr val="333399"/>
                              </a:solidFill>
                              <a:latin typeface="Cambria Math" panose="02040503050406030204" pitchFamily="18" charset="0"/>
                            </a:rPr>
                            <m:t>𝑢</m:t>
                          </m:r>
                        </m:e>
                        <m:sub>
                          <m:r>
                            <a:rPr lang="it-IT" b="0" i="1" smtClean="0">
                              <a:solidFill>
                                <a:srgbClr val="333399"/>
                              </a:solidFill>
                              <a:latin typeface="Cambria Math" panose="02040503050406030204" pitchFamily="18" charset="0"/>
                            </a:rPr>
                            <m:t>𝑗</m:t>
                          </m:r>
                        </m:sub>
                      </m:sSub>
                      <m:r>
                        <a:rPr lang="it-IT" b="0" i="1" smtClean="0">
                          <a:solidFill>
                            <a:srgbClr val="333399"/>
                          </a:solidFill>
                          <a:latin typeface="Cambria Math" panose="02040503050406030204" pitchFamily="18" charset="0"/>
                        </a:rPr>
                        <m:t>≥</m:t>
                      </m:r>
                      <m:sSub>
                        <m:sSubPr>
                          <m:ctrlPr>
                            <a:rPr lang="it-IT" i="1">
                              <a:solidFill>
                                <a:srgbClr val="333399"/>
                              </a:solidFill>
                              <a:latin typeface="Cambria Math" panose="02040503050406030204" pitchFamily="18" charset="0"/>
                            </a:rPr>
                          </m:ctrlPr>
                        </m:sSubPr>
                        <m:e>
                          <m:r>
                            <a:rPr lang="it-IT">
                              <a:solidFill>
                                <a:srgbClr val="333399"/>
                              </a:solidFill>
                              <a:latin typeface="Cambria Math" panose="02040503050406030204" pitchFamily="18" charset="0"/>
                            </a:rPr>
                            <m:t>𝑢</m:t>
                          </m:r>
                        </m:e>
                        <m:sub>
                          <m:r>
                            <a:rPr lang="it-IT" b="0" i="1" smtClean="0">
                              <a:solidFill>
                                <a:srgbClr val="333399"/>
                              </a:solidFill>
                              <a:latin typeface="Cambria Math" panose="02040503050406030204" pitchFamily="18" charset="0"/>
                            </a:rPr>
                            <m:t>𝑖</m:t>
                          </m:r>
                        </m:sub>
                      </m:sSub>
                      <m:r>
                        <a:rPr lang="it-IT" b="0" i="1" smtClean="0">
                          <a:solidFill>
                            <a:srgbClr val="333399"/>
                          </a:solidFill>
                          <a:latin typeface="Cambria Math" panose="02040503050406030204" pitchFamily="18" charset="0"/>
                        </a:rPr>
                        <m:t>  </m:t>
                      </m:r>
                      <m:r>
                        <a:rPr lang="it-IT" b="0" i="1" smtClean="0">
                          <a:solidFill>
                            <a:srgbClr val="333399"/>
                          </a:solidFill>
                          <a:latin typeface="Cambria Math" panose="02040503050406030204" pitchFamily="18" charset="0"/>
                        </a:rPr>
                        <m:t>𝑜𝑝𝑝𝑢𝑟𝑒</m:t>
                      </m:r>
                      <m:r>
                        <a:rPr lang="it-IT" b="0" i="1" smtClean="0">
                          <a:solidFill>
                            <a:srgbClr val="333399"/>
                          </a:solidFill>
                          <a:latin typeface="Cambria Math" panose="02040503050406030204" pitchFamily="18" charset="0"/>
                        </a:rPr>
                        <m:t>  </m:t>
                      </m:r>
                      <m:sSub>
                        <m:sSubPr>
                          <m:ctrlPr>
                            <a:rPr lang="it-IT" b="0" i="1" smtClean="0">
                              <a:solidFill>
                                <a:srgbClr val="333399"/>
                              </a:solidFill>
                              <a:latin typeface="Cambria Math" panose="02040503050406030204" pitchFamily="18" charset="0"/>
                            </a:rPr>
                          </m:ctrlPr>
                        </m:sSubPr>
                        <m:e>
                          <m:r>
                            <a:rPr lang="it-IT" b="0" i="1" smtClean="0">
                              <a:solidFill>
                                <a:srgbClr val="333399"/>
                              </a:solidFill>
                              <a:latin typeface="Cambria Math" panose="02040503050406030204" pitchFamily="18" charset="0"/>
                            </a:rPr>
                            <m:t>𝑢</m:t>
                          </m:r>
                        </m:e>
                        <m:sub>
                          <m:r>
                            <a:rPr lang="it-IT" b="0" i="1" smtClean="0">
                              <a:solidFill>
                                <a:srgbClr val="333399"/>
                              </a:solidFill>
                              <a:latin typeface="Cambria Math" panose="02040503050406030204" pitchFamily="18" charset="0"/>
                            </a:rPr>
                            <m:t>𝑖</m:t>
                          </m:r>
                        </m:sub>
                      </m:sSub>
                      <m:r>
                        <a:rPr lang="it-IT" b="0" i="1" smtClean="0">
                          <a:solidFill>
                            <a:srgbClr val="333399"/>
                          </a:solidFill>
                          <a:latin typeface="Cambria Math" panose="02040503050406030204" pitchFamily="18" charset="0"/>
                        </a:rPr>
                        <m:t>−</m:t>
                      </m:r>
                      <m:sSub>
                        <m:sSubPr>
                          <m:ctrlPr>
                            <a:rPr lang="it-IT" b="0" i="1" smtClean="0">
                              <a:solidFill>
                                <a:srgbClr val="333399"/>
                              </a:solidFill>
                              <a:latin typeface="Cambria Math" panose="02040503050406030204" pitchFamily="18" charset="0"/>
                            </a:rPr>
                          </m:ctrlPr>
                        </m:sSubPr>
                        <m:e>
                          <m:r>
                            <a:rPr lang="it-IT" b="0" i="1" smtClean="0">
                              <a:solidFill>
                                <a:srgbClr val="333399"/>
                              </a:solidFill>
                              <a:latin typeface="Cambria Math" panose="02040503050406030204" pitchFamily="18" charset="0"/>
                            </a:rPr>
                            <m:t>𝑢</m:t>
                          </m:r>
                        </m:e>
                        <m:sub>
                          <m:r>
                            <a:rPr lang="it-IT" b="0" i="1" smtClean="0">
                              <a:solidFill>
                                <a:srgbClr val="333399"/>
                              </a:solidFill>
                              <a:latin typeface="Cambria Math" panose="02040503050406030204" pitchFamily="18" charset="0"/>
                            </a:rPr>
                            <m:t>𝑗</m:t>
                          </m:r>
                        </m:sub>
                      </m:sSub>
                      <m:r>
                        <a:rPr lang="it-IT" b="0" i="1" smtClean="0">
                          <a:solidFill>
                            <a:srgbClr val="333399"/>
                          </a:solidFill>
                          <a:latin typeface="Cambria Math" panose="02040503050406030204" pitchFamily="18" charset="0"/>
                        </a:rPr>
                        <m:t>≤</m:t>
                      </m:r>
                      <m:r>
                        <a:rPr lang="it-IT" b="0" i="1" smtClean="0">
                          <a:solidFill>
                            <a:srgbClr val="333399"/>
                          </a:solidFill>
                          <a:latin typeface="Cambria Math" panose="02040503050406030204" pitchFamily="18" charset="0"/>
                        </a:rPr>
                        <m:t>𝑛</m:t>
                      </m:r>
                      <m:r>
                        <a:rPr lang="it-IT" b="0" i="1" smtClean="0">
                          <a:solidFill>
                            <a:srgbClr val="333399"/>
                          </a:solidFill>
                          <a:latin typeface="Cambria Math" panose="02040503050406030204" pitchFamily="18" charset="0"/>
                        </a:rPr>
                        <m:t>−1   </m:t>
                      </m:r>
                    </m:oMath>
                  </m:oMathPara>
                </a14:m>
                <a:endParaRPr lang="it-IT" b="0" i="0" dirty="0">
                  <a:solidFill>
                    <a:srgbClr val="333399"/>
                  </a:solidFill>
                </a:endParaRPr>
              </a:p>
              <a:p>
                <a:endParaRPr lang="it-IT" i="0" dirty="0">
                  <a:solidFill>
                    <a:srgbClr val="333399"/>
                  </a:solidFill>
                </a:endParaRPr>
              </a:p>
            </p:txBody>
          </p:sp>
        </mc:Choice>
        <mc:Fallback>
          <p:sp>
            <p:nvSpPr>
              <p:cNvPr id="45" name="Object 2">
                <a:extLst>
                  <a:ext uri="{FF2B5EF4-FFF2-40B4-BE49-F238E27FC236}">
                    <a16:creationId xmlns:a16="http://schemas.microsoft.com/office/drawing/2014/main" id="{8468178E-DC6D-4F46-93C4-CDC66511FF85}"/>
                  </a:ext>
                </a:extLst>
              </p:cNvPr>
              <p:cNvSpPr txBox="1">
                <a:spLocks noRot="1" noChangeAspect="1" noMove="1" noResize="1" noEditPoints="1" noAdjustHandles="1" noChangeArrowheads="1" noChangeShapeType="1" noTextEdit="1"/>
              </p:cNvSpPr>
              <p:nvPr/>
            </p:nvSpPr>
            <p:spPr bwMode="auto">
              <a:xfrm>
                <a:off x="5148064" y="4059540"/>
                <a:ext cx="3385145" cy="48600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Tree>
    <p:extLst>
      <p:ext uri="{BB962C8B-B14F-4D97-AF65-F5344CB8AC3E}">
        <p14:creationId xmlns:p14="http://schemas.microsoft.com/office/powerpoint/2010/main" val="257144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2" grpId="0" animBg="1"/>
      <p:bldP spid="23"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Il TSP è NP-</a:t>
            </a:r>
            <a:r>
              <a:rPr lang="en-US" altLang="it-IT" dirty="0" err="1"/>
              <a:t>completo</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25</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1" y="1243625"/>
            <a:ext cx="7417122" cy="68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Il </a:t>
            </a:r>
            <a:r>
              <a:rPr lang="en-US" altLang="it-IT" sz="1200" b="0" dirty="0" err="1"/>
              <a:t>problema</a:t>
            </a:r>
            <a:r>
              <a:rPr lang="en-US" altLang="it-IT" sz="1200" b="0" dirty="0"/>
              <a:t> del TSP è un </a:t>
            </a:r>
            <a:r>
              <a:rPr lang="en-US" altLang="it-IT" sz="1200" b="0" dirty="0" err="1"/>
              <a:t>tipo</a:t>
            </a:r>
            <a:r>
              <a:rPr lang="en-US" altLang="it-IT" sz="1200" b="0" dirty="0"/>
              <a:t> di </a:t>
            </a:r>
            <a:r>
              <a:rPr lang="en-US" altLang="it-IT" sz="1200" b="0" dirty="0" err="1"/>
              <a:t>problema</a:t>
            </a:r>
            <a:r>
              <a:rPr lang="en-US" altLang="it-IT" sz="1200" b="0" dirty="0"/>
              <a:t> NP – </a:t>
            </a:r>
            <a:r>
              <a:rPr lang="en-US" altLang="it-IT" sz="1200" b="0" dirty="0" err="1"/>
              <a:t>completo</a:t>
            </a:r>
            <a:r>
              <a:rPr lang="en-US" altLang="it-IT" sz="1200" b="0" dirty="0"/>
              <a:t>. </a:t>
            </a:r>
          </a:p>
          <a:p>
            <a:pPr marL="0" indent="0">
              <a:lnSpc>
                <a:spcPct val="90000"/>
              </a:lnSpc>
              <a:buNone/>
            </a:pPr>
            <a:r>
              <a:rPr lang="en-US" altLang="it-IT" sz="1200" b="0" dirty="0" err="1"/>
              <a:t>Infatti</a:t>
            </a:r>
            <a:r>
              <a:rPr lang="en-US" altLang="it-IT" sz="1200" b="0" dirty="0"/>
              <a:t>, </a:t>
            </a:r>
            <a:r>
              <a:rPr lang="en-US" altLang="it-IT" sz="1200" b="0" dirty="0" err="1"/>
              <a:t>supponiamo</a:t>
            </a:r>
            <a:r>
              <a:rPr lang="en-US" altLang="it-IT" sz="1200" b="0" dirty="0"/>
              <a:t> di </a:t>
            </a:r>
            <a:r>
              <a:rPr lang="en-US" altLang="it-IT" sz="1200" b="0" dirty="0" err="1"/>
              <a:t>poter</a:t>
            </a:r>
            <a:r>
              <a:rPr lang="en-US" altLang="it-IT" sz="1200" b="0" dirty="0"/>
              <a:t> </a:t>
            </a:r>
            <a:r>
              <a:rPr lang="en-US" altLang="it-IT" sz="1200" b="0" dirty="0" err="1"/>
              <a:t>costruire</a:t>
            </a:r>
            <a:r>
              <a:rPr lang="en-US" altLang="it-IT" sz="1200" b="0" dirty="0"/>
              <a:t> un </a:t>
            </a:r>
            <a:r>
              <a:rPr lang="en-US" altLang="it-IT" sz="1200" b="0" dirty="0" err="1"/>
              <a:t>algoritmo</a:t>
            </a:r>
            <a:r>
              <a:rPr lang="en-US" altLang="it-IT" sz="1200" b="0" dirty="0"/>
              <a:t> </a:t>
            </a:r>
            <a:r>
              <a:rPr lang="en-US" altLang="it-IT" sz="1200" dirty="0"/>
              <a:t>A</a:t>
            </a:r>
            <a:r>
              <a:rPr lang="en-US" altLang="it-IT" sz="1200" b="0" dirty="0"/>
              <a:t> </a:t>
            </a:r>
            <a:r>
              <a:rPr lang="en-US" altLang="it-IT" sz="1200" b="0" dirty="0" err="1"/>
              <a:t>che</a:t>
            </a:r>
            <a:r>
              <a:rPr lang="en-US" altLang="it-IT" sz="1200" b="0" dirty="0"/>
              <a:t> </a:t>
            </a:r>
            <a:r>
              <a:rPr lang="en-US" altLang="it-IT" sz="1200" b="0" dirty="0" err="1"/>
              <a:t>trova</a:t>
            </a:r>
            <a:r>
              <a:rPr lang="en-US" altLang="it-IT" sz="1200" b="0" dirty="0"/>
              <a:t> la </a:t>
            </a:r>
            <a:r>
              <a:rPr lang="en-US" altLang="it-IT" sz="1200" b="0" dirty="0" err="1"/>
              <a:t>soluzione</a:t>
            </a:r>
            <a:r>
              <a:rPr lang="en-US" altLang="it-IT" sz="1200" b="0" dirty="0"/>
              <a:t> del </a:t>
            </a:r>
            <a:r>
              <a:rPr lang="en-US" altLang="it-IT" sz="1200" b="0" dirty="0" err="1"/>
              <a:t>problema</a:t>
            </a:r>
            <a:r>
              <a:rPr lang="en-US" altLang="it-IT" sz="1200" b="0" dirty="0"/>
              <a:t> del TSP con </a:t>
            </a:r>
            <a:r>
              <a:rPr lang="en-US" altLang="it-IT" sz="1200" b="0" dirty="0" err="1"/>
              <a:t>costo</a:t>
            </a:r>
            <a:r>
              <a:rPr lang="en-US" altLang="it-IT" sz="1200" b="0" dirty="0"/>
              <a:t> </a:t>
            </a:r>
            <a:r>
              <a:rPr lang="en-US" altLang="it-IT" sz="1200" b="0" dirty="0" err="1"/>
              <a:t>unitario</a:t>
            </a:r>
            <a:r>
              <a:rPr lang="en-US" altLang="it-IT" sz="1200" b="0" dirty="0"/>
              <a:t> </a:t>
            </a:r>
            <a:r>
              <a:rPr lang="en-US" altLang="it-IT" sz="1200" b="0" dirty="0" err="1"/>
              <a:t>su</a:t>
            </a:r>
            <a:r>
              <a:rPr lang="en-US" altLang="it-IT" sz="1200" b="0" dirty="0"/>
              <a:t> un </a:t>
            </a:r>
            <a:r>
              <a:rPr lang="en-US" altLang="it-IT" sz="1200" b="0" dirty="0" err="1"/>
              <a:t>grafo</a:t>
            </a:r>
            <a:r>
              <a:rPr lang="en-US" altLang="it-IT" sz="1200" b="0" dirty="0"/>
              <a:t> </a:t>
            </a:r>
            <a:r>
              <a:rPr lang="en-US" altLang="it-IT" sz="1200" dirty="0"/>
              <a:t>G</a:t>
            </a:r>
            <a:r>
              <a:rPr lang="en-US" altLang="it-IT" sz="1200" b="0" dirty="0"/>
              <a:t> con </a:t>
            </a:r>
            <a:r>
              <a:rPr lang="en-US" altLang="it-IT" sz="1200" b="0" i="1" dirty="0"/>
              <a:t>n</a:t>
            </a:r>
            <a:r>
              <a:rPr lang="en-US" altLang="it-IT" sz="1200" b="0" dirty="0"/>
              <a:t> nodi, e </a:t>
            </a:r>
            <a:r>
              <a:rPr lang="en-US" altLang="it-IT" sz="1200" b="0" dirty="0" err="1"/>
              <a:t>supponiamo</a:t>
            </a:r>
            <a:r>
              <a:rPr lang="en-US" altLang="it-IT" sz="1200" b="0" dirty="0"/>
              <a:t> di </a:t>
            </a:r>
            <a:r>
              <a:rPr lang="en-US" altLang="it-IT" sz="1200" b="0" dirty="0" err="1"/>
              <a:t>definire</a:t>
            </a:r>
            <a:r>
              <a:rPr lang="en-US" altLang="it-IT" sz="1200" b="0" dirty="0"/>
              <a:t> un </a:t>
            </a:r>
            <a:r>
              <a:rPr lang="en-US" altLang="it-IT" sz="1200" b="0" dirty="0" err="1"/>
              <a:t>algoritmo</a:t>
            </a:r>
            <a:r>
              <a:rPr lang="en-US" altLang="it-IT" sz="1200" b="0" dirty="0"/>
              <a:t> </a:t>
            </a:r>
            <a:r>
              <a:rPr lang="en-US" altLang="it-IT" sz="1200" b="0" dirty="0" err="1"/>
              <a:t>polinomiale</a:t>
            </a:r>
            <a:r>
              <a:rPr lang="en-US" altLang="it-IT" sz="1200" b="0" dirty="0"/>
              <a:t> B di </a:t>
            </a:r>
            <a:r>
              <a:rPr lang="en-US" altLang="it-IT" sz="1200" b="0" dirty="0" err="1"/>
              <a:t>questo</a:t>
            </a:r>
            <a:r>
              <a:rPr lang="en-US" altLang="it-IT" sz="1200" b="0" dirty="0"/>
              <a:t> </a:t>
            </a:r>
            <a:r>
              <a:rPr lang="en-US" altLang="it-IT" sz="1200" b="0" dirty="0" err="1"/>
              <a:t>tipo</a:t>
            </a:r>
            <a:r>
              <a:rPr lang="en-US" altLang="it-IT" sz="1200" b="0" dirty="0"/>
              <a:t>:</a:t>
            </a:r>
          </a:p>
        </p:txBody>
      </p:sp>
      <p:sp>
        <p:nvSpPr>
          <p:cNvPr id="22" name="Rectangle 3">
            <a:extLst>
              <a:ext uri="{FF2B5EF4-FFF2-40B4-BE49-F238E27FC236}">
                <a16:creationId xmlns:a16="http://schemas.microsoft.com/office/drawing/2014/main" id="{3BDAA545-2E71-49B7-AD2B-650BC07310A3}"/>
              </a:ext>
            </a:extLst>
          </p:cNvPr>
          <p:cNvSpPr txBox="1">
            <a:spLocks noChangeArrowheads="1"/>
          </p:cNvSpPr>
          <p:nvPr/>
        </p:nvSpPr>
        <p:spPr bwMode="auto">
          <a:xfrm>
            <a:off x="1403350" y="3350794"/>
            <a:ext cx="741712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Possiamo</a:t>
            </a:r>
            <a:r>
              <a:rPr lang="en-US" altLang="it-IT" sz="1200" b="0" dirty="0"/>
              <a:t> dire </a:t>
            </a:r>
            <a:r>
              <a:rPr lang="en-US" altLang="it-IT" sz="1200" b="0" dirty="0" err="1"/>
              <a:t>che</a:t>
            </a:r>
            <a:r>
              <a:rPr lang="en-US" altLang="it-IT" sz="1200" b="0" dirty="0"/>
              <a:t> </a:t>
            </a:r>
            <a:r>
              <a:rPr lang="it-IT" altLang="it-IT" sz="1200" b="0" dirty="0"/>
              <a:t>il costo di una soluzione del TSP non può essere meno di </a:t>
            </a:r>
            <a:r>
              <a:rPr lang="it-IT" altLang="it-IT" sz="1200" b="0" i="1" dirty="0"/>
              <a:t>n</a:t>
            </a:r>
            <a:r>
              <a:rPr lang="it-IT" altLang="it-IT" sz="1200" b="0" dirty="0"/>
              <a:t>, in quanto il costo del collegamento fra due città è almeno pari a 1, e le città da collegare sono </a:t>
            </a:r>
            <a:r>
              <a:rPr lang="it-IT" altLang="it-IT" sz="1200" b="0" i="1" dirty="0"/>
              <a:t>n</a:t>
            </a:r>
            <a:r>
              <a:rPr lang="it-IT" altLang="it-IT" sz="1200" b="0" dirty="0"/>
              <a:t>. </a:t>
            </a:r>
          </a:p>
          <a:p>
            <a:pPr marL="0" indent="0">
              <a:lnSpc>
                <a:spcPct val="90000"/>
              </a:lnSpc>
              <a:buNone/>
            </a:pPr>
            <a:r>
              <a:rPr lang="it-IT" altLang="it-IT" sz="1200" b="0" dirty="0"/>
              <a:t>Se il costo è </a:t>
            </a:r>
            <a:r>
              <a:rPr lang="it-IT" altLang="it-IT" sz="1200" b="0" i="1" dirty="0"/>
              <a:t>n</a:t>
            </a:r>
            <a:r>
              <a:rPr lang="it-IT" altLang="it-IT" sz="1200" b="0" dirty="0"/>
              <a:t>, allora vuol dire che ogni coppia di città consecutive è collegata a costo 1, e poiché tali costi corrispondono ad archi di </a:t>
            </a:r>
            <a:r>
              <a:rPr lang="it-IT" altLang="it-IT" sz="1200" dirty="0"/>
              <a:t>G</a:t>
            </a:r>
            <a:r>
              <a:rPr lang="it-IT" altLang="it-IT" sz="1200" b="0" dirty="0"/>
              <a:t>, ne segue che la sequenza della città corrisponde a un circuito hamiltoniano.</a:t>
            </a:r>
          </a:p>
          <a:p>
            <a:pPr marL="0" indent="0">
              <a:lnSpc>
                <a:spcPct val="90000"/>
              </a:lnSpc>
              <a:buNone/>
            </a:pPr>
            <a:r>
              <a:rPr lang="it-IT" altLang="it-IT" sz="1200" b="0" dirty="0"/>
              <a:t>Viceversa, se </a:t>
            </a:r>
            <a:r>
              <a:rPr lang="it-IT" altLang="it-IT" sz="1200" dirty="0"/>
              <a:t>G</a:t>
            </a:r>
            <a:r>
              <a:rPr lang="it-IT" altLang="it-IT" sz="1200" b="0" dirty="0"/>
              <a:t> è hamiltoniano, allora la sequenza di città corrispondente a un circuito hamiltoniano ha chiaramente costo </a:t>
            </a:r>
            <a:r>
              <a:rPr lang="it-IT" altLang="it-IT" sz="1200" b="0" i="1" dirty="0"/>
              <a:t>n</a:t>
            </a:r>
            <a:r>
              <a:rPr lang="it-IT" altLang="it-IT" sz="1200" b="0" dirty="0"/>
              <a:t>, che per quanto detto è minimo.</a:t>
            </a:r>
            <a:endParaRPr lang="en-US" altLang="it-IT" sz="1200" b="0" dirty="0"/>
          </a:p>
          <a:p>
            <a:pPr marL="0" indent="0">
              <a:lnSpc>
                <a:spcPct val="90000"/>
              </a:lnSpc>
              <a:buNone/>
            </a:pPr>
            <a:endParaRPr lang="en-US" altLang="it-IT" sz="1200" b="0" dirty="0"/>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112ECAA9-E66B-4695-BD3A-7611447D0A38}"/>
                  </a:ext>
                </a:extLst>
              </p:cNvPr>
              <p:cNvSpPr txBox="1"/>
              <p:nvPr/>
            </p:nvSpPr>
            <p:spPr>
              <a:xfrm>
                <a:off x="1858187" y="2202018"/>
                <a:ext cx="6507447" cy="785408"/>
              </a:xfrm>
              <a:prstGeom prst="rect">
                <a:avLst/>
              </a:prstGeom>
              <a:solidFill>
                <a:schemeClr val="accent3">
                  <a:lumMod val="95000"/>
                </a:schemeClr>
              </a:solidFill>
              <a:effectLst>
                <a:outerShdw blurRad="63500" sx="102000" sy="102000" algn="ctr" rotWithShape="0">
                  <a:prstClr val="black">
                    <a:alpha val="40000"/>
                  </a:prstClr>
                </a:outerShdw>
              </a:effectLst>
            </p:spPr>
            <p:txBody>
              <a:bodyPr wrap="square">
                <a:spAutoFit/>
              </a:bodyPr>
              <a:lstStyle/>
              <a:p>
                <a:r>
                  <a:rPr lang="it-IT" sz="1100" b="0" dirty="0">
                    <a:latin typeface="Sanskrit Text" panose="020B0502040204020203" pitchFamily="18" charset="0"/>
                    <a:cs typeface="Sanskrit Text" panose="020B0502040204020203" pitchFamily="18" charset="0"/>
                  </a:rPr>
                  <a:t>Fai corrispondere ai nodi di </a:t>
                </a:r>
                <a:r>
                  <a:rPr lang="it-IT" sz="1100" i="1" dirty="0">
                    <a:latin typeface="Sanskrit Text" panose="020B0502040204020203" pitchFamily="18" charset="0"/>
                    <a:cs typeface="Sanskrit Text" panose="020B0502040204020203" pitchFamily="18" charset="0"/>
                  </a:rPr>
                  <a:t>G</a:t>
                </a:r>
                <a:r>
                  <a:rPr lang="it-IT" sz="1100" b="0" dirty="0">
                    <a:latin typeface="Sanskrit Text" panose="020B0502040204020203" pitchFamily="18" charset="0"/>
                    <a:cs typeface="Sanskrit Text" panose="020B0502040204020203" pitchFamily="18" charset="0"/>
                  </a:rPr>
                  <a:t> altrettante città; </a:t>
                </a:r>
              </a:p>
              <a:p>
                <a:r>
                  <a:rPr lang="it-IT" sz="1100" b="0" dirty="0">
                    <a:latin typeface="Sanskrit Text" panose="020B0502040204020203" pitchFamily="18" charset="0"/>
                    <a:cs typeface="Sanskrit Text" panose="020B0502040204020203" pitchFamily="18" charset="0"/>
                  </a:rPr>
                  <a:t>Per ogni coppia di città i, j poni </a:t>
                </a:r>
                <a14:m>
                  <m:oMath xmlns:m="http://schemas.openxmlformats.org/officeDocument/2006/math">
                    <m:sSub>
                      <m:sSubPr>
                        <m:ctrlPr>
                          <a:rPr lang="it-IT" sz="1100" i="1" dirty="0" smtClean="0">
                            <a:latin typeface="Cambria Math" panose="02040503050406030204" pitchFamily="18" charset="0"/>
                          </a:rPr>
                        </m:ctrlPr>
                      </m:sSubPr>
                      <m:e>
                        <m:r>
                          <a:rPr lang="it-IT" sz="1100" b="1" i="1" dirty="0" smtClean="0">
                            <a:latin typeface="Cambria Math" panose="02040503050406030204" pitchFamily="18" charset="0"/>
                          </a:rPr>
                          <m:t>𝒄</m:t>
                        </m:r>
                      </m:e>
                      <m:sub>
                        <m:r>
                          <a:rPr lang="it-IT" sz="1100" b="1" i="1" dirty="0" smtClean="0">
                            <a:latin typeface="Cambria Math" panose="02040503050406030204" pitchFamily="18" charset="0"/>
                          </a:rPr>
                          <m:t>𝒊𝒋</m:t>
                        </m:r>
                      </m:sub>
                    </m:sSub>
                    <m:r>
                      <a:rPr lang="it-IT" sz="1100" b="1" i="1" dirty="0" smtClean="0">
                        <a:latin typeface="Cambria Math" panose="02040503050406030204" pitchFamily="18" charset="0"/>
                      </a:rPr>
                      <m:t>=</m:t>
                    </m:r>
                    <m:r>
                      <a:rPr lang="it-IT" sz="1100" b="1" i="1" dirty="0" smtClean="0">
                        <a:latin typeface="Cambria Math" panose="02040503050406030204" pitchFamily="18" charset="0"/>
                      </a:rPr>
                      <m:t>𝟏</m:t>
                    </m:r>
                  </m:oMath>
                </a14:m>
                <a:r>
                  <a:rPr lang="it-IT" sz="1100" dirty="0">
                    <a:latin typeface="Sanskrit Text" panose="020B0502040204020203" pitchFamily="18" charset="0"/>
                    <a:cs typeface="Sanskrit Text" panose="020B0502040204020203" pitchFamily="18" charset="0"/>
                  </a:rPr>
                  <a:t> </a:t>
                </a:r>
                <a:r>
                  <a:rPr lang="it-IT" sz="1100" b="0" dirty="0">
                    <a:latin typeface="Sanskrit Text" panose="020B0502040204020203" pitchFamily="18" charset="0"/>
                    <a:cs typeface="Sanskrit Text" panose="020B0502040204020203" pitchFamily="18" charset="0"/>
                  </a:rPr>
                  <a:t>se </a:t>
                </a:r>
                <a:r>
                  <a:rPr lang="it-IT" sz="1100" dirty="0">
                    <a:latin typeface="Sanskrit Text" panose="020B0502040204020203" pitchFamily="18" charset="0"/>
                    <a:cs typeface="Sanskrit Text" panose="020B0502040204020203" pitchFamily="18" charset="0"/>
                  </a:rPr>
                  <a:t>(i, j) ∈ E(G)</a:t>
                </a:r>
                <a:r>
                  <a:rPr lang="it-IT" sz="1100" b="0" dirty="0">
                    <a:latin typeface="Sanskrit Text" panose="020B0502040204020203" pitchFamily="18" charset="0"/>
                    <a:cs typeface="Sanskrit Text" panose="020B0502040204020203" pitchFamily="18" charset="0"/>
                  </a:rPr>
                  <a:t>, altrimenti poni </a:t>
                </a:r>
                <a14:m>
                  <m:oMath xmlns:m="http://schemas.openxmlformats.org/officeDocument/2006/math">
                    <m:sSub>
                      <m:sSubPr>
                        <m:ctrlPr>
                          <a:rPr lang="it-IT" sz="1100" i="1" dirty="0">
                            <a:latin typeface="Cambria Math" panose="02040503050406030204" pitchFamily="18" charset="0"/>
                          </a:rPr>
                        </m:ctrlPr>
                      </m:sSubPr>
                      <m:e>
                        <m:r>
                          <a:rPr lang="it-IT" sz="1100" b="1" i="1" dirty="0" smtClean="0">
                            <a:latin typeface="Cambria Math" panose="02040503050406030204" pitchFamily="18" charset="0"/>
                          </a:rPr>
                          <m:t>𝒄</m:t>
                        </m:r>
                      </m:e>
                      <m:sub>
                        <m:r>
                          <a:rPr lang="it-IT" sz="1100" b="1" i="1" dirty="0" smtClean="0">
                            <a:latin typeface="Cambria Math" panose="02040503050406030204" pitchFamily="18" charset="0"/>
                          </a:rPr>
                          <m:t>𝒊𝒋</m:t>
                        </m:r>
                      </m:sub>
                    </m:sSub>
                    <m:r>
                      <a:rPr lang="it-IT" sz="1100" b="1" i="1" dirty="0" smtClean="0">
                        <a:latin typeface="Cambria Math" panose="02040503050406030204" pitchFamily="18" charset="0"/>
                      </a:rPr>
                      <m:t>=</m:t>
                    </m:r>
                    <m:r>
                      <a:rPr lang="it-IT" sz="1100" b="1" i="1" dirty="0" smtClean="0">
                        <a:latin typeface="Cambria Math" panose="02040503050406030204" pitchFamily="18" charset="0"/>
                      </a:rPr>
                      <m:t>𝟐</m:t>
                    </m:r>
                  </m:oMath>
                </a14:m>
                <a:r>
                  <a:rPr lang="it-IT" sz="1100" dirty="0">
                    <a:latin typeface="Sanskrit Text" panose="020B0502040204020203" pitchFamily="18" charset="0"/>
                    <a:cs typeface="Sanskrit Text" panose="020B0502040204020203" pitchFamily="18" charset="0"/>
                  </a:rPr>
                  <a:t> </a:t>
                </a:r>
                <a:r>
                  <a:rPr lang="it-IT" sz="1100" b="0" dirty="0">
                    <a:latin typeface="Sanskrit Text" panose="020B0502040204020203" pitchFamily="18" charset="0"/>
                    <a:cs typeface="Sanskrit Text" panose="020B0502040204020203" pitchFamily="18" charset="0"/>
                  </a:rPr>
                  <a:t>;</a:t>
                </a:r>
              </a:p>
              <a:p>
                <a:r>
                  <a:rPr lang="it-IT" sz="1100" b="0" dirty="0">
                    <a:latin typeface="Sanskrit Text" panose="020B0502040204020203" pitchFamily="18" charset="0"/>
                    <a:cs typeface="Sanskrit Text" panose="020B0502040204020203" pitchFamily="18" charset="0"/>
                  </a:rPr>
                  <a:t>Applica l'algoritmo </a:t>
                </a:r>
                <a:r>
                  <a:rPr lang="it-IT" sz="1100" i="1" dirty="0">
                    <a:latin typeface="Sanskrit Text" panose="020B0502040204020203" pitchFamily="18" charset="0"/>
                    <a:cs typeface="Sanskrit Text" panose="020B0502040204020203" pitchFamily="18" charset="0"/>
                  </a:rPr>
                  <a:t>A</a:t>
                </a:r>
                <a:r>
                  <a:rPr lang="it-IT" sz="1100" b="0" dirty="0">
                    <a:latin typeface="Sanskrit Text" panose="020B0502040204020203" pitchFamily="18" charset="0"/>
                    <a:cs typeface="Sanskrit Text" panose="020B0502040204020203" pitchFamily="18" charset="0"/>
                  </a:rPr>
                  <a:t> all'istanza di TSP così costruita; </a:t>
                </a:r>
              </a:p>
              <a:p>
                <a:r>
                  <a:rPr lang="it-IT" sz="1100" b="0" dirty="0">
                    <a:latin typeface="Sanskrit Text" panose="020B0502040204020203" pitchFamily="18" charset="0"/>
                    <a:cs typeface="Sanskrit Text" panose="020B0502040204020203" pitchFamily="18" charset="0"/>
                  </a:rPr>
                  <a:t>Se il costo della soluzione ottima fornita da </a:t>
                </a:r>
                <a:r>
                  <a:rPr lang="it-IT" sz="1100" i="1" dirty="0">
                    <a:latin typeface="Sanskrit Text" panose="020B0502040204020203" pitchFamily="18" charset="0"/>
                    <a:cs typeface="Sanskrit Text" panose="020B0502040204020203" pitchFamily="18" charset="0"/>
                  </a:rPr>
                  <a:t>A</a:t>
                </a:r>
                <a:r>
                  <a:rPr lang="it-IT" sz="1100" b="0" dirty="0">
                    <a:latin typeface="Sanskrit Text" panose="020B0502040204020203" pitchFamily="18" charset="0"/>
                    <a:cs typeface="Sanskrit Text" panose="020B0502040204020203" pitchFamily="18" charset="0"/>
                  </a:rPr>
                  <a:t> è </a:t>
                </a:r>
                <a:r>
                  <a:rPr lang="it-IT" sz="1100" b="0" i="1" dirty="0">
                    <a:latin typeface="Sanskrit Text" panose="020B0502040204020203" pitchFamily="18" charset="0"/>
                    <a:cs typeface="Sanskrit Text" panose="020B0502040204020203" pitchFamily="18" charset="0"/>
                  </a:rPr>
                  <a:t>n</a:t>
                </a:r>
                <a:r>
                  <a:rPr lang="it-IT" sz="1100" b="0" dirty="0">
                    <a:latin typeface="Sanskrit Text" panose="020B0502040204020203" pitchFamily="18" charset="0"/>
                    <a:cs typeface="Sanskrit Text" panose="020B0502040204020203" pitchFamily="18" charset="0"/>
                  </a:rPr>
                  <a:t>, allora </a:t>
                </a:r>
                <a:r>
                  <a:rPr lang="it-IT" sz="1100" i="1" dirty="0">
                    <a:latin typeface="Sanskrit Text" panose="020B0502040204020203" pitchFamily="18" charset="0"/>
                    <a:cs typeface="Sanskrit Text" panose="020B0502040204020203" pitchFamily="18" charset="0"/>
                  </a:rPr>
                  <a:t>G</a:t>
                </a:r>
                <a:r>
                  <a:rPr lang="it-IT" sz="1100" b="0" dirty="0">
                    <a:latin typeface="Sanskrit Text" panose="020B0502040204020203" pitchFamily="18" charset="0"/>
                    <a:cs typeface="Sanskrit Text" panose="020B0502040204020203" pitchFamily="18" charset="0"/>
                  </a:rPr>
                  <a:t> è hamiltoniano, altrimenti no.</a:t>
                </a:r>
              </a:p>
            </p:txBody>
          </p:sp>
        </mc:Choice>
        <mc:Fallback xmlns="">
          <p:sp>
            <p:nvSpPr>
              <p:cNvPr id="23" name="CasellaDiTesto 22">
                <a:extLst>
                  <a:ext uri="{FF2B5EF4-FFF2-40B4-BE49-F238E27FC236}">
                    <a16:creationId xmlns:a16="http://schemas.microsoft.com/office/drawing/2014/main" id="{112ECAA9-E66B-4695-BD3A-7611447D0A38}"/>
                  </a:ext>
                </a:extLst>
              </p:cNvPr>
              <p:cNvSpPr txBox="1">
                <a:spLocks noRot="1" noChangeAspect="1" noMove="1" noResize="1" noEditPoints="1" noAdjustHandles="1" noChangeArrowheads="1" noChangeShapeType="1" noTextEdit="1"/>
              </p:cNvSpPr>
              <p:nvPr/>
            </p:nvSpPr>
            <p:spPr>
              <a:xfrm>
                <a:off x="1858187" y="2202018"/>
                <a:ext cx="6507447" cy="785408"/>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it-IT">
                    <a:noFill/>
                  </a:rPr>
                  <a:t> </a:t>
                </a:r>
              </a:p>
            </p:txBody>
          </p:sp>
        </mc:Fallback>
      </mc:AlternateContent>
    </p:spTree>
    <p:extLst>
      <p:ext uri="{BB962C8B-B14F-4D97-AF65-F5344CB8AC3E}">
        <p14:creationId xmlns:p14="http://schemas.microsoft.com/office/powerpoint/2010/main" val="33659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Seconda</a:t>
            </a:r>
            <a:r>
              <a:rPr lang="en-US" altLang="it-IT" dirty="0"/>
              <a:t> </a:t>
            </a:r>
            <a:r>
              <a:rPr lang="en-US" altLang="it-IT" dirty="0" err="1"/>
              <a:t>soluzione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26</a:t>
            </a:fld>
            <a:endParaRPr lang="ru-RU" altLang="it-IT" dirty="0"/>
          </a:p>
        </p:txBody>
      </p:sp>
      <p:sp>
        <p:nvSpPr>
          <p:cNvPr id="34" name="Rectangle 3">
            <a:extLst>
              <a:ext uri="{FF2B5EF4-FFF2-40B4-BE49-F238E27FC236}">
                <a16:creationId xmlns:a16="http://schemas.microsoft.com/office/drawing/2014/main" id="{F69BCB40-0C9D-4FFD-BB5C-BC1751EB2440}"/>
              </a:ext>
            </a:extLst>
          </p:cNvPr>
          <p:cNvSpPr txBox="1">
            <a:spLocks noChangeArrowheads="1"/>
          </p:cNvSpPr>
          <p:nvPr/>
        </p:nvSpPr>
        <p:spPr bwMode="auto">
          <a:xfrm>
            <a:off x="1403350" y="1098884"/>
            <a:ext cx="7671365" cy="8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Risolvere</a:t>
            </a:r>
            <a:r>
              <a:rPr lang="en-US" altLang="it-IT" sz="1200" b="0" dirty="0"/>
              <a:t> </a:t>
            </a:r>
            <a:r>
              <a:rPr lang="en-US" altLang="it-IT" sz="1200" b="0" dirty="0" err="1"/>
              <a:t>però</a:t>
            </a:r>
            <a:r>
              <a:rPr lang="en-US" altLang="it-IT" sz="1200" b="0" dirty="0"/>
              <a:t> un </a:t>
            </a:r>
            <a:r>
              <a:rPr lang="en-US" altLang="it-IT" sz="1200" b="0" dirty="0" err="1"/>
              <a:t>problema</a:t>
            </a:r>
            <a:r>
              <a:rPr lang="en-US" altLang="it-IT" sz="1200" b="0" dirty="0"/>
              <a:t> di TSP </a:t>
            </a:r>
            <a:r>
              <a:rPr lang="en-US" altLang="it-IT" sz="1200" b="0" dirty="0" err="1"/>
              <a:t>su</a:t>
            </a:r>
            <a:r>
              <a:rPr lang="en-US" altLang="it-IT" sz="1200" b="0" dirty="0"/>
              <a:t> un </a:t>
            </a:r>
            <a:r>
              <a:rPr lang="en-US" altLang="it-IT" sz="1200" b="0" dirty="0" err="1"/>
              <a:t>istanza</a:t>
            </a:r>
            <a:r>
              <a:rPr lang="en-US" altLang="it-IT" sz="1200" b="0" dirty="0"/>
              <a:t> di </a:t>
            </a:r>
            <a:r>
              <a:rPr lang="en-US" altLang="it-IT" sz="1200" b="0" dirty="0" err="1"/>
              <a:t>ventimila</a:t>
            </a:r>
            <a:r>
              <a:rPr lang="en-US" altLang="it-IT" sz="1200" b="0" dirty="0"/>
              <a:t> nodi non è </a:t>
            </a:r>
            <a:r>
              <a:rPr lang="en-US" altLang="it-IT" sz="1200" b="0" dirty="0" err="1"/>
              <a:t>fattibile</a:t>
            </a:r>
            <a:r>
              <a:rPr lang="en-US" altLang="it-IT" sz="1200" b="0" dirty="0"/>
              <a:t>, visto </a:t>
            </a:r>
            <a:r>
              <a:rPr lang="en-US" altLang="it-IT" sz="1200" b="0" dirty="0" err="1"/>
              <a:t>che</a:t>
            </a:r>
            <a:r>
              <a:rPr lang="en-US" altLang="it-IT" sz="1200" b="0" dirty="0"/>
              <a:t> </a:t>
            </a:r>
            <a:r>
              <a:rPr lang="en-US" altLang="it-IT" sz="1200" b="0" dirty="0" err="1"/>
              <a:t>occorrerebbero</a:t>
            </a:r>
            <a:r>
              <a:rPr lang="en-US" altLang="it-IT" sz="1200" b="0" dirty="0"/>
              <a:t> anni per </a:t>
            </a:r>
            <a:r>
              <a:rPr lang="en-US" altLang="it-IT" sz="1200" b="0" dirty="0" err="1"/>
              <a:t>ottenere</a:t>
            </a:r>
            <a:r>
              <a:rPr lang="en-US" altLang="it-IT" sz="1200" b="0" dirty="0"/>
              <a:t> una </a:t>
            </a:r>
            <a:r>
              <a:rPr lang="en-US" altLang="it-IT" sz="1200" b="0" dirty="0" err="1"/>
              <a:t>soluzione</a:t>
            </a:r>
            <a:r>
              <a:rPr lang="en-US" altLang="it-IT" sz="1200" b="0" dirty="0"/>
              <a:t>, dal </a:t>
            </a:r>
            <a:r>
              <a:rPr lang="en-US" altLang="it-IT" sz="1200" b="0" dirty="0" err="1"/>
              <a:t>momento</a:t>
            </a:r>
            <a:r>
              <a:rPr lang="en-US" altLang="it-IT" sz="1200" b="0" dirty="0"/>
              <a:t> </a:t>
            </a:r>
            <a:r>
              <a:rPr lang="en-US" altLang="it-IT" sz="1200" b="0" dirty="0" err="1"/>
              <a:t>che</a:t>
            </a:r>
            <a:r>
              <a:rPr lang="en-US" altLang="it-IT" sz="1200" b="0" dirty="0"/>
              <a:t> è come </a:t>
            </a:r>
            <a:r>
              <a:rPr lang="en-US" altLang="it-IT" sz="1200" b="0" dirty="0" err="1"/>
              <a:t>detto</a:t>
            </a:r>
            <a:r>
              <a:rPr lang="en-US" altLang="it-IT" sz="1200" b="0" dirty="0"/>
              <a:t> un </a:t>
            </a:r>
            <a:r>
              <a:rPr lang="en-US" altLang="it-IT" sz="1200" b="0" dirty="0" err="1"/>
              <a:t>problema</a:t>
            </a:r>
            <a:r>
              <a:rPr lang="en-US" altLang="it-IT" sz="1200" b="0" dirty="0"/>
              <a:t> NP.</a:t>
            </a:r>
          </a:p>
          <a:p>
            <a:pPr marL="0" indent="0">
              <a:lnSpc>
                <a:spcPct val="90000"/>
              </a:lnSpc>
              <a:buNone/>
            </a:pPr>
            <a:r>
              <a:rPr lang="en-US" altLang="it-IT" sz="1200" b="0" dirty="0" err="1"/>
              <a:t>Quello</a:t>
            </a:r>
            <a:r>
              <a:rPr lang="en-US" altLang="it-IT" sz="1200" b="0" dirty="0"/>
              <a:t> </a:t>
            </a:r>
            <a:r>
              <a:rPr lang="en-US" altLang="it-IT" sz="1200" b="0" dirty="0" err="1"/>
              <a:t>che</a:t>
            </a:r>
            <a:r>
              <a:rPr lang="en-US" altLang="it-IT" sz="1200" b="0" dirty="0"/>
              <a:t> </a:t>
            </a:r>
            <a:r>
              <a:rPr lang="en-US" altLang="it-IT" sz="1200" b="0" dirty="0" err="1"/>
              <a:t>si</a:t>
            </a:r>
            <a:r>
              <a:rPr lang="en-US" altLang="it-IT" sz="1200" b="0" dirty="0"/>
              <a:t> fa </a:t>
            </a:r>
            <a:r>
              <a:rPr lang="en-US" altLang="it-IT" sz="1200" b="0" dirty="0" err="1"/>
              <a:t>quindi</a:t>
            </a:r>
            <a:r>
              <a:rPr lang="en-US" altLang="it-IT" sz="1200" b="0" dirty="0"/>
              <a:t> è </a:t>
            </a:r>
            <a:r>
              <a:rPr lang="en-US" altLang="it-IT" sz="1200" b="0" dirty="0" err="1"/>
              <a:t>andare</a:t>
            </a:r>
            <a:r>
              <a:rPr lang="en-US" altLang="it-IT" sz="1200" b="0" dirty="0"/>
              <a:t> a </a:t>
            </a:r>
            <a:r>
              <a:rPr lang="en-US" altLang="it-IT" sz="1200" b="0" dirty="0" err="1"/>
              <a:t>studiare</a:t>
            </a:r>
            <a:r>
              <a:rPr lang="en-US" altLang="it-IT" sz="1200" b="0" dirty="0"/>
              <a:t> un </a:t>
            </a:r>
            <a:r>
              <a:rPr lang="en-US" altLang="it-IT" sz="1200" b="0" dirty="0" err="1"/>
              <a:t>approccio</a:t>
            </a:r>
            <a:r>
              <a:rPr lang="en-US" altLang="it-IT" sz="1200" b="0" dirty="0"/>
              <a:t> </a:t>
            </a:r>
            <a:r>
              <a:rPr lang="en-US" altLang="it-IT" sz="1200" b="0" dirty="0" err="1"/>
              <a:t>differente</a:t>
            </a:r>
            <a:r>
              <a:rPr lang="en-US" altLang="it-IT" sz="1200" b="0" dirty="0"/>
              <a:t>, </a:t>
            </a:r>
            <a:r>
              <a:rPr lang="en-US" altLang="it-IT" sz="1200" dirty="0" err="1"/>
              <a:t>euristico</a:t>
            </a:r>
            <a:r>
              <a:rPr lang="en-US" altLang="it-IT" sz="1200" b="0" dirty="0"/>
              <a:t>, </a:t>
            </a:r>
            <a:r>
              <a:rPr lang="en-US" altLang="it-IT" sz="1200" b="0" dirty="0" err="1"/>
              <a:t>che</a:t>
            </a:r>
            <a:r>
              <a:rPr lang="en-US" altLang="it-IT" sz="1200" b="0" dirty="0"/>
              <a:t> ci </a:t>
            </a:r>
            <a:r>
              <a:rPr lang="en-US" altLang="it-IT" sz="1200" b="0" dirty="0" err="1"/>
              <a:t>porti</a:t>
            </a:r>
            <a:r>
              <a:rPr lang="en-US" altLang="it-IT" sz="1200" b="0" dirty="0"/>
              <a:t> </a:t>
            </a:r>
            <a:r>
              <a:rPr lang="en-US" altLang="it-IT" sz="1200" b="0" dirty="0" err="1"/>
              <a:t>alla</a:t>
            </a:r>
            <a:r>
              <a:rPr lang="en-US" altLang="it-IT" sz="1200" b="0" dirty="0"/>
              <a:t> </a:t>
            </a:r>
            <a:r>
              <a:rPr lang="en-US" altLang="it-IT" sz="1200" b="0" dirty="0" err="1"/>
              <a:t>migliore</a:t>
            </a:r>
            <a:r>
              <a:rPr lang="en-US" altLang="it-IT" sz="1200" b="0" dirty="0"/>
              <a:t> </a:t>
            </a:r>
            <a:r>
              <a:rPr lang="en-US" altLang="it-IT" sz="1200" b="0" dirty="0" err="1"/>
              <a:t>soluzione</a:t>
            </a:r>
            <a:r>
              <a:rPr lang="en-US" altLang="it-IT" sz="1200" b="0" dirty="0"/>
              <a:t> </a:t>
            </a:r>
            <a:r>
              <a:rPr lang="en-US" altLang="it-IT" sz="1200" b="0" dirty="0" err="1"/>
              <a:t>approssimata</a:t>
            </a:r>
            <a:r>
              <a:rPr lang="en-US" altLang="it-IT" sz="1200" b="0" dirty="0"/>
              <a:t> in un tempo </a:t>
            </a:r>
            <a:r>
              <a:rPr lang="en-US" altLang="it-IT" sz="1200" b="0" dirty="0" err="1"/>
              <a:t>ragionevole</a:t>
            </a:r>
            <a:r>
              <a:rPr lang="en-US" altLang="it-IT" sz="1200" b="0" dirty="0"/>
              <a:t>.</a:t>
            </a:r>
          </a:p>
        </p:txBody>
      </p:sp>
      <p:sp>
        <p:nvSpPr>
          <p:cNvPr id="35" name="Rectangle 3">
            <a:extLst>
              <a:ext uri="{FF2B5EF4-FFF2-40B4-BE49-F238E27FC236}">
                <a16:creationId xmlns:a16="http://schemas.microsoft.com/office/drawing/2014/main" id="{C5FD2494-F433-4F74-A585-64FD7101B7A4}"/>
              </a:ext>
            </a:extLst>
          </p:cNvPr>
          <p:cNvSpPr txBox="1">
            <a:spLocks noChangeArrowheads="1"/>
          </p:cNvSpPr>
          <p:nvPr/>
        </p:nvSpPr>
        <p:spPr bwMode="auto">
          <a:xfrm>
            <a:off x="1403350" y="2016459"/>
            <a:ext cx="7489130" cy="417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Una prima </a:t>
            </a:r>
            <a:r>
              <a:rPr lang="en-US" altLang="it-IT" sz="1200" b="0" dirty="0" err="1"/>
              <a:t>ipotesi</a:t>
            </a:r>
            <a:r>
              <a:rPr lang="en-US" altLang="it-IT" sz="1200" b="0" dirty="0"/>
              <a:t> è </a:t>
            </a:r>
            <a:r>
              <a:rPr lang="en-US" altLang="it-IT" sz="1200" b="0" dirty="0" err="1"/>
              <a:t>andare</a:t>
            </a:r>
            <a:r>
              <a:rPr lang="en-US" altLang="it-IT" sz="1200" b="0" dirty="0"/>
              <a:t> a </a:t>
            </a:r>
            <a:r>
              <a:rPr lang="en-US" altLang="it-IT" sz="1200" b="0" dirty="0" err="1"/>
              <a:t>considerare</a:t>
            </a:r>
            <a:r>
              <a:rPr lang="en-US" altLang="it-IT" sz="1200" b="0" dirty="0"/>
              <a:t> </a:t>
            </a:r>
            <a:r>
              <a:rPr lang="en-US" altLang="it-IT" sz="1200" b="0" dirty="0" err="1"/>
              <a:t>i</a:t>
            </a:r>
            <a:r>
              <a:rPr lang="en-US" altLang="it-IT" sz="1200" b="0" dirty="0"/>
              <a:t> </a:t>
            </a:r>
            <a:r>
              <a:rPr lang="en-US" altLang="it-IT" sz="1200" b="0" dirty="0" err="1"/>
              <a:t>vicini</a:t>
            </a:r>
            <a:r>
              <a:rPr lang="en-US" altLang="it-IT" sz="1200" b="0" dirty="0"/>
              <a:t> del </a:t>
            </a:r>
            <a:r>
              <a:rPr lang="en-US" altLang="it-IT" sz="1200" b="0" dirty="0" err="1"/>
              <a:t>nodo</a:t>
            </a:r>
            <a:r>
              <a:rPr lang="en-US" altLang="it-IT" sz="1200" b="0" dirty="0"/>
              <a:t> </a:t>
            </a:r>
            <a:r>
              <a:rPr lang="en-US" altLang="it-IT" sz="1200" b="0" dirty="0" err="1"/>
              <a:t>della</a:t>
            </a:r>
            <a:r>
              <a:rPr lang="en-US" altLang="it-IT" sz="1200" b="0" dirty="0"/>
              <a:t> </a:t>
            </a:r>
            <a:r>
              <a:rPr lang="en-US" altLang="it-IT" sz="1200" b="0" dirty="0" err="1"/>
              <a:t>navicella</a:t>
            </a:r>
            <a:r>
              <a:rPr lang="en-US" altLang="it-IT" sz="1200" b="0" dirty="0"/>
              <a:t> man mano, e decider </a:t>
            </a:r>
            <a:r>
              <a:rPr lang="en-US" altLang="it-IT" sz="1200" b="0" dirty="0" err="1"/>
              <a:t>quindi</a:t>
            </a:r>
            <a:r>
              <a:rPr lang="en-US" altLang="it-IT" sz="1200" b="0" dirty="0"/>
              <a:t> </a:t>
            </a:r>
            <a:r>
              <a:rPr lang="en-US" altLang="it-IT" sz="1200" b="0" dirty="0" err="1"/>
              <a:t>localmente</a:t>
            </a:r>
            <a:r>
              <a:rPr lang="en-US" altLang="it-IT" sz="1200" b="0" dirty="0"/>
              <a:t> quale </a:t>
            </a:r>
            <a:r>
              <a:rPr lang="en-US" altLang="it-IT" sz="1200" b="0" dirty="0" err="1"/>
              <a:t>nodo</a:t>
            </a:r>
            <a:r>
              <a:rPr lang="en-US" altLang="it-IT" sz="1200" b="0" dirty="0"/>
              <a:t> mi </a:t>
            </a:r>
            <a:r>
              <a:rPr lang="en-US" altLang="it-IT" sz="1200" b="0" dirty="0" err="1"/>
              <a:t>conviene</a:t>
            </a:r>
            <a:r>
              <a:rPr lang="en-US" altLang="it-IT" sz="1200" b="0" dirty="0"/>
              <a:t> </a:t>
            </a:r>
            <a:r>
              <a:rPr lang="en-US" altLang="it-IT" sz="1200" b="0" dirty="0" err="1"/>
              <a:t>attraversare</a:t>
            </a:r>
            <a:r>
              <a:rPr lang="en-US" altLang="it-IT" sz="1200" b="0" dirty="0"/>
              <a:t>, </a:t>
            </a:r>
            <a:r>
              <a:rPr lang="en-US" altLang="it-IT" sz="1200" b="0" dirty="0" err="1"/>
              <a:t>vedendo</a:t>
            </a:r>
            <a:r>
              <a:rPr lang="en-US" altLang="it-IT" sz="1200" b="0" dirty="0"/>
              <a:t> quale </a:t>
            </a:r>
            <a:r>
              <a:rPr lang="en-US" altLang="it-IT" sz="1200" b="0" dirty="0" err="1"/>
              <a:t>tra</a:t>
            </a:r>
            <a:r>
              <a:rPr lang="en-US" altLang="it-IT" sz="1200" b="0" dirty="0"/>
              <a:t> </a:t>
            </a:r>
            <a:r>
              <a:rPr lang="en-US" altLang="it-IT" sz="1200" b="0" dirty="0" err="1"/>
              <a:t>quelli</a:t>
            </a:r>
            <a:r>
              <a:rPr lang="en-US" altLang="it-IT" sz="1200" b="0" dirty="0"/>
              <a:t> </a:t>
            </a:r>
            <a:r>
              <a:rPr lang="en-US" altLang="it-IT" sz="1200" b="0" dirty="0" err="1"/>
              <a:t>vicini</a:t>
            </a:r>
            <a:r>
              <a:rPr lang="en-US" altLang="it-IT" sz="1200" b="0" dirty="0"/>
              <a:t> ha un arco di </a:t>
            </a:r>
            <a:r>
              <a:rPr lang="en-US" altLang="it-IT" sz="1200" b="0" dirty="0" err="1"/>
              <a:t>costo</a:t>
            </a:r>
            <a:r>
              <a:rPr lang="en-US" altLang="it-IT" sz="1200" b="0" dirty="0"/>
              <a:t> </a:t>
            </a:r>
            <a:r>
              <a:rPr lang="en-US" altLang="it-IT" sz="1200" b="0" dirty="0" err="1"/>
              <a:t>minore</a:t>
            </a:r>
            <a:r>
              <a:rPr lang="en-US" altLang="it-IT" sz="1200" b="0" dirty="0"/>
              <a:t>.</a:t>
            </a:r>
          </a:p>
        </p:txBody>
      </p:sp>
      <p:grpSp>
        <p:nvGrpSpPr>
          <p:cNvPr id="36" name="Gruppo 35">
            <a:extLst>
              <a:ext uri="{FF2B5EF4-FFF2-40B4-BE49-F238E27FC236}">
                <a16:creationId xmlns:a16="http://schemas.microsoft.com/office/drawing/2014/main" id="{A45A23EE-5003-4E6A-A38A-FB93A74DB8BE}"/>
              </a:ext>
            </a:extLst>
          </p:cNvPr>
          <p:cNvGrpSpPr/>
          <p:nvPr/>
        </p:nvGrpSpPr>
        <p:grpSpPr>
          <a:xfrm>
            <a:off x="2771800" y="2523079"/>
            <a:ext cx="3853408" cy="2418808"/>
            <a:chOff x="3563888" y="1153056"/>
            <a:chExt cx="5418412" cy="3311409"/>
          </a:xfrm>
        </p:grpSpPr>
        <p:sp>
          <p:nvSpPr>
            <p:cNvPr id="37" name="Ovale 36">
              <a:extLst>
                <a:ext uri="{FF2B5EF4-FFF2-40B4-BE49-F238E27FC236}">
                  <a16:creationId xmlns:a16="http://schemas.microsoft.com/office/drawing/2014/main" id="{70BDB2F5-0EB0-4F24-86E8-6983A57CC0E2}"/>
                </a:ext>
              </a:extLst>
            </p:cNvPr>
            <p:cNvSpPr/>
            <p:nvPr/>
          </p:nvSpPr>
          <p:spPr bwMode="auto">
            <a:xfrm>
              <a:off x="4062532" y="350612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0</a:t>
              </a:r>
            </a:p>
          </p:txBody>
        </p:sp>
        <p:sp>
          <p:nvSpPr>
            <p:cNvPr id="38" name="Ovale 37">
              <a:extLst>
                <a:ext uri="{FF2B5EF4-FFF2-40B4-BE49-F238E27FC236}">
                  <a16:creationId xmlns:a16="http://schemas.microsoft.com/office/drawing/2014/main" id="{42696501-F9C1-4BAC-9B8E-3665574A8FD0}"/>
                </a:ext>
              </a:extLst>
            </p:cNvPr>
            <p:cNvSpPr/>
            <p:nvPr/>
          </p:nvSpPr>
          <p:spPr bwMode="auto">
            <a:xfrm>
              <a:off x="4996124"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2</a:t>
              </a:r>
            </a:p>
          </p:txBody>
        </p:sp>
        <p:sp>
          <p:nvSpPr>
            <p:cNvPr id="39" name="Ovale 38">
              <a:extLst>
                <a:ext uri="{FF2B5EF4-FFF2-40B4-BE49-F238E27FC236}">
                  <a16:creationId xmlns:a16="http://schemas.microsoft.com/office/drawing/2014/main" id="{720F2D1E-3340-4ECF-8B12-1BD74101ED96}"/>
                </a:ext>
              </a:extLst>
            </p:cNvPr>
            <p:cNvSpPr/>
            <p:nvPr/>
          </p:nvSpPr>
          <p:spPr bwMode="auto">
            <a:xfrm>
              <a:off x="6525659"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3</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40" name="Ovale 39">
              <a:extLst>
                <a:ext uri="{FF2B5EF4-FFF2-40B4-BE49-F238E27FC236}">
                  <a16:creationId xmlns:a16="http://schemas.microsoft.com/office/drawing/2014/main" id="{17273C68-684E-4A3C-AA03-85A107368479}"/>
                </a:ext>
              </a:extLst>
            </p:cNvPr>
            <p:cNvSpPr/>
            <p:nvPr/>
          </p:nvSpPr>
          <p:spPr bwMode="auto">
            <a:xfrm>
              <a:off x="7508469" y="184073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5</a:t>
              </a:r>
            </a:p>
          </p:txBody>
        </p:sp>
        <p:sp>
          <p:nvSpPr>
            <p:cNvPr id="41" name="Ovale 40">
              <a:extLst>
                <a:ext uri="{FF2B5EF4-FFF2-40B4-BE49-F238E27FC236}">
                  <a16:creationId xmlns:a16="http://schemas.microsoft.com/office/drawing/2014/main" id="{C958F654-2D30-407A-B98E-8024B6C57A34}"/>
                </a:ext>
              </a:extLst>
            </p:cNvPr>
            <p:cNvSpPr/>
            <p:nvPr/>
          </p:nvSpPr>
          <p:spPr bwMode="auto">
            <a:xfrm>
              <a:off x="8473847" y="119436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9</a:t>
              </a:r>
            </a:p>
          </p:txBody>
        </p:sp>
        <p:sp>
          <p:nvSpPr>
            <p:cNvPr id="42" name="Ovale 41">
              <a:extLst>
                <a:ext uri="{FF2B5EF4-FFF2-40B4-BE49-F238E27FC236}">
                  <a16:creationId xmlns:a16="http://schemas.microsoft.com/office/drawing/2014/main" id="{544C9CD6-C25D-4D07-B07F-E285B026B5E6}"/>
                </a:ext>
              </a:extLst>
            </p:cNvPr>
            <p:cNvSpPr/>
            <p:nvPr/>
          </p:nvSpPr>
          <p:spPr bwMode="auto">
            <a:xfrm>
              <a:off x="5931205" y="11684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8</a:t>
              </a:r>
            </a:p>
          </p:txBody>
        </p:sp>
        <p:sp>
          <p:nvSpPr>
            <p:cNvPr id="43" name="Ovale 42">
              <a:extLst>
                <a:ext uri="{FF2B5EF4-FFF2-40B4-BE49-F238E27FC236}">
                  <a16:creationId xmlns:a16="http://schemas.microsoft.com/office/drawing/2014/main" id="{B60CFC40-563C-4D03-80B9-52EF729E6C33}"/>
                </a:ext>
              </a:extLst>
            </p:cNvPr>
            <p:cNvSpPr/>
            <p:nvPr/>
          </p:nvSpPr>
          <p:spPr bwMode="auto">
            <a:xfrm>
              <a:off x="3563888" y="152793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1</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44" name="Ovale 43">
              <a:extLst>
                <a:ext uri="{FF2B5EF4-FFF2-40B4-BE49-F238E27FC236}">
                  <a16:creationId xmlns:a16="http://schemas.microsoft.com/office/drawing/2014/main" id="{D6AC2955-4826-4CF2-8174-61F71D431B49}"/>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6</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45" name="Ovale 44">
              <a:extLst>
                <a:ext uri="{FF2B5EF4-FFF2-40B4-BE49-F238E27FC236}">
                  <a16:creationId xmlns:a16="http://schemas.microsoft.com/office/drawing/2014/main" id="{2BB2B44F-5D6A-45BA-8E79-E11DD34FD15B}"/>
                </a:ext>
              </a:extLst>
            </p:cNvPr>
            <p:cNvSpPr/>
            <p:nvPr/>
          </p:nvSpPr>
          <p:spPr bwMode="auto">
            <a:xfrm>
              <a:off x="6133601" y="3760352"/>
              <a:ext cx="743626" cy="70411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10</a:t>
              </a:r>
            </a:p>
          </p:txBody>
        </p:sp>
        <p:cxnSp>
          <p:nvCxnSpPr>
            <p:cNvPr id="46" name="Connettore diritto 45">
              <a:extLst>
                <a:ext uri="{FF2B5EF4-FFF2-40B4-BE49-F238E27FC236}">
                  <a16:creationId xmlns:a16="http://schemas.microsoft.com/office/drawing/2014/main" id="{D501A442-308B-463A-917D-91B9799E3D3B}"/>
                </a:ext>
              </a:extLst>
            </p:cNvPr>
            <p:cNvCxnSpPr>
              <a:cxnSpLocks/>
              <a:stCxn id="37" idx="1"/>
              <a:endCxn id="43" idx="4"/>
            </p:cNvCxnSpPr>
            <p:nvPr/>
          </p:nvCxnSpPr>
          <p:spPr bwMode="auto">
            <a:xfrm flipH="1" flipV="1">
              <a:off x="3818115" y="2036383"/>
              <a:ext cx="318879" cy="154420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7" name="Connettore diritto 46">
              <a:extLst>
                <a:ext uri="{FF2B5EF4-FFF2-40B4-BE49-F238E27FC236}">
                  <a16:creationId xmlns:a16="http://schemas.microsoft.com/office/drawing/2014/main" id="{B3959DF0-5AFD-4185-BABE-C8167C738EE9}"/>
                </a:ext>
              </a:extLst>
            </p:cNvPr>
            <p:cNvCxnSpPr>
              <a:cxnSpLocks/>
              <a:stCxn id="42" idx="2"/>
              <a:endCxn id="43" idx="6"/>
            </p:cNvCxnSpPr>
            <p:nvPr/>
          </p:nvCxnSpPr>
          <p:spPr bwMode="auto">
            <a:xfrm flipH="1">
              <a:off x="4072341" y="1422627"/>
              <a:ext cx="1858864" cy="35953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8" name="Connettore diritto 47">
              <a:extLst>
                <a:ext uri="{FF2B5EF4-FFF2-40B4-BE49-F238E27FC236}">
                  <a16:creationId xmlns:a16="http://schemas.microsoft.com/office/drawing/2014/main" id="{ED837342-B8F4-4E54-93DE-E81400C6EB90}"/>
                </a:ext>
              </a:extLst>
            </p:cNvPr>
            <p:cNvCxnSpPr>
              <a:cxnSpLocks/>
              <a:stCxn id="37" idx="7"/>
              <a:endCxn id="38" idx="3"/>
            </p:cNvCxnSpPr>
            <p:nvPr/>
          </p:nvCxnSpPr>
          <p:spPr bwMode="auto">
            <a:xfrm flipV="1">
              <a:off x="4496524" y="2687834"/>
              <a:ext cx="57406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Connettore diritto 48">
              <a:extLst>
                <a:ext uri="{FF2B5EF4-FFF2-40B4-BE49-F238E27FC236}">
                  <a16:creationId xmlns:a16="http://schemas.microsoft.com/office/drawing/2014/main" id="{A7D7CE7E-778A-4D8F-8687-2578375C9E51}"/>
                </a:ext>
              </a:extLst>
            </p:cNvPr>
            <p:cNvCxnSpPr>
              <a:cxnSpLocks/>
              <a:stCxn id="39" idx="4"/>
              <a:endCxn id="45" idx="0"/>
            </p:cNvCxnSpPr>
            <p:nvPr/>
          </p:nvCxnSpPr>
          <p:spPr bwMode="auto">
            <a:xfrm flipH="1">
              <a:off x="6505414" y="2762296"/>
              <a:ext cx="274471" cy="9980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Connettore diritto 49">
              <a:extLst>
                <a:ext uri="{FF2B5EF4-FFF2-40B4-BE49-F238E27FC236}">
                  <a16:creationId xmlns:a16="http://schemas.microsoft.com/office/drawing/2014/main" id="{85AC8120-8937-49D8-8474-7F19FE025F71}"/>
                </a:ext>
              </a:extLst>
            </p:cNvPr>
            <p:cNvCxnSpPr>
              <a:cxnSpLocks/>
              <a:stCxn id="44" idx="1"/>
              <a:endCxn id="40" idx="4"/>
            </p:cNvCxnSpPr>
            <p:nvPr/>
          </p:nvCxnSpPr>
          <p:spPr bwMode="auto">
            <a:xfrm flipH="1" flipV="1">
              <a:off x="7762695" y="2349188"/>
              <a:ext cx="414689" cy="105163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1" name="Connettore diritto 50">
              <a:extLst>
                <a:ext uri="{FF2B5EF4-FFF2-40B4-BE49-F238E27FC236}">
                  <a16:creationId xmlns:a16="http://schemas.microsoft.com/office/drawing/2014/main" id="{48E04CDB-1DCC-47BC-8001-5509825E253E}"/>
                </a:ext>
              </a:extLst>
            </p:cNvPr>
            <p:cNvCxnSpPr>
              <a:cxnSpLocks/>
              <a:stCxn id="38" idx="6"/>
              <a:endCxn id="39" idx="2"/>
            </p:cNvCxnSpPr>
            <p:nvPr/>
          </p:nvCxnSpPr>
          <p:spPr bwMode="auto">
            <a:xfrm>
              <a:off x="5504577" y="250806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2" name="Connettore diritto 51">
              <a:extLst>
                <a:ext uri="{FF2B5EF4-FFF2-40B4-BE49-F238E27FC236}">
                  <a16:creationId xmlns:a16="http://schemas.microsoft.com/office/drawing/2014/main" id="{AA727E87-B590-467F-8A61-BD128A78EA73}"/>
                </a:ext>
              </a:extLst>
            </p:cNvPr>
            <p:cNvCxnSpPr>
              <a:cxnSpLocks/>
              <a:stCxn id="42" idx="3"/>
              <a:endCxn id="38" idx="7"/>
            </p:cNvCxnSpPr>
            <p:nvPr/>
          </p:nvCxnSpPr>
          <p:spPr bwMode="auto">
            <a:xfrm flipH="1">
              <a:off x="5430116" y="1602392"/>
              <a:ext cx="575551" cy="7259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3" name="Connettore diritto 52">
              <a:extLst>
                <a:ext uri="{FF2B5EF4-FFF2-40B4-BE49-F238E27FC236}">
                  <a16:creationId xmlns:a16="http://schemas.microsoft.com/office/drawing/2014/main" id="{2854F938-FECD-41FC-B46F-C097C8F9B10A}"/>
                </a:ext>
              </a:extLst>
            </p:cNvPr>
            <p:cNvCxnSpPr>
              <a:cxnSpLocks/>
              <a:stCxn id="44" idx="7"/>
              <a:endCxn id="41" idx="4"/>
            </p:cNvCxnSpPr>
            <p:nvPr/>
          </p:nvCxnSpPr>
          <p:spPr bwMode="auto">
            <a:xfrm flipV="1">
              <a:off x="8536915" y="1702815"/>
              <a:ext cx="191159" cy="169801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Connettore diritto 53">
              <a:extLst>
                <a:ext uri="{FF2B5EF4-FFF2-40B4-BE49-F238E27FC236}">
                  <a16:creationId xmlns:a16="http://schemas.microsoft.com/office/drawing/2014/main" id="{6B5E902B-5B17-4D32-AD20-44F2806FEB00}"/>
                </a:ext>
              </a:extLst>
            </p:cNvPr>
            <p:cNvCxnSpPr>
              <a:cxnSpLocks/>
              <a:stCxn id="38" idx="5"/>
              <a:endCxn id="45" idx="1"/>
            </p:cNvCxnSpPr>
            <p:nvPr/>
          </p:nvCxnSpPr>
          <p:spPr bwMode="auto">
            <a:xfrm>
              <a:off x="5430115" y="2687834"/>
              <a:ext cx="812387" cy="117563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5" name="Connettore diritto 54">
              <a:extLst>
                <a:ext uri="{FF2B5EF4-FFF2-40B4-BE49-F238E27FC236}">
                  <a16:creationId xmlns:a16="http://schemas.microsoft.com/office/drawing/2014/main" id="{2C738FA5-A0CA-41B9-955B-B1E65CC078C9}"/>
                </a:ext>
              </a:extLst>
            </p:cNvPr>
            <p:cNvCxnSpPr>
              <a:cxnSpLocks/>
              <a:stCxn id="42" idx="5"/>
              <a:endCxn id="40" idx="1"/>
            </p:cNvCxnSpPr>
            <p:nvPr/>
          </p:nvCxnSpPr>
          <p:spPr bwMode="auto">
            <a:xfrm>
              <a:off x="6365197" y="1602392"/>
              <a:ext cx="1217734" cy="312804"/>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6" name="Connettore diritto 55">
              <a:extLst>
                <a:ext uri="{FF2B5EF4-FFF2-40B4-BE49-F238E27FC236}">
                  <a16:creationId xmlns:a16="http://schemas.microsoft.com/office/drawing/2014/main" id="{EBE0C4D2-811B-438B-B894-084BD1C8DCFF}"/>
                </a:ext>
              </a:extLst>
            </p:cNvPr>
            <p:cNvCxnSpPr>
              <a:cxnSpLocks/>
              <a:stCxn id="37" idx="6"/>
              <a:endCxn id="45" idx="2"/>
            </p:cNvCxnSpPr>
            <p:nvPr/>
          </p:nvCxnSpPr>
          <p:spPr bwMode="auto">
            <a:xfrm>
              <a:off x="4570984" y="3760355"/>
              <a:ext cx="1562617" cy="35205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7" name="Connettore diritto 56">
              <a:extLst>
                <a:ext uri="{FF2B5EF4-FFF2-40B4-BE49-F238E27FC236}">
                  <a16:creationId xmlns:a16="http://schemas.microsoft.com/office/drawing/2014/main" id="{F9705372-78DC-421F-B75F-93916A028CE6}"/>
                </a:ext>
              </a:extLst>
            </p:cNvPr>
            <p:cNvCxnSpPr>
              <a:cxnSpLocks/>
              <a:stCxn id="39" idx="5"/>
              <a:endCxn id="44" idx="2"/>
            </p:cNvCxnSpPr>
            <p:nvPr/>
          </p:nvCxnSpPr>
          <p:spPr bwMode="auto">
            <a:xfrm>
              <a:off x="6959651" y="268783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8" name="Connettore diritto 57">
              <a:extLst>
                <a:ext uri="{FF2B5EF4-FFF2-40B4-BE49-F238E27FC236}">
                  <a16:creationId xmlns:a16="http://schemas.microsoft.com/office/drawing/2014/main" id="{D9BE679F-A972-4ADE-BF70-B90782CFE428}"/>
                </a:ext>
              </a:extLst>
            </p:cNvPr>
            <p:cNvCxnSpPr>
              <a:cxnSpLocks/>
              <a:stCxn id="42" idx="6"/>
              <a:endCxn id="41" idx="2"/>
            </p:cNvCxnSpPr>
            <p:nvPr/>
          </p:nvCxnSpPr>
          <p:spPr bwMode="auto">
            <a:xfrm>
              <a:off x="6439658" y="1422627"/>
              <a:ext cx="2034189" cy="25962"/>
            </a:xfrm>
            <a:prstGeom prst="line">
              <a:avLst/>
            </a:prstGeom>
            <a:ln w="19050">
              <a:solidFill>
                <a:srgbClr val="33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9" name="Connettore diritto 58">
              <a:extLst>
                <a:ext uri="{FF2B5EF4-FFF2-40B4-BE49-F238E27FC236}">
                  <a16:creationId xmlns:a16="http://schemas.microsoft.com/office/drawing/2014/main" id="{67B71C52-777F-4AC2-AE2B-E2BDBDE581E0}"/>
                </a:ext>
              </a:extLst>
            </p:cNvPr>
            <p:cNvCxnSpPr>
              <a:cxnSpLocks/>
              <a:stCxn id="45" idx="6"/>
              <a:endCxn id="44" idx="3"/>
            </p:cNvCxnSpPr>
            <p:nvPr/>
          </p:nvCxnSpPr>
          <p:spPr bwMode="auto">
            <a:xfrm flipV="1">
              <a:off x="6877227" y="3760355"/>
              <a:ext cx="1300157" cy="352054"/>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60" name="Elemento grafico 59" descr="Razzo con riempimento a tinta unita">
              <a:extLst>
                <a:ext uri="{FF2B5EF4-FFF2-40B4-BE49-F238E27FC236}">
                  <a16:creationId xmlns:a16="http://schemas.microsoft.com/office/drawing/2014/main" id="{B54256C9-4A20-423A-8A3A-E6C9F0E5A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3633838" y="3394046"/>
              <a:ext cx="807080" cy="807080"/>
            </a:xfrm>
            <a:prstGeom prst="rect">
              <a:avLst/>
            </a:prstGeom>
          </p:spPr>
        </p:pic>
        <p:sp>
          <p:nvSpPr>
            <p:cNvPr id="61" name="Rectangle 3">
              <a:extLst>
                <a:ext uri="{FF2B5EF4-FFF2-40B4-BE49-F238E27FC236}">
                  <a16:creationId xmlns:a16="http://schemas.microsoft.com/office/drawing/2014/main" id="{776022F3-9E10-46FD-8F62-607F258F2019}"/>
                </a:ext>
              </a:extLst>
            </p:cNvPr>
            <p:cNvSpPr txBox="1">
              <a:spLocks noChangeArrowheads="1"/>
            </p:cNvSpPr>
            <p:nvPr/>
          </p:nvSpPr>
          <p:spPr bwMode="auto">
            <a:xfrm>
              <a:off x="3860331" y="251883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62" name="Rectangle 3">
              <a:extLst>
                <a:ext uri="{FF2B5EF4-FFF2-40B4-BE49-F238E27FC236}">
                  <a16:creationId xmlns:a16="http://schemas.microsoft.com/office/drawing/2014/main" id="{AE802E6B-72FF-46E4-B27F-BAE03EF1D2EB}"/>
                </a:ext>
              </a:extLst>
            </p:cNvPr>
            <p:cNvSpPr txBox="1">
              <a:spLocks noChangeArrowheads="1"/>
            </p:cNvSpPr>
            <p:nvPr/>
          </p:nvSpPr>
          <p:spPr bwMode="auto">
            <a:xfrm>
              <a:off x="7680351" y="1153056"/>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63" name="Rectangle 3">
              <a:extLst>
                <a:ext uri="{FF2B5EF4-FFF2-40B4-BE49-F238E27FC236}">
                  <a16:creationId xmlns:a16="http://schemas.microsoft.com/office/drawing/2014/main" id="{2B2FDE12-39D0-42F7-B39E-64AE3E28F6C4}"/>
                </a:ext>
              </a:extLst>
            </p:cNvPr>
            <p:cNvSpPr txBox="1">
              <a:spLocks noChangeArrowheads="1"/>
            </p:cNvSpPr>
            <p:nvPr/>
          </p:nvSpPr>
          <p:spPr bwMode="auto">
            <a:xfrm>
              <a:off x="5640777" y="181716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10</a:t>
              </a:r>
            </a:p>
          </p:txBody>
        </p:sp>
        <p:sp>
          <p:nvSpPr>
            <p:cNvPr id="64" name="Rectangle 3">
              <a:extLst>
                <a:ext uri="{FF2B5EF4-FFF2-40B4-BE49-F238E27FC236}">
                  <a16:creationId xmlns:a16="http://schemas.microsoft.com/office/drawing/2014/main" id="{199A03CF-43DB-450E-B351-A24AF66E9FCC}"/>
                </a:ext>
              </a:extLst>
            </p:cNvPr>
            <p:cNvSpPr txBox="1">
              <a:spLocks noChangeArrowheads="1"/>
            </p:cNvSpPr>
            <p:nvPr/>
          </p:nvSpPr>
          <p:spPr bwMode="auto">
            <a:xfrm>
              <a:off x="4664114" y="307725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8</a:t>
              </a:r>
            </a:p>
          </p:txBody>
        </p:sp>
        <p:sp>
          <p:nvSpPr>
            <p:cNvPr id="65" name="Rectangle 3">
              <a:extLst>
                <a:ext uri="{FF2B5EF4-FFF2-40B4-BE49-F238E27FC236}">
                  <a16:creationId xmlns:a16="http://schemas.microsoft.com/office/drawing/2014/main" id="{79F06F1E-DD98-4E63-B4C5-98000E9C8E31}"/>
                </a:ext>
              </a:extLst>
            </p:cNvPr>
            <p:cNvSpPr txBox="1">
              <a:spLocks noChangeArrowheads="1"/>
            </p:cNvSpPr>
            <p:nvPr/>
          </p:nvSpPr>
          <p:spPr bwMode="auto">
            <a:xfrm>
              <a:off x="5715409" y="309144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66" name="Rectangle 3">
              <a:extLst>
                <a:ext uri="{FF2B5EF4-FFF2-40B4-BE49-F238E27FC236}">
                  <a16:creationId xmlns:a16="http://schemas.microsoft.com/office/drawing/2014/main" id="{81F42D39-2B1C-47FB-8C58-6CBDFD8102C3}"/>
                </a:ext>
              </a:extLst>
            </p:cNvPr>
            <p:cNvSpPr txBox="1">
              <a:spLocks noChangeArrowheads="1"/>
            </p:cNvSpPr>
            <p:nvPr/>
          </p:nvSpPr>
          <p:spPr bwMode="auto">
            <a:xfrm>
              <a:off x="5862500" y="224455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7</a:t>
              </a:r>
            </a:p>
          </p:txBody>
        </p:sp>
        <p:sp>
          <p:nvSpPr>
            <p:cNvPr id="67" name="Rectangle 3">
              <a:extLst>
                <a:ext uri="{FF2B5EF4-FFF2-40B4-BE49-F238E27FC236}">
                  <a16:creationId xmlns:a16="http://schemas.microsoft.com/office/drawing/2014/main" id="{E2550B78-A945-4D3E-84BA-1229BCC93573}"/>
                </a:ext>
              </a:extLst>
            </p:cNvPr>
            <p:cNvSpPr txBox="1">
              <a:spLocks noChangeArrowheads="1"/>
            </p:cNvSpPr>
            <p:nvPr/>
          </p:nvSpPr>
          <p:spPr bwMode="auto">
            <a:xfrm>
              <a:off x="7221998" y="280848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68" name="Rectangle 3">
              <a:extLst>
                <a:ext uri="{FF2B5EF4-FFF2-40B4-BE49-F238E27FC236}">
                  <a16:creationId xmlns:a16="http://schemas.microsoft.com/office/drawing/2014/main" id="{1B5CFE76-F60B-4301-B001-EE4D15D39918}"/>
                </a:ext>
              </a:extLst>
            </p:cNvPr>
            <p:cNvSpPr txBox="1">
              <a:spLocks noChangeArrowheads="1"/>
            </p:cNvSpPr>
            <p:nvPr/>
          </p:nvSpPr>
          <p:spPr bwMode="auto">
            <a:xfrm>
              <a:off x="7804089" y="256657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2</a:t>
              </a:r>
            </a:p>
          </p:txBody>
        </p:sp>
        <p:sp>
          <p:nvSpPr>
            <p:cNvPr id="69" name="Rectangle 3">
              <a:extLst>
                <a:ext uri="{FF2B5EF4-FFF2-40B4-BE49-F238E27FC236}">
                  <a16:creationId xmlns:a16="http://schemas.microsoft.com/office/drawing/2014/main" id="{E682C028-C7A8-49C2-8E42-CD3938905CBA}"/>
                </a:ext>
              </a:extLst>
            </p:cNvPr>
            <p:cNvSpPr txBox="1">
              <a:spLocks noChangeArrowheads="1"/>
            </p:cNvSpPr>
            <p:nvPr/>
          </p:nvSpPr>
          <p:spPr bwMode="auto">
            <a:xfrm>
              <a:off x="6886855" y="1523476"/>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70" name="Rectangle 3">
              <a:extLst>
                <a:ext uri="{FF2B5EF4-FFF2-40B4-BE49-F238E27FC236}">
                  <a16:creationId xmlns:a16="http://schemas.microsoft.com/office/drawing/2014/main" id="{E42E24C1-1D35-4310-9135-7CA47A07F88E}"/>
                </a:ext>
              </a:extLst>
            </p:cNvPr>
            <p:cNvSpPr txBox="1">
              <a:spLocks noChangeArrowheads="1"/>
            </p:cNvSpPr>
            <p:nvPr/>
          </p:nvSpPr>
          <p:spPr bwMode="auto">
            <a:xfrm>
              <a:off x="4718752" y="1347719"/>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18</a:t>
              </a:r>
            </a:p>
          </p:txBody>
        </p:sp>
        <p:sp>
          <p:nvSpPr>
            <p:cNvPr id="71" name="Rectangle 3">
              <a:extLst>
                <a:ext uri="{FF2B5EF4-FFF2-40B4-BE49-F238E27FC236}">
                  <a16:creationId xmlns:a16="http://schemas.microsoft.com/office/drawing/2014/main" id="{DEB69014-57DA-4361-A202-6BC243F785C9}"/>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sp>
          <p:nvSpPr>
            <p:cNvPr id="72" name="Rectangle 3">
              <a:extLst>
                <a:ext uri="{FF2B5EF4-FFF2-40B4-BE49-F238E27FC236}">
                  <a16:creationId xmlns:a16="http://schemas.microsoft.com/office/drawing/2014/main" id="{4B6CF298-19C1-480A-9C9F-5D46E29745E6}"/>
                </a:ext>
              </a:extLst>
            </p:cNvPr>
            <p:cNvSpPr txBox="1">
              <a:spLocks noChangeArrowheads="1"/>
            </p:cNvSpPr>
            <p:nvPr/>
          </p:nvSpPr>
          <p:spPr bwMode="auto">
            <a:xfrm>
              <a:off x="7229279" y="368641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2</a:t>
              </a:r>
            </a:p>
          </p:txBody>
        </p:sp>
        <p:sp>
          <p:nvSpPr>
            <p:cNvPr id="73" name="Rectangle 3">
              <a:extLst>
                <a:ext uri="{FF2B5EF4-FFF2-40B4-BE49-F238E27FC236}">
                  <a16:creationId xmlns:a16="http://schemas.microsoft.com/office/drawing/2014/main" id="{4D0C7EDC-14A7-42C0-9A75-DADCFD159603}"/>
                </a:ext>
              </a:extLst>
            </p:cNvPr>
            <p:cNvSpPr txBox="1">
              <a:spLocks noChangeArrowheads="1"/>
            </p:cNvSpPr>
            <p:nvPr/>
          </p:nvSpPr>
          <p:spPr bwMode="auto">
            <a:xfrm>
              <a:off x="6523378" y="317666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9</a:t>
              </a:r>
            </a:p>
          </p:txBody>
        </p:sp>
        <p:sp>
          <p:nvSpPr>
            <p:cNvPr id="74" name="Rectangle 3">
              <a:extLst>
                <a:ext uri="{FF2B5EF4-FFF2-40B4-BE49-F238E27FC236}">
                  <a16:creationId xmlns:a16="http://schemas.microsoft.com/office/drawing/2014/main" id="{80D20092-B60C-4DDF-BE04-9E1E92CB7740}"/>
                </a:ext>
              </a:extLst>
            </p:cNvPr>
            <p:cNvSpPr txBox="1">
              <a:spLocks noChangeArrowheads="1"/>
            </p:cNvSpPr>
            <p:nvPr/>
          </p:nvSpPr>
          <p:spPr bwMode="auto">
            <a:xfrm>
              <a:off x="5070586" y="38955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4</a:t>
              </a:r>
            </a:p>
          </p:txBody>
        </p:sp>
        <p:cxnSp>
          <p:nvCxnSpPr>
            <p:cNvPr id="79" name="Connettore diritto 78">
              <a:extLst>
                <a:ext uri="{FF2B5EF4-FFF2-40B4-BE49-F238E27FC236}">
                  <a16:creationId xmlns:a16="http://schemas.microsoft.com/office/drawing/2014/main" id="{E162BD6B-94E7-4239-B9DE-870F9F118867}"/>
                </a:ext>
              </a:extLst>
            </p:cNvPr>
            <p:cNvCxnSpPr>
              <a:cxnSpLocks/>
              <a:stCxn id="43" idx="5"/>
              <a:endCxn id="38" idx="2"/>
            </p:cNvCxnSpPr>
            <p:nvPr/>
          </p:nvCxnSpPr>
          <p:spPr bwMode="auto">
            <a:xfrm>
              <a:off x="3997879" y="1961923"/>
              <a:ext cx="998245" cy="54614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2" name="Connettore diritto 81">
              <a:extLst>
                <a:ext uri="{FF2B5EF4-FFF2-40B4-BE49-F238E27FC236}">
                  <a16:creationId xmlns:a16="http://schemas.microsoft.com/office/drawing/2014/main" id="{3A245064-5E3A-47E5-B362-1DD9C4B48A44}"/>
                </a:ext>
              </a:extLst>
            </p:cNvPr>
            <p:cNvCxnSpPr>
              <a:cxnSpLocks/>
              <a:stCxn id="39" idx="6"/>
              <a:endCxn id="40" idx="3"/>
            </p:cNvCxnSpPr>
            <p:nvPr/>
          </p:nvCxnSpPr>
          <p:spPr bwMode="auto">
            <a:xfrm flipV="1">
              <a:off x="7034111" y="2274726"/>
              <a:ext cx="548820" cy="23334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5" name="Rectangle 3">
              <a:extLst>
                <a:ext uri="{FF2B5EF4-FFF2-40B4-BE49-F238E27FC236}">
                  <a16:creationId xmlns:a16="http://schemas.microsoft.com/office/drawing/2014/main" id="{5E188884-7291-4311-AE49-A0A6A7CD7C31}"/>
                </a:ext>
              </a:extLst>
            </p:cNvPr>
            <p:cNvSpPr txBox="1">
              <a:spLocks noChangeArrowheads="1"/>
            </p:cNvSpPr>
            <p:nvPr/>
          </p:nvSpPr>
          <p:spPr bwMode="auto">
            <a:xfrm>
              <a:off x="7075025" y="2135175"/>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15</a:t>
              </a:r>
            </a:p>
          </p:txBody>
        </p:sp>
        <p:sp>
          <p:nvSpPr>
            <p:cNvPr id="86" name="Rectangle 3">
              <a:extLst>
                <a:ext uri="{FF2B5EF4-FFF2-40B4-BE49-F238E27FC236}">
                  <a16:creationId xmlns:a16="http://schemas.microsoft.com/office/drawing/2014/main" id="{A36D1C3F-74BE-4F6A-A78A-FB7D5EF417DA}"/>
                </a:ext>
              </a:extLst>
            </p:cNvPr>
            <p:cNvSpPr txBox="1">
              <a:spLocks noChangeArrowheads="1"/>
            </p:cNvSpPr>
            <p:nvPr/>
          </p:nvSpPr>
          <p:spPr bwMode="auto">
            <a:xfrm>
              <a:off x="4378040" y="1966627"/>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4</a:t>
              </a:r>
            </a:p>
          </p:txBody>
        </p:sp>
      </p:grpSp>
    </p:spTree>
    <p:extLst>
      <p:ext uri="{BB962C8B-B14F-4D97-AF65-F5344CB8AC3E}">
        <p14:creationId xmlns:p14="http://schemas.microsoft.com/office/powerpoint/2010/main" val="82081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Seconda</a:t>
            </a:r>
            <a:r>
              <a:rPr lang="en-US" altLang="it-IT" dirty="0"/>
              <a:t> </a:t>
            </a:r>
            <a:r>
              <a:rPr lang="en-US" altLang="it-IT" dirty="0" err="1"/>
              <a:t>soluzione</a:t>
            </a:r>
            <a:r>
              <a:rPr lang="en-US" altLang="it-IT" dirty="0"/>
              <a:t> - </a:t>
            </a:r>
            <a:r>
              <a:rPr lang="en-US" altLang="it-IT" dirty="0" err="1"/>
              <a:t>pseudocodice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27</a:t>
            </a:fld>
            <a:endParaRPr lang="ru-RU" altLang="it-IT" dirty="0"/>
          </a:p>
        </p:txBody>
      </p:sp>
      <p:sp>
        <p:nvSpPr>
          <p:cNvPr id="34" name="Rectangle 3">
            <a:extLst>
              <a:ext uri="{FF2B5EF4-FFF2-40B4-BE49-F238E27FC236}">
                <a16:creationId xmlns:a16="http://schemas.microsoft.com/office/drawing/2014/main" id="{F69BCB40-0C9D-4FFD-BB5C-BC1751EB2440}"/>
              </a:ext>
            </a:extLst>
          </p:cNvPr>
          <p:cNvSpPr txBox="1">
            <a:spLocks noChangeArrowheads="1"/>
          </p:cNvSpPr>
          <p:nvPr/>
        </p:nvSpPr>
        <p:spPr bwMode="auto">
          <a:xfrm>
            <a:off x="1383700" y="1290893"/>
            <a:ext cx="7671365" cy="32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L’approccio</a:t>
            </a:r>
            <a:r>
              <a:rPr lang="en-US" altLang="it-IT" sz="1200" b="0" dirty="0"/>
              <a:t> </a:t>
            </a:r>
            <a:r>
              <a:rPr lang="en-US" altLang="it-IT" sz="1200" b="0" dirty="0" err="1"/>
              <a:t>utilizzato</a:t>
            </a:r>
            <a:r>
              <a:rPr lang="en-US" altLang="it-IT" sz="1200" b="0" dirty="0"/>
              <a:t> </a:t>
            </a:r>
            <a:r>
              <a:rPr lang="en-US" altLang="it-IT" sz="1200" b="0" dirty="0" err="1"/>
              <a:t>quindi</a:t>
            </a:r>
            <a:r>
              <a:rPr lang="en-US" altLang="it-IT" sz="1200" b="0" dirty="0"/>
              <a:t> è </a:t>
            </a:r>
            <a:r>
              <a:rPr lang="en-US" altLang="it-IT" sz="1200" b="0" dirty="0" err="1"/>
              <a:t>stato</a:t>
            </a:r>
            <a:r>
              <a:rPr lang="en-US" altLang="it-IT" sz="1200" b="0" dirty="0"/>
              <a:t> di </a:t>
            </a:r>
            <a:r>
              <a:rPr lang="en-US" altLang="it-IT" sz="1200" b="0" dirty="0" err="1"/>
              <a:t>tipo</a:t>
            </a:r>
            <a:r>
              <a:rPr lang="en-US" altLang="it-IT" sz="1200" b="0" dirty="0"/>
              <a:t> </a:t>
            </a:r>
            <a:r>
              <a:rPr lang="en-US" altLang="it-IT" sz="1200" dirty="0"/>
              <a:t>greedy</a:t>
            </a:r>
            <a:r>
              <a:rPr lang="en-US" altLang="it-IT" sz="1200" b="0" dirty="0"/>
              <a:t>, ed è possible </a:t>
            </a:r>
            <a:r>
              <a:rPr lang="en-US" altLang="it-IT" sz="1200" b="0" dirty="0" err="1"/>
              <a:t>schematizzarlo</a:t>
            </a:r>
            <a:r>
              <a:rPr lang="en-US" altLang="it-IT" sz="1200" b="0" dirty="0"/>
              <a:t> </a:t>
            </a:r>
            <a:r>
              <a:rPr lang="en-US" altLang="it-IT" sz="1200" b="0" dirty="0" err="1"/>
              <a:t>nel</a:t>
            </a:r>
            <a:r>
              <a:rPr lang="en-US" altLang="it-IT" sz="1200" b="0" dirty="0"/>
              <a:t> </a:t>
            </a:r>
            <a:r>
              <a:rPr lang="en-US" altLang="it-IT" sz="1200" b="0" dirty="0" err="1"/>
              <a:t>seguente</a:t>
            </a:r>
            <a:r>
              <a:rPr lang="en-US" altLang="it-IT" sz="1200" b="0" dirty="0"/>
              <a:t> </a:t>
            </a:r>
            <a:r>
              <a:rPr lang="en-US" altLang="it-IT" sz="1200" b="0" dirty="0" err="1"/>
              <a:t>pseudocodice</a:t>
            </a:r>
            <a:r>
              <a:rPr lang="en-US" altLang="it-IT" sz="1200" b="0" dirty="0"/>
              <a:t>:</a:t>
            </a:r>
          </a:p>
        </p:txBody>
      </p:sp>
      <p:sp>
        <p:nvSpPr>
          <p:cNvPr id="75" name="CasellaDiTesto 74">
            <a:extLst>
              <a:ext uri="{FF2B5EF4-FFF2-40B4-BE49-F238E27FC236}">
                <a16:creationId xmlns:a16="http://schemas.microsoft.com/office/drawing/2014/main" id="{D11FCECF-F9EB-4A22-9BF7-16F77809A97E}"/>
              </a:ext>
            </a:extLst>
          </p:cNvPr>
          <p:cNvSpPr txBox="1"/>
          <p:nvPr/>
        </p:nvSpPr>
        <p:spPr>
          <a:xfrm>
            <a:off x="2519747" y="1913886"/>
            <a:ext cx="5112568" cy="1107996"/>
          </a:xfrm>
          <a:prstGeom prst="rect">
            <a:avLst/>
          </a:prstGeom>
          <a:solidFill>
            <a:schemeClr val="accent3">
              <a:lumMod val="95000"/>
            </a:schemeClr>
          </a:solidFill>
          <a:effectLst>
            <a:outerShdw blurRad="63500" sx="102000" sy="102000" algn="ctr" rotWithShape="0">
              <a:prstClr val="black">
                <a:alpha val="40000"/>
              </a:prstClr>
            </a:outerShdw>
          </a:effectLst>
        </p:spPr>
        <p:txBody>
          <a:bodyPr wrap="square">
            <a:spAutoFit/>
          </a:bodyPr>
          <a:lstStyle/>
          <a:p>
            <a:r>
              <a:rPr lang="it-IT" sz="1100" dirty="0" err="1">
                <a:latin typeface="Sanskrit Text" panose="020B0502040204020203" pitchFamily="18" charset="0"/>
                <a:cs typeface="Sanskrit Text" panose="020B0502040204020203" pitchFamily="18" charset="0"/>
              </a:rPr>
              <a:t>Finchè</a:t>
            </a:r>
            <a:r>
              <a:rPr lang="it-IT" sz="1100" b="0" dirty="0">
                <a:latin typeface="Sanskrit Text" panose="020B0502040204020203" pitchFamily="18" charset="0"/>
                <a:cs typeface="Sanskrit Text" panose="020B0502040204020203" pitchFamily="18" charset="0"/>
              </a:rPr>
              <a:t> </a:t>
            </a:r>
            <a:r>
              <a:rPr lang="it-IT" sz="1100" b="0" dirty="0" err="1">
                <a:latin typeface="Sanskrit Text" panose="020B0502040204020203" pitchFamily="18" charset="0"/>
                <a:cs typeface="Sanskrit Text" panose="020B0502040204020203" pitchFamily="18" charset="0"/>
              </a:rPr>
              <a:t>carburanteNavicella</a:t>
            </a:r>
            <a:r>
              <a:rPr lang="it-IT" sz="1100" b="0" dirty="0">
                <a:latin typeface="Sanskrit Text" panose="020B0502040204020203" pitchFamily="18" charset="0"/>
                <a:cs typeface="Sanskrit Text" panose="020B0502040204020203" pitchFamily="18" charset="0"/>
              </a:rPr>
              <a:t> &gt; 0</a:t>
            </a:r>
            <a:endParaRPr lang="it-IT" sz="1100" dirty="0">
              <a:latin typeface="Sanskrit Text" panose="020B0502040204020203" pitchFamily="18" charset="0"/>
              <a:cs typeface="Sanskrit Text" panose="020B0502040204020203" pitchFamily="18" charset="0"/>
            </a:endParaRPr>
          </a:p>
          <a:p>
            <a:r>
              <a:rPr lang="it-IT" sz="1100" b="0" dirty="0">
                <a:latin typeface="Sanskrit Text" panose="020B0502040204020203" pitchFamily="18" charset="0"/>
                <a:cs typeface="Sanskrit Text" panose="020B0502040204020203" pitchFamily="18" charset="0"/>
              </a:rPr>
              <a:t>	</a:t>
            </a:r>
            <a:r>
              <a:rPr lang="it-IT" sz="1100" dirty="0">
                <a:latin typeface="Sanskrit Text" panose="020B0502040204020203" pitchFamily="18" charset="0"/>
                <a:cs typeface="Sanskrit Text" panose="020B0502040204020203" pitchFamily="18" charset="0"/>
              </a:rPr>
              <a:t>per ogni</a:t>
            </a:r>
            <a:r>
              <a:rPr lang="it-IT" sz="1100" b="0" dirty="0">
                <a:latin typeface="Sanskrit Text" panose="020B0502040204020203" pitchFamily="18" charset="0"/>
                <a:cs typeface="Sanskrit Text" panose="020B0502040204020203" pitchFamily="18" charset="0"/>
              </a:rPr>
              <a:t> vicino del nodo corrente della navicella</a:t>
            </a:r>
          </a:p>
          <a:p>
            <a:r>
              <a:rPr lang="it-IT" sz="1100" b="0" dirty="0">
                <a:latin typeface="Sanskrit Text" panose="020B0502040204020203" pitchFamily="18" charset="0"/>
                <a:cs typeface="Sanskrit Text" panose="020B0502040204020203" pitchFamily="18" charset="0"/>
              </a:rPr>
              <a:t>		calcola il minimo dei costi degli archi</a:t>
            </a:r>
          </a:p>
          <a:p>
            <a:r>
              <a:rPr lang="it-IT" sz="1100" b="0" dirty="0">
                <a:latin typeface="Sanskrit Text" panose="020B0502040204020203" pitchFamily="18" charset="0"/>
                <a:cs typeface="Sanskrit Text" panose="020B0502040204020203" pitchFamily="18" charset="0"/>
              </a:rPr>
              <a:t>	</a:t>
            </a:r>
            <a:r>
              <a:rPr lang="it-IT" sz="1100" dirty="0" err="1">
                <a:latin typeface="Sanskrit Text" panose="020B0502040204020203" pitchFamily="18" charset="0"/>
                <a:cs typeface="Sanskrit Text" panose="020B0502040204020203" pitchFamily="18" charset="0"/>
              </a:rPr>
              <a:t>if</a:t>
            </a:r>
            <a:r>
              <a:rPr lang="it-IT" sz="1100" dirty="0">
                <a:latin typeface="Sanskrit Text" panose="020B0502040204020203" pitchFamily="18" charset="0"/>
                <a:cs typeface="Sanskrit Text" panose="020B0502040204020203" pitchFamily="18" charset="0"/>
              </a:rPr>
              <a:t> </a:t>
            </a:r>
            <a:r>
              <a:rPr lang="it-IT" sz="1100" b="0" dirty="0" err="1">
                <a:latin typeface="Sanskrit Text" panose="020B0502040204020203" pitchFamily="18" charset="0"/>
                <a:cs typeface="Sanskrit Text" panose="020B0502040204020203" pitchFamily="18" charset="0"/>
              </a:rPr>
              <a:t>carburanteNavicella</a:t>
            </a:r>
            <a:r>
              <a:rPr lang="it-IT" sz="1100" b="0" dirty="0">
                <a:latin typeface="Sanskrit Text" panose="020B0502040204020203" pitchFamily="18" charset="0"/>
                <a:cs typeface="Sanskrit Text" panose="020B0502040204020203" pitchFamily="18" charset="0"/>
              </a:rPr>
              <a:t> &gt; </a:t>
            </a:r>
            <a:r>
              <a:rPr lang="it-IT" sz="1100" b="0" dirty="0" err="1">
                <a:latin typeface="Sanskrit Text" panose="020B0502040204020203" pitchFamily="18" charset="0"/>
                <a:cs typeface="Sanskrit Text" panose="020B0502040204020203" pitchFamily="18" charset="0"/>
              </a:rPr>
              <a:t>carburanteNavicella</a:t>
            </a:r>
            <a:r>
              <a:rPr lang="it-IT" sz="1100" b="0" dirty="0">
                <a:latin typeface="Sanskrit Text" panose="020B0502040204020203" pitchFamily="18" charset="0"/>
                <a:cs typeface="Sanskrit Text" panose="020B0502040204020203" pitchFamily="18" charset="0"/>
              </a:rPr>
              <a:t> – </a:t>
            </a:r>
            <a:r>
              <a:rPr lang="it-IT" sz="1100" b="0" dirty="0" err="1">
                <a:latin typeface="Sanskrit Text" panose="020B0502040204020203" pitchFamily="18" charset="0"/>
                <a:cs typeface="Sanskrit Text" panose="020B0502040204020203" pitchFamily="18" charset="0"/>
              </a:rPr>
              <a:t>costoArcoScelto</a:t>
            </a:r>
            <a:endParaRPr lang="it-IT" sz="1100" b="0" dirty="0">
              <a:latin typeface="Sanskrit Text" panose="020B0502040204020203" pitchFamily="18" charset="0"/>
              <a:cs typeface="Sanskrit Text" panose="020B0502040204020203" pitchFamily="18" charset="0"/>
            </a:endParaRPr>
          </a:p>
          <a:p>
            <a:r>
              <a:rPr lang="it-IT" sz="1100" b="0" dirty="0">
                <a:latin typeface="Sanskrit Text" panose="020B0502040204020203" pitchFamily="18" charset="0"/>
                <a:cs typeface="Sanskrit Text" panose="020B0502040204020203" pitchFamily="18" charset="0"/>
              </a:rPr>
              <a:t>		cambia il pianeta corrente della navicella</a:t>
            </a:r>
          </a:p>
          <a:p>
            <a:r>
              <a:rPr lang="it-IT" sz="1100" b="0" dirty="0">
                <a:latin typeface="Sanskrit Text" panose="020B0502040204020203" pitchFamily="18" charset="0"/>
                <a:cs typeface="Sanskrit Text" panose="020B0502040204020203" pitchFamily="18" charset="0"/>
              </a:rPr>
              <a:t>		raccogli i liquidi sul pianeta destinazione</a:t>
            </a:r>
          </a:p>
        </p:txBody>
      </p:sp>
      <p:sp>
        <p:nvSpPr>
          <p:cNvPr id="6" name="Rectangle 3">
            <a:extLst>
              <a:ext uri="{FF2B5EF4-FFF2-40B4-BE49-F238E27FC236}">
                <a16:creationId xmlns:a16="http://schemas.microsoft.com/office/drawing/2014/main" id="{43042CF1-B944-4CEE-8774-B2D1DB8956AB}"/>
              </a:ext>
            </a:extLst>
          </p:cNvPr>
          <p:cNvSpPr txBox="1">
            <a:spLocks noChangeArrowheads="1"/>
          </p:cNvSpPr>
          <p:nvPr/>
        </p:nvSpPr>
        <p:spPr bwMode="auto">
          <a:xfrm>
            <a:off x="1403350" y="3532664"/>
            <a:ext cx="7201098" cy="62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Avendo</a:t>
            </a:r>
            <a:r>
              <a:rPr lang="en-US" altLang="it-IT" sz="1200" b="0" dirty="0"/>
              <a:t> </a:t>
            </a:r>
            <a:r>
              <a:rPr lang="en-US" altLang="it-IT" sz="1200" b="0" dirty="0" err="1"/>
              <a:t>dei</a:t>
            </a:r>
            <a:r>
              <a:rPr lang="en-US" altLang="it-IT" sz="1200" b="0" dirty="0"/>
              <a:t> link di </a:t>
            </a:r>
            <a:r>
              <a:rPr lang="en-US" altLang="it-IT" sz="1200" b="0" dirty="0" err="1"/>
              <a:t>tipo</a:t>
            </a:r>
            <a:r>
              <a:rPr lang="en-US" altLang="it-IT" sz="1200" b="0" dirty="0"/>
              <a:t> </a:t>
            </a:r>
            <a:r>
              <a:rPr lang="en-US" altLang="it-IT" sz="1200" b="0" dirty="0" err="1"/>
              <a:t>bidirezionale</a:t>
            </a:r>
            <a:r>
              <a:rPr lang="en-US" altLang="it-IT" sz="1200" b="0" dirty="0"/>
              <a:t> </a:t>
            </a:r>
            <a:r>
              <a:rPr lang="en-US" altLang="it-IT" sz="1200" b="0" dirty="0" err="1"/>
              <a:t>tra</a:t>
            </a:r>
            <a:r>
              <a:rPr lang="en-US" altLang="it-IT" sz="1200" b="0" dirty="0"/>
              <a:t> </a:t>
            </a:r>
            <a:r>
              <a:rPr lang="en-US" altLang="it-IT" sz="1200" b="0" dirty="0" err="1"/>
              <a:t>i</a:t>
            </a:r>
            <a:r>
              <a:rPr lang="en-US" altLang="it-IT" sz="1200" b="0" dirty="0"/>
              <a:t> </a:t>
            </a:r>
            <a:r>
              <a:rPr lang="en-US" altLang="it-IT" sz="1200" b="0" dirty="0" err="1"/>
              <a:t>pianeti</a:t>
            </a:r>
            <a:r>
              <a:rPr lang="en-US" altLang="it-IT" sz="1200" b="0" dirty="0"/>
              <a:t>, </a:t>
            </a:r>
            <a:r>
              <a:rPr lang="en-US" altLang="it-IT" sz="1200" b="0" dirty="0" err="1"/>
              <a:t>ogni</a:t>
            </a:r>
            <a:r>
              <a:rPr lang="en-US" altLang="it-IT" sz="1200" b="0" dirty="0"/>
              <a:t> volta </a:t>
            </a:r>
            <a:r>
              <a:rPr lang="en-US" altLang="it-IT" sz="1200" b="0" dirty="0" err="1"/>
              <a:t>però</a:t>
            </a:r>
            <a:r>
              <a:rPr lang="en-US" altLang="it-IT" sz="1200" b="0" dirty="0"/>
              <a:t> </a:t>
            </a:r>
            <a:r>
              <a:rPr lang="en-US" altLang="it-IT" sz="1200" b="0" dirty="0" err="1"/>
              <a:t>che</a:t>
            </a:r>
            <a:r>
              <a:rPr lang="en-US" altLang="it-IT" sz="1200" b="0" dirty="0"/>
              <a:t> </a:t>
            </a:r>
            <a:r>
              <a:rPr lang="en-US" altLang="it-IT" sz="1200" b="0" dirty="0" err="1"/>
              <a:t>vado</a:t>
            </a:r>
            <a:r>
              <a:rPr lang="en-US" altLang="it-IT" sz="1200" b="0" dirty="0"/>
              <a:t> a </a:t>
            </a:r>
            <a:r>
              <a:rPr lang="en-US" altLang="it-IT" sz="1200" b="0" dirty="0" err="1"/>
              <a:t>considerare</a:t>
            </a:r>
            <a:r>
              <a:rPr lang="en-US" altLang="it-IT" sz="1200" b="0" dirty="0"/>
              <a:t> </a:t>
            </a:r>
            <a:r>
              <a:rPr lang="en-US" altLang="it-IT" sz="1200" b="0" dirty="0" err="1"/>
              <a:t>i</a:t>
            </a:r>
            <a:r>
              <a:rPr lang="en-US" altLang="it-IT" sz="1200" b="0" dirty="0"/>
              <a:t> </a:t>
            </a:r>
            <a:r>
              <a:rPr lang="en-US" altLang="it-IT" sz="1200" b="0" dirty="0" err="1"/>
              <a:t>vicini</a:t>
            </a:r>
            <a:r>
              <a:rPr lang="en-US" altLang="it-IT" sz="1200" b="0" dirty="0"/>
              <a:t> del </a:t>
            </a:r>
            <a:r>
              <a:rPr lang="en-US" altLang="it-IT" sz="1200" b="0" dirty="0" err="1"/>
              <a:t>nodo</a:t>
            </a:r>
            <a:r>
              <a:rPr lang="en-US" altLang="it-IT" sz="1200" b="0" dirty="0"/>
              <a:t> </a:t>
            </a:r>
            <a:r>
              <a:rPr lang="en-US" altLang="it-IT" sz="1200" b="0" dirty="0" err="1"/>
              <a:t>corrente</a:t>
            </a:r>
            <a:r>
              <a:rPr lang="en-US" altLang="it-IT" sz="1200" b="0" dirty="0"/>
              <a:t> </a:t>
            </a:r>
            <a:r>
              <a:rPr lang="en-US" altLang="it-IT" sz="1200" b="0" dirty="0" err="1"/>
              <a:t>andando</a:t>
            </a:r>
            <a:r>
              <a:rPr lang="en-US" altLang="it-IT" sz="1200" b="0" dirty="0"/>
              <a:t> a </a:t>
            </a:r>
            <a:r>
              <a:rPr lang="en-US" altLang="it-IT" sz="1200" b="0" dirty="0" err="1"/>
              <a:t>considerare</a:t>
            </a:r>
            <a:r>
              <a:rPr lang="en-US" altLang="it-IT" sz="1200" b="0" dirty="0"/>
              <a:t> </a:t>
            </a:r>
            <a:r>
              <a:rPr lang="en-US" altLang="it-IT" sz="1200" b="0" dirty="0" err="1"/>
              <a:t>unicamente</a:t>
            </a:r>
            <a:r>
              <a:rPr lang="en-US" altLang="it-IT" sz="1200" b="0" dirty="0"/>
              <a:t> il </a:t>
            </a:r>
            <a:r>
              <a:rPr lang="en-US" altLang="it-IT" sz="1200" b="0" dirty="0" err="1"/>
              <a:t>costo</a:t>
            </a:r>
            <a:r>
              <a:rPr lang="en-US" altLang="it-IT" sz="1200" b="0" dirty="0"/>
              <a:t> </a:t>
            </a:r>
            <a:r>
              <a:rPr lang="en-US" altLang="it-IT" sz="1200" b="0" dirty="0" err="1"/>
              <a:t>dell’arco</a:t>
            </a:r>
            <a:r>
              <a:rPr lang="en-US" altLang="it-IT" sz="1200" b="0" dirty="0"/>
              <a:t>, </a:t>
            </a:r>
            <a:r>
              <a:rPr lang="en-US" altLang="it-IT" sz="1200" b="0" dirty="0" err="1"/>
              <a:t>avrò</a:t>
            </a:r>
            <a:r>
              <a:rPr lang="en-US" altLang="it-IT" sz="1200" b="0" dirty="0"/>
              <a:t> quasi </a:t>
            </a:r>
            <a:r>
              <a:rPr lang="en-US" altLang="it-IT" sz="1200" b="0" dirty="0" err="1"/>
              <a:t>obbligatoriamente</a:t>
            </a:r>
            <a:r>
              <a:rPr lang="en-US" altLang="it-IT" sz="1200" b="0" dirty="0"/>
              <a:t> </a:t>
            </a:r>
            <a:r>
              <a:rPr lang="en-US" altLang="it-IT" sz="1200" b="0" dirty="0" err="1"/>
              <a:t>dei</a:t>
            </a:r>
            <a:r>
              <a:rPr lang="en-US" altLang="it-IT" sz="1200" b="0" dirty="0"/>
              <a:t> </a:t>
            </a:r>
            <a:r>
              <a:rPr lang="en-US" altLang="it-IT" sz="1200" b="0" dirty="0" err="1"/>
              <a:t>cicli</a:t>
            </a:r>
            <a:r>
              <a:rPr lang="en-US" altLang="it-IT" sz="1200" b="0" dirty="0"/>
              <a:t> </a:t>
            </a:r>
            <a:r>
              <a:rPr lang="en-US" altLang="it-IT" sz="1200" b="0" dirty="0" err="1"/>
              <a:t>che</a:t>
            </a:r>
            <a:r>
              <a:rPr lang="en-US" altLang="it-IT" sz="1200" b="0" dirty="0"/>
              <a:t> </a:t>
            </a:r>
            <a:r>
              <a:rPr lang="en-US" altLang="it-IT" sz="1200" b="0" dirty="0" err="1"/>
              <a:t>comprendono</a:t>
            </a:r>
            <a:r>
              <a:rPr lang="en-US" altLang="it-IT" sz="1200" b="0" dirty="0"/>
              <a:t> un </a:t>
            </a:r>
            <a:r>
              <a:rPr lang="en-US" altLang="it-IT" sz="1200" b="0" dirty="0" err="1"/>
              <a:t>numero</a:t>
            </a:r>
            <a:r>
              <a:rPr lang="en-US" altLang="it-IT" sz="1200" b="0" dirty="0"/>
              <a:t> ristretto di nodi </a:t>
            </a:r>
            <a:r>
              <a:rPr lang="en-US" altLang="it-IT" sz="1200" b="0" dirty="0" err="1"/>
              <a:t>unici</a:t>
            </a:r>
            <a:r>
              <a:rPr lang="en-US" altLang="it-IT" sz="1200" b="0" dirty="0"/>
              <a:t>, e </a:t>
            </a:r>
            <a:r>
              <a:rPr lang="en-US" altLang="it-IT" sz="1200" b="0" dirty="0" err="1"/>
              <a:t>quindi</a:t>
            </a:r>
            <a:r>
              <a:rPr lang="en-US" altLang="it-IT" sz="1200" b="0" dirty="0"/>
              <a:t> la </a:t>
            </a:r>
            <a:r>
              <a:rPr lang="en-US" altLang="it-IT" sz="1200" b="0" dirty="0" err="1"/>
              <a:t>soluzione</a:t>
            </a:r>
            <a:r>
              <a:rPr lang="en-US" altLang="it-IT" sz="1200" b="0" dirty="0"/>
              <a:t> </a:t>
            </a:r>
            <a:r>
              <a:rPr lang="en-US" altLang="it-IT" sz="1200" b="0" dirty="0" err="1"/>
              <a:t>può</a:t>
            </a:r>
            <a:r>
              <a:rPr lang="en-US" altLang="it-IT" sz="1200" b="0" dirty="0"/>
              <a:t> </a:t>
            </a:r>
            <a:r>
              <a:rPr lang="en-US" altLang="it-IT" sz="1200" b="0" dirty="0" err="1"/>
              <a:t>essere</a:t>
            </a:r>
            <a:r>
              <a:rPr lang="en-US" altLang="it-IT" sz="1200" b="0" dirty="0"/>
              <a:t> </a:t>
            </a:r>
            <a:r>
              <a:rPr lang="en-US" altLang="it-IT" sz="1200" b="0" dirty="0" err="1"/>
              <a:t>migliorata</a:t>
            </a:r>
            <a:r>
              <a:rPr lang="en-US" altLang="it-IT" sz="1200" b="0" dirty="0"/>
              <a:t> </a:t>
            </a:r>
            <a:r>
              <a:rPr lang="en-US" altLang="it-IT" sz="1200" b="0" dirty="0" err="1"/>
              <a:t>ulteriormente</a:t>
            </a:r>
            <a:endParaRPr lang="en-US" altLang="it-IT" sz="1200" b="0" dirty="0"/>
          </a:p>
        </p:txBody>
      </p:sp>
    </p:spTree>
    <p:extLst>
      <p:ext uri="{BB962C8B-B14F-4D97-AF65-F5344CB8AC3E}">
        <p14:creationId xmlns:p14="http://schemas.microsoft.com/office/powerpoint/2010/main" val="110839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9F9655D-844E-4B33-877B-F5B4EE6B4C9E}"/>
              </a:ext>
            </a:extLst>
          </p:cNvPr>
          <p:cNvPicPr>
            <a:picLocks noChangeAspect="1"/>
          </p:cNvPicPr>
          <p:nvPr/>
        </p:nvPicPr>
        <p:blipFill>
          <a:blip r:embed="rId2"/>
          <a:stretch>
            <a:fillRect/>
          </a:stretch>
        </p:blipFill>
        <p:spPr>
          <a:xfrm>
            <a:off x="1464958" y="1194666"/>
            <a:ext cx="5715061" cy="3286773"/>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Seconda</a:t>
            </a:r>
            <a:r>
              <a:rPr lang="en-US" altLang="it-IT" dirty="0"/>
              <a:t> </a:t>
            </a:r>
            <a:r>
              <a:rPr lang="en-US" altLang="it-IT" dirty="0" err="1"/>
              <a:t>soluzione</a:t>
            </a:r>
            <a:r>
              <a:rPr lang="en-US" altLang="it-IT" dirty="0"/>
              <a:t> - </a:t>
            </a:r>
            <a:r>
              <a:rPr lang="en-US" altLang="it-IT" dirty="0" err="1"/>
              <a:t>codice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28</a:t>
            </a:fld>
            <a:endParaRPr lang="ru-RU" altLang="it-IT" dirty="0"/>
          </a:p>
        </p:txBody>
      </p:sp>
      <p:sp>
        <p:nvSpPr>
          <p:cNvPr id="9" name="Rettangolo con angoli arrotondati 8">
            <a:extLst>
              <a:ext uri="{FF2B5EF4-FFF2-40B4-BE49-F238E27FC236}">
                <a16:creationId xmlns:a16="http://schemas.microsoft.com/office/drawing/2014/main" id="{C8A4676B-7994-4C48-9E3D-44ECB0E4D919}"/>
              </a:ext>
            </a:extLst>
          </p:cNvPr>
          <p:cNvSpPr/>
          <p:nvPr/>
        </p:nvSpPr>
        <p:spPr bwMode="auto">
          <a:xfrm>
            <a:off x="1464958" y="1204392"/>
            <a:ext cx="1660596" cy="140962"/>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0" name="Connettore 2 9">
            <a:extLst>
              <a:ext uri="{FF2B5EF4-FFF2-40B4-BE49-F238E27FC236}">
                <a16:creationId xmlns:a16="http://schemas.microsoft.com/office/drawing/2014/main" id="{9C206B02-F357-428D-8D05-1F21D2EF3FBE}"/>
              </a:ext>
            </a:extLst>
          </p:cNvPr>
          <p:cNvCxnSpPr>
            <a:cxnSpLocks/>
            <a:stCxn id="9" idx="3"/>
            <a:endCxn id="11" idx="1"/>
          </p:cNvCxnSpPr>
          <p:nvPr/>
        </p:nvCxnSpPr>
        <p:spPr bwMode="auto">
          <a:xfrm flipV="1">
            <a:off x="3125554" y="1270716"/>
            <a:ext cx="3030622" cy="415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1" name="Rectangle 3">
            <a:extLst>
              <a:ext uri="{FF2B5EF4-FFF2-40B4-BE49-F238E27FC236}">
                <a16:creationId xmlns:a16="http://schemas.microsoft.com/office/drawing/2014/main" id="{01699DE9-97CE-44B2-AB7A-7F2DD72CF839}"/>
              </a:ext>
            </a:extLst>
          </p:cNvPr>
          <p:cNvSpPr txBox="1">
            <a:spLocks noChangeArrowheads="1"/>
          </p:cNvSpPr>
          <p:nvPr/>
        </p:nvSpPr>
        <p:spPr bwMode="auto">
          <a:xfrm>
            <a:off x="6156176" y="1097792"/>
            <a:ext cx="2732387" cy="34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Definisco</a:t>
            </a:r>
            <a:r>
              <a:rPr lang="en-US" altLang="it-IT" sz="1000" b="0" dirty="0">
                <a:solidFill>
                  <a:srgbClr val="333399"/>
                </a:solidFill>
              </a:rPr>
              <a:t> un </a:t>
            </a:r>
            <a:r>
              <a:rPr lang="en-US" altLang="it-IT" sz="1000" b="0" dirty="0" err="1">
                <a:solidFill>
                  <a:srgbClr val="333399"/>
                </a:solidFill>
              </a:rPr>
              <a:t>vettore</a:t>
            </a:r>
            <a:r>
              <a:rPr lang="en-US" altLang="it-IT" sz="1000" b="0" dirty="0">
                <a:solidFill>
                  <a:srgbClr val="333399"/>
                </a:solidFill>
              </a:rPr>
              <a:t> </a:t>
            </a:r>
            <a:r>
              <a:rPr lang="en-US" altLang="it-IT" sz="1000" b="0" dirty="0" err="1">
                <a:solidFill>
                  <a:srgbClr val="333399"/>
                </a:solidFill>
              </a:rPr>
              <a:t>che</a:t>
            </a:r>
            <a:r>
              <a:rPr lang="en-US" altLang="it-IT" sz="1000" b="0" dirty="0">
                <a:solidFill>
                  <a:srgbClr val="333399"/>
                </a:solidFill>
              </a:rPr>
              <a:t> </a:t>
            </a:r>
            <a:r>
              <a:rPr lang="en-US" altLang="it-IT" sz="1000" b="0" dirty="0" err="1">
                <a:solidFill>
                  <a:srgbClr val="333399"/>
                </a:solidFill>
              </a:rPr>
              <a:t>contiene</a:t>
            </a:r>
            <a:r>
              <a:rPr lang="en-US" altLang="it-IT" sz="1000" b="0" dirty="0">
                <a:solidFill>
                  <a:srgbClr val="333399"/>
                </a:solidFill>
              </a:rPr>
              <a:t> tutti </a:t>
            </a:r>
            <a:r>
              <a:rPr lang="en-US" altLang="it-IT" sz="1000" b="0" dirty="0" err="1">
                <a:solidFill>
                  <a:srgbClr val="333399"/>
                </a:solidFill>
              </a:rPr>
              <a:t>i</a:t>
            </a:r>
            <a:r>
              <a:rPr lang="en-US" altLang="it-IT" sz="1000" b="0" dirty="0">
                <a:solidFill>
                  <a:srgbClr val="333399"/>
                </a:solidFill>
              </a:rPr>
              <a:t> </a:t>
            </a:r>
            <a:r>
              <a:rPr lang="en-US" altLang="it-IT" sz="1000" b="0" dirty="0" err="1">
                <a:solidFill>
                  <a:srgbClr val="333399"/>
                </a:solidFill>
              </a:rPr>
              <a:t>pianeti</a:t>
            </a:r>
            <a:r>
              <a:rPr lang="en-US" altLang="it-IT" sz="1000" b="0" dirty="0">
                <a:solidFill>
                  <a:srgbClr val="333399"/>
                </a:solidFill>
              </a:rPr>
              <a:t> </a:t>
            </a:r>
            <a:r>
              <a:rPr lang="en-US" altLang="it-IT" sz="1000" b="0" dirty="0" err="1">
                <a:solidFill>
                  <a:srgbClr val="333399"/>
                </a:solidFill>
              </a:rPr>
              <a:t>raggiungibili</a:t>
            </a:r>
            <a:r>
              <a:rPr lang="en-US" altLang="it-IT" sz="1000" b="0" dirty="0">
                <a:solidFill>
                  <a:srgbClr val="333399"/>
                </a:solidFill>
              </a:rPr>
              <a:t> </a:t>
            </a:r>
            <a:r>
              <a:rPr lang="en-US" altLang="it-IT" sz="1000" b="0" dirty="0" err="1">
                <a:solidFill>
                  <a:srgbClr val="333399"/>
                </a:solidFill>
              </a:rPr>
              <a:t>dalla</a:t>
            </a:r>
            <a:r>
              <a:rPr lang="en-US" altLang="it-IT" sz="1000" b="0" dirty="0">
                <a:solidFill>
                  <a:srgbClr val="333399"/>
                </a:solidFill>
              </a:rPr>
              <a:t> </a:t>
            </a:r>
            <a:r>
              <a:rPr lang="en-US" altLang="it-IT" sz="1000" b="0" dirty="0" err="1">
                <a:solidFill>
                  <a:srgbClr val="333399"/>
                </a:solidFill>
              </a:rPr>
              <a:t>navicella</a:t>
            </a:r>
            <a:endParaRPr lang="en-US" altLang="it-IT" sz="1000" b="0" i="1" dirty="0">
              <a:solidFill>
                <a:srgbClr val="333399"/>
              </a:solidFill>
            </a:endParaRPr>
          </a:p>
          <a:p>
            <a:pPr marL="0" indent="0" algn="ctr">
              <a:lnSpc>
                <a:spcPct val="90000"/>
              </a:lnSpc>
              <a:buNone/>
            </a:pPr>
            <a:r>
              <a:rPr lang="en-US" altLang="it-IT" sz="1000" b="0" dirty="0">
                <a:solidFill>
                  <a:srgbClr val="333399"/>
                </a:solidFill>
              </a:rPr>
              <a:t> </a:t>
            </a:r>
            <a:endParaRPr lang="en-US" altLang="it-IT" sz="1000" b="0" i="1" dirty="0">
              <a:solidFill>
                <a:srgbClr val="333399"/>
              </a:solidFill>
            </a:endParaRPr>
          </a:p>
        </p:txBody>
      </p:sp>
      <p:sp>
        <p:nvSpPr>
          <p:cNvPr id="20" name="Rettangolo con angoli arrotondati 19">
            <a:extLst>
              <a:ext uri="{FF2B5EF4-FFF2-40B4-BE49-F238E27FC236}">
                <a16:creationId xmlns:a16="http://schemas.microsoft.com/office/drawing/2014/main" id="{11BB46FB-5DF0-4E06-B515-18A8D040F762}"/>
              </a:ext>
            </a:extLst>
          </p:cNvPr>
          <p:cNvSpPr/>
          <p:nvPr/>
        </p:nvSpPr>
        <p:spPr bwMode="auto">
          <a:xfrm>
            <a:off x="1403648" y="1342468"/>
            <a:ext cx="1660597" cy="140962"/>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21" name="Connettore 2 20">
            <a:extLst>
              <a:ext uri="{FF2B5EF4-FFF2-40B4-BE49-F238E27FC236}">
                <a16:creationId xmlns:a16="http://schemas.microsoft.com/office/drawing/2014/main" id="{74AB0C08-44BA-40CE-9681-A06CCF398850}"/>
              </a:ext>
            </a:extLst>
          </p:cNvPr>
          <p:cNvCxnSpPr>
            <a:cxnSpLocks/>
            <a:stCxn id="20" idx="3"/>
            <a:endCxn id="22" idx="1"/>
          </p:cNvCxnSpPr>
          <p:nvPr/>
        </p:nvCxnSpPr>
        <p:spPr bwMode="auto">
          <a:xfrm>
            <a:off x="3064245" y="1412949"/>
            <a:ext cx="4158402" cy="284889"/>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2" name="Rectangle 3">
            <a:extLst>
              <a:ext uri="{FF2B5EF4-FFF2-40B4-BE49-F238E27FC236}">
                <a16:creationId xmlns:a16="http://schemas.microsoft.com/office/drawing/2014/main" id="{A583525F-9A82-4E2E-B20E-B29B30E21349}"/>
              </a:ext>
            </a:extLst>
          </p:cNvPr>
          <p:cNvSpPr txBox="1">
            <a:spLocks noChangeArrowheads="1"/>
          </p:cNvSpPr>
          <p:nvPr/>
        </p:nvSpPr>
        <p:spPr bwMode="auto">
          <a:xfrm>
            <a:off x="7222647" y="1524914"/>
            <a:ext cx="1778002" cy="34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Effettuo</a:t>
            </a:r>
            <a:r>
              <a:rPr lang="en-US" altLang="it-IT" sz="1000" b="0" dirty="0">
                <a:solidFill>
                  <a:srgbClr val="333399"/>
                </a:solidFill>
              </a:rPr>
              <a:t> il </a:t>
            </a:r>
            <a:r>
              <a:rPr lang="en-US" altLang="it-IT" sz="1000" b="0" dirty="0" err="1">
                <a:solidFill>
                  <a:srgbClr val="333399"/>
                </a:solidFill>
              </a:rPr>
              <a:t>ciclo</a:t>
            </a:r>
            <a:r>
              <a:rPr lang="en-US" altLang="it-IT" sz="1000" b="0" dirty="0">
                <a:solidFill>
                  <a:srgbClr val="333399"/>
                </a:solidFill>
              </a:rPr>
              <a:t> </a:t>
            </a:r>
            <a:r>
              <a:rPr lang="en-US" altLang="it-IT" sz="1000" b="0" dirty="0" err="1">
                <a:solidFill>
                  <a:srgbClr val="333399"/>
                </a:solidFill>
              </a:rPr>
              <a:t>finchè</a:t>
            </a:r>
            <a:r>
              <a:rPr lang="en-US" altLang="it-IT" sz="1000" b="0" dirty="0">
                <a:solidFill>
                  <a:srgbClr val="333399"/>
                </a:solidFill>
              </a:rPr>
              <a:t> la </a:t>
            </a:r>
            <a:r>
              <a:rPr lang="en-US" altLang="it-IT" sz="1000" b="0" dirty="0" err="1">
                <a:solidFill>
                  <a:srgbClr val="333399"/>
                </a:solidFill>
              </a:rPr>
              <a:t>navicella</a:t>
            </a:r>
            <a:r>
              <a:rPr lang="en-US" altLang="it-IT" sz="1000" b="0" dirty="0">
                <a:solidFill>
                  <a:srgbClr val="333399"/>
                </a:solidFill>
              </a:rPr>
              <a:t> ha </a:t>
            </a:r>
            <a:r>
              <a:rPr lang="en-US" altLang="it-IT" sz="1000" b="0" dirty="0" err="1">
                <a:solidFill>
                  <a:srgbClr val="333399"/>
                </a:solidFill>
              </a:rPr>
              <a:t>carburante</a:t>
            </a:r>
            <a:endParaRPr lang="en-US" altLang="it-IT" sz="1000" b="0" i="1" dirty="0">
              <a:solidFill>
                <a:srgbClr val="333399"/>
              </a:solidFill>
            </a:endParaRPr>
          </a:p>
        </p:txBody>
      </p:sp>
      <p:sp>
        <p:nvSpPr>
          <p:cNvPr id="23" name="Rettangolo con angoli arrotondati 22">
            <a:extLst>
              <a:ext uri="{FF2B5EF4-FFF2-40B4-BE49-F238E27FC236}">
                <a16:creationId xmlns:a16="http://schemas.microsoft.com/office/drawing/2014/main" id="{3E584213-833B-445F-86F8-8A33CFBB0D44}"/>
              </a:ext>
            </a:extLst>
          </p:cNvPr>
          <p:cNvSpPr/>
          <p:nvPr/>
        </p:nvSpPr>
        <p:spPr bwMode="auto">
          <a:xfrm>
            <a:off x="1691162" y="1830039"/>
            <a:ext cx="2808830" cy="549651"/>
          </a:xfrm>
          <a:prstGeom prst="roundRect">
            <a:avLst>
              <a:gd name="adj" fmla="val 9958"/>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24" name="Connettore 2 23">
            <a:extLst>
              <a:ext uri="{FF2B5EF4-FFF2-40B4-BE49-F238E27FC236}">
                <a16:creationId xmlns:a16="http://schemas.microsoft.com/office/drawing/2014/main" id="{179C98BD-BC1F-4C06-93EE-F87C05784525}"/>
              </a:ext>
            </a:extLst>
          </p:cNvPr>
          <p:cNvCxnSpPr>
            <a:cxnSpLocks/>
            <a:stCxn id="23" idx="3"/>
            <a:endCxn id="25" idx="1"/>
          </p:cNvCxnSpPr>
          <p:nvPr/>
        </p:nvCxnSpPr>
        <p:spPr bwMode="auto">
          <a:xfrm flipV="1">
            <a:off x="4499992" y="2104387"/>
            <a:ext cx="2498082" cy="47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5" name="Rectangle 3">
            <a:extLst>
              <a:ext uri="{FF2B5EF4-FFF2-40B4-BE49-F238E27FC236}">
                <a16:creationId xmlns:a16="http://schemas.microsoft.com/office/drawing/2014/main" id="{6AD30D5A-0CC5-48BA-8E00-510081DD9498}"/>
              </a:ext>
            </a:extLst>
          </p:cNvPr>
          <p:cNvSpPr txBox="1">
            <a:spLocks noChangeArrowheads="1"/>
          </p:cNvSpPr>
          <p:nvPr/>
        </p:nvSpPr>
        <p:spPr bwMode="auto">
          <a:xfrm>
            <a:off x="6998074" y="1981994"/>
            <a:ext cx="2045204" cy="2447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900" b="0" dirty="0" err="1">
                <a:solidFill>
                  <a:srgbClr val="333399"/>
                </a:solidFill>
              </a:rPr>
              <a:t>Ciclo</a:t>
            </a:r>
            <a:r>
              <a:rPr lang="en-US" altLang="it-IT" sz="900" b="0" dirty="0">
                <a:solidFill>
                  <a:srgbClr val="333399"/>
                </a:solidFill>
              </a:rPr>
              <a:t> per </a:t>
            </a:r>
            <a:r>
              <a:rPr lang="en-US" altLang="it-IT" sz="900" b="0" dirty="0" err="1">
                <a:solidFill>
                  <a:srgbClr val="333399"/>
                </a:solidFill>
              </a:rPr>
              <a:t>trovare</a:t>
            </a:r>
            <a:r>
              <a:rPr lang="en-US" altLang="it-IT" sz="900" b="0" dirty="0">
                <a:solidFill>
                  <a:srgbClr val="333399"/>
                </a:solidFill>
              </a:rPr>
              <a:t> </a:t>
            </a:r>
            <a:r>
              <a:rPr lang="en-US" altLang="it-IT" sz="900" b="0" dirty="0" err="1">
                <a:solidFill>
                  <a:srgbClr val="333399"/>
                </a:solidFill>
              </a:rPr>
              <a:t>tra</a:t>
            </a:r>
            <a:r>
              <a:rPr lang="en-US" altLang="it-IT" sz="900" b="0" dirty="0">
                <a:solidFill>
                  <a:srgbClr val="333399"/>
                </a:solidFill>
              </a:rPr>
              <a:t> tutti </a:t>
            </a:r>
            <a:r>
              <a:rPr lang="en-US" altLang="it-IT" sz="900" b="0" dirty="0" err="1">
                <a:solidFill>
                  <a:srgbClr val="333399"/>
                </a:solidFill>
              </a:rPr>
              <a:t>i</a:t>
            </a:r>
            <a:r>
              <a:rPr lang="en-US" altLang="it-IT" sz="900" b="0" dirty="0">
                <a:solidFill>
                  <a:srgbClr val="333399"/>
                </a:solidFill>
              </a:rPr>
              <a:t> link </a:t>
            </a:r>
            <a:r>
              <a:rPr lang="en-US" altLang="it-IT" sz="900" b="0" dirty="0" err="1">
                <a:solidFill>
                  <a:srgbClr val="333399"/>
                </a:solidFill>
              </a:rPr>
              <a:t>quali</a:t>
            </a:r>
            <a:r>
              <a:rPr lang="en-US" altLang="it-IT" sz="900" b="0" dirty="0">
                <a:solidFill>
                  <a:srgbClr val="333399"/>
                </a:solidFill>
              </a:rPr>
              <a:t> </a:t>
            </a:r>
            <a:r>
              <a:rPr lang="en-US" altLang="it-IT" sz="900" b="0" dirty="0" err="1">
                <a:solidFill>
                  <a:srgbClr val="333399"/>
                </a:solidFill>
              </a:rPr>
              <a:t>sono</a:t>
            </a:r>
            <a:r>
              <a:rPr lang="en-US" altLang="it-IT" sz="900" b="0" dirty="0">
                <a:solidFill>
                  <a:srgbClr val="333399"/>
                </a:solidFill>
              </a:rPr>
              <a:t> </a:t>
            </a:r>
            <a:r>
              <a:rPr lang="en-US" altLang="it-IT" sz="900" b="0" dirty="0" err="1">
                <a:solidFill>
                  <a:srgbClr val="333399"/>
                </a:solidFill>
              </a:rPr>
              <a:t>percorribili</a:t>
            </a:r>
            <a:r>
              <a:rPr lang="en-US" altLang="it-IT" sz="900" b="0" dirty="0">
                <a:solidFill>
                  <a:srgbClr val="333399"/>
                </a:solidFill>
              </a:rPr>
              <a:t> </a:t>
            </a:r>
            <a:r>
              <a:rPr lang="en-US" altLang="it-IT" sz="900" b="0" dirty="0" err="1">
                <a:solidFill>
                  <a:srgbClr val="333399"/>
                </a:solidFill>
              </a:rPr>
              <a:t>dalla</a:t>
            </a:r>
            <a:r>
              <a:rPr lang="en-US" altLang="it-IT" sz="900" b="0" dirty="0">
                <a:solidFill>
                  <a:srgbClr val="333399"/>
                </a:solidFill>
              </a:rPr>
              <a:t> </a:t>
            </a:r>
            <a:r>
              <a:rPr lang="en-US" altLang="it-IT" sz="900" b="0" dirty="0" err="1">
                <a:solidFill>
                  <a:srgbClr val="333399"/>
                </a:solidFill>
              </a:rPr>
              <a:t>navicella</a:t>
            </a:r>
            <a:r>
              <a:rPr lang="en-US" altLang="it-IT" sz="900" b="0" dirty="0">
                <a:solidFill>
                  <a:srgbClr val="333399"/>
                </a:solidFill>
              </a:rPr>
              <a:t>; una volta </a:t>
            </a:r>
            <a:r>
              <a:rPr lang="en-US" altLang="it-IT" sz="900" b="0" dirty="0" err="1">
                <a:solidFill>
                  <a:srgbClr val="333399"/>
                </a:solidFill>
              </a:rPr>
              <a:t>individuati</a:t>
            </a:r>
            <a:r>
              <a:rPr lang="en-US" altLang="it-IT" sz="900" b="0" dirty="0">
                <a:solidFill>
                  <a:srgbClr val="333399"/>
                </a:solidFill>
              </a:rPr>
              <a:t> salvo </a:t>
            </a:r>
            <a:r>
              <a:rPr lang="en-US" altLang="it-IT" sz="900" b="0" dirty="0" err="1">
                <a:solidFill>
                  <a:srgbClr val="333399"/>
                </a:solidFill>
              </a:rPr>
              <a:t>i</a:t>
            </a:r>
            <a:r>
              <a:rPr lang="en-US" altLang="it-IT" sz="900" b="0" dirty="0">
                <a:solidFill>
                  <a:srgbClr val="333399"/>
                </a:solidFill>
              </a:rPr>
              <a:t> </a:t>
            </a:r>
            <a:r>
              <a:rPr lang="en-US" altLang="it-IT" sz="900" b="0" dirty="0" err="1">
                <a:solidFill>
                  <a:srgbClr val="333399"/>
                </a:solidFill>
              </a:rPr>
              <a:t>pianeti</a:t>
            </a:r>
            <a:r>
              <a:rPr lang="en-US" altLang="it-IT" sz="900" b="0" dirty="0">
                <a:solidFill>
                  <a:srgbClr val="333399"/>
                </a:solidFill>
              </a:rPr>
              <a:t> </a:t>
            </a:r>
            <a:r>
              <a:rPr lang="en-US" altLang="it-IT" sz="900" b="0" dirty="0" err="1">
                <a:solidFill>
                  <a:srgbClr val="333399"/>
                </a:solidFill>
              </a:rPr>
              <a:t>destinazione</a:t>
            </a:r>
            <a:r>
              <a:rPr lang="en-US" altLang="it-IT" sz="900" b="0" dirty="0">
                <a:solidFill>
                  <a:srgbClr val="333399"/>
                </a:solidFill>
              </a:rPr>
              <a:t> </a:t>
            </a:r>
            <a:r>
              <a:rPr lang="en-US" altLang="it-IT" sz="900" b="0" dirty="0" err="1">
                <a:solidFill>
                  <a:srgbClr val="333399"/>
                </a:solidFill>
              </a:rPr>
              <a:t>nel</a:t>
            </a:r>
            <a:r>
              <a:rPr lang="en-US" altLang="it-IT" sz="900" b="0" dirty="0">
                <a:solidFill>
                  <a:srgbClr val="333399"/>
                </a:solidFill>
              </a:rPr>
              <a:t> </a:t>
            </a:r>
            <a:r>
              <a:rPr lang="en-US" altLang="it-IT" sz="900" b="0" dirty="0" err="1">
                <a:solidFill>
                  <a:srgbClr val="333399"/>
                </a:solidFill>
              </a:rPr>
              <a:t>vattore</a:t>
            </a:r>
            <a:r>
              <a:rPr lang="en-US" altLang="it-IT" sz="900" b="0" dirty="0">
                <a:solidFill>
                  <a:srgbClr val="333399"/>
                </a:solidFill>
              </a:rPr>
              <a:t> </a:t>
            </a:r>
            <a:r>
              <a:rPr lang="en-US" altLang="it-IT" sz="900" b="0" dirty="0" err="1">
                <a:solidFill>
                  <a:srgbClr val="333399"/>
                </a:solidFill>
              </a:rPr>
              <a:t>creato</a:t>
            </a:r>
            <a:endParaRPr lang="en-US" altLang="it-IT" sz="900" b="0" i="1" dirty="0">
              <a:solidFill>
                <a:srgbClr val="333399"/>
              </a:solidFill>
            </a:endParaRPr>
          </a:p>
        </p:txBody>
      </p:sp>
      <p:sp>
        <p:nvSpPr>
          <p:cNvPr id="35" name="Rettangolo con angoli arrotondati 34">
            <a:extLst>
              <a:ext uri="{FF2B5EF4-FFF2-40B4-BE49-F238E27FC236}">
                <a16:creationId xmlns:a16="http://schemas.microsoft.com/office/drawing/2014/main" id="{337D2CC2-3017-4070-BC7F-FE3F99260DA3}"/>
              </a:ext>
            </a:extLst>
          </p:cNvPr>
          <p:cNvSpPr/>
          <p:nvPr/>
        </p:nvSpPr>
        <p:spPr bwMode="auto">
          <a:xfrm>
            <a:off x="1647942" y="2742206"/>
            <a:ext cx="3860162" cy="171129"/>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6" name="Connettore 2 35">
            <a:extLst>
              <a:ext uri="{FF2B5EF4-FFF2-40B4-BE49-F238E27FC236}">
                <a16:creationId xmlns:a16="http://schemas.microsoft.com/office/drawing/2014/main" id="{B3D0EE70-42AB-470F-9BE2-2533814FA647}"/>
              </a:ext>
            </a:extLst>
          </p:cNvPr>
          <p:cNvCxnSpPr>
            <a:cxnSpLocks/>
            <a:stCxn id="35" idx="3"/>
            <a:endCxn id="37" idx="1"/>
          </p:cNvCxnSpPr>
          <p:nvPr/>
        </p:nvCxnSpPr>
        <p:spPr bwMode="auto">
          <a:xfrm flipV="1">
            <a:off x="5508104" y="2823481"/>
            <a:ext cx="1715311" cy="429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7" name="Rectangle 3">
            <a:extLst>
              <a:ext uri="{FF2B5EF4-FFF2-40B4-BE49-F238E27FC236}">
                <a16:creationId xmlns:a16="http://schemas.microsoft.com/office/drawing/2014/main" id="{A69AD730-BCC9-4E34-AC27-99BFF7BDE4A8}"/>
              </a:ext>
            </a:extLst>
          </p:cNvPr>
          <p:cNvSpPr txBox="1">
            <a:spLocks noChangeArrowheads="1"/>
          </p:cNvSpPr>
          <p:nvPr/>
        </p:nvSpPr>
        <p:spPr bwMode="auto">
          <a:xfrm>
            <a:off x="7223415" y="2723468"/>
            <a:ext cx="1778002" cy="2000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900" b="0" dirty="0" err="1">
                <a:solidFill>
                  <a:srgbClr val="333399"/>
                </a:solidFill>
              </a:rPr>
              <a:t>Ordino</a:t>
            </a:r>
            <a:r>
              <a:rPr lang="en-US" altLang="it-IT" sz="900" b="0" dirty="0">
                <a:solidFill>
                  <a:srgbClr val="333399"/>
                </a:solidFill>
              </a:rPr>
              <a:t> </a:t>
            </a:r>
            <a:r>
              <a:rPr lang="en-US" altLang="it-IT" sz="900" b="0" dirty="0" err="1">
                <a:solidFill>
                  <a:srgbClr val="333399"/>
                </a:solidFill>
              </a:rPr>
              <a:t>i</a:t>
            </a:r>
            <a:r>
              <a:rPr lang="en-US" altLang="it-IT" sz="900" b="0" dirty="0">
                <a:solidFill>
                  <a:srgbClr val="333399"/>
                </a:solidFill>
              </a:rPr>
              <a:t> nodi </a:t>
            </a:r>
            <a:r>
              <a:rPr lang="en-US" altLang="it-IT" sz="900" b="0" dirty="0" err="1">
                <a:solidFill>
                  <a:srgbClr val="333399"/>
                </a:solidFill>
              </a:rPr>
              <a:t>vicini</a:t>
            </a:r>
            <a:r>
              <a:rPr lang="en-US" altLang="it-IT" sz="900" b="0" dirty="0">
                <a:solidFill>
                  <a:srgbClr val="333399"/>
                </a:solidFill>
              </a:rPr>
              <a:t> in </a:t>
            </a:r>
            <a:r>
              <a:rPr lang="en-US" altLang="it-IT" sz="900" b="0" dirty="0" err="1">
                <a:solidFill>
                  <a:srgbClr val="333399"/>
                </a:solidFill>
              </a:rPr>
              <a:t>ordine</a:t>
            </a:r>
            <a:r>
              <a:rPr lang="en-US" altLang="it-IT" sz="900" b="0" dirty="0">
                <a:solidFill>
                  <a:srgbClr val="333399"/>
                </a:solidFill>
              </a:rPr>
              <a:t> di </a:t>
            </a:r>
            <a:r>
              <a:rPr lang="en-US" altLang="it-IT" sz="900" b="0" dirty="0" err="1">
                <a:solidFill>
                  <a:srgbClr val="333399"/>
                </a:solidFill>
              </a:rPr>
              <a:t>costo</a:t>
            </a:r>
            <a:r>
              <a:rPr lang="en-US" altLang="it-IT" sz="900" b="0" dirty="0">
                <a:solidFill>
                  <a:srgbClr val="333399"/>
                </a:solidFill>
              </a:rPr>
              <a:t> </a:t>
            </a:r>
            <a:r>
              <a:rPr lang="en-US" altLang="it-IT" sz="900" b="0" dirty="0" err="1">
                <a:solidFill>
                  <a:srgbClr val="333399"/>
                </a:solidFill>
              </a:rPr>
              <a:t>decrescente</a:t>
            </a:r>
            <a:r>
              <a:rPr lang="en-US" altLang="it-IT" sz="900" b="0" dirty="0">
                <a:solidFill>
                  <a:srgbClr val="333399"/>
                </a:solidFill>
              </a:rPr>
              <a:t>; </a:t>
            </a:r>
            <a:r>
              <a:rPr lang="en-US" altLang="it-IT" sz="900" b="0" dirty="0" err="1">
                <a:solidFill>
                  <a:srgbClr val="333399"/>
                </a:solidFill>
              </a:rPr>
              <a:t>così</a:t>
            </a:r>
            <a:r>
              <a:rPr lang="en-US" altLang="it-IT" sz="900" b="0" dirty="0">
                <a:solidFill>
                  <a:srgbClr val="333399"/>
                </a:solidFill>
              </a:rPr>
              <a:t> </a:t>
            </a:r>
            <a:r>
              <a:rPr lang="en-US" altLang="it-IT" sz="900" b="0" dirty="0" err="1">
                <a:solidFill>
                  <a:srgbClr val="333399"/>
                </a:solidFill>
              </a:rPr>
              <a:t>facendo</a:t>
            </a:r>
            <a:r>
              <a:rPr lang="en-US" altLang="it-IT" sz="900" b="0" dirty="0">
                <a:solidFill>
                  <a:srgbClr val="333399"/>
                </a:solidFill>
              </a:rPr>
              <a:t> il primo </a:t>
            </a:r>
            <a:r>
              <a:rPr lang="en-US" altLang="it-IT" sz="900" b="0" dirty="0" err="1">
                <a:solidFill>
                  <a:srgbClr val="333399"/>
                </a:solidFill>
              </a:rPr>
              <a:t>elemento</a:t>
            </a:r>
            <a:r>
              <a:rPr lang="en-US" altLang="it-IT" sz="900" b="0" dirty="0">
                <a:solidFill>
                  <a:srgbClr val="333399"/>
                </a:solidFill>
              </a:rPr>
              <a:t> del </a:t>
            </a:r>
            <a:r>
              <a:rPr lang="en-US" altLang="it-IT" sz="900" b="0" dirty="0" err="1">
                <a:solidFill>
                  <a:srgbClr val="333399"/>
                </a:solidFill>
              </a:rPr>
              <a:t>vettore</a:t>
            </a:r>
            <a:r>
              <a:rPr lang="en-US" altLang="it-IT" sz="900" b="0" dirty="0">
                <a:solidFill>
                  <a:srgbClr val="333399"/>
                </a:solidFill>
              </a:rPr>
              <a:t> </a:t>
            </a:r>
            <a:r>
              <a:rPr lang="en-US" altLang="it-IT" sz="900" b="0" dirty="0" err="1">
                <a:solidFill>
                  <a:srgbClr val="333399"/>
                </a:solidFill>
              </a:rPr>
              <a:t>sarà</a:t>
            </a:r>
            <a:r>
              <a:rPr lang="en-US" altLang="it-IT" sz="900" b="0" dirty="0">
                <a:solidFill>
                  <a:srgbClr val="333399"/>
                </a:solidFill>
              </a:rPr>
              <a:t> </a:t>
            </a:r>
            <a:r>
              <a:rPr lang="en-US" altLang="it-IT" sz="900" b="0" dirty="0" err="1">
                <a:solidFill>
                  <a:srgbClr val="333399"/>
                </a:solidFill>
              </a:rPr>
              <a:t>quello</a:t>
            </a:r>
            <a:r>
              <a:rPr lang="en-US" altLang="it-IT" sz="900" b="0" dirty="0">
                <a:solidFill>
                  <a:srgbClr val="333399"/>
                </a:solidFill>
              </a:rPr>
              <a:t> con arco a </a:t>
            </a:r>
            <a:r>
              <a:rPr lang="en-US" altLang="it-IT" sz="900" b="0" dirty="0" err="1">
                <a:solidFill>
                  <a:srgbClr val="333399"/>
                </a:solidFill>
              </a:rPr>
              <a:t>costo</a:t>
            </a:r>
            <a:r>
              <a:rPr lang="en-US" altLang="it-IT" sz="900" b="0" dirty="0">
                <a:solidFill>
                  <a:srgbClr val="333399"/>
                </a:solidFill>
              </a:rPr>
              <a:t> </a:t>
            </a:r>
            <a:r>
              <a:rPr lang="en-US" altLang="it-IT" sz="900" b="0" dirty="0" err="1">
                <a:solidFill>
                  <a:srgbClr val="333399"/>
                </a:solidFill>
              </a:rPr>
              <a:t>minimo</a:t>
            </a:r>
            <a:endParaRPr lang="en-US" altLang="it-IT" sz="900" b="0" i="1" dirty="0">
              <a:solidFill>
                <a:srgbClr val="333399"/>
              </a:solidFill>
            </a:endParaRPr>
          </a:p>
        </p:txBody>
      </p:sp>
      <p:sp>
        <p:nvSpPr>
          <p:cNvPr id="42" name="Rettangolo con angoli arrotondati 41">
            <a:extLst>
              <a:ext uri="{FF2B5EF4-FFF2-40B4-BE49-F238E27FC236}">
                <a16:creationId xmlns:a16="http://schemas.microsoft.com/office/drawing/2014/main" id="{AA0EFCA0-D011-4D59-A4A8-9C609CCE0AFC}"/>
              </a:ext>
            </a:extLst>
          </p:cNvPr>
          <p:cNvSpPr/>
          <p:nvPr/>
        </p:nvSpPr>
        <p:spPr bwMode="auto">
          <a:xfrm>
            <a:off x="1683976" y="3273781"/>
            <a:ext cx="3824128" cy="244786"/>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43" name="Connettore 2 42">
            <a:extLst>
              <a:ext uri="{FF2B5EF4-FFF2-40B4-BE49-F238E27FC236}">
                <a16:creationId xmlns:a16="http://schemas.microsoft.com/office/drawing/2014/main" id="{9D7A50F4-FEF5-4111-BC54-99853816E0F1}"/>
              </a:ext>
            </a:extLst>
          </p:cNvPr>
          <p:cNvCxnSpPr>
            <a:cxnSpLocks/>
            <a:stCxn id="42" idx="3"/>
            <a:endCxn id="44" idx="1"/>
          </p:cNvCxnSpPr>
          <p:nvPr/>
        </p:nvCxnSpPr>
        <p:spPr bwMode="auto">
          <a:xfrm>
            <a:off x="5508104" y="3396174"/>
            <a:ext cx="1454013" cy="197170"/>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4" name="Rectangle 3">
            <a:extLst>
              <a:ext uri="{FF2B5EF4-FFF2-40B4-BE49-F238E27FC236}">
                <a16:creationId xmlns:a16="http://schemas.microsoft.com/office/drawing/2014/main" id="{A8B4D133-8EA2-4F10-8398-1B0539BDD3D4}"/>
              </a:ext>
            </a:extLst>
          </p:cNvPr>
          <p:cNvSpPr txBox="1">
            <a:spLocks noChangeArrowheads="1"/>
          </p:cNvSpPr>
          <p:nvPr/>
        </p:nvSpPr>
        <p:spPr bwMode="auto">
          <a:xfrm>
            <a:off x="6962117" y="3425715"/>
            <a:ext cx="2167022" cy="33525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900" b="0" dirty="0" err="1">
                <a:solidFill>
                  <a:srgbClr val="333399"/>
                </a:solidFill>
              </a:rPr>
              <a:t>Aggiorno</a:t>
            </a:r>
            <a:r>
              <a:rPr lang="en-US" altLang="it-IT" sz="900" b="0" dirty="0">
                <a:solidFill>
                  <a:srgbClr val="333399"/>
                </a:solidFill>
              </a:rPr>
              <a:t> </a:t>
            </a:r>
            <a:r>
              <a:rPr lang="en-US" altLang="it-IT" sz="900" b="0" dirty="0" err="1">
                <a:solidFill>
                  <a:srgbClr val="333399"/>
                </a:solidFill>
              </a:rPr>
              <a:t>gli</a:t>
            </a:r>
            <a:r>
              <a:rPr lang="en-US" altLang="it-IT" sz="900" b="0" dirty="0">
                <a:solidFill>
                  <a:srgbClr val="333399"/>
                </a:solidFill>
              </a:rPr>
              <a:t> </a:t>
            </a:r>
            <a:r>
              <a:rPr lang="en-US" altLang="it-IT" sz="900" b="0" dirty="0" err="1">
                <a:solidFill>
                  <a:srgbClr val="333399"/>
                </a:solidFill>
              </a:rPr>
              <a:t>attributi</a:t>
            </a:r>
            <a:r>
              <a:rPr lang="en-US" altLang="it-IT" sz="900" b="0" dirty="0">
                <a:solidFill>
                  <a:srgbClr val="333399"/>
                </a:solidFill>
              </a:rPr>
              <a:t> di </a:t>
            </a:r>
            <a:r>
              <a:rPr lang="en-US" altLang="it-IT" sz="900" b="0" dirty="0" err="1">
                <a:solidFill>
                  <a:srgbClr val="333399"/>
                </a:solidFill>
              </a:rPr>
              <a:t>nodo</a:t>
            </a:r>
            <a:r>
              <a:rPr lang="en-US" altLang="it-IT" sz="900" b="0" dirty="0">
                <a:solidFill>
                  <a:srgbClr val="333399"/>
                </a:solidFill>
              </a:rPr>
              <a:t> </a:t>
            </a:r>
            <a:r>
              <a:rPr lang="en-US" altLang="it-IT" sz="900" b="0" dirty="0" err="1">
                <a:solidFill>
                  <a:srgbClr val="333399"/>
                </a:solidFill>
              </a:rPr>
              <a:t>corrente</a:t>
            </a:r>
            <a:r>
              <a:rPr lang="en-US" altLang="it-IT" sz="900" b="0" dirty="0">
                <a:solidFill>
                  <a:srgbClr val="333399"/>
                </a:solidFill>
              </a:rPr>
              <a:t> e </a:t>
            </a:r>
            <a:r>
              <a:rPr lang="en-US" altLang="it-IT" sz="900" b="0" dirty="0" err="1">
                <a:solidFill>
                  <a:srgbClr val="333399"/>
                </a:solidFill>
              </a:rPr>
              <a:t>carburante</a:t>
            </a:r>
            <a:r>
              <a:rPr lang="en-US" altLang="it-IT" sz="900" b="0" dirty="0">
                <a:solidFill>
                  <a:srgbClr val="333399"/>
                </a:solidFill>
              </a:rPr>
              <a:t> </a:t>
            </a:r>
            <a:r>
              <a:rPr lang="en-US" altLang="it-IT" sz="900" b="0" dirty="0" err="1">
                <a:solidFill>
                  <a:srgbClr val="333399"/>
                </a:solidFill>
              </a:rPr>
              <a:t>della</a:t>
            </a:r>
            <a:r>
              <a:rPr lang="en-US" altLang="it-IT" sz="900" b="0" dirty="0">
                <a:solidFill>
                  <a:srgbClr val="333399"/>
                </a:solidFill>
              </a:rPr>
              <a:t> </a:t>
            </a:r>
            <a:r>
              <a:rPr lang="en-US" altLang="it-IT" sz="900" b="0" dirty="0" err="1">
                <a:solidFill>
                  <a:srgbClr val="333399"/>
                </a:solidFill>
              </a:rPr>
              <a:t>navicella</a:t>
            </a:r>
            <a:r>
              <a:rPr lang="en-US" altLang="it-IT" sz="900" b="0" dirty="0">
                <a:solidFill>
                  <a:srgbClr val="333399"/>
                </a:solidFill>
              </a:rPr>
              <a:t> </a:t>
            </a:r>
            <a:endParaRPr lang="en-US" altLang="it-IT" sz="900" b="0" i="1" dirty="0">
              <a:solidFill>
                <a:srgbClr val="333399"/>
              </a:solidFill>
            </a:endParaRPr>
          </a:p>
        </p:txBody>
      </p:sp>
      <p:sp>
        <p:nvSpPr>
          <p:cNvPr id="49" name="Rettangolo con angoli arrotondati 48">
            <a:extLst>
              <a:ext uri="{FF2B5EF4-FFF2-40B4-BE49-F238E27FC236}">
                <a16:creationId xmlns:a16="http://schemas.microsoft.com/office/drawing/2014/main" id="{199E26A0-FB4A-4E03-A230-18355A7DCF64}"/>
              </a:ext>
            </a:extLst>
          </p:cNvPr>
          <p:cNvSpPr/>
          <p:nvPr/>
        </p:nvSpPr>
        <p:spPr bwMode="auto">
          <a:xfrm>
            <a:off x="1907704" y="3786411"/>
            <a:ext cx="5272315" cy="260885"/>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50" name="Connettore 2 49">
            <a:extLst>
              <a:ext uri="{FF2B5EF4-FFF2-40B4-BE49-F238E27FC236}">
                <a16:creationId xmlns:a16="http://schemas.microsoft.com/office/drawing/2014/main" id="{CDA3E330-4E49-4D8E-BF3A-3FF306353154}"/>
              </a:ext>
            </a:extLst>
          </p:cNvPr>
          <p:cNvCxnSpPr>
            <a:cxnSpLocks/>
            <a:stCxn id="49" idx="3"/>
            <a:endCxn id="51" idx="0"/>
          </p:cNvCxnSpPr>
          <p:nvPr/>
        </p:nvCxnSpPr>
        <p:spPr bwMode="auto">
          <a:xfrm>
            <a:off x="7180019" y="3916854"/>
            <a:ext cx="650989" cy="257822"/>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1" name="Rectangle 3">
            <a:extLst>
              <a:ext uri="{FF2B5EF4-FFF2-40B4-BE49-F238E27FC236}">
                <a16:creationId xmlns:a16="http://schemas.microsoft.com/office/drawing/2014/main" id="{25D007B7-D5F7-4F2D-8E2B-74C4F8166574}"/>
              </a:ext>
            </a:extLst>
          </p:cNvPr>
          <p:cNvSpPr txBox="1">
            <a:spLocks noChangeArrowheads="1"/>
          </p:cNvSpPr>
          <p:nvPr/>
        </p:nvSpPr>
        <p:spPr bwMode="auto">
          <a:xfrm>
            <a:off x="6661367" y="4174676"/>
            <a:ext cx="2339282" cy="2608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900" b="0" dirty="0" err="1">
                <a:solidFill>
                  <a:srgbClr val="333399"/>
                </a:solidFill>
              </a:rPr>
              <a:t>Aggiorno</a:t>
            </a:r>
            <a:r>
              <a:rPr lang="en-US" altLang="it-IT" sz="900" b="0" dirty="0">
                <a:solidFill>
                  <a:srgbClr val="333399"/>
                </a:solidFill>
              </a:rPr>
              <a:t> </a:t>
            </a:r>
            <a:r>
              <a:rPr lang="en-US" altLang="it-IT" sz="900" b="0" dirty="0" err="1">
                <a:solidFill>
                  <a:srgbClr val="333399"/>
                </a:solidFill>
              </a:rPr>
              <a:t>i</a:t>
            </a:r>
            <a:r>
              <a:rPr lang="en-US" altLang="it-IT" sz="900" b="0" dirty="0">
                <a:solidFill>
                  <a:srgbClr val="333399"/>
                </a:solidFill>
              </a:rPr>
              <a:t> </a:t>
            </a:r>
            <a:r>
              <a:rPr lang="en-US" altLang="it-IT" sz="900" b="0" dirty="0" err="1">
                <a:solidFill>
                  <a:srgbClr val="333399"/>
                </a:solidFill>
              </a:rPr>
              <a:t>valori</a:t>
            </a:r>
            <a:r>
              <a:rPr lang="en-US" altLang="it-IT" sz="900" b="0" dirty="0">
                <a:solidFill>
                  <a:srgbClr val="333399"/>
                </a:solidFill>
              </a:rPr>
              <a:t> di </a:t>
            </a:r>
            <a:r>
              <a:rPr lang="en-US" altLang="it-IT" sz="900" b="0" dirty="0" err="1">
                <a:solidFill>
                  <a:srgbClr val="333399"/>
                </a:solidFill>
              </a:rPr>
              <a:t>liquidi</a:t>
            </a:r>
            <a:r>
              <a:rPr lang="en-US" altLang="it-IT" sz="900" b="0" dirty="0">
                <a:solidFill>
                  <a:srgbClr val="333399"/>
                </a:solidFill>
              </a:rPr>
              <a:t> </a:t>
            </a:r>
            <a:r>
              <a:rPr lang="en-US" altLang="it-IT" sz="900" b="0" dirty="0" err="1">
                <a:solidFill>
                  <a:srgbClr val="333399"/>
                </a:solidFill>
              </a:rPr>
              <a:t>nei</a:t>
            </a:r>
            <a:r>
              <a:rPr lang="en-US" altLang="it-IT" sz="900" b="0" dirty="0">
                <a:solidFill>
                  <a:srgbClr val="333399"/>
                </a:solidFill>
              </a:rPr>
              <a:t> containers solo se </a:t>
            </a:r>
            <a:r>
              <a:rPr lang="en-US" altLang="it-IT" sz="900" b="0" dirty="0" err="1">
                <a:solidFill>
                  <a:srgbClr val="333399"/>
                </a:solidFill>
              </a:rPr>
              <a:t>l’aggiunta</a:t>
            </a:r>
            <a:r>
              <a:rPr lang="en-US" altLang="it-IT" sz="900" b="0" dirty="0">
                <a:solidFill>
                  <a:srgbClr val="333399"/>
                </a:solidFill>
              </a:rPr>
              <a:t> del </a:t>
            </a:r>
            <a:r>
              <a:rPr lang="en-US" altLang="it-IT" sz="900" b="0" dirty="0" err="1">
                <a:solidFill>
                  <a:srgbClr val="333399"/>
                </a:solidFill>
              </a:rPr>
              <a:t>liquido</a:t>
            </a:r>
            <a:r>
              <a:rPr lang="en-US" altLang="it-IT" sz="900" b="0" dirty="0">
                <a:solidFill>
                  <a:srgbClr val="333399"/>
                </a:solidFill>
              </a:rPr>
              <a:t> non </a:t>
            </a:r>
            <a:r>
              <a:rPr lang="en-US" altLang="it-IT" sz="900" b="0" dirty="0" err="1">
                <a:solidFill>
                  <a:srgbClr val="333399"/>
                </a:solidFill>
              </a:rPr>
              <a:t>comporta</a:t>
            </a:r>
            <a:r>
              <a:rPr lang="en-US" altLang="it-IT" sz="900" b="0" dirty="0">
                <a:solidFill>
                  <a:srgbClr val="333399"/>
                </a:solidFill>
              </a:rPr>
              <a:t> un </a:t>
            </a:r>
            <a:r>
              <a:rPr lang="en-US" altLang="it-IT" sz="900" b="0" dirty="0" err="1">
                <a:solidFill>
                  <a:srgbClr val="333399"/>
                </a:solidFill>
              </a:rPr>
              <a:t>superamento</a:t>
            </a:r>
            <a:r>
              <a:rPr lang="en-US" altLang="it-IT" sz="900" b="0" dirty="0">
                <a:solidFill>
                  <a:srgbClr val="333399"/>
                </a:solidFill>
              </a:rPr>
              <a:t> </a:t>
            </a:r>
            <a:r>
              <a:rPr lang="en-US" altLang="it-IT" sz="900" b="0" dirty="0" err="1">
                <a:solidFill>
                  <a:srgbClr val="333399"/>
                </a:solidFill>
              </a:rPr>
              <a:t>della</a:t>
            </a:r>
            <a:r>
              <a:rPr lang="en-US" altLang="it-IT" sz="900" b="0" dirty="0">
                <a:solidFill>
                  <a:srgbClr val="333399"/>
                </a:solidFill>
              </a:rPr>
              <a:t> </a:t>
            </a:r>
            <a:r>
              <a:rPr lang="en-US" altLang="it-IT" sz="900" b="0" dirty="0" err="1">
                <a:solidFill>
                  <a:srgbClr val="333399"/>
                </a:solidFill>
              </a:rPr>
              <a:t>capacità</a:t>
            </a:r>
            <a:endParaRPr lang="en-US" altLang="it-IT" sz="900" b="0" i="1" dirty="0">
              <a:solidFill>
                <a:srgbClr val="333399"/>
              </a:solidFill>
            </a:endParaRPr>
          </a:p>
        </p:txBody>
      </p:sp>
    </p:spTree>
    <p:extLst>
      <p:ext uri="{BB962C8B-B14F-4D97-AF65-F5344CB8AC3E}">
        <p14:creationId xmlns:p14="http://schemas.microsoft.com/office/powerpoint/2010/main" val="89966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par>
                                <p:cTn id="66" presetID="10" presetClass="entr" presetSubtype="0"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20" grpId="0" animBg="1"/>
      <p:bldP spid="22" grpId="0"/>
      <p:bldP spid="23" grpId="0" animBg="1"/>
      <p:bldP spid="25" grpId="0"/>
      <p:bldP spid="35" grpId="0" animBg="1"/>
      <p:bldP spid="37" grpId="0"/>
      <p:bldP spid="42" grpId="0" animBg="1"/>
      <p:bldP spid="44" grpId="0"/>
      <p:bldP spid="49" grpId="0" animBg="1"/>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Seconda</a:t>
            </a:r>
            <a:r>
              <a:rPr lang="en-US" altLang="it-IT" dirty="0"/>
              <a:t> </a:t>
            </a:r>
            <a:r>
              <a:rPr lang="en-US" altLang="it-IT" dirty="0" err="1"/>
              <a:t>soluzione</a:t>
            </a:r>
            <a:r>
              <a:rPr lang="en-US" altLang="it-IT" dirty="0"/>
              <a:t> - output</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29</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389129" y="988368"/>
            <a:ext cx="76331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Come </a:t>
            </a:r>
            <a:r>
              <a:rPr lang="en-US" altLang="it-IT" sz="1200" b="0" dirty="0" err="1"/>
              <a:t>giò</a:t>
            </a:r>
            <a:r>
              <a:rPr lang="en-US" altLang="it-IT" sz="1200" b="0" dirty="0"/>
              <a:t> </a:t>
            </a:r>
            <a:r>
              <a:rPr lang="en-US" altLang="it-IT" sz="1200" b="0" dirty="0" err="1"/>
              <a:t>detto</a:t>
            </a:r>
            <a:r>
              <a:rPr lang="en-US" altLang="it-IT" sz="1200" b="0" dirty="0"/>
              <a:t> in </a:t>
            </a:r>
            <a:r>
              <a:rPr lang="en-US" altLang="it-IT" sz="1200" b="0" dirty="0" err="1"/>
              <a:t>precedenza</a:t>
            </a:r>
            <a:r>
              <a:rPr lang="en-US" altLang="it-IT" sz="1200" b="0" dirty="0"/>
              <a:t>, è difficile </a:t>
            </a:r>
            <a:r>
              <a:rPr lang="en-US" altLang="it-IT" sz="1200" b="0" dirty="0" err="1"/>
              <a:t>aspettarsi</a:t>
            </a:r>
            <a:r>
              <a:rPr lang="en-US" altLang="it-IT" sz="1200" b="0" dirty="0"/>
              <a:t> </a:t>
            </a:r>
            <a:r>
              <a:rPr lang="en-US" altLang="it-IT" sz="1200" b="0" dirty="0" err="1"/>
              <a:t>che</a:t>
            </a:r>
            <a:r>
              <a:rPr lang="en-US" altLang="it-IT" sz="1200" b="0" dirty="0"/>
              <a:t> la </a:t>
            </a:r>
            <a:r>
              <a:rPr lang="en-US" altLang="it-IT" sz="1200" b="0" dirty="0" err="1"/>
              <a:t>navicella</a:t>
            </a:r>
            <a:r>
              <a:rPr lang="en-US" altLang="it-IT" sz="1200" b="0" dirty="0"/>
              <a:t> non </a:t>
            </a:r>
            <a:r>
              <a:rPr lang="en-US" altLang="it-IT" sz="1200" b="0" dirty="0" err="1"/>
              <a:t>resti</a:t>
            </a:r>
            <a:r>
              <a:rPr lang="en-US" altLang="it-IT" sz="1200" b="0" dirty="0"/>
              <a:t> </a:t>
            </a:r>
            <a:r>
              <a:rPr lang="en-US" altLang="it-IT" sz="1200" b="0" dirty="0" err="1"/>
              <a:t>intrappolata</a:t>
            </a:r>
            <a:r>
              <a:rPr lang="en-US" altLang="it-IT" sz="1200" b="0" dirty="0"/>
              <a:t> in un </a:t>
            </a:r>
            <a:r>
              <a:rPr lang="en-US" altLang="it-IT" sz="1200" b="0" dirty="0" err="1"/>
              <a:t>ciclo</a:t>
            </a:r>
            <a:r>
              <a:rPr lang="en-US" altLang="it-IT" sz="1200" b="0" dirty="0"/>
              <a:t>. Nel </a:t>
            </a:r>
            <a:r>
              <a:rPr lang="en-US" altLang="it-IT" sz="1200" b="0" dirty="0" err="1"/>
              <a:t>caso</a:t>
            </a:r>
            <a:r>
              <a:rPr lang="en-US" altLang="it-IT" sz="1200" b="0" dirty="0"/>
              <a:t> in </a:t>
            </a:r>
            <a:r>
              <a:rPr lang="en-US" altLang="it-IT" sz="1200" b="0" dirty="0" err="1"/>
              <a:t>esame</a:t>
            </a:r>
            <a:r>
              <a:rPr lang="en-US" altLang="it-IT" sz="1200" b="0" dirty="0"/>
              <a:t>, </a:t>
            </a:r>
            <a:r>
              <a:rPr lang="en-US" altLang="it-IT" sz="1200" b="0" dirty="0" err="1"/>
              <a:t>considerando</a:t>
            </a:r>
            <a:r>
              <a:rPr lang="en-US" altLang="it-IT" sz="1200" b="0" dirty="0"/>
              <a:t> </a:t>
            </a:r>
            <a:r>
              <a:rPr lang="en-US" altLang="it-IT" sz="1200" b="0" dirty="0" err="1"/>
              <a:t>i</a:t>
            </a:r>
            <a:r>
              <a:rPr lang="en-US" altLang="it-IT" sz="1200" b="0" dirty="0"/>
              <a:t> link come </a:t>
            </a:r>
            <a:r>
              <a:rPr lang="en-US" altLang="it-IT" sz="1200" b="0" dirty="0" err="1"/>
              <a:t>bidirezionali</a:t>
            </a:r>
            <a:r>
              <a:rPr lang="en-US" altLang="it-IT" sz="1200" b="0" dirty="0"/>
              <a:t> la </a:t>
            </a:r>
            <a:r>
              <a:rPr lang="en-US" altLang="it-IT" sz="1200" b="0" dirty="0" err="1"/>
              <a:t>navicella</a:t>
            </a:r>
            <a:r>
              <a:rPr lang="en-US" altLang="it-IT" sz="1200" b="0" dirty="0"/>
              <a:t> fa </a:t>
            </a:r>
            <a:r>
              <a:rPr lang="en-US" altLang="it-IT" sz="1200" b="0" dirty="0" err="1"/>
              <a:t>semplicemente</a:t>
            </a:r>
            <a:r>
              <a:rPr lang="en-US" altLang="it-IT" sz="1200" b="0" dirty="0"/>
              <a:t> avanti e </a:t>
            </a:r>
            <a:r>
              <a:rPr lang="en-US" altLang="it-IT" sz="1200" b="0" dirty="0" err="1"/>
              <a:t>indietro</a:t>
            </a:r>
            <a:r>
              <a:rPr lang="en-US" altLang="it-IT" sz="1200" b="0" dirty="0"/>
              <a:t> </a:t>
            </a:r>
            <a:r>
              <a:rPr lang="en-US" altLang="it-IT" sz="1200" b="0" dirty="0" err="1"/>
              <a:t>tra</a:t>
            </a:r>
            <a:r>
              <a:rPr lang="en-US" altLang="it-IT" sz="1200" b="0" dirty="0"/>
              <a:t> il </a:t>
            </a:r>
            <a:r>
              <a:rPr lang="en-US" altLang="it-IT" sz="1200" b="0" dirty="0" err="1"/>
              <a:t>nodo</a:t>
            </a:r>
            <a:r>
              <a:rPr lang="en-US" altLang="it-IT" sz="1200" b="0" dirty="0"/>
              <a:t> zero, e il </a:t>
            </a:r>
            <a:r>
              <a:rPr lang="en-US" altLang="it-IT" sz="1200" b="0" dirty="0" err="1"/>
              <a:t>nodo</a:t>
            </a:r>
            <a:r>
              <a:rPr lang="en-US" altLang="it-IT" sz="1200" b="0" dirty="0"/>
              <a:t> a </a:t>
            </a:r>
            <a:r>
              <a:rPr lang="en-US" altLang="it-IT" sz="1200" b="0" dirty="0" err="1"/>
              <a:t>costo</a:t>
            </a:r>
            <a:r>
              <a:rPr lang="en-US" altLang="it-IT" sz="1200" b="0" dirty="0"/>
              <a:t> </a:t>
            </a:r>
            <a:r>
              <a:rPr lang="en-US" altLang="it-IT" sz="1200" b="0" dirty="0" err="1"/>
              <a:t>minimo</a:t>
            </a:r>
            <a:r>
              <a:rPr lang="en-US" altLang="it-IT" sz="1200" b="0" dirty="0"/>
              <a:t>, dal </a:t>
            </a:r>
            <a:r>
              <a:rPr lang="en-US" altLang="it-IT" sz="1200" b="0" dirty="0" err="1"/>
              <a:t>momento</a:t>
            </a:r>
            <a:r>
              <a:rPr lang="en-US" altLang="it-IT" sz="1200" b="0" dirty="0"/>
              <a:t> </a:t>
            </a:r>
            <a:r>
              <a:rPr lang="en-US" altLang="it-IT" sz="1200" b="0" dirty="0" err="1"/>
              <a:t>che</a:t>
            </a:r>
            <a:r>
              <a:rPr lang="en-US" altLang="it-IT" sz="1200" b="0" dirty="0"/>
              <a:t> </a:t>
            </a:r>
            <a:r>
              <a:rPr lang="en-US" altLang="it-IT" sz="1200" b="0" dirty="0" err="1"/>
              <a:t>anche</a:t>
            </a:r>
            <a:r>
              <a:rPr lang="en-US" altLang="it-IT" sz="1200" b="0" dirty="0"/>
              <a:t> </a:t>
            </a:r>
            <a:r>
              <a:rPr lang="en-US" altLang="it-IT" sz="1200" b="0" dirty="0" err="1"/>
              <a:t>quando</a:t>
            </a:r>
            <a:r>
              <a:rPr lang="en-US" altLang="it-IT" sz="1200" b="0" dirty="0"/>
              <a:t> </a:t>
            </a:r>
            <a:r>
              <a:rPr lang="en-US" altLang="it-IT" sz="1200" b="0" dirty="0" err="1"/>
              <a:t>si</a:t>
            </a:r>
            <a:r>
              <a:rPr lang="en-US" altLang="it-IT" sz="1200" b="0" dirty="0"/>
              <a:t> </a:t>
            </a:r>
            <a:r>
              <a:rPr lang="en-US" altLang="it-IT" sz="1200" b="0" dirty="0" err="1"/>
              <a:t>sposta</a:t>
            </a:r>
            <a:r>
              <a:rPr lang="en-US" altLang="it-IT" sz="1200" b="0" dirty="0"/>
              <a:t> </a:t>
            </a:r>
            <a:r>
              <a:rPr lang="en-US" altLang="it-IT" sz="1200" b="0" dirty="0" err="1"/>
              <a:t>sul</a:t>
            </a:r>
            <a:r>
              <a:rPr lang="en-US" altLang="it-IT" sz="1200" b="0" dirty="0"/>
              <a:t> </a:t>
            </a:r>
            <a:r>
              <a:rPr lang="en-US" altLang="it-IT" sz="1200" b="0" dirty="0" err="1"/>
              <a:t>nodo</a:t>
            </a:r>
            <a:r>
              <a:rPr lang="en-US" altLang="it-IT" sz="1200" b="0" dirty="0"/>
              <a:t> 546 la </a:t>
            </a:r>
            <a:r>
              <a:rPr lang="en-US" altLang="it-IT" sz="1200" b="0" dirty="0" err="1"/>
              <a:t>scelta</a:t>
            </a:r>
            <a:r>
              <a:rPr lang="en-US" altLang="it-IT" sz="1200" b="0" dirty="0"/>
              <a:t> </a:t>
            </a:r>
            <a:r>
              <a:rPr lang="en-US" altLang="it-IT" sz="1200" b="0" dirty="0" err="1"/>
              <a:t>migliore</a:t>
            </a:r>
            <a:r>
              <a:rPr lang="en-US" altLang="it-IT" sz="1200" b="0" dirty="0"/>
              <a:t> è </a:t>
            </a:r>
            <a:r>
              <a:rPr lang="en-US" altLang="it-IT" sz="1200" b="0" dirty="0" err="1"/>
              <a:t>quella</a:t>
            </a:r>
            <a:r>
              <a:rPr lang="en-US" altLang="it-IT" sz="1200" b="0" dirty="0"/>
              <a:t> di </a:t>
            </a:r>
            <a:r>
              <a:rPr lang="en-US" altLang="it-IT" sz="1200" b="0" dirty="0" err="1"/>
              <a:t>tornare</a:t>
            </a:r>
            <a:r>
              <a:rPr lang="en-US" altLang="it-IT" sz="1200" b="0" dirty="0"/>
              <a:t> </a:t>
            </a:r>
            <a:r>
              <a:rPr lang="en-US" altLang="it-IT" sz="1200" b="0" dirty="0" err="1"/>
              <a:t>sul</a:t>
            </a:r>
            <a:r>
              <a:rPr lang="en-US" altLang="it-IT" sz="1200" b="0" dirty="0"/>
              <a:t> </a:t>
            </a:r>
            <a:r>
              <a:rPr lang="en-US" altLang="it-IT" sz="1200" b="0" dirty="0" err="1"/>
              <a:t>pianeta</a:t>
            </a:r>
            <a:r>
              <a:rPr lang="en-US" altLang="it-IT" sz="1200" b="0" dirty="0"/>
              <a:t> 0.</a:t>
            </a:r>
          </a:p>
        </p:txBody>
      </p:sp>
      <p:pic>
        <p:nvPicPr>
          <p:cNvPr id="4" name="Immagine 3">
            <a:extLst>
              <a:ext uri="{FF2B5EF4-FFF2-40B4-BE49-F238E27FC236}">
                <a16:creationId xmlns:a16="http://schemas.microsoft.com/office/drawing/2014/main" id="{4DFA7CF9-D919-444C-8F33-DA29FBE397DB}"/>
              </a:ext>
            </a:extLst>
          </p:cNvPr>
          <p:cNvPicPr>
            <a:picLocks noChangeAspect="1"/>
          </p:cNvPicPr>
          <p:nvPr/>
        </p:nvPicPr>
        <p:blipFill>
          <a:blip r:embed="rId2"/>
          <a:stretch>
            <a:fillRect/>
          </a:stretch>
        </p:blipFill>
        <p:spPr>
          <a:xfrm>
            <a:off x="1907704" y="1826274"/>
            <a:ext cx="2516456" cy="3115613"/>
          </a:xfrm>
          <a:prstGeom prst="rect">
            <a:avLst/>
          </a:prstGeom>
          <a:ln>
            <a:noFill/>
          </a:ln>
          <a:effectLst>
            <a:outerShdw blurRad="190500" algn="tl" rotWithShape="0">
              <a:srgbClr val="000000">
                <a:alpha val="70000"/>
              </a:srgbClr>
            </a:outerShdw>
          </a:effectLst>
        </p:spPr>
      </p:pic>
      <p:cxnSp>
        <p:nvCxnSpPr>
          <p:cNvPr id="27" name="Connettore 2 26">
            <a:extLst>
              <a:ext uri="{FF2B5EF4-FFF2-40B4-BE49-F238E27FC236}">
                <a16:creationId xmlns:a16="http://schemas.microsoft.com/office/drawing/2014/main" id="{DD27FC34-6FE7-45F0-A063-1233355EE4FE}"/>
              </a:ext>
            </a:extLst>
          </p:cNvPr>
          <p:cNvCxnSpPr>
            <a:cxnSpLocks/>
            <a:stCxn id="4" idx="3"/>
            <a:endCxn id="28" idx="1"/>
          </p:cNvCxnSpPr>
          <p:nvPr/>
        </p:nvCxnSpPr>
        <p:spPr bwMode="auto">
          <a:xfrm flipV="1">
            <a:off x="4424160" y="3384080"/>
            <a:ext cx="1515992"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3">
            <a:extLst>
              <a:ext uri="{FF2B5EF4-FFF2-40B4-BE49-F238E27FC236}">
                <a16:creationId xmlns:a16="http://schemas.microsoft.com/office/drawing/2014/main" id="{6C5B1087-7B72-4B85-8A7B-13C1F5331F86}"/>
              </a:ext>
            </a:extLst>
          </p:cNvPr>
          <p:cNvSpPr txBox="1">
            <a:spLocks noChangeArrowheads="1"/>
          </p:cNvSpPr>
          <p:nvPr/>
        </p:nvSpPr>
        <p:spPr bwMode="auto">
          <a:xfrm>
            <a:off x="5940152" y="2916028"/>
            <a:ext cx="2232248" cy="9361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Con </a:t>
            </a:r>
            <a:r>
              <a:rPr lang="en-US" altLang="it-IT" sz="1000" b="0" dirty="0" err="1">
                <a:solidFill>
                  <a:srgbClr val="333399"/>
                </a:solidFill>
              </a:rPr>
              <a:t>questo</a:t>
            </a:r>
            <a:r>
              <a:rPr lang="en-US" altLang="it-IT" sz="1000" b="0" dirty="0">
                <a:solidFill>
                  <a:srgbClr val="333399"/>
                </a:solidFill>
              </a:rPr>
              <a:t> path </a:t>
            </a:r>
            <a:r>
              <a:rPr lang="en-US" altLang="it-IT" sz="1000" b="0" dirty="0" err="1">
                <a:solidFill>
                  <a:srgbClr val="333399"/>
                </a:solidFill>
              </a:rPr>
              <a:t>ottenuto</a:t>
            </a:r>
            <a:r>
              <a:rPr lang="en-US" altLang="it-IT" sz="1000" b="0" dirty="0">
                <a:solidFill>
                  <a:srgbClr val="333399"/>
                </a:solidFill>
              </a:rPr>
              <a:t> </a:t>
            </a:r>
            <a:r>
              <a:rPr lang="en-US" altLang="it-IT" sz="1000" b="0" dirty="0" err="1">
                <a:solidFill>
                  <a:srgbClr val="333399"/>
                </a:solidFill>
              </a:rPr>
              <a:t>si</a:t>
            </a:r>
            <a:r>
              <a:rPr lang="en-US" altLang="it-IT" sz="1000" b="0" dirty="0">
                <a:solidFill>
                  <a:srgbClr val="333399"/>
                </a:solidFill>
              </a:rPr>
              <a:t> </a:t>
            </a:r>
            <a:r>
              <a:rPr lang="en-US" altLang="it-IT" sz="1000" b="0" dirty="0" err="1">
                <a:solidFill>
                  <a:srgbClr val="333399"/>
                </a:solidFill>
              </a:rPr>
              <a:t>totalizza</a:t>
            </a:r>
            <a:r>
              <a:rPr lang="en-US" altLang="it-IT" sz="1000" b="0" dirty="0">
                <a:solidFill>
                  <a:srgbClr val="333399"/>
                </a:solidFill>
              </a:rPr>
              <a:t> un </a:t>
            </a:r>
            <a:r>
              <a:rPr lang="en-US" altLang="it-IT" sz="1000" b="0" dirty="0" err="1">
                <a:solidFill>
                  <a:srgbClr val="333399"/>
                </a:solidFill>
              </a:rPr>
              <a:t>punteggio</a:t>
            </a:r>
            <a:r>
              <a:rPr lang="en-US" altLang="it-IT" sz="1000" b="0" dirty="0">
                <a:solidFill>
                  <a:srgbClr val="333399"/>
                </a:solidFill>
              </a:rPr>
              <a:t> </a:t>
            </a:r>
            <a:r>
              <a:rPr lang="en-US" altLang="it-IT" sz="1000" b="0" dirty="0" err="1">
                <a:solidFill>
                  <a:srgbClr val="333399"/>
                </a:solidFill>
              </a:rPr>
              <a:t>irrisorio</a:t>
            </a:r>
            <a:r>
              <a:rPr lang="en-US" altLang="it-IT" sz="1000" b="0" dirty="0">
                <a:solidFill>
                  <a:srgbClr val="333399"/>
                </a:solidFill>
              </a:rPr>
              <a:t> di circa</a:t>
            </a:r>
          </a:p>
          <a:p>
            <a:pPr marL="0" indent="0" algn="ctr">
              <a:lnSpc>
                <a:spcPct val="90000"/>
              </a:lnSpc>
              <a:buNone/>
            </a:pPr>
            <a:r>
              <a:rPr lang="en-US" altLang="it-IT" sz="2800" b="0" i="1" dirty="0">
                <a:solidFill>
                  <a:srgbClr val="333399"/>
                </a:solidFill>
              </a:rPr>
              <a:t>14</a:t>
            </a:r>
          </a:p>
        </p:txBody>
      </p:sp>
      <p:sp>
        <p:nvSpPr>
          <p:cNvPr id="38" name="Rectangle 3">
            <a:extLst>
              <a:ext uri="{FF2B5EF4-FFF2-40B4-BE49-F238E27FC236}">
                <a16:creationId xmlns:a16="http://schemas.microsoft.com/office/drawing/2014/main" id="{41264EFA-AC50-46A6-A026-F339273CE4CF}"/>
              </a:ext>
            </a:extLst>
          </p:cNvPr>
          <p:cNvSpPr txBox="1">
            <a:spLocks noChangeArrowheads="1"/>
          </p:cNvSpPr>
          <p:nvPr/>
        </p:nvSpPr>
        <p:spPr bwMode="auto">
          <a:xfrm>
            <a:off x="6336196" y="3672270"/>
            <a:ext cx="1440160" cy="35972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Nodi </a:t>
            </a:r>
            <a:r>
              <a:rPr lang="en-US" altLang="it-IT" sz="1000" b="0" dirty="0" err="1">
                <a:solidFill>
                  <a:srgbClr val="333399"/>
                </a:solidFill>
              </a:rPr>
              <a:t>unici</a:t>
            </a:r>
            <a:r>
              <a:rPr lang="en-US" altLang="it-IT" sz="1000" b="0" dirty="0">
                <a:solidFill>
                  <a:srgbClr val="333399"/>
                </a:solidFill>
              </a:rPr>
              <a:t> </a:t>
            </a:r>
            <a:r>
              <a:rPr lang="en-US" altLang="it-IT" sz="1000" b="0" dirty="0" err="1">
                <a:solidFill>
                  <a:srgbClr val="333399"/>
                </a:solidFill>
              </a:rPr>
              <a:t>visitati</a:t>
            </a:r>
            <a:r>
              <a:rPr lang="en-US" altLang="it-IT" sz="1000" b="0" dirty="0">
                <a:solidFill>
                  <a:srgbClr val="333399"/>
                </a:solidFill>
              </a:rPr>
              <a:t>: 2</a:t>
            </a:r>
          </a:p>
          <a:p>
            <a:pPr marL="0" indent="0" algn="ctr">
              <a:lnSpc>
                <a:spcPct val="90000"/>
              </a:lnSpc>
              <a:buNone/>
            </a:pPr>
            <a:r>
              <a:rPr lang="en-US" altLang="it-IT" sz="1000" b="0" dirty="0" err="1">
                <a:solidFill>
                  <a:srgbClr val="333399"/>
                </a:solidFill>
              </a:rPr>
              <a:t>Liquidi</a:t>
            </a:r>
            <a:r>
              <a:rPr lang="en-US" altLang="it-IT" sz="1000" b="0" dirty="0">
                <a:solidFill>
                  <a:srgbClr val="333399"/>
                </a:solidFill>
              </a:rPr>
              <a:t> </a:t>
            </a:r>
            <a:r>
              <a:rPr lang="en-US" altLang="it-IT" sz="1000" b="0" dirty="0" err="1">
                <a:solidFill>
                  <a:srgbClr val="333399"/>
                </a:solidFill>
              </a:rPr>
              <a:t>raccolti</a:t>
            </a:r>
            <a:r>
              <a:rPr lang="en-US" altLang="it-IT" sz="1000" b="0" dirty="0">
                <a:solidFill>
                  <a:srgbClr val="333399"/>
                </a:solidFill>
              </a:rPr>
              <a:t>: 12</a:t>
            </a:r>
            <a:endParaRPr lang="en-US" altLang="it-IT" sz="2800" b="0" dirty="0">
              <a:solidFill>
                <a:srgbClr val="333399"/>
              </a:solidFill>
            </a:endParaRPr>
          </a:p>
        </p:txBody>
      </p:sp>
    </p:spTree>
    <p:extLst>
      <p:ext uri="{BB962C8B-B14F-4D97-AF65-F5344CB8AC3E}">
        <p14:creationId xmlns:p14="http://schemas.microsoft.com/office/powerpoint/2010/main" val="110114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DACF724F-D606-44A4-8F4A-DF0D7BD59DD5}"/>
              </a:ext>
            </a:extLst>
          </p:cNvPr>
          <p:cNvSpPr>
            <a:spLocks noGrp="1"/>
          </p:cNvSpPr>
          <p:nvPr>
            <p:ph type="sldNum" sz="quarter" idx="12"/>
          </p:nvPr>
        </p:nvSpPr>
        <p:spPr/>
        <p:txBody>
          <a:bodyPr/>
          <a:lstStyle/>
          <a:p>
            <a:fld id="{E6478A83-5B4B-4B52-BA5B-65FB64151F6E}" type="slidenum">
              <a:rPr lang="ru-RU" altLang="it-IT"/>
              <a:pPr/>
              <a:t>3</a:t>
            </a:fld>
            <a:endParaRPr lang="ru-RU" altLang="it-IT"/>
          </a:p>
        </p:txBody>
      </p:sp>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Definizione</a:t>
            </a:r>
            <a:r>
              <a:rPr lang="en-US" altLang="it-IT" dirty="0"/>
              <a:t> del </a:t>
            </a:r>
            <a:r>
              <a:rPr lang="en-US" altLang="it-IT" dirty="0" err="1"/>
              <a:t>problema</a:t>
            </a:r>
            <a:endParaRPr lang="en-US" altLang="it-IT" dirty="0"/>
          </a:p>
        </p:txBody>
      </p:sp>
      <p:sp>
        <p:nvSpPr>
          <p:cNvPr id="195587" name="Rectangle 3">
            <a:extLst>
              <a:ext uri="{FF2B5EF4-FFF2-40B4-BE49-F238E27FC236}">
                <a16:creationId xmlns:a16="http://schemas.microsoft.com/office/drawing/2014/main" id="{8D0A73C2-CE51-4FA4-8BB3-A1C126DE3260}"/>
              </a:ext>
            </a:extLst>
          </p:cNvPr>
          <p:cNvSpPr>
            <a:spLocks noGrp="1" noChangeArrowheads="1"/>
          </p:cNvSpPr>
          <p:nvPr>
            <p:ph type="body" idx="1"/>
          </p:nvPr>
        </p:nvSpPr>
        <p:spPr>
          <a:xfrm>
            <a:off x="1403350" y="1276350"/>
            <a:ext cx="7345363" cy="3513138"/>
          </a:xfrm>
        </p:spPr>
        <p:txBody>
          <a:bodyPr/>
          <a:lstStyle/>
          <a:p>
            <a:pPr>
              <a:lnSpc>
                <a:spcPct val="90000"/>
              </a:lnSpc>
            </a:pPr>
            <a:r>
              <a:rPr lang="it-IT" altLang="ko-KR" sz="1800" dirty="0">
                <a:ea typeface="Gulim" panose="020B0503020000020004" pitchFamily="34" charset="-127"/>
              </a:rPr>
              <a:t>Sei il capitano dell'astronave scientifica </a:t>
            </a:r>
            <a:r>
              <a:rPr lang="it-IT" altLang="ko-KR" sz="1800" dirty="0" err="1">
                <a:ea typeface="Gulim" panose="020B0503020000020004" pitchFamily="34" charset="-127"/>
              </a:rPr>
              <a:t>Ruthig</a:t>
            </a:r>
            <a:r>
              <a:rPr lang="it-IT" altLang="ko-KR" sz="1800" dirty="0">
                <a:ea typeface="Gulim" panose="020B0503020000020004" pitchFamily="34" charset="-127"/>
              </a:rPr>
              <a:t>. La tua astronave è dotata di </a:t>
            </a:r>
            <a:r>
              <a:rPr lang="it-IT" altLang="ko-KR" sz="1800" b="1" dirty="0">
                <a:solidFill>
                  <a:srgbClr val="325D8C"/>
                </a:solidFill>
                <a:ea typeface="Gulim" panose="020B0503020000020004" pitchFamily="34" charset="-127"/>
              </a:rPr>
              <a:t>un certo numero di contenitori</a:t>
            </a:r>
            <a:r>
              <a:rPr lang="it-IT" altLang="ko-KR" sz="1800" dirty="0">
                <a:ea typeface="Gulim" panose="020B0503020000020004" pitchFamily="34" charset="-127"/>
              </a:rPr>
              <a:t> ognuno dei quali ha una sua </a:t>
            </a:r>
            <a:r>
              <a:rPr lang="it-IT" altLang="ko-KR" sz="1800" b="1" dirty="0">
                <a:solidFill>
                  <a:srgbClr val="325D8C"/>
                </a:solidFill>
                <a:ea typeface="Gulim" panose="020B0503020000020004" pitchFamily="34" charset="-127"/>
              </a:rPr>
              <a:t>capienza</a:t>
            </a:r>
            <a:r>
              <a:rPr lang="it-IT" altLang="ko-KR" sz="1800" dirty="0">
                <a:ea typeface="Gulim" panose="020B0503020000020004" pitchFamily="34" charset="-127"/>
              </a:rPr>
              <a:t> in litri.</a:t>
            </a:r>
          </a:p>
          <a:p>
            <a:pPr>
              <a:lnSpc>
                <a:spcPct val="90000"/>
              </a:lnSpc>
            </a:pPr>
            <a:r>
              <a:rPr lang="it-IT" altLang="ko-KR" sz="1800" dirty="0">
                <a:ea typeface="Gulim" panose="020B0503020000020004" pitchFamily="34" charset="-127"/>
              </a:rPr>
              <a:t>Il tuo compito è raccogliere liquidi presenti sui pianeti e riempire il più possibile i tuoi contenitori, ma devi fare attenzione a </a:t>
            </a:r>
            <a:r>
              <a:rPr lang="it-IT" altLang="ko-KR" sz="1800" b="1" dirty="0">
                <a:solidFill>
                  <a:srgbClr val="325D8C"/>
                </a:solidFill>
                <a:ea typeface="Gulim" panose="020B0503020000020004" pitchFamily="34" charset="-127"/>
              </a:rPr>
              <a:t>non mescolare diversi liquidi</a:t>
            </a:r>
            <a:r>
              <a:rPr lang="it-IT" altLang="ko-KR" sz="1800" b="1" dirty="0">
                <a:ea typeface="Gulim" panose="020B0503020000020004" pitchFamily="34" charset="-127"/>
              </a:rPr>
              <a:t> </a:t>
            </a:r>
            <a:r>
              <a:rPr lang="it-IT" altLang="ko-KR" sz="1800" dirty="0">
                <a:ea typeface="Gulim" panose="020B0503020000020004" pitchFamily="34" charset="-127"/>
              </a:rPr>
              <a:t>nello stesso contenitore e a </a:t>
            </a:r>
            <a:r>
              <a:rPr lang="it-IT" altLang="ko-KR" sz="1800" b="1" dirty="0">
                <a:solidFill>
                  <a:srgbClr val="325D8C"/>
                </a:solidFill>
                <a:ea typeface="Gulim" panose="020B0503020000020004" pitchFamily="34" charset="-127"/>
              </a:rPr>
              <a:t>non sprecare il carburante</a:t>
            </a:r>
            <a:r>
              <a:rPr lang="it-IT" altLang="ko-KR" sz="1800" dirty="0">
                <a:ea typeface="Gulim" panose="020B0503020000020004" pitchFamily="34" charset="-127"/>
              </a:rPr>
              <a:t> a tua disposizione.</a:t>
            </a:r>
          </a:p>
          <a:p>
            <a:pPr>
              <a:lnSpc>
                <a:spcPct val="90000"/>
              </a:lnSpc>
            </a:pPr>
            <a:r>
              <a:rPr lang="it-IT" altLang="ko-KR" sz="1800" dirty="0">
                <a:ea typeface="Gulim" panose="020B0503020000020004" pitchFamily="34" charset="-127"/>
              </a:rPr>
              <a:t>Ogni spostamento da un pianeta ad un altro richiede una certa quantità di carburante ed </a:t>
            </a:r>
            <a:r>
              <a:rPr lang="it-IT" altLang="ko-KR" sz="1800" b="1" dirty="0">
                <a:solidFill>
                  <a:srgbClr val="325D8C"/>
                </a:solidFill>
                <a:ea typeface="Gulim" panose="020B0503020000020004" pitchFamily="34" charset="-127"/>
              </a:rPr>
              <a:t>ogni pianeta è caratterizzato da una certa quantità di liquidi presenti su di esso</a:t>
            </a:r>
            <a:r>
              <a:rPr lang="it-IT" altLang="ko-KR" sz="1800" dirty="0">
                <a:ea typeface="Gulim" panose="020B0503020000020004" pitchFamily="34" charset="-127"/>
              </a:rPr>
              <a:t>. Il tuo obiettivo è cercare di </a:t>
            </a:r>
            <a:r>
              <a:rPr lang="it-IT" altLang="ko-KR" sz="1800" b="1" dirty="0">
                <a:solidFill>
                  <a:srgbClr val="325D8C"/>
                </a:solidFill>
                <a:ea typeface="Gulim" panose="020B0503020000020004" pitchFamily="34" charset="-127"/>
              </a:rPr>
              <a:t>riempire al massimo i contenitori</a:t>
            </a:r>
            <a:r>
              <a:rPr lang="it-IT" altLang="ko-KR" sz="1800" dirty="0">
                <a:ea typeface="Gulim" panose="020B0503020000020004" pitchFamily="34" charset="-127"/>
              </a:rPr>
              <a:t> della tua astronave cercando di </a:t>
            </a:r>
            <a:r>
              <a:rPr lang="it-IT" altLang="ko-KR" sz="1800" b="1" dirty="0">
                <a:solidFill>
                  <a:srgbClr val="325D8C"/>
                </a:solidFill>
                <a:ea typeface="Gulim" panose="020B0503020000020004" pitchFamily="34" charset="-127"/>
              </a:rPr>
              <a:t>visitare il maggior numero di pianeti</a:t>
            </a:r>
            <a:r>
              <a:rPr lang="it-IT" altLang="ko-KR" sz="1800" dirty="0">
                <a:ea typeface="Gulim" panose="020B0503020000020004" pitchFamily="34" charset="-127"/>
              </a:rPr>
              <a:t> con il carburante a tua disposizione.</a:t>
            </a:r>
            <a:endParaRPr lang="en-US" altLang="it-IT"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Seconda</a:t>
            </a:r>
            <a:r>
              <a:rPr lang="en-US" altLang="it-IT" dirty="0"/>
              <a:t> </a:t>
            </a:r>
            <a:r>
              <a:rPr lang="en-US" altLang="it-IT" dirty="0" err="1"/>
              <a:t>soluzione</a:t>
            </a:r>
            <a:r>
              <a:rPr lang="en-US" altLang="it-IT" dirty="0"/>
              <a:t> - </a:t>
            </a:r>
            <a:r>
              <a:rPr lang="en-US" altLang="it-IT" dirty="0" err="1"/>
              <a:t>miglioramenti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30</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389129" y="1337351"/>
            <a:ext cx="76331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Una prima </a:t>
            </a:r>
            <a:r>
              <a:rPr lang="en-US" altLang="it-IT" sz="1200" b="0" dirty="0" err="1"/>
              <a:t>ipotesi</a:t>
            </a:r>
            <a:r>
              <a:rPr lang="en-US" altLang="it-IT" sz="1200" b="0" dirty="0"/>
              <a:t> di </a:t>
            </a:r>
            <a:r>
              <a:rPr lang="en-US" altLang="it-IT" sz="1200" b="0" dirty="0" err="1"/>
              <a:t>miglioramento</a:t>
            </a:r>
            <a:r>
              <a:rPr lang="en-US" altLang="it-IT" sz="1200" b="0" dirty="0"/>
              <a:t> è </a:t>
            </a:r>
            <a:r>
              <a:rPr lang="en-US" altLang="it-IT" sz="1200" b="0" dirty="0" err="1"/>
              <a:t>quella</a:t>
            </a:r>
            <a:r>
              <a:rPr lang="en-US" altLang="it-IT" sz="1200" b="0" dirty="0"/>
              <a:t> di </a:t>
            </a:r>
            <a:r>
              <a:rPr lang="en-US" altLang="it-IT" sz="1200" b="0" dirty="0" err="1"/>
              <a:t>verificare</a:t>
            </a:r>
            <a:r>
              <a:rPr lang="en-US" altLang="it-IT" sz="1200" b="0" dirty="0"/>
              <a:t>, prima di far fare il </a:t>
            </a:r>
            <a:r>
              <a:rPr lang="en-US" altLang="it-IT" sz="1200" b="0" dirty="0" err="1"/>
              <a:t>salto</a:t>
            </a:r>
            <a:r>
              <a:rPr lang="en-US" altLang="it-IT" sz="1200" b="0" dirty="0"/>
              <a:t> </a:t>
            </a:r>
            <a:r>
              <a:rPr lang="en-US" altLang="it-IT" sz="1200" b="0" dirty="0" err="1"/>
              <a:t>alla</a:t>
            </a:r>
            <a:r>
              <a:rPr lang="en-US" altLang="it-IT" sz="1200" b="0" dirty="0"/>
              <a:t> </a:t>
            </a:r>
            <a:r>
              <a:rPr lang="en-US" altLang="it-IT" sz="1200" b="0" dirty="0" err="1"/>
              <a:t>navicella</a:t>
            </a:r>
            <a:r>
              <a:rPr lang="en-US" altLang="it-IT" sz="1200" b="0" dirty="0"/>
              <a:t>, </a:t>
            </a:r>
            <a:r>
              <a:rPr lang="en-US" altLang="it-IT" sz="1200" b="0" dirty="0" err="1"/>
              <a:t>che</a:t>
            </a:r>
            <a:r>
              <a:rPr lang="en-US" altLang="it-IT" sz="1200" b="0" dirty="0"/>
              <a:t> </a:t>
            </a:r>
            <a:r>
              <a:rPr lang="en-US" altLang="it-IT" sz="1200" b="0" dirty="0" err="1"/>
              <a:t>quel</a:t>
            </a:r>
            <a:r>
              <a:rPr lang="en-US" altLang="it-IT" sz="1200" b="0" dirty="0"/>
              <a:t> </a:t>
            </a:r>
            <a:r>
              <a:rPr lang="en-US" altLang="it-IT" sz="1200" b="0" dirty="0" err="1"/>
              <a:t>pianeta</a:t>
            </a:r>
            <a:r>
              <a:rPr lang="en-US" altLang="it-IT" sz="1200" b="0" dirty="0"/>
              <a:t> non </a:t>
            </a:r>
            <a:r>
              <a:rPr lang="en-US" altLang="it-IT" sz="1200" b="0" dirty="0" err="1"/>
              <a:t>sia</a:t>
            </a:r>
            <a:r>
              <a:rPr lang="en-US" altLang="it-IT" sz="1200" b="0" dirty="0"/>
              <a:t> </a:t>
            </a:r>
            <a:r>
              <a:rPr lang="en-US" altLang="it-IT" sz="1200" b="0" dirty="0" err="1"/>
              <a:t>già</a:t>
            </a:r>
            <a:r>
              <a:rPr lang="en-US" altLang="it-IT" sz="1200" b="0" dirty="0"/>
              <a:t> </a:t>
            </a:r>
            <a:r>
              <a:rPr lang="en-US" altLang="it-IT" sz="1200" b="0" dirty="0" err="1"/>
              <a:t>stato</a:t>
            </a:r>
            <a:r>
              <a:rPr lang="en-US" altLang="it-IT" sz="1200" b="0" dirty="0"/>
              <a:t> </a:t>
            </a:r>
            <a:r>
              <a:rPr lang="en-US" altLang="it-IT" sz="1200" b="0" dirty="0" err="1"/>
              <a:t>visitato</a:t>
            </a:r>
            <a:r>
              <a:rPr lang="en-US" altLang="it-IT" sz="1200" b="0" dirty="0"/>
              <a:t>.</a:t>
            </a:r>
          </a:p>
          <a:p>
            <a:pPr marL="0" indent="0">
              <a:lnSpc>
                <a:spcPct val="90000"/>
              </a:lnSpc>
              <a:buNone/>
            </a:pPr>
            <a:r>
              <a:rPr lang="en-US" altLang="it-IT" sz="1200" b="0" dirty="0" err="1"/>
              <a:t>Così</a:t>
            </a:r>
            <a:r>
              <a:rPr lang="en-US" altLang="it-IT" sz="1200" b="0" dirty="0"/>
              <a:t> </a:t>
            </a:r>
            <a:r>
              <a:rPr lang="en-US" altLang="it-IT" sz="1200" b="0" dirty="0" err="1"/>
              <a:t>facendo</a:t>
            </a:r>
            <a:r>
              <a:rPr lang="en-US" altLang="it-IT" sz="1200" b="0" dirty="0"/>
              <a:t> </a:t>
            </a:r>
            <a:r>
              <a:rPr lang="en-US" altLang="it-IT" sz="1200" b="0" dirty="0" err="1"/>
              <a:t>si</a:t>
            </a:r>
            <a:r>
              <a:rPr lang="en-US" altLang="it-IT" sz="1200" b="0" dirty="0"/>
              <a:t> </a:t>
            </a:r>
            <a:r>
              <a:rPr lang="en-US" altLang="it-IT" sz="1200" b="0" dirty="0" err="1"/>
              <a:t>avrebbe</a:t>
            </a:r>
            <a:r>
              <a:rPr lang="en-US" altLang="it-IT" sz="1200" b="0" dirty="0"/>
              <a:t> la </a:t>
            </a:r>
            <a:r>
              <a:rPr lang="en-US" altLang="it-IT" sz="1200" b="0" dirty="0" err="1"/>
              <a:t>certezza</a:t>
            </a:r>
            <a:r>
              <a:rPr lang="en-US" altLang="it-IT" sz="1200" b="0" dirty="0"/>
              <a:t> </a:t>
            </a:r>
            <a:r>
              <a:rPr lang="en-US" altLang="it-IT" sz="1200" b="0" dirty="0" err="1"/>
              <a:t>che</a:t>
            </a:r>
            <a:r>
              <a:rPr lang="en-US" altLang="it-IT" sz="1200" b="0" dirty="0"/>
              <a:t> il nuovo </a:t>
            </a:r>
            <a:r>
              <a:rPr lang="en-US" altLang="it-IT" sz="1200" b="0" dirty="0" err="1"/>
              <a:t>pianeta</a:t>
            </a:r>
            <a:r>
              <a:rPr lang="en-US" altLang="it-IT" sz="1200" b="0" dirty="0"/>
              <a:t> </a:t>
            </a:r>
            <a:r>
              <a:rPr lang="en-US" altLang="it-IT" sz="1200" b="0" dirty="0" err="1"/>
              <a:t>sia</a:t>
            </a:r>
            <a:r>
              <a:rPr lang="en-US" altLang="it-IT" sz="1200" b="0" dirty="0"/>
              <a:t> </a:t>
            </a:r>
            <a:r>
              <a:rPr lang="en-US" altLang="it-IT" sz="1200" b="0" dirty="0" err="1"/>
              <a:t>ancora</a:t>
            </a:r>
            <a:r>
              <a:rPr lang="en-US" altLang="it-IT" sz="1200" b="0" dirty="0"/>
              <a:t> </a:t>
            </a:r>
            <a:r>
              <a:rPr lang="en-US" altLang="it-IT" sz="1200" b="0" dirty="0" err="1"/>
              <a:t>inesplorato</a:t>
            </a:r>
            <a:r>
              <a:rPr lang="en-US" altLang="it-IT" sz="1200" b="0" dirty="0"/>
              <a:t>.</a:t>
            </a:r>
          </a:p>
        </p:txBody>
      </p:sp>
      <p:pic>
        <p:nvPicPr>
          <p:cNvPr id="5" name="Immagine 4">
            <a:extLst>
              <a:ext uri="{FF2B5EF4-FFF2-40B4-BE49-F238E27FC236}">
                <a16:creationId xmlns:a16="http://schemas.microsoft.com/office/drawing/2014/main" id="{B0D447A3-0414-4AF5-A11E-788E8A4C10A2}"/>
              </a:ext>
            </a:extLst>
          </p:cNvPr>
          <p:cNvPicPr>
            <a:picLocks noChangeAspect="1"/>
          </p:cNvPicPr>
          <p:nvPr/>
        </p:nvPicPr>
        <p:blipFill>
          <a:blip r:embed="rId2"/>
          <a:stretch>
            <a:fillRect/>
          </a:stretch>
        </p:blipFill>
        <p:spPr>
          <a:xfrm>
            <a:off x="1619672" y="2290277"/>
            <a:ext cx="5042791" cy="930339"/>
          </a:xfrm>
          <a:prstGeom prst="rect">
            <a:avLst/>
          </a:prstGeom>
          <a:ln>
            <a:noFill/>
          </a:ln>
          <a:effectLst>
            <a:outerShdw blurRad="190500" algn="tl" rotWithShape="0">
              <a:srgbClr val="000000">
                <a:alpha val="70000"/>
              </a:srgbClr>
            </a:outerShdw>
          </a:effectLst>
        </p:spPr>
      </p:pic>
      <p:sp>
        <p:nvSpPr>
          <p:cNvPr id="12" name="Rettangolo con angoli arrotondati 11">
            <a:extLst>
              <a:ext uri="{FF2B5EF4-FFF2-40B4-BE49-F238E27FC236}">
                <a16:creationId xmlns:a16="http://schemas.microsoft.com/office/drawing/2014/main" id="{0796D380-AB4D-449A-9FD0-AE98B93DFC6C}"/>
              </a:ext>
            </a:extLst>
          </p:cNvPr>
          <p:cNvSpPr/>
          <p:nvPr/>
        </p:nvSpPr>
        <p:spPr bwMode="auto">
          <a:xfrm>
            <a:off x="2051720" y="2921527"/>
            <a:ext cx="4703487" cy="110871"/>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3" name="Connettore 2 12">
            <a:extLst>
              <a:ext uri="{FF2B5EF4-FFF2-40B4-BE49-F238E27FC236}">
                <a16:creationId xmlns:a16="http://schemas.microsoft.com/office/drawing/2014/main" id="{1AD9B394-B88D-4944-AFCA-7579507873FA}"/>
              </a:ext>
            </a:extLst>
          </p:cNvPr>
          <p:cNvCxnSpPr>
            <a:cxnSpLocks/>
            <a:stCxn id="12" idx="3"/>
            <a:endCxn id="14" idx="1"/>
          </p:cNvCxnSpPr>
          <p:nvPr/>
        </p:nvCxnSpPr>
        <p:spPr bwMode="auto">
          <a:xfrm flipV="1">
            <a:off x="6755207" y="2976962"/>
            <a:ext cx="481089"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4" name="Rectangle 3">
            <a:extLst>
              <a:ext uri="{FF2B5EF4-FFF2-40B4-BE49-F238E27FC236}">
                <a16:creationId xmlns:a16="http://schemas.microsoft.com/office/drawing/2014/main" id="{39888BDB-A736-4116-913D-363457F69104}"/>
              </a:ext>
            </a:extLst>
          </p:cNvPr>
          <p:cNvSpPr txBox="1">
            <a:spLocks noChangeArrowheads="1"/>
          </p:cNvSpPr>
          <p:nvPr/>
        </p:nvSpPr>
        <p:spPr bwMode="auto">
          <a:xfrm>
            <a:off x="7236296" y="2804038"/>
            <a:ext cx="1616960" cy="34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Aggiungo</a:t>
            </a:r>
            <a:r>
              <a:rPr lang="en-US" altLang="it-IT" sz="1000" b="0" dirty="0">
                <a:solidFill>
                  <a:srgbClr val="333399"/>
                </a:solidFill>
              </a:rPr>
              <a:t> ai link </a:t>
            </a:r>
            <a:r>
              <a:rPr lang="en-US" altLang="it-IT" sz="1000" b="0" dirty="0" err="1">
                <a:solidFill>
                  <a:srgbClr val="333399"/>
                </a:solidFill>
              </a:rPr>
              <a:t>percorribili</a:t>
            </a:r>
            <a:r>
              <a:rPr lang="en-US" altLang="it-IT" sz="1000" b="0" dirty="0">
                <a:solidFill>
                  <a:srgbClr val="333399"/>
                </a:solidFill>
              </a:rPr>
              <a:t> solo </a:t>
            </a:r>
            <a:r>
              <a:rPr lang="en-US" altLang="it-IT" sz="1000" b="0" dirty="0" err="1">
                <a:solidFill>
                  <a:srgbClr val="333399"/>
                </a:solidFill>
              </a:rPr>
              <a:t>quelli</a:t>
            </a:r>
            <a:r>
              <a:rPr lang="en-US" altLang="it-IT" sz="1000" b="0" dirty="0">
                <a:solidFill>
                  <a:srgbClr val="333399"/>
                </a:solidFill>
              </a:rPr>
              <a:t> </a:t>
            </a:r>
            <a:r>
              <a:rPr lang="en-US" altLang="it-IT" sz="1000" b="0" dirty="0" err="1">
                <a:solidFill>
                  <a:srgbClr val="333399"/>
                </a:solidFill>
              </a:rPr>
              <a:t>che</a:t>
            </a:r>
            <a:r>
              <a:rPr lang="en-US" altLang="it-IT" sz="1000" b="0" dirty="0">
                <a:solidFill>
                  <a:srgbClr val="333399"/>
                </a:solidFill>
              </a:rPr>
              <a:t> mi </a:t>
            </a:r>
            <a:r>
              <a:rPr lang="en-US" altLang="it-IT" sz="1000" b="0" dirty="0" err="1">
                <a:solidFill>
                  <a:srgbClr val="333399"/>
                </a:solidFill>
              </a:rPr>
              <a:t>portano</a:t>
            </a:r>
            <a:r>
              <a:rPr lang="en-US" altLang="it-IT" sz="1000" b="0" dirty="0">
                <a:solidFill>
                  <a:srgbClr val="333399"/>
                </a:solidFill>
              </a:rPr>
              <a:t> in un </a:t>
            </a:r>
            <a:r>
              <a:rPr lang="en-US" altLang="it-IT" sz="1000" b="0" dirty="0" err="1">
                <a:solidFill>
                  <a:srgbClr val="333399"/>
                </a:solidFill>
              </a:rPr>
              <a:t>pianeta</a:t>
            </a:r>
            <a:r>
              <a:rPr lang="en-US" altLang="it-IT" sz="1000" b="0" dirty="0">
                <a:solidFill>
                  <a:srgbClr val="333399"/>
                </a:solidFill>
              </a:rPr>
              <a:t> </a:t>
            </a:r>
            <a:r>
              <a:rPr lang="en-US" altLang="it-IT" sz="1000" b="0" dirty="0" err="1">
                <a:solidFill>
                  <a:srgbClr val="333399"/>
                </a:solidFill>
              </a:rPr>
              <a:t>che</a:t>
            </a:r>
            <a:r>
              <a:rPr lang="en-US" altLang="it-IT" sz="1000" b="0" dirty="0">
                <a:solidFill>
                  <a:srgbClr val="333399"/>
                </a:solidFill>
              </a:rPr>
              <a:t> non ho </a:t>
            </a:r>
            <a:r>
              <a:rPr lang="en-US" altLang="it-IT" sz="1000" b="0" dirty="0" err="1">
                <a:solidFill>
                  <a:srgbClr val="333399"/>
                </a:solidFill>
              </a:rPr>
              <a:t>ancora</a:t>
            </a:r>
            <a:r>
              <a:rPr lang="en-US" altLang="it-IT" sz="1000" b="0" dirty="0">
                <a:solidFill>
                  <a:srgbClr val="333399"/>
                </a:solidFill>
              </a:rPr>
              <a:t> </a:t>
            </a:r>
            <a:r>
              <a:rPr lang="en-US" altLang="it-IT" sz="1000" b="0" dirty="0" err="1">
                <a:solidFill>
                  <a:srgbClr val="333399"/>
                </a:solidFill>
              </a:rPr>
              <a:t>visitato</a:t>
            </a:r>
            <a:endParaRPr lang="en-US" altLang="it-IT" sz="1000" b="0" i="1" dirty="0">
              <a:solidFill>
                <a:srgbClr val="333399"/>
              </a:solidFill>
            </a:endParaRPr>
          </a:p>
        </p:txBody>
      </p:sp>
    </p:spTree>
    <p:extLst>
      <p:ext uri="{BB962C8B-B14F-4D97-AF65-F5344CB8AC3E}">
        <p14:creationId xmlns:p14="http://schemas.microsoft.com/office/powerpoint/2010/main" val="273486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Seconda</a:t>
            </a:r>
            <a:r>
              <a:rPr lang="en-US" altLang="it-IT" dirty="0"/>
              <a:t> </a:t>
            </a:r>
            <a:r>
              <a:rPr lang="en-US" altLang="it-IT" dirty="0" err="1"/>
              <a:t>soluzione</a:t>
            </a:r>
            <a:r>
              <a:rPr lang="en-US" altLang="it-IT" dirty="0"/>
              <a:t> - </a:t>
            </a:r>
            <a:r>
              <a:rPr lang="en-US" altLang="it-IT" dirty="0" err="1"/>
              <a:t>miglioramenti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31</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389129" y="988368"/>
            <a:ext cx="76331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Questo</a:t>
            </a:r>
            <a:r>
              <a:rPr lang="en-US" altLang="it-IT" sz="1200" b="0" dirty="0"/>
              <a:t> </a:t>
            </a:r>
            <a:r>
              <a:rPr lang="en-US" altLang="it-IT" sz="1200" b="0" dirty="0" err="1"/>
              <a:t>tipo</a:t>
            </a:r>
            <a:r>
              <a:rPr lang="en-US" altLang="it-IT" sz="1200" b="0" dirty="0"/>
              <a:t> di </a:t>
            </a:r>
            <a:r>
              <a:rPr lang="en-US" altLang="it-IT" sz="1200" b="0" dirty="0" err="1"/>
              <a:t>miglioramento</a:t>
            </a:r>
            <a:r>
              <a:rPr lang="en-US" altLang="it-IT" sz="1200" b="0" dirty="0"/>
              <a:t> </a:t>
            </a:r>
            <a:r>
              <a:rPr lang="en-US" altLang="it-IT" sz="1200" b="0" dirty="0" err="1"/>
              <a:t>porterebbe</a:t>
            </a:r>
            <a:r>
              <a:rPr lang="en-US" altLang="it-IT" sz="1200" b="0" dirty="0"/>
              <a:t> </a:t>
            </a:r>
            <a:r>
              <a:rPr lang="en-US" altLang="it-IT" sz="1200" b="0" dirty="0" err="1"/>
              <a:t>però</a:t>
            </a:r>
            <a:r>
              <a:rPr lang="en-US" altLang="it-IT" sz="1200" b="0" dirty="0"/>
              <a:t> </a:t>
            </a:r>
            <a:r>
              <a:rPr lang="en-US" altLang="it-IT" sz="1200" b="0" dirty="0" err="1"/>
              <a:t>sicuramente</a:t>
            </a:r>
            <a:r>
              <a:rPr lang="en-US" altLang="it-IT" sz="1200" b="0" dirty="0"/>
              <a:t> </a:t>
            </a:r>
            <a:r>
              <a:rPr lang="en-US" altLang="it-IT" sz="1200" b="0" dirty="0" err="1"/>
              <a:t>un’instabilità</a:t>
            </a:r>
            <a:r>
              <a:rPr lang="en-US" altLang="it-IT" sz="1200" b="0" dirty="0"/>
              <a:t> </a:t>
            </a:r>
            <a:r>
              <a:rPr lang="en-US" altLang="it-IT" sz="1200" b="0" dirty="0" err="1"/>
              <a:t>dell’algoritmo</a:t>
            </a:r>
            <a:r>
              <a:rPr lang="en-US" altLang="it-IT" sz="1200" b="0" dirty="0"/>
              <a:t> </a:t>
            </a:r>
            <a:r>
              <a:rPr lang="en-US" altLang="it-IT" sz="1200" b="0" dirty="0" err="1"/>
              <a:t>stesso</a:t>
            </a:r>
            <a:r>
              <a:rPr lang="en-US" altLang="it-IT" sz="1200" b="0" dirty="0"/>
              <a:t>: </a:t>
            </a:r>
            <a:r>
              <a:rPr lang="en-US" altLang="it-IT" sz="1200" b="0" dirty="0" err="1"/>
              <a:t>infatti</a:t>
            </a:r>
            <a:r>
              <a:rPr lang="en-US" altLang="it-IT" sz="1200" b="0" dirty="0"/>
              <a:t>, </a:t>
            </a:r>
            <a:r>
              <a:rPr lang="en-US" altLang="it-IT" sz="1200" b="0" dirty="0" err="1"/>
              <a:t>avendo</a:t>
            </a:r>
            <a:r>
              <a:rPr lang="en-US" altLang="it-IT" sz="1200" b="0" dirty="0"/>
              <a:t> un </a:t>
            </a:r>
            <a:r>
              <a:rPr lang="en-US" altLang="it-IT" sz="1200" b="0" dirty="0" err="1"/>
              <a:t>elevato</a:t>
            </a:r>
            <a:r>
              <a:rPr lang="en-US" altLang="it-IT" sz="1200" b="0" dirty="0"/>
              <a:t> </a:t>
            </a:r>
            <a:r>
              <a:rPr lang="en-US" altLang="it-IT" sz="1200" b="0" dirty="0" err="1"/>
              <a:t>numero</a:t>
            </a:r>
            <a:r>
              <a:rPr lang="en-US" altLang="it-IT" sz="1200" b="0" dirty="0"/>
              <a:t> di </a:t>
            </a:r>
            <a:r>
              <a:rPr lang="en-US" altLang="it-IT" sz="1200" b="0" dirty="0" err="1"/>
              <a:t>pianeti</a:t>
            </a:r>
            <a:r>
              <a:rPr lang="en-US" altLang="it-IT" sz="1200" b="0" dirty="0"/>
              <a:t> e di </a:t>
            </a:r>
            <a:r>
              <a:rPr lang="en-US" altLang="it-IT" sz="1200" b="0" dirty="0" err="1"/>
              <a:t>collegamenti</a:t>
            </a:r>
            <a:r>
              <a:rPr lang="en-US" altLang="it-IT" sz="1200" b="0" dirty="0"/>
              <a:t> </a:t>
            </a:r>
            <a:r>
              <a:rPr lang="en-US" altLang="it-IT" sz="1200" b="0" dirty="0" err="1"/>
              <a:t>tra</a:t>
            </a:r>
            <a:r>
              <a:rPr lang="en-US" altLang="it-IT" sz="1200" b="0" dirty="0"/>
              <a:t> </a:t>
            </a:r>
            <a:r>
              <a:rPr lang="en-US" altLang="it-IT" sz="1200" b="0" dirty="0" err="1"/>
              <a:t>essi</a:t>
            </a:r>
            <a:r>
              <a:rPr lang="en-US" altLang="it-IT" sz="1200" b="0" dirty="0"/>
              <a:t>, prima o poi </a:t>
            </a:r>
            <a:r>
              <a:rPr lang="en-US" altLang="it-IT" sz="1200" b="0" dirty="0" err="1"/>
              <a:t>si</a:t>
            </a:r>
            <a:r>
              <a:rPr lang="en-US" altLang="it-IT" sz="1200" b="0" dirty="0"/>
              <a:t> </a:t>
            </a:r>
            <a:r>
              <a:rPr lang="en-US" altLang="it-IT" sz="1200" b="0" dirty="0" err="1"/>
              <a:t>raggiungerà</a:t>
            </a:r>
            <a:r>
              <a:rPr lang="en-US" altLang="it-IT" sz="1200" b="0" dirty="0"/>
              <a:t> un </a:t>
            </a:r>
            <a:r>
              <a:rPr lang="en-US" altLang="it-IT" sz="1200" b="0" dirty="0" err="1"/>
              <a:t>pianeta</a:t>
            </a:r>
            <a:r>
              <a:rPr lang="en-US" altLang="it-IT" sz="1200" b="0" dirty="0"/>
              <a:t> </a:t>
            </a:r>
            <a:r>
              <a:rPr lang="en-US" altLang="it-IT" sz="1200" b="0" dirty="0" err="1"/>
              <a:t>che</a:t>
            </a:r>
            <a:r>
              <a:rPr lang="en-US" altLang="it-IT" sz="1200" b="0" dirty="0"/>
              <a:t> è </a:t>
            </a:r>
            <a:r>
              <a:rPr lang="en-US" altLang="it-IT" sz="1200" b="0" dirty="0" err="1"/>
              <a:t>collegato</a:t>
            </a:r>
            <a:r>
              <a:rPr lang="en-US" altLang="it-IT" sz="1200" b="0" dirty="0"/>
              <a:t> a soli </a:t>
            </a:r>
            <a:r>
              <a:rPr lang="en-US" altLang="it-IT" sz="1200" b="0" dirty="0" err="1"/>
              <a:t>pianeti</a:t>
            </a:r>
            <a:r>
              <a:rPr lang="en-US" altLang="it-IT" sz="1200" b="0" dirty="0"/>
              <a:t> </a:t>
            </a:r>
            <a:r>
              <a:rPr lang="en-US" altLang="it-IT" sz="1200" b="0" dirty="0" err="1"/>
              <a:t>già</a:t>
            </a:r>
            <a:r>
              <a:rPr lang="en-US" altLang="it-IT" sz="1200" b="0" dirty="0"/>
              <a:t> </a:t>
            </a:r>
            <a:r>
              <a:rPr lang="en-US" altLang="it-IT" sz="1200" b="0" dirty="0" err="1"/>
              <a:t>visitati</a:t>
            </a:r>
            <a:r>
              <a:rPr lang="en-US" altLang="it-IT" sz="1200" b="0" dirty="0"/>
              <a:t>, e per come è </a:t>
            </a:r>
            <a:r>
              <a:rPr lang="en-US" altLang="it-IT" sz="1200" b="0" dirty="0" err="1"/>
              <a:t>pensato</a:t>
            </a:r>
            <a:r>
              <a:rPr lang="en-US" altLang="it-IT" sz="1200" b="0" dirty="0"/>
              <a:t> </a:t>
            </a:r>
            <a:r>
              <a:rPr lang="en-US" altLang="it-IT" sz="1200" b="0" dirty="0" err="1"/>
              <a:t>l’algoritmo</a:t>
            </a:r>
            <a:r>
              <a:rPr lang="en-US" altLang="it-IT" sz="1200" b="0" dirty="0"/>
              <a:t> </a:t>
            </a:r>
            <a:r>
              <a:rPr lang="en-US" altLang="it-IT" sz="1200" b="0" dirty="0" err="1"/>
              <a:t>si</a:t>
            </a:r>
            <a:r>
              <a:rPr lang="en-US" altLang="it-IT" sz="1200" b="0" dirty="0"/>
              <a:t> </a:t>
            </a:r>
            <a:r>
              <a:rPr lang="en-US" altLang="it-IT" sz="1200" b="0" dirty="0" err="1"/>
              <a:t>avrà</a:t>
            </a:r>
            <a:r>
              <a:rPr lang="en-US" altLang="it-IT" sz="1200" b="0" dirty="0"/>
              <a:t> un </a:t>
            </a:r>
            <a:r>
              <a:rPr lang="en-US" altLang="it-IT" sz="1200" b="0" dirty="0" err="1"/>
              <a:t>errore</a:t>
            </a:r>
            <a:r>
              <a:rPr lang="en-US" altLang="it-IT" sz="1200" b="0" dirty="0"/>
              <a:t>.</a:t>
            </a:r>
          </a:p>
        </p:txBody>
      </p:sp>
      <p:pic>
        <p:nvPicPr>
          <p:cNvPr id="3" name="Immagine 2">
            <a:extLst>
              <a:ext uri="{FF2B5EF4-FFF2-40B4-BE49-F238E27FC236}">
                <a16:creationId xmlns:a16="http://schemas.microsoft.com/office/drawing/2014/main" id="{C4DB0798-E27D-414A-AD35-FAD2C6A101BB}"/>
              </a:ext>
            </a:extLst>
          </p:cNvPr>
          <p:cNvPicPr>
            <a:picLocks noChangeAspect="1"/>
          </p:cNvPicPr>
          <p:nvPr/>
        </p:nvPicPr>
        <p:blipFill>
          <a:blip r:embed="rId2"/>
          <a:stretch>
            <a:fillRect/>
          </a:stretch>
        </p:blipFill>
        <p:spPr>
          <a:xfrm>
            <a:off x="1547664" y="1824204"/>
            <a:ext cx="4737601" cy="1928725"/>
          </a:xfrm>
          <a:prstGeom prst="rect">
            <a:avLst/>
          </a:prstGeom>
          <a:ln>
            <a:noFill/>
          </a:ln>
          <a:effectLst>
            <a:outerShdw blurRad="190500" algn="tl" rotWithShape="0">
              <a:srgbClr val="000000">
                <a:alpha val="70000"/>
              </a:srgbClr>
            </a:outerShdw>
          </a:effectLst>
        </p:spPr>
      </p:pic>
      <p:sp>
        <p:nvSpPr>
          <p:cNvPr id="10" name="Rettangolo con angoli arrotondati 9">
            <a:extLst>
              <a:ext uri="{FF2B5EF4-FFF2-40B4-BE49-F238E27FC236}">
                <a16:creationId xmlns:a16="http://schemas.microsoft.com/office/drawing/2014/main" id="{B0911279-3AB2-4EA6-B9B7-C7F46B24057A}"/>
              </a:ext>
            </a:extLst>
          </p:cNvPr>
          <p:cNvSpPr/>
          <p:nvPr/>
        </p:nvSpPr>
        <p:spPr bwMode="auto">
          <a:xfrm>
            <a:off x="1475656" y="1824204"/>
            <a:ext cx="2664814" cy="720080"/>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1" name="Connettore 2 10">
            <a:extLst>
              <a:ext uri="{FF2B5EF4-FFF2-40B4-BE49-F238E27FC236}">
                <a16:creationId xmlns:a16="http://schemas.microsoft.com/office/drawing/2014/main" id="{29DB2F12-8782-4FB5-B7D7-0723A7038CFE}"/>
              </a:ext>
            </a:extLst>
          </p:cNvPr>
          <p:cNvCxnSpPr>
            <a:cxnSpLocks/>
            <a:stCxn id="10" idx="3"/>
            <a:endCxn id="12" idx="1"/>
          </p:cNvCxnSpPr>
          <p:nvPr/>
        </p:nvCxnSpPr>
        <p:spPr bwMode="auto">
          <a:xfrm>
            <a:off x="4140470" y="2184244"/>
            <a:ext cx="2642098"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2" name="Rectangle 3">
            <a:extLst>
              <a:ext uri="{FF2B5EF4-FFF2-40B4-BE49-F238E27FC236}">
                <a16:creationId xmlns:a16="http://schemas.microsoft.com/office/drawing/2014/main" id="{05AB1033-CA44-47FC-B883-077CAFD00B8D}"/>
              </a:ext>
            </a:extLst>
          </p:cNvPr>
          <p:cNvSpPr txBox="1">
            <a:spLocks noChangeArrowheads="1"/>
          </p:cNvSpPr>
          <p:nvPr/>
        </p:nvSpPr>
        <p:spPr bwMode="auto">
          <a:xfrm>
            <a:off x="6782568" y="2048861"/>
            <a:ext cx="2045204" cy="2707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900" b="0" dirty="0">
                <a:solidFill>
                  <a:srgbClr val="333399"/>
                </a:solidFill>
              </a:rPr>
              <a:t>Dopo aver </a:t>
            </a:r>
            <a:r>
              <a:rPr lang="en-US" altLang="it-IT" sz="900" b="0" dirty="0" err="1">
                <a:solidFill>
                  <a:srgbClr val="333399"/>
                </a:solidFill>
              </a:rPr>
              <a:t>visitato</a:t>
            </a:r>
            <a:r>
              <a:rPr lang="en-US" altLang="it-IT" sz="900" b="0" dirty="0">
                <a:solidFill>
                  <a:srgbClr val="333399"/>
                </a:solidFill>
              </a:rPr>
              <a:t> un </a:t>
            </a:r>
            <a:r>
              <a:rPr lang="en-US" altLang="it-IT" sz="900" b="0" dirty="0" err="1">
                <a:solidFill>
                  <a:srgbClr val="333399"/>
                </a:solidFill>
              </a:rPr>
              <a:t>numero</a:t>
            </a:r>
            <a:r>
              <a:rPr lang="en-US" altLang="it-IT" sz="900" b="0" dirty="0">
                <a:solidFill>
                  <a:srgbClr val="333399"/>
                </a:solidFill>
              </a:rPr>
              <a:t> di nodi </a:t>
            </a:r>
            <a:r>
              <a:rPr lang="en-US" altLang="it-IT" sz="900" b="0" dirty="0" err="1">
                <a:solidFill>
                  <a:srgbClr val="333399"/>
                </a:solidFill>
              </a:rPr>
              <a:t>pari</a:t>
            </a:r>
            <a:r>
              <a:rPr lang="en-US" altLang="it-IT" sz="900" b="0" dirty="0">
                <a:solidFill>
                  <a:srgbClr val="333399"/>
                </a:solidFill>
              </a:rPr>
              <a:t> a 4953, la </a:t>
            </a:r>
            <a:r>
              <a:rPr lang="en-US" altLang="it-IT" sz="900" b="0" dirty="0" err="1">
                <a:solidFill>
                  <a:srgbClr val="333399"/>
                </a:solidFill>
              </a:rPr>
              <a:t>navicella</a:t>
            </a:r>
            <a:r>
              <a:rPr lang="en-US" altLang="it-IT" sz="900" b="0" dirty="0">
                <a:solidFill>
                  <a:srgbClr val="333399"/>
                </a:solidFill>
              </a:rPr>
              <a:t> </a:t>
            </a:r>
            <a:r>
              <a:rPr lang="en-US" altLang="it-IT" sz="900" b="0" dirty="0" err="1">
                <a:solidFill>
                  <a:srgbClr val="333399"/>
                </a:solidFill>
              </a:rPr>
              <a:t>giunge</a:t>
            </a:r>
            <a:r>
              <a:rPr lang="en-US" altLang="it-IT" sz="900" b="0" dirty="0">
                <a:solidFill>
                  <a:srgbClr val="333399"/>
                </a:solidFill>
              </a:rPr>
              <a:t> </a:t>
            </a:r>
            <a:r>
              <a:rPr lang="en-US" altLang="it-IT" sz="900" b="0" dirty="0" err="1">
                <a:solidFill>
                  <a:srgbClr val="333399"/>
                </a:solidFill>
              </a:rPr>
              <a:t>sul</a:t>
            </a:r>
            <a:r>
              <a:rPr lang="en-US" altLang="it-IT" sz="900" b="0" dirty="0">
                <a:solidFill>
                  <a:srgbClr val="333399"/>
                </a:solidFill>
              </a:rPr>
              <a:t> </a:t>
            </a:r>
            <a:r>
              <a:rPr lang="en-US" altLang="it-IT" sz="900" b="0" dirty="0" err="1">
                <a:solidFill>
                  <a:srgbClr val="333399"/>
                </a:solidFill>
              </a:rPr>
              <a:t>nodo</a:t>
            </a:r>
            <a:r>
              <a:rPr lang="en-US" altLang="it-IT" sz="900" b="0" dirty="0">
                <a:solidFill>
                  <a:srgbClr val="333399"/>
                </a:solidFill>
              </a:rPr>
              <a:t> 7265, </a:t>
            </a:r>
            <a:r>
              <a:rPr lang="en-US" altLang="it-IT" sz="900" b="0" dirty="0" err="1">
                <a:solidFill>
                  <a:srgbClr val="333399"/>
                </a:solidFill>
              </a:rPr>
              <a:t>che</a:t>
            </a:r>
            <a:r>
              <a:rPr lang="en-US" altLang="it-IT" sz="900" b="0" dirty="0">
                <a:solidFill>
                  <a:srgbClr val="333399"/>
                </a:solidFill>
              </a:rPr>
              <a:t> </a:t>
            </a:r>
            <a:r>
              <a:rPr lang="en-US" altLang="it-IT" sz="900" b="0" dirty="0" err="1">
                <a:solidFill>
                  <a:srgbClr val="333399"/>
                </a:solidFill>
              </a:rPr>
              <a:t>evidentemente</a:t>
            </a:r>
            <a:r>
              <a:rPr lang="en-US" altLang="it-IT" sz="900" b="0" dirty="0">
                <a:solidFill>
                  <a:srgbClr val="333399"/>
                </a:solidFill>
              </a:rPr>
              <a:t> è </a:t>
            </a:r>
            <a:r>
              <a:rPr lang="en-US" altLang="it-IT" sz="900" b="0" dirty="0" err="1">
                <a:solidFill>
                  <a:srgbClr val="333399"/>
                </a:solidFill>
              </a:rPr>
              <a:t>collegato</a:t>
            </a:r>
            <a:r>
              <a:rPr lang="en-US" altLang="it-IT" sz="900" b="0" dirty="0">
                <a:solidFill>
                  <a:srgbClr val="333399"/>
                </a:solidFill>
              </a:rPr>
              <a:t> a soli </a:t>
            </a:r>
            <a:r>
              <a:rPr lang="en-US" altLang="it-IT" sz="900" b="0" dirty="0" err="1">
                <a:solidFill>
                  <a:srgbClr val="333399"/>
                </a:solidFill>
              </a:rPr>
              <a:t>pianeti</a:t>
            </a:r>
            <a:r>
              <a:rPr lang="en-US" altLang="it-IT" sz="900" b="0" dirty="0">
                <a:solidFill>
                  <a:srgbClr val="333399"/>
                </a:solidFill>
              </a:rPr>
              <a:t> </a:t>
            </a:r>
            <a:r>
              <a:rPr lang="en-US" altLang="it-IT" sz="900" b="0" dirty="0" err="1">
                <a:solidFill>
                  <a:srgbClr val="333399"/>
                </a:solidFill>
              </a:rPr>
              <a:t>che</a:t>
            </a:r>
            <a:r>
              <a:rPr lang="en-US" altLang="it-IT" sz="900" b="0" dirty="0">
                <a:solidFill>
                  <a:srgbClr val="333399"/>
                </a:solidFill>
              </a:rPr>
              <a:t> </a:t>
            </a:r>
            <a:r>
              <a:rPr lang="en-US" altLang="it-IT" sz="900" b="0" dirty="0" err="1">
                <a:solidFill>
                  <a:srgbClr val="333399"/>
                </a:solidFill>
              </a:rPr>
              <a:t>sono</a:t>
            </a:r>
            <a:r>
              <a:rPr lang="en-US" altLang="it-IT" sz="900" b="0" dirty="0">
                <a:solidFill>
                  <a:srgbClr val="333399"/>
                </a:solidFill>
              </a:rPr>
              <a:t> </a:t>
            </a:r>
            <a:r>
              <a:rPr lang="en-US" altLang="it-IT" sz="900" b="0" dirty="0" err="1">
                <a:solidFill>
                  <a:srgbClr val="333399"/>
                </a:solidFill>
              </a:rPr>
              <a:t>stati</a:t>
            </a:r>
            <a:r>
              <a:rPr lang="en-US" altLang="it-IT" sz="900" b="0" dirty="0">
                <a:solidFill>
                  <a:srgbClr val="333399"/>
                </a:solidFill>
              </a:rPr>
              <a:t> </a:t>
            </a:r>
            <a:r>
              <a:rPr lang="en-US" altLang="it-IT" sz="900" b="0" dirty="0" err="1">
                <a:solidFill>
                  <a:srgbClr val="333399"/>
                </a:solidFill>
              </a:rPr>
              <a:t>già</a:t>
            </a:r>
            <a:r>
              <a:rPr lang="en-US" altLang="it-IT" sz="900" b="0" dirty="0">
                <a:solidFill>
                  <a:srgbClr val="333399"/>
                </a:solidFill>
              </a:rPr>
              <a:t> </a:t>
            </a:r>
            <a:r>
              <a:rPr lang="en-US" altLang="it-IT" sz="900" b="0" dirty="0" err="1">
                <a:solidFill>
                  <a:srgbClr val="333399"/>
                </a:solidFill>
              </a:rPr>
              <a:t>visitati</a:t>
            </a:r>
            <a:endParaRPr lang="en-US" altLang="it-IT" sz="900" b="0" i="1" dirty="0">
              <a:solidFill>
                <a:srgbClr val="333399"/>
              </a:solidFill>
            </a:endParaRPr>
          </a:p>
        </p:txBody>
      </p:sp>
      <p:sp>
        <p:nvSpPr>
          <p:cNvPr id="16" name="Rettangolo con angoli arrotondati 15">
            <a:extLst>
              <a:ext uri="{FF2B5EF4-FFF2-40B4-BE49-F238E27FC236}">
                <a16:creationId xmlns:a16="http://schemas.microsoft.com/office/drawing/2014/main" id="{E9626F4C-BF83-48E0-B457-A4791024A0BC}"/>
              </a:ext>
            </a:extLst>
          </p:cNvPr>
          <p:cNvSpPr/>
          <p:nvPr/>
        </p:nvSpPr>
        <p:spPr bwMode="auto">
          <a:xfrm>
            <a:off x="2123728" y="3580656"/>
            <a:ext cx="1368152" cy="216024"/>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7" name="Connettore 2 16">
            <a:extLst>
              <a:ext uri="{FF2B5EF4-FFF2-40B4-BE49-F238E27FC236}">
                <a16:creationId xmlns:a16="http://schemas.microsoft.com/office/drawing/2014/main" id="{582CFC77-6015-49AF-955A-5AA54D17E4AE}"/>
              </a:ext>
            </a:extLst>
          </p:cNvPr>
          <p:cNvCxnSpPr>
            <a:cxnSpLocks/>
            <a:stCxn id="16" idx="3"/>
            <a:endCxn id="18" idx="1"/>
          </p:cNvCxnSpPr>
          <p:nvPr/>
        </p:nvCxnSpPr>
        <p:spPr bwMode="auto">
          <a:xfrm>
            <a:off x="3491880" y="3688668"/>
            <a:ext cx="1389229" cy="424301"/>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8" name="Rectangle 3">
            <a:extLst>
              <a:ext uri="{FF2B5EF4-FFF2-40B4-BE49-F238E27FC236}">
                <a16:creationId xmlns:a16="http://schemas.microsoft.com/office/drawing/2014/main" id="{6F8C8E71-9016-4DB8-A756-60A78F73F706}"/>
              </a:ext>
            </a:extLst>
          </p:cNvPr>
          <p:cNvSpPr txBox="1">
            <a:spLocks noChangeArrowheads="1"/>
          </p:cNvSpPr>
          <p:nvPr/>
        </p:nvSpPr>
        <p:spPr bwMode="auto">
          <a:xfrm>
            <a:off x="4881109" y="3977586"/>
            <a:ext cx="2808312" cy="2707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900" b="0" dirty="0">
                <a:solidFill>
                  <a:srgbClr val="333399"/>
                </a:solidFill>
              </a:rPr>
              <a:t>Python </a:t>
            </a:r>
            <a:r>
              <a:rPr lang="en-US" altLang="it-IT" sz="900" b="0" dirty="0" err="1">
                <a:solidFill>
                  <a:srgbClr val="333399"/>
                </a:solidFill>
              </a:rPr>
              <a:t>segnala</a:t>
            </a:r>
            <a:r>
              <a:rPr lang="en-US" altLang="it-IT" sz="900" b="0" dirty="0">
                <a:solidFill>
                  <a:srgbClr val="333399"/>
                </a:solidFill>
              </a:rPr>
              <a:t> un </a:t>
            </a:r>
            <a:r>
              <a:rPr lang="en-US" altLang="it-IT" sz="900" b="0" i="1" dirty="0">
                <a:solidFill>
                  <a:srgbClr val="333399"/>
                </a:solidFill>
              </a:rPr>
              <a:t>out of range</a:t>
            </a:r>
            <a:r>
              <a:rPr lang="en-US" altLang="it-IT" sz="900" b="0" dirty="0">
                <a:solidFill>
                  <a:srgbClr val="333399"/>
                </a:solidFill>
              </a:rPr>
              <a:t> dal </a:t>
            </a:r>
            <a:r>
              <a:rPr lang="en-US" altLang="it-IT" sz="900" b="0" dirty="0" err="1">
                <a:solidFill>
                  <a:srgbClr val="333399"/>
                </a:solidFill>
              </a:rPr>
              <a:t>momento</a:t>
            </a:r>
            <a:r>
              <a:rPr lang="en-US" altLang="it-IT" sz="900" b="0" dirty="0">
                <a:solidFill>
                  <a:srgbClr val="333399"/>
                </a:solidFill>
              </a:rPr>
              <a:t> </a:t>
            </a:r>
            <a:r>
              <a:rPr lang="en-US" altLang="it-IT" sz="900" b="0" dirty="0" err="1">
                <a:solidFill>
                  <a:srgbClr val="333399"/>
                </a:solidFill>
              </a:rPr>
              <a:t>che</a:t>
            </a:r>
            <a:r>
              <a:rPr lang="en-US" altLang="it-IT" sz="900" b="0" dirty="0">
                <a:solidFill>
                  <a:srgbClr val="333399"/>
                </a:solidFill>
              </a:rPr>
              <a:t> il </a:t>
            </a:r>
            <a:r>
              <a:rPr lang="en-US" altLang="it-IT" sz="900" b="0" dirty="0" err="1">
                <a:solidFill>
                  <a:srgbClr val="333399"/>
                </a:solidFill>
              </a:rPr>
              <a:t>vettore</a:t>
            </a:r>
            <a:r>
              <a:rPr lang="en-US" altLang="it-IT" sz="900" b="0" dirty="0">
                <a:solidFill>
                  <a:srgbClr val="333399"/>
                </a:solidFill>
              </a:rPr>
              <a:t> </a:t>
            </a:r>
            <a:r>
              <a:rPr lang="en-US" altLang="it-IT" sz="900" b="0" dirty="0" err="1">
                <a:solidFill>
                  <a:srgbClr val="333399"/>
                </a:solidFill>
              </a:rPr>
              <a:t>delle</a:t>
            </a:r>
            <a:r>
              <a:rPr lang="en-US" altLang="it-IT" sz="900" b="0" dirty="0">
                <a:solidFill>
                  <a:srgbClr val="333399"/>
                </a:solidFill>
              </a:rPr>
              <a:t> </a:t>
            </a:r>
            <a:r>
              <a:rPr lang="en-US" altLang="it-IT" sz="900" b="0" dirty="0" err="1">
                <a:solidFill>
                  <a:srgbClr val="333399"/>
                </a:solidFill>
              </a:rPr>
              <a:t>destinazioni</a:t>
            </a:r>
            <a:r>
              <a:rPr lang="en-US" altLang="it-IT" sz="900" b="0" dirty="0">
                <a:solidFill>
                  <a:srgbClr val="333399"/>
                </a:solidFill>
              </a:rPr>
              <a:t> </a:t>
            </a:r>
            <a:r>
              <a:rPr lang="en-US" altLang="it-IT" sz="900" b="0" dirty="0" err="1">
                <a:solidFill>
                  <a:srgbClr val="333399"/>
                </a:solidFill>
              </a:rPr>
              <a:t>valide</a:t>
            </a:r>
            <a:r>
              <a:rPr lang="en-US" altLang="it-IT" sz="900" b="0" dirty="0">
                <a:solidFill>
                  <a:srgbClr val="333399"/>
                </a:solidFill>
              </a:rPr>
              <a:t> è </a:t>
            </a:r>
            <a:r>
              <a:rPr lang="en-US" altLang="it-IT" sz="900" b="0" dirty="0" err="1">
                <a:solidFill>
                  <a:srgbClr val="333399"/>
                </a:solidFill>
              </a:rPr>
              <a:t>vuoto</a:t>
            </a:r>
            <a:r>
              <a:rPr lang="en-US" altLang="it-IT" sz="900" b="0" dirty="0">
                <a:solidFill>
                  <a:srgbClr val="333399"/>
                </a:solidFill>
              </a:rPr>
              <a:t>, e </a:t>
            </a:r>
            <a:r>
              <a:rPr lang="en-US" altLang="it-IT" sz="900" b="0" dirty="0" err="1">
                <a:solidFill>
                  <a:srgbClr val="333399"/>
                </a:solidFill>
              </a:rPr>
              <a:t>quindi</a:t>
            </a:r>
            <a:r>
              <a:rPr lang="en-US" altLang="it-IT" sz="900" b="0" dirty="0">
                <a:solidFill>
                  <a:srgbClr val="333399"/>
                </a:solidFill>
              </a:rPr>
              <a:t> non </a:t>
            </a:r>
            <a:r>
              <a:rPr lang="en-US" altLang="it-IT" sz="900" b="0" dirty="0" err="1">
                <a:solidFill>
                  <a:srgbClr val="333399"/>
                </a:solidFill>
              </a:rPr>
              <a:t>riesco</a:t>
            </a:r>
            <a:r>
              <a:rPr lang="en-US" altLang="it-IT" sz="900" b="0" dirty="0">
                <a:solidFill>
                  <a:srgbClr val="333399"/>
                </a:solidFill>
              </a:rPr>
              <a:t> a </a:t>
            </a:r>
            <a:r>
              <a:rPr lang="en-US" altLang="it-IT" sz="900" b="0" dirty="0" err="1">
                <a:solidFill>
                  <a:srgbClr val="333399"/>
                </a:solidFill>
              </a:rPr>
              <a:t>raggiungere</a:t>
            </a:r>
            <a:r>
              <a:rPr lang="en-US" altLang="it-IT" sz="900" b="0" dirty="0">
                <a:solidFill>
                  <a:srgbClr val="333399"/>
                </a:solidFill>
              </a:rPr>
              <a:t> il primo </a:t>
            </a:r>
            <a:r>
              <a:rPr lang="en-US" altLang="it-IT" sz="900" b="0" dirty="0" err="1">
                <a:solidFill>
                  <a:srgbClr val="333399"/>
                </a:solidFill>
              </a:rPr>
              <a:t>elemento</a:t>
            </a:r>
            <a:r>
              <a:rPr lang="en-US" altLang="it-IT" sz="900" b="0" dirty="0">
                <a:solidFill>
                  <a:srgbClr val="333399"/>
                </a:solidFill>
              </a:rPr>
              <a:t> </a:t>
            </a:r>
            <a:r>
              <a:rPr lang="en-US" altLang="it-IT" sz="900" b="0" dirty="0" err="1">
                <a:solidFill>
                  <a:srgbClr val="333399"/>
                </a:solidFill>
              </a:rPr>
              <a:t>perchè</a:t>
            </a:r>
            <a:r>
              <a:rPr lang="en-US" altLang="it-IT" sz="900" b="0" dirty="0">
                <a:solidFill>
                  <a:srgbClr val="333399"/>
                </a:solidFill>
              </a:rPr>
              <a:t> </a:t>
            </a:r>
            <a:r>
              <a:rPr lang="en-US" altLang="it-IT" sz="900" b="0" dirty="0" err="1">
                <a:solidFill>
                  <a:srgbClr val="333399"/>
                </a:solidFill>
              </a:rPr>
              <a:t>esso</a:t>
            </a:r>
            <a:r>
              <a:rPr lang="en-US" altLang="it-IT" sz="900" b="0" dirty="0">
                <a:solidFill>
                  <a:srgbClr val="333399"/>
                </a:solidFill>
              </a:rPr>
              <a:t> non </a:t>
            </a:r>
            <a:r>
              <a:rPr lang="en-US" altLang="it-IT" sz="900" b="0" dirty="0" err="1">
                <a:solidFill>
                  <a:srgbClr val="333399"/>
                </a:solidFill>
              </a:rPr>
              <a:t>esiste</a:t>
            </a:r>
            <a:endParaRPr lang="en-US" altLang="it-IT" sz="900" b="0" i="1" dirty="0">
              <a:solidFill>
                <a:srgbClr val="333399"/>
              </a:solidFill>
            </a:endParaRPr>
          </a:p>
        </p:txBody>
      </p:sp>
    </p:spTree>
    <p:extLst>
      <p:ext uri="{BB962C8B-B14F-4D97-AF65-F5344CB8AC3E}">
        <p14:creationId xmlns:p14="http://schemas.microsoft.com/office/powerpoint/2010/main" val="340867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6" grpId="0" animBg="1"/>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389129" y="556320"/>
            <a:ext cx="7345363" cy="917575"/>
          </a:xfrm>
        </p:spPr>
        <p:txBody>
          <a:bodyPr>
            <a:noAutofit/>
          </a:bodyPr>
          <a:lstStyle/>
          <a:p>
            <a:r>
              <a:rPr lang="it-IT" altLang="it-IT" dirty="0"/>
              <a:t>Seconda soluzione migliorata - Problemi</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32</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389129" y="1780456"/>
            <a:ext cx="763314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Nel caso di un approccio del genere, se non ci fosse stato l’errore, e si fosse raggiunta una soluzione valida, siccome l’approccio è di tipo </a:t>
            </a:r>
            <a:r>
              <a:rPr lang="it-IT" altLang="it-IT" sz="1200" b="0" dirty="0" err="1"/>
              <a:t>greedy</a:t>
            </a:r>
            <a:r>
              <a:rPr lang="it-IT" altLang="it-IT" sz="1200" b="0" dirty="0"/>
              <a:t> puro, con l’aggiunta del vincolo di raggiungere solo i nodi non visitati, tale soluzione sarebbe stata influente sulla soluzione che viene considerata al passo successivo. Scegliere l’arco meno costoso, contribuisce a far diminuire il costo complessivo, ma fa sì che le soluzioni generate successivamente siano dipendenti dalle scelte fatte precedentemente.</a:t>
            </a:r>
          </a:p>
          <a:p>
            <a:pPr marL="0" indent="0">
              <a:lnSpc>
                <a:spcPct val="90000"/>
              </a:lnSpc>
              <a:buNone/>
            </a:pPr>
            <a:endParaRPr lang="en-US" altLang="it-IT" sz="1200" b="0" dirty="0"/>
          </a:p>
          <a:p>
            <a:pPr marL="0" indent="0">
              <a:lnSpc>
                <a:spcPct val="90000"/>
              </a:lnSpc>
              <a:buNone/>
            </a:pPr>
            <a:r>
              <a:rPr lang="it-IT" altLang="it-IT" sz="1200" b="0" dirty="0"/>
              <a:t>Questo è pero un difetto di ogni algoritmo di tipo </a:t>
            </a:r>
            <a:r>
              <a:rPr lang="it-IT" altLang="it-IT" sz="1200" b="0" dirty="0" err="1"/>
              <a:t>greedy</a:t>
            </a:r>
            <a:r>
              <a:rPr lang="it-IT" altLang="it-IT" sz="1200" b="0" dirty="0"/>
              <a:t>, e nel nostro caso potrebbe portare alla condizione che mi trovo a dover esplorare dei vicini che hanno tutti costi molto elevati, quando avrei potuto esplorare quegli stessi pianeti passando per un arco che aveva costo minore.</a:t>
            </a:r>
          </a:p>
          <a:p>
            <a:pPr marL="0" indent="0">
              <a:lnSpc>
                <a:spcPct val="90000"/>
              </a:lnSpc>
              <a:buNone/>
            </a:pPr>
            <a:endParaRPr lang="it-IT" altLang="it-IT" sz="1200" b="0" dirty="0"/>
          </a:p>
          <a:p>
            <a:pPr marL="0" indent="0">
              <a:lnSpc>
                <a:spcPct val="90000"/>
              </a:lnSpc>
              <a:buNone/>
            </a:pPr>
            <a:r>
              <a:rPr lang="it-IT" altLang="it-IT" sz="1200" b="0" dirty="0"/>
              <a:t>Questa è un difetto che accettiamo perché nel nostro caso ci permette di ottenere una soluzione comunque pressoché ottima, in un tempo accettabile, ed è quello l’obiettivo che si vuole ottenere quando si elabora un algoritmo euristico per risolvere un problema</a:t>
            </a:r>
          </a:p>
        </p:txBody>
      </p:sp>
    </p:spTree>
    <p:extLst>
      <p:ext uri="{BB962C8B-B14F-4D97-AF65-F5344CB8AC3E}">
        <p14:creationId xmlns:p14="http://schemas.microsoft.com/office/powerpoint/2010/main" val="3004847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it-IT" altLang="it-IT" dirty="0"/>
              <a:t>soluzione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8172400" y="4841875"/>
            <a:ext cx="514400" cy="178941"/>
          </a:xfrm>
        </p:spPr>
        <p:txBody>
          <a:bodyPr/>
          <a:lstStyle/>
          <a:p>
            <a:fld id="{E6478A83-5B4B-4B52-BA5B-65FB64151F6E}" type="slidenum">
              <a:rPr lang="ru-RU" altLang="it-IT"/>
              <a:pPr/>
              <a:t>33</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78905"/>
            <a:ext cx="76331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Per </a:t>
            </a:r>
            <a:r>
              <a:rPr lang="it-IT" altLang="it-IT" sz="1200" b="0" dirty="0"/>
              <a:t>evitare</a:t>
            </a:r>
            <a:r>
              <a:rPr lang="en-US" altLang="it-IT" sz="1200" b="0" dirty="0"/>
              <a:t> di </a:t>
            </a:r>
            <a:r>
              <a:rPr lang="it-IT" altLang="it-IT" sz="1200" b="0" dirty="0"/>
              <a:t>cascare</a:t>
            </a:r>
            <a:r>
              <a:rPr lang="en-US" altLang="it-IT" sz="1200" b="0" dirty="0"/>
              <a:t> in un </a:t>
            </a:r>
            <a:r>
              <a:rPr lang="en-US" altLang="it-IT" sz="1200" b="0" dirty="0" err="1"/>
              <a:t>ciclo</a:t>
            </a:r>
            <a:r>
              <a:rPr lang="en-US" altLang="it-IT" sz="1200" b="0" dirty="0"/>
              <a:t>, o di </a:t>
            </a:r>
            <a:r>
              <a:rPr lang="en-US" altLang="it-IT" sz="1200" b="0" dirty="0" err="1"/>
              <a:t>avere</a:t>
            </a:r>
            <a:r>
              <a:rPr lang="en-US" altLang="it-IT" sz="1200" b="0" dirty="0"/>
              <a:t> una </a:t>
            </a:r>
            <a:r>
              <a:rPr lang="en-US" altLang="it-IT" sz="1200" b="0" dirty="0" err="1"/>
              <a:t>situazione</a:t>
            </a:r>
            <a:r>
              <a:rPr lang="en-US" altLang="it-IT" sz="1200" b="0" dirty="0"/>
              <a:t> come </a:t>
            </a:r>
            <a:r>
              <a:rPr lang="en-US" altLang="it-IT" sz="1200" b="0" dirty="0" err="1"/>
              <a:t>quella</a:t>
            </a:r>
            <a:r>
              <a:rPr lang="en-US" altLang="it-IT" sz="1200" b="0" dirty="0"/>
              <a:t> vista </a:t>
            </a:r>
            <a:r>
              <a:rPr lang="en-US" altLang="it-IT" sz="1200" b="0" dirty="0" err="1"/>
              <a:t>precedentemente</a:t>
            </a:r>
            <a:r>
              <a:rPr lang="en-US" altLang="it-IT" sz="1200" b="0" dirty="0"/>
              <a:t>, </a:t>
            </a:r>
            <a:r>
              <a:rPr lang="en-US" altLang="it-IT" sz="1200" b="0" dirty="0" err="1"/>
              <a:t>quello</a:t>
            </a:r>
            <a:r>
              <a:rPr lang="en-US" altLang="it-IT" sz="1200" b="0" dirty="0"/>
              <a:t> </a:t>
            </a:r>
            <a:r>
              <a:rPr lang="en-US" altLang="it-IT" sz="1200" b="0" dirty="0" err="1"/>
              <a:t>che</a:t>
            </a:r>
            <a:r>
              <a:rPr lang="en-US" altLang="it-IT" sz="1200" b="0" dirty="0"/>
              <a:t> </a:t>
            </a:r>
            <a:r>
              <a:rPr lang="en-US" altLang="it-IT" sz="1200" b="0" dirty="0" err="1"/>
              <a:t>si</a:t>
            </a:r>
            <a:r>
              <a:rPr lang="en-US" altLang="it-IT" sz="1200" b="0" dirty="0"/>
              <a:t> </a:t>
            </a:r>
            <a:r>
              <a:rPr lang="en-US" altLang="it-IT" sz="1200" b="0" dirty="0" err="1"/>
              <a:t>pensa</a:t>
            </a:r>
            <a:r>
              <a:rPr lang="en-US" altLang="it-IT" sz="1200" b="0" dirty="0"/>
              <a:t> di fare è di </a:t>
            </a:r>
            <a:r>
              <a:rPr lang="en-US" altLang="it-IT" sz="1200" b="0" dirty="0" err="1"/>
              <a:t>modificare</a:t>
            </a:r>
            <a:r>
              <a:rPr lang="en-US" altLang="it-IT" sz="1200" b="0" dirty="0"/>
              <a:t> la </a:t>
            </a:r>
            <a:r>
              <a:rPr lang="en-US" altLang="it-IT" sz="1200" b="0" dirty="0" err="1"/>
              <a:t>mossa</a:t>
            </a:r>
            <a:r>
              <a:rPr lang="en-US" altLang="it-IT" sz="1200" b="0" dirty="0"/>
              <a:t> </a:t>
            </a:r>
            <a:r>
              <a:rPr lang="en-US" altLang="it-IT" sz="1200" b="0" dirty="0" err="1"/>
              <a:t>che</a:t>
            </a:r>
            <a:r>
              <a:rPr lang="en-US" altLang="it-IT" sz="1200" b="0" dirty="0"/>
              <a:t> mi fa </a:t>
            </a:r>
            <a:r>
              <a:rPr lang="en-US" altLang="it-IT" sz="1200" b="0" dirty="0" err="1"/>
              <a:t>passare</a:t>
            </a:r>
            <a:r>
              <a:rPr lang="en-US" altLang="it-IT" sz="1200" b="0" dirty="0"/>
              <a:t> da una </a:t>
            </a:r>
            <a:r>
              <a:rPr lang="en-US" altLang="it-IT" sz="1200" b="0" dirty="0" err="1"/>
              <a:t>soluzione</a:t>
            </a:r>
            <a:r>
              <a:rPr lang="en-US" altLang="it-IT" sz="1200" b="0" dirty="0"/>
              <a:t> </a:t>
            </a:r>
            <a:r>
              <a:rPr lang="en-US" altLang="it-IT" sz="1200" b="0" dirty="0" err="1"/>
              <a:t>all’altra</a:t>
            </a:r>
            <a:r>
              <a:rPr lang="en-US" altLang="it-IT" sz="1200" b="0" dirty="0"/>
              <a:t>.</a:t>
            </a:r>
          </a:p>
          <a:p>
            <a:pPr marL="0" indent="0">
              <a:lnSpc>
                <a:spcPct val="90000"/>
              </a:lnSpc>
              <a:buNone/>
            </a:pPr>
            <a:r>
              <a:rPr lang="en-US" altLang="it-IT" sz="1200" b="0" dirty="0" err="1"/>
              <a:t>Infatti</a:t>
            </a:r>
            <a:r>
              <a:rPr lang="en-US" altLang="it-IT" sz="1200" b="0" dirty="0"/>
              <a:t>, </a:t>
            </a:r>
            <a:r>
              <a:rPr lang="en-US" altLang="it-IT" sz="1200" b="0" dirty="0" err="1"/>
              <a:t>benchè</a:t>
            </a:r>
            <a:r>
              <a:rPr lang="en-US" altLang="it-IT" sz="1200" b="0" dirty="0"/>
              <a:t> </a:t>
            </a:r>
            <a:r>
              <a:rPr lang="en-US" altLang="it-IT" sz="1200" b="0" dirty="0" err="1"/>
              <a:t>si</a:t>
            </a:r>
            <a:r>
              <a:rPr lang="en-US" altLang="it-IT" sz="1200" b="0" dirty="0"/>
              <a:t> </a:t>
            </a:r>
            <a:r>
              <a:rPr lang="en-US" altLang="it-IT" sz="1200" b="0" dirty="0" err="1"/>
              <a:t>tratti</a:t>
            </a:r>
            <a:r>
              <a:rPr lang="en-US" altLang="it-IT" sz="1200" b="0" dirty="0"/>
              <a:t> di un solo </a:t>
            </a:r>
            <a:r>
              <a:rPr lang="en-US" altLang="it-IT" sz="1200" b="0" dirty="0" err="1"/>
              <a:t>nodo</a:t>
            </a:r>
            <a:r>
              <a:rPr lang="en-US" altLang="it-IT" sz="1200" b="0" dirty="0"/>
              <a:t>, </a:t>
            </a:r>
            <a:r>
              <a:rPr lang="en-US" altLang="it-IT" sz="1200" b="0" dirty="0" err="1"/>
              <a:t>anche</a:t>
            </a:r>
            <a:r>
              <a:rPr lang="en-US" altLang="it-IT" sz="1200" b="0" dirty="0"/>
              <a:t> se la </a:t>
            </a:r>
            <a:r>
              <a:rPr lang="en-US" altLang="it-IT" sz="1200" b="0" dirty="0" err="1"/>
              <a:t>navicella</a:t>
            </a:r>
            <a:r>
              <a:rPr lang="en-US" altLang="it-IT" sz="1200" b="0" dirty="0"/>
              <a:t> </a:t>
            </a:r>
            <a:r>
              <a:rPr lang="en-US" altLang="it-IT" sz="1200" b="0" dirty="0" err="1"/>
              <a:t>dovesse</a:t>
            </a:r>
            <a:r>
              <a:rPr lang="en-US" altLang="it-IT" sz="1200" b="0" dirty="0"/>
              <a:t> </a:t>
            </a:r>
            <a:r>
              <a:rPr lang="en-US" altLang="it-IT" sz="1200" b="0" dirty="0" err="1"/>
              <a:t>restare</a:t>
            </a:r>
            <a:r>
              <a:rPr lang="en-US" altLang="it-IT" sz="1200" b="0" dirty="0"/>
              <a:t> </a:t>
            </a:r>
            <a:r>
              <a:rPr lang="en-US" altLang="it-IT" sz="1200" b="0" dirty="0" err="1"/>
              <a:t>ferma</a:t>
            </a:r>
            <a:r>
              <a:rPr lang="en-US" altLang="it-IT" sz="1200" b="0" dirty="0"/>
              <a:t> </a:t>
            </a:r>
            <a:r>
              <a:rPr lang="en-US" altLang="it-IT" sz="1200" b="0" dirty="0" err="1"/>
              <a:t>sul</a:t>
            </a:r>
            <a:r>
              <a:rPr lang="en-US" altLang="it-IT" sz="1200" b="0" dirty="0"/>
              <a:t> </a:t>
            </a:r>
            <a:r>
              <a:rPr lang="en-US" altLang="it-IT" sz="1200" b="0" dirty="0" err="1"/>
              <a:t>nodo</a:t>
            </a:r>
            <a:r>
              <a:rPr lang="en-US" altLang="it-IT" sz="1200" b="0" dirty="0"/>
              <a:t> di </a:t>
            </a:r>
            <a:r>
              <a:rPr lang="en-US" altLang="it-IT" sz="1200" b="0" dirty="0" err="1"/>
              <a:t>partenza</a:t>
            </a:r>
            <a:r>
              <a:rPr lang="en-US" altLang="it-IT" sz="1200" b="0" dirty="0"/>
              <a:t>, quell </a:t>
            </a:r>
            <a:r>
              <a:rPr lang="en-US" altLang="it-IT" sz="1200" b="0" dirty="0" err="1"/>
              <a:t>singolo</a:t>
            </a:r>
            <a:r>
              <a:rPr lang="en-US" altLang="it-IT" sz="1200" b="0" dirty="0"/>
              <a:t> </a:t>
            </a:r>
            <a:r>
              <a:rPr lang="en-US" altLang="it-IT" sz="1200" b="0" dirty="0" err="1"/>
              <a:t>nodo</a:t>
            </a:r>
            <a:r>
              <a:rPr lang="en-US" altLang="it-IT" sz="1200" b="0" dirty="0"/>
              <a:t> </a:t>
            </a:r>
            <a:r>
              <a:rPr lang="en-US" altLang="it-IT" sz="1200" b="0" dirty="0" err="1"/>
              <a:t>rappresenterebbe</a:t>
            </a:r>
            <a:r>
              <a:rPr lang="en-US" altLang="it-IT" sz="1200" b="0" dirty="0"/>
              <a:t> una </a:t>
            </a:r>
            <a:r>
              <a:rPr lang="en-US" altLang="it-IT" sz="1200" b="0" dirty="0" err="1"/>
              <a:t>soluzione</a:t>
            </a:r>
            <a:r>
              <a:rPr lang="en-US" altLang="it-IT" sz="1200" b="0" dirty="0"/>
              <a:t> del </a:t>
            </a:r>
            <a:r>
              <a:rPr lang="en-US" altLang="it-IT" sz="1200" b="0" dirty="0" err="1"/>
              <a:t>problema</a:t>
            </a:r>
            <a:r>
              <a:rPr lang="en-US" altLang="it-IT" sz="1200" b="0" dirty="0"/>
              <a:t>, visto </a:t>
            </a:r>
            <a:r>
              <a:rPr lang="en-US" altLang="it-IT" sz="1200" b="0" dirty="0" err="1"/>
              <a:t>che</a:t>
            </a:r>
            <a:r>
              <a:rPr lang="en-US" altLang="it-IT" sz="1200" b="0" dirty="0"/>
              <a:t> non è </a:t>
            </a:r>
            <a:r>
              <a:rPr lang="en-US" altLang="it-IT" sz="1200" b="0" dirty="0" err="1"/>
              <a:t>necessario</a:t>
            </a:r>
            <a:r>
              <a:rPr lang="en-US" altLang="it-IT" sz="1200" b="0" dirty="0"/>
              <a:t> </a:t>
            </a:r>
            <a:r>
              <a:rPr lang="en-US" altLang="it-IT" sz="1200" b="0" dirty="0" err="1"/>
              <a:t>che</a:t>
            </a:r>
            <a:r>
              <a:rPr lang="en-US" altLang="it-IT" sz="1200" b="0" dirty="0"/>
              <a:t> </a:t>
            </a:r>
            <a:r>
              <a:rPr lang="it-IT" altLang="it-IT" sz="1200" b="0" dirty="0"/>
              <a:t>essa</a:t>
            </a:r>
            <a:r>
              <a:rPr lang="en-US" altLang="it-IT" sz="1200" b="0" dirty="0"/>
              <a:t> termini il </a:t>
            </a:r>
            <a:r>
              <a:rPr lang="en-US" altLang="it-IT" sz="1200" b="0" dirty="0" err="1"/>
              <a:t>carburante</a:t>
            </a:r>
            <a:endParaRPr lang="en-US" altLang="it-IT" sz="1200" b="0" dirty="0"/>
          </a:p>
        </p:txBody>
      </p:sp>
      <p:sp>
        <p:nvSpPr>
          <p:cNvPr id="9" name="Rectangle 3">
            <a:extLst>
              <a:ext uri="{FF2B5EF4-FFF2-40B4-BE49-F238E27FC236}">
                <a16:creationId xmlns:a16="http://schemas.microsoft.com/office/drawing/2014/main" id="{D4BDB982-32EF-41F8-8B4A-051261078165}"/>
              </a:ext>
            </a:extLst>
          </p:cNvPr>
          <p:cNvSpPr txBox="1">
            <a:spLocks noChangeArrowheads="1"/>
          </p:cNvSpPr>
          <p:nvPr/>
        </p:nvSpPr>
        <p:spPr bwMode="auto">
          <a:xfrm>
            <a:off x="1437064" y="2212504"/>
            <a:ext cx="763314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La </a:t>
            </a:r>
            <a:r>
              <a:rPr lang="en-US" altLang="it-IT" sz="1200" b="0" dirty="0" err="1"/>
              <a:t>scelta</a:t>
            </a:r>
            <a:r>
              <a:rPr lang="en-US" altLang="it-IT" sz="1200" b="0" dirty="0"/>
              <a:t> di un </a:t>
            </a:r>
            <a:r>
              <a:rPr lang="en-US" altLang="it-IT" sz="1200" b="0" dirty="0" err="1"/>
              <a:t>vicino</a:t>
            </a:r>
            <a:r>
              <a:rPr lang="en-US" altLang="it-IT" sz="1200" b="0" dirty="0"/>
              <a:t> del </a:t>
            </a:r>
            <a:r>
              <a:rPr lang="en-US" altLang="it-IT" sz="1200" b="0" dirty="0" err="1"/>
              <a:t>nodo</a:t>
            </a:r>
            <a:r>
              <a:rPr lang="en-US" altLang="it-IT" sz="1200" b="0" dirty="0"/>
              <a:t> </a:t>
            </a:r>
            <a:r>
              <a:rPr lang="en-US" altLang="it-IT" sz="1200" b="0" dirty="0" err="1"/>
              <a:t>corrente</a:t>
            </a:r>
            <a:r>
              <a:rPr lang="en-US" altLang="it-IT" sz="1200" b="0" dirty="0"/>
              <a:t>, rispetto al </a:t>
            </a:r>
            <a:r>
              <a:rPr lang="en-US" altLang="it-IT" sz="1200" b="0" dirty="0" err="1"/>
              <a:t>vicino</a:t>
            </a:r>
            <a:r>
              <a:rPr lang="en-US" altLang="it-IT" sz="1200" b="0" dirty="0"/>
              <a:t> a </a:t>
            </a:r>
            <a:r>
              <a:rPr lang="en-US" altLang="it-IT" sz="1200" b="0" dirty="0" err="1"/>
              <a:t>costo</a:t>
            </a:r>
            <a:r>
              <a:rPr lang="en-US" altLang="it-IT" sz="1200" b="0" dirty="0"/>
              <a:t> </a:t>
            </a:r>
            <a:r>
              <a:rPr lang="en-US" altLang="it-IT" sz="1200" b="0" dirty="0" err="1"/>
              <a:t>minimo</a:t>
            </a:r>
            <a:r>
              <a:rPr lang="en-US" altLang="it-IT" sz="1200" b="0" dirty="0"/>
              <a:t> </a:t>
            </a:r>
            <a:r>
              <a:rPr lang="en-US" altLang="it-IT" sz="1200" b="0" dirty="0" err="1"/>
              <a:t>viene</a:t>
            </a:r>
            <a:r>
              <a:rPr lang="en-US" altLang="it-IT" sz="1200" b="0" dirty="0"/>
              <a:t> </a:t>
            </a:r>
            <a:r>
              <a:rPr lang="en-US" altLang="it-IT" sz="1200" b="0" dirty="0" err="1"/>
              <a:t>fatta</a:t>
            </a:r>
            <a:r>
              <a:rPr lang="en-US" altLang="it-IT" sz="1200" b="0" dirty="0"/>
              <a:t> </a:t>
            </a:r>
            <a:r>
              <a:rPr lang="en-US" altLang="it-IT" sz="1200" b="0" dirty="0" err="1"/>
              <a:t>calcolando</a:t>
            </a:r>
            <a:r>
              <a:rPr lang="en-US" altLang="it-IT" sz="1200" b="0" dirty="0"/>
              <a:t> un </a:t>
            </a:r>
            <a:r>
              <a:rPr lang="en-US" altLang="it-IT" sz="1200" b="0" dirty="0" err="1"/>
              <a:t>valore</a:t>
            </a:r>
            <a:r>
              <a:rPr lang="en-US" altLang="it-IT" sz="1200" b="0" dirty="0"/>
              <a:t> </a:t>
            </a:r>
            <a:r>
              <a:rPr lang="en-US" altLang="it-IT" sz="1200" b="0" dirty="0" err="1"/>
              <a:t>indicato</a:t>
            </a:r>
            <a:r>
              <a:rPr lang="en-US" altLang="it-IT" sz="1200" b="0" dirty="0"/>
              <a:t> con il </a:t>
            </a:r>
            <a:r>
              <a:rPr lang="en-US" altLang="it-IT" sz="1200" b="0" dirty="0" err="1"/>
              <a:t>nome</a:t>
            </a:r>
            <a:r>
              <a:rPr lang="en-US" altLang="it-IT" sz="1200" b="0" dirty="0"/>
              <a:t> di </a:t>
            </a:r>
            <a:r>
              <a:rPr lang="en-US" altLang="it-IT" sz="1200" b="0" i="1" dirty="0"/>
              <a:t>Rank</a:t>
            </a:r>
            <a:r>
              <a:rPr lang="en-US" altLang="it-IT" sz="1200" b="0" dirty="0"/>
              <a:t>: ad </a:t>
            </a:r>
            <a:r>
              <a:rPr lang="en-US" altLang="it-IT" sz="1200" b="0" dirty="0" err="1"/>
              <a:t>ogni</a:t>
            </a:r>
            <a:r>
              <a:rPr lang="en-US" altLang="it-IT" sz="1200" b="0" dirty="0"/>
              <a:t> </a:t>
            </a:r>
            <a:r>
              <a:rPr lang="en-US" altLang="it-IT" sz="1200" b="0" dirty="0" err="1"/>
              <a:t>vicino</a:t>
            </a:r>
            <a:r>
              <a:rPr lang="en-US" altLang="it-IT" sz="1200" b="0" dirty="0"/>
              <a:t> del </a:t>
            </a:r>
            <a:r>
              <a:rPr lang="en-US" altLang="it-IT" sz="1200" b="0" dirty="0" err="1"/>
              <a:t>nodo</a:t>
            </a:r>
            <a:r>
              <a:rPr lang="en-US" altLang="it-IT" sz="1200" b="0" dirty="0"/>
              <a:t> </a:t>
            </a:r>
            <a:r>
              <a:rPr lang="en-US" altLang="it-IT" sz="1200" b="0" dirty="0" err="1"/>
              <a:t>corrente</a:t>
            </a:r>
            <a:r>
              <a:rPr lang="en-US" altLang="it-IT" sz="1200" b="0" dirty="0"/>
              <a:t> </a:t>
            </a:r>
            <a:r>
              <a:rPr lang="en-US" altLang="it-IT" sz="1200" b="0" dirty="0" err="1"/>
              <a:t>viene</a:t>
            </a:r>
            <a:r>
              <a:rPr lang="en-US" altLang="it-IT" sz="1200" b="0" dirty="0"/>
              <a:t> </a:t>
            </a:r>
            <a:r>
              <a:rPr lang="en-US" altLang="it-IT" sz="1200" b="0" dirty="0" err="1"/>
              <a:t>assegnato</a:t>
            </a:r>
            <a:r>
              <a:rPr lang="en-US" altLang="it-IT" sz="1200" b="0" dirty="0"/>
              <a:t> un </a:t>
            </a:r>
            <a:r>
              <a:rPr lang="en-US" altLang="it-IT" sz="1200" b="0" dirty="0" err="1"/>
              <a:t>punteggio</a:t>
            </a:r>
            <a:r>
              <a:rPr lang="en-US" altLang="it-IT" sz="1200" b="0" dirty="0"/>
              <a:t> </a:t>
            </a:r>
            <a:r>
              <a:rPr lang="en-US" altLang="it-IT" sz="1200" b="0" dirty="0" err="1"/>
              <a:t>calcolato</a:t>
            </a:r>
            <a:r>
              <a:rPr lang="en-US" altLang="it-IT" sz="1200" b="0" dirty="0"/>
              <a:t> </a:t>
            </a:r>
            <a:r>
              <a:rPr lang="en-US" altLang="it-IT" sz="1200" b="0" dirty="0" err="1"/>
              <a:t>nella</a:t>
            </a:r>
            <a:r>
              <a:rPr lang="en-US" altLang="it-IT" sz="1200" b="0" dirty="0"/>
              <a:t> </a:t>
            </a:r>
            <a:r>
              <a:rPr lang="en-US" altLang="it-IT" sz="1200" b="0" dirty="0" err="1"/>
              <a:t>seguente</a:t>
            </a:r>
            <a:r>
              <a:rPr lang="en-US" altLang="it-IT" sz="1200" b="0" dirty="0"/>
              <a:t> </a:t>
            </a:r>
            <a:r>
              <a:rPr lang="en-US" altLang="it-IT" sz="1200" b="0" dirty="0" err="1"/>
              <a:t>maniera</a:t>
            </a:r>
            <a:r>
              <a:rPr lang="en-US" altLang="it-IT" sz="1200" b="0" dirty="0"/>
              <a:t>:</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8771399-7519-4C10-8A87-5B82DD1B9D7F}"/>
                  </a:ext>
                </a:extLst>
              </p:cNvPr>
              <p:cNvSpPr txBox="1"/>
              <p:nvPr/>
            </p:nvSpPr>
            <p:spPr>
              <a:xfrm>
                <a:off x="2832717" y="3311666"/>
                <a:ext cx="4841839" cy="514308"/>
              </a:xfrm>
              <a:prstGeom prst="rect">
                <a:avLst/>
              </a:prstGeom>
              <a:solidFill>
                <a:schemeClr val="accent3">
                  <a:lumMod val="95000"/>
                </a:schemeClr>
              </a:solidFill>
              <a:effectLst>
                <a:outerShdw blurRad="63500" sx="102000" sy="102000" algn="ctr"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cs typeface="Sanskrit Text" panose="020B0502040204020203" pitchFamily="18" charset="0"/>
                            </a:rPr>
                          </m:ctrlPr>
                        </m:sSubPr>
                        <m:e>
                          <m:r>
                            <a:rPr lang="it-IT" sz="1400" b="0" i="1" smtClean="0">
                              <a:latin typeface="Cambria Math" panose="02040503050406030204" pitchFamily="18" charset="0"/>
                              <a:cs typeface="Sanskrit Text" panose="020B0502040204020203" pitchFamily="18" charset="0"/>
                            </a:rPr>
                            <m:t>𝑅𝑎𝑛𝑘</m:t>
                          </m:r>
                        </m:e>
                        <m:sub>
                          <m:r>
                            <a:rPr lang="it-IT" sz="1400" b="0" i="1" smtClean="0">
                              <a:latin typeface="Cambria Math" panose="02040503050406030204" pitchFamily="18" charset="0"/>
                              <a:cs typeface="Sanskrit Text" panose="020B0502040204020203" pitchFamily="18" charset="0"/>
                            </a:rPr>
                            <m:t>𝑖</m:t>
                          </m:r>
                        </m:sub>
                      </m:sSub>
                      <m:r>
                        <a:rPr lang="it-IT" sz="1400" b="0" i="1" smtClean="0">
                          <a:latin typeface="Cambria Math" panose="02040503050406030204" pitchFamily="18" charset="0"/>
                          <a:cs typeface="Sanskrit Text" panose="020B0502040204020203" pitchFamily="18" charset="0"/>
                        </a:rPr>
                        <m:t>=(</m:t>
                      </m:r>
                      <m:nary>
                        <m:naryPr>
                          <m:chr m:val="∑"/>
                          <m:limLoc m:val="subSup"/>
                          <m:supHide m:val="on"/>
                          <m:ctrlPr>
                            <a:rPr lang="it-IT" sz="1400" b="0" i="1" smtClean="0">
                              <a:latin typeface="Cambria Math" panose="02040503050406030204" pitchFamily="18" charset="0"/>
                              <a:cs typeface="Sanskrit Text" panose="020B0502040204020203" pitchFamily="18" charset="0"/>
                            </a:rPr>
                          </m:ctrlPr>
                        </m:naryPr>
                        <m:sub>
                          <m:r>
                            <m:rPr>
                              <m:brk m:alnAt="9"/>
                            </m:rPr>
                            <a:rPr lang="it-IT" sz="1400" b="0" i="1" smtClean="0">
                              <a:latin typeface="Cambria Math" panose="02040503050406030204" pitchFamily="18" charset="0"/>
                              <a:cs typeface="Sanskrit Text" panose="020B0502040204020203" pitchFamily="18" charset="0"/>
                            </a:rPr>
                            <m:t>𝑘</m:t>
                          </m:r>
                          <m:r>
                            <a:rPr lang="it-IT" sz="1400" b="0" i="1" smtClean="0">
                              <a:latin typeface="Cambria Math" panose="02040503050406030204" pitchFamily="18" charset="0"/>
                              <a:cs typeface="Sanskrit Text" panose="020B0502040204020203" pitchFamily="18" charset="0"/>
                            </a:rPr>
                            <m:t> </m:t>
                          </m:r>
                          <m:r>
                            <a:rPr lang="it-IT" sz="1400" b="0" i="1" smtClean="0">
                              <a:latin typeface="Cambria Math" panose="02040503050406030204" pitchFamily="18" charset="0"/>
                              <a:cs typeface="Sanskrit Text" panose="020B0502040204020203" pitchFamily="18" charset="0"/>
                            </a:rPr>
                            <m:t>𝑖𝑛</m:t>
                          </m:r>
                          <m:r>
                            <a:rPr lang="it-IT" sz="1400" b="0" i="1" smtClean="0">
                              <a:latin typeface="Cambria Math" panose="02040503050406030204" pitchFamily="18" charset="0"/>
                              <a:cs typeface="Sanskrit Text" panose="020B0502040204020203" pitchFamily="18" charset="0"/>
                            </a:rPr>
                            <m:t> </m:t>
                          </m:r>
                          <m:r>
                            <a:rPr lang="it-IT" sz="1400" b="0" i="1" smtClean="0">
                              <a:latin typeface="Cambria Math" panose="02040503050406030204" pitchFamily="18" charset="0"/>
                              <a:cs typeface="Sanskrit Text" panose="020B0502040204020203" pitchFamily="18" charset="0"/>
                            </a:rPr>
                            <m:t>𝐿𝑖𝑞𝑢𝑖𝑑𝑠</m:t>
                          </m:r>
                        </m:sub>
                        <m:sup/>
                        <m:e>
                          <m:sSub>
                            <m:sSubPr>
                              <m:ctrlPr>
                                <a:rPr lang="it-IT" sz="1400" b="0" i="1" smtClean="0">
                                  <a:latin typeface="Cambria Math" panose="02040503050406030204" pitchFamily="18" charset="0"/>
                                  <a:cs typeface="Sanskrit Text" panose="020B0502040204020203" pitchFamily="18" charset="0"/>
                                </a:rPr>
                              </m:ctrlPr>
                            </m:sSubPr>
                            <m:e>
                              <m:r>
                                <a:rPr lang="it-IT" sz="1400" b="0" i="1" smtClean="0">
                                  <a:latin typeface="Cambria Math" panose="02040503050406030204" pitchFamily="18" charset="0"/>
                                  <a:cs typeface="Sanskrit Text" panose="020B0502040204020203" pitchFamily="18" charset="0"/>
                                </a:rPr>
                                <m:t>𝑃𝑙𝑎𝑛𝑒𝑡𝐿𝑖𝑞𝑢𝑖𝑑</m:t>
                              </m:r>
                            </m:e>
                            <m:sub>
                              <m:r>
                                <a:rPr lang="it-IT" sz="1400" b="0" i="1" smtClean="0">
                                  <a:latin typeface="Cambria Math" panose="02040503050406030204" pitchFamily="18" charset="0"/>
                                  <a:cs typeface="Sanskrit Text" panose="020B0502040204020203" pitchFamily="18" charset="0"/>
                                </a:rPr>
                                <m:t>𝑖𝑘</m:t>
                              </m:r>
                            </m:sub>
                          </m:sSub>
                        </m:e>
                      </m:nary>
                      <m:r>
                        <a:rPr lang="it-IT" sz="1400" b="0" i="1" smtClean="0">
                          <a:latin typeface="Cambria Math" panose="02040503050406030204" pitchFamily="18" charset="0"/>
                          <a:cs typeface="Sanskrit Text" panose="020B0502040204020203" pitchFamily="18" charset="0"/>
                        </a:rPr>
                        <m:t>)−</m:t>
                      </m:r>
                      <m:sSub>
                        <m:sSubPr>
                          <m:ctrlPr>
                            <a:rPr lang="it-IT" sz="1400" b="0" i="1">
                              <a:latin typeface="Cambria Math" panose="02040503050406030204" pitchFamily="18" charset="0"/>
                              <a:cs typeface="Sanskrit Text" panose="020B0502040204020203" pitchFamily="18" charset="0"/>
                            </a:rPr>
                          </m:ctrlPr>
                        </m:sSubPr>
                        <m:e>
                          <m:r>
                            <a:rPr lang="it-IT" sz="1400" b="0" i="1">
                              <a:latin typeface="Cambria Math" panose="02040503050406030204" pitchFamily="18" charset="0"/>
                              <a:cs typeface="Sanskrit Text" panose="020B0502040204020203" pitchFamily="18" charset="0"/>
                            </a:rPr>
                            <m:t>𝐿𝑖𝑛𝑘𝐶𝑜𝑠𝑡</m:t>
                          </m:r>
                        </m:e>
                        <m:sub>
                          <m:r>
                            <a:rPr lang="it-IT" sz="1400" b="0" i="1">
                              <a:latin typeface="Cambria Math" panose="02040503050406030204" pitchFamily="18" charset="0"/>
                              <a:cs typeface="Sanskrit Text" panose="020B0502040204020203" pitchFamily="18" charset="0"/>
                            </a:rPr>
                            <m:t>𝑖𝑗</m:t>
                          </m:r>
                        </m:sub>
                      </m:sSub>
                    </m:oMath>
                  </m:oMathPara>
                </a14:m>
                <a:endParaRPr lang="it-IT" sz="1400" b="0" dirty="0">
                  <a:latin typeface="Sanskrit Text" panose="020B0502040204020203" pitchFamily="18" charset="0"/>
                  <a:cs typeface="Sanskrit Text" panose="020B0502040204020203" pitchFamily="18" charset="0"/>
                </a:endParaRPr>
              </a:p>
            </p:txBody>
          </p:sp>
        </mc:Choice>
        <mc:Fallback xmlns="">
          <p:sp>
            <p:nvSpPr>
              <p:cNvPr id="10" name="CasellaDiTesto 9">
                <a:extLst>
                  <a:ext uri="{FF2B5EF4-FFF2-40B4-BE49-F238E27FC236}">
                    <a16:creationId xmlns:a16="http://schemas.microsoft.com/office/drawing/2014/main" id="{A8771399-7519-4C10-8A87-5B82DD1B9D7F}"/>
                  </a:ext>
                </a:extLst>
              </p:cNvPr>
              <p:cNvSpPr txBox="1">
                <a:spLocks noRot="1" noChangeAspect="1" noMove="1" noResize="1" noEditPoints="1" noAdjustHandles="1" noChangeArrowheads="1" noChangeShapeType="1" noTextEdit="1"/>
              </p:cNvSpPr>
              <p:nvPr/>
            </p:nvSpPr>
            <p:spPr>
              <a:xfrm>
                <a:off x="2832717" y="3311666"/>
                <a:ext cx="4841839" cy="514308"/>
              </a:xfrm>
              <a:prstGeom prst="rect">
                <a:avLst/>
              </a:prstGeom>
              <a:blipFill>
                <a:blip r:embed="rId2"/>
                <a:stretch>
                  <a:fillRect t="-103670" b="-150459"/>
                </a:stretch>
              </a:blipFill>
              <a:effectLst>
                <a:outerShdw blurRad="63500" sx="102000" sy="102000" algn="ctr" rotWithShape="0">
                  <a:prstClr val="black">
                    <a:alpha val="40000"/>
                  </a:prstClr>
                </a:outerShdw>
              </a:effectLst>
            </p:spPr>
            <p:txBody>
              <a:bodyPr/>
              <a:lstStyle/>
              <a:p>
                <a:r>
                  <a:rPr lang="it-IT">
                    <a:noFill/>
                  </a:rPr>
                  <a:t> </a:t>
                </a:r>
              </a:p>
            </p:txBody>
          </p:sp>
        </mc:Fallback>
      </mc:AlternateContent>
      <p:sp>
        <p:nvSpPr>
          <p:cNvPr id="11" name="Rettangolo con angoli arrotondati 10">
            <a:extLst>
              <a:ext uri="{FF2B5EF4-FFF2-40B4-BE49-F238E27FC236}">
                <a16:creationId xmlns:a16="http://schemas.microsoft.com/office/drawing/2014/main" id="{381774E2-C7F2-4565-9CA1-348F220C2556}"/>
              </a:ext>
            </a:extLst>
          </p:cNvPr>
          <p:cNvSpPr/>
          <p:nvPr/>
        </p:nvSpPr>
        <p:spPr bwMode="auto">
          <a:xfrm>
            <a:off x="3187592" y="3437683"/>
            <a:ext cx="542967" cy="254360"/>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2" name="Connettore 2 11">
            <a:extLst>
              <a:ext uri="{FF2B5EF4-FFF2-40B4-BE49-F238E27FC236}">
                <a16:creationId xmlns:a16="http://schemas.microsoft.com/office/drawing/2014/main" id="{7F7D4F48-71F2-4CCA-AC8F-4167CDE21D40}"/>
              </a:ext>
            </a:extLst>
          </p:cNvPr>
          <p:cNvCxnSpPr>
            <a:cxnSpLocks/>
            <a:stCxn id="11" idx="1"/>
            <a:endCxn id="13" idx="3"/>
          </p:cNvCxnSpPr>
          <p:nvPr/>
        </p:nvCxnSpPr>
        <p:spPr bwMode="auto">
          <a:xfrm flipH="1" flipV="1">
            <a:off x="2416472" y="3276386"/>
            <a:ext cx="771120" cy="28847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3" name="Rectangle 3">
            <a:extLst>
              <a:ext uri="{FF2B5EF4-FFF2-40B4-BE49-F238E27FC236}">
                <a16:creationId xmlns:a16="http://schemas.microsoft.com/office/drawing/2014/main" id="{D05C76FB-B498-4151-BBFA-571CE29B375E}"/>
              </a:ext>
            </a:extLst>
          </p:cNvPr>
          <p:cNvSpPr txBox="1">
            <a:spLocks noChangeArrowheads="1"/>
          </p:cNvSpPr>
          <p:nvPr/>
        </p:nvSpPr>
        <p:spPr bwMode="auto">
          <a:xfrm>
            <a:off x="1437064" y="3005193"/>
            <a:ext cx="979408" cy="542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Coefficiente</a:t>
            </a:r>
            <a:r>
              <a:rPr lang="en-US" altLang="it-IT" sz="1000" b="0" dirty="0">
                <a:solidFill>
                  <a:srgbClr val="333399"/>
                </a:solidFill>
              </a:rPr>
              <a:t> di rank del </a:t>
            </a:r>
            <a:r>
              <a:rPr lang="en-US" altLang="it-IT" sz="1000" b="0" dirty="0" err="1">
                <a:solidFill>
                  <a:srgbClr val="333399"/>
                </a:solidFill>
              </a:rPr>
              <a:t>pianeta</a:t>
            </a:r>
            <a:r>
              <a:rPr lang="en-US" altLang="it-IT" sz="1000" b="0" dirty="0">
                <a:solidFill>
                  <a:srgbClr val="333399"/>
                </a:solidFill>
              </a:rPr>
              <a:t> </a:t>
            </a:r>
            <a:r>
              <a:rPr lang="en-US" altLang="it-IT" sz="1000" b="0" i="1" dirty="0" err="1">
                <a:solidFill>
                  <a:srgbClr val="333399"/>
                </a:solidFill>
              </a:rPr>
              <a:t>i</a:t>
            </a:r>
            <a:endParaRPr lang="en-US" altLang="it-IT" sz="1000" b="0" i="1" dirty="0">
              <a:solidFill>
                <a:srgbClr val="333399"/>
              </a:solidFill>
            </a:endParaRPr>
          </a:p>
        </p:txBody>
      </p:sp>
      <p:sp>
        <p:nvSpPr>
          <p:cNvPr id="18" name="Rettangolo con angoli arrotondati 17">
            <a:extLst>
              <a:ext uri="{FF2B5EF4-FFF2-40B4-BE49-F238E27FC236}">
                <a16:creationId xmlns:a16="http://schemas.microsoft.com/office/drawing/2014/main" id="{F31A026A-18B8-4E27-9737-9A7E0868823B}"/>
              </a:ext>
            </a:extLst>
          </p:cNvPr>
          <p:cNvSpPr/>
          <p:nvPr/>
        </p:nvSpPr>
        <p:spPr bwMode="auto">
          <a:xfrm>
            <a:off x="6404699" y="3399643"/>
            <a:ext cx="903605" cy="292400"/>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9" name="Connettore 2 18">
            <a:extLst>
              <a:ext uri="{FF2B5EF4-FFF2-40B4-BE49-F238E27FC236}">
                <a16:creationId xmlns:a16="http://schemas.microsoft.com/office/drawing/2014/main" id="{EF99DF12-5724-4BAA-90FE-6757E791B46C}"/>
              </a:ext>
            </a:extLst>
          </p:cNvPr>
          <p:cNvCxnSpPr>
            <a:cxnSpLocks/>
            <a:stCxn id="18" idx="2"/>
            <a:endCxn id="20" idx="0"/>
          </p:cNvCxnSpPr>
          <p:nvPr/>
        </p:nvCxnSpPr>
        <p:spPr bwMode="auto">
          <a:xfrm>
            <a:off x="6856502" y="3692043"/>
            <a:ext cx="185422" cy="58502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0" name="Rectangle 3">
            <a:extLst>
              <a:ext uri="{FF2B5EF4-FFF2-40B4-BE49-F238E27FC236}">
                <a16:creationId xmlns:a16="http://schemas.microsoft.com/office/drawing/2014/main" id="{C8BB8BC8-6D1C-47B7-8A51-1961DCD69B8A}"/>
              </a:ext>
            </a:extLst>
          </p:cNvPr>
          <p:cNvSpPr txBox="1">
            <a:spLocks noChangeArrowheads="1"/>
          </p:cNvSpPr>
          <p:nvPr/>
        </p:nvSpPr>
        <p:spPr bwMode="auto">
          <a:xfrm>
            <a:off x="6300192" y="4277064"/>
            <a:ext cx="1483464" cy="542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Costo</a:t>
            </a:r>
            <a:r>
              <a:rPr lang="en-US" altLang="it-IT" sz="1000" b="0" dirty="0">
                <a:solidFill>
                  <a:srgbClr val="333399"/>
                </a:solidFill>
              </a:rPr>
              <a:t> </a:t>
            </a:r>
            <a:r>
              <a:rPr lang="en-US" altLang="it-IT" sz="1000" b="0" dirty="0" err="1">
                <a:solidFill>
                  <a:srgbClr val="333399"/>
                </a:solidFill>
              </a:rPr>
              <a:t>dell’arco</a:t>
            </a:r>
            <a:r>
              <a:rPr lang="en-US" altLang="it-IT" sz="1000" b="0" dirty="0">
                <a:solidFill>
                  <a:srgbClr val="333399"/>
                </a:solidFill>
              </a:rPr>
              <a:t> </a:t>
            </a:r>
            <a:r>
              <a:rPr lang="en-US" altLang="it-IT" sz="1000" b="0" dirty="0" err="1">
                <a:solidFill>
                  <a:srgbClr val="333399"/>
                </a:solidFill>
              </a:rPr>
              <a:t>tra</a:t>
            </a:r>
            <a:r>
              <a:rPr lang="en-US" altLang="it-IT" sz="1000" b="0" dirty="0">
                <a:solidFill>
                  <a:srgbClr val="333399"/>
                </a:solidFill>
              </a:rPr>
              <a:t> </a:t>
            </a:r>
            <a:r>
              <a:rPr lang="en-US" altLang="it-IT" sz="1000" b="0" dirty="0" err="1">
                <a:solidFill>
                  <a:srgbClr val="333399"/>
                </a:solidFill>
              </a:rPr>
              <a:t>pianeta</a:t>
            </a:r>
            <a:r>
              <a:rPr lang="en-US" altLang="it-IT" sz="1000" b="0" dirty="0">
                <a:solidFill>
                  <a:srgbClr val="333399"/>
                </a:solidFill>
              </a:rPr>
              <a:t> </a:t>
            </a:r>
            <a:r>
              <a:rPr lang="en-US" altLang="it-IT" sz="1000" b="0" i="1" dirty="0" err="1">
                <a:solidFill>
                  <a:srgbClr val="333399"/>
                </a:solidFill>
              </a:rPr>
              <a:t>i</a:t>
            </a:r>
            <a:r>
              <a:rPr lang="en-US" altLang="it-IT" sz="1000" b="0" i="1" dirty="0">
                <a:solidFill>
                  <a:srgbClr val="333399"/>
                </a:solidFill>
              </a:rPr>
              <a:t> </a:t>
            </a:r>
            <a:r>
              <a:rPr lang="en-US" altLang="it-IT" sz="1000" b="0" dirty="0">
                <a:solidFill>
                  <a:srgbClr val="333399"/>
                </a:solidFill>
              </a:rPr>
              <a:t>e </a:t>
            </a:r>
            <a:r>
              <a:rPr lang="en-US" altLang="it-IT" sz="1000" b="0" dirty="0" err="1">
                <a:solidFill>
                  <a:srgbClr val="333399"/>
                </a:solidFill>
              </a:rPr>
              <a:t>pianeta</a:t>
            </a:r>
            <a:r>
              <a:rPr lang="en-US" altLang="it-IT" sz="1000" b="0" dirty="0">
                <a:solidFill>
                  <a:srgbClr val="333399"/>
                </a:solidFill>
              </a:rPr>
              <a:t> </a:t>
            </a:r>
            <a:r>
              <a:rPr lang="en-US" altLang="it-IT" sz="1000" b="0" i="1" dirty="0">
                <a:solidFill>
                  <a:srgbClr val="333399"/>
                </a:solidFill>
              </a:rPr>
              <a:t>j</a:t>
            </a:r>
            <a:r>
              <a:rPr lang="en-US" altLang="it-IT" sz="1000" b="0" dirty="0">
                <a:solidFill>
                  <a:srgbClr val="333399"/>
                </a:solidFill>
              </a:rPr>
              <a:t>, dove </a:t>
            </a:r>
            <a:r>
              <a:rPr lang="en-US" altLang="it-IT" sz="1000" b="0" dirty="0" err="1">
                <a:solidFill>
                  <a:srgbClr val="333399"/>
                </a:solidFill>
              </a:rPr>
              <a:t>si</a:t>
            </a:r>
            <a:r>
              <a:rPr lang="en-US" altLang="it-IT" sz="1000" b="0" dirty="0">
                <a:solidFill>
                  <a:srgbClr val="333399"/>
                </a:solidFill>
              </a:rPr>
              <a:t> </a:t>
            </a:r>
            <a:r>
              <a:rPr lang="en-US" altLang="it-IT" sz="1000" b="0" dirty="0" err="1">
                <a:solidFill>
                  <a:srgbClr val="333399"/>
                </a:solidFill>
              </a:rPr>
              <a:t>trova</a:t>
            </a:r>
            <a:r>
              <a:rPr lang="en-US" altLang="it-IT" sz="1000" b="0" dirty="0">
                <a:solidFill>
                  <a:srgbClr val="333399"/>
                </a:solidFill>
              </a:rPr>
              <a:t> la </a:t>
            </a:r>
            <a:r>
              <a:rPr lang="en-US" altLang="it-IT" sz="1000" b="0" dirty="0" err="1">
                <a:solidFill>
                  <a:srgbClr val="333399"/>
                </a:solidFill>
              </a:rPr>
              <a:t>navicella</a:t>
            </a:r>
            <a:endParaRPr lang="en-US" altLang="it-IT" sz="1000" b="0" i="1" dirty="0">
              <a:solidFill>
                <a:srgbClr val="333399"/>
              </a:solidFill>
            </a:endParaRPr>
          </a:p>
        </p:txBody>
      </p:sp>
      <p:sp>
        <p:nvSpPr>
          <p:cNvPr id="29" name="Rettangolo con angoli arrotondati 28">
            <a:extLst>
              <a:ext uri="{FF2B5EF4-FFF2-40B4-BE49-F238E27FC236}">
                <a16:creationId xmlns:a16="http://schemas.microsoft.com/office/drawing/2014/main" id="{2F81BF12-C500-46AB-83B5-018C234B72DE}"/>
              </a:ext>
            </a:extLst>
          </p:cNvPr>
          <p:cNvSpPr/>
          <p:nvPr/>
        </p:nvSpPr>
        <p:spPr bwMode="auto">
          <a:xfrm>
            <a:off x="3994790" y="3307228"/>
            <a:ext cx="2229080" cy="542386"/>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0" name="Connettore 2 29">
            <a:extLst>
              <a:ext uri="{FF2B5EF4-FFF2-40B4-BE49-F238E27FC236}">
                <a16:creationId xmlns:a16="http://schemas.microsoft.com/office/drawing/2014/main" id="{DF85D8B1-61C4-4A1F-84FE-D68AB58257C8}"/>
              </a:ext>
            </a:extLst>
          </p:cNvPr>
          <p:cNvCxnSpPr>
            <a:cxnSpLocks/>
            <a:stCxn id="29" idx="2"/>
            <a:endCxn id="31" idx="0"/>
          </p:cNvCxnSpPr>
          <p:nvPr/>
        </p:nvCxnSpPr>
        <p:spPr bwMode="auto">
          <a:xfrm flipH="1">
            <a:off x="4802505" y="3849614"/>
            <a:ext cx="306825" cy="326143"/>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1" name="Rectangle 3">
            <a:extLst>
              <a:ext uri="{FF2B5EF4-FFF2-40B4-BE49-F238E27FC236}">
                <a16:creationId xmlns:a16="http://schemas.microsoft.com/office/drawing/2014/main" id="{71C5D157-C821-40E8-8B51-2F5FDA730D43}"/>
              </a:ext>
            </a:extLst>
          </p:cNvPr>
          <p:cNvSpPr txBox="1">
            <a:spLocks noChangeArrowheads="1"/>
          </p:cNvSpPr>
          <p:nvPr/>
        </p:nvSpPr>
        <p:spPr bwMode="auto">
          <a:xfrm>
            <a:off x="3952761" y="4175757"/>
            <a:ext cx="1699488" cy="542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Somma di tutti </a:t>
            </a:r>
            <a:r>
              <a:rPr lang="en-US" altLang="it-IT" sz="1000" b="0" dirty="0" err="1">
                <a:solidFill>
                  <a:srgbClr val="333399"/>
                </a:solidFill>
              </a:rPr>
              <a:t>i</a:t>
            </a:r>
            <a:r>
              <a:rPr lang="en-US" altLang="it-IT" sz="1000" b="0" dirty="0">
                <a:solidFill>
                  <a:srgbClr val="333399"/>
                </a:solidFill>
              </a:rPr>
              <a:t> </a:t>
            </a:r>
            <a:r>
              <a:rPr lang="en-US" altLang="it-IT" sz="1000" b="0" dirty="0" err="1">
                <a:solidFill>
                  <a:srgbClr val="333399"/>
                </a:solidFill>
              </a:rPr>
              <a:t>liquidi</a:t>
            </a:r>
            <a:r>
              <a:rPr lang="en-US" altLang="it-IT" sz="1000" b="0" dirty="0">
                <a:solidFill>
                  <a:srgbClr val="333399"/>
                </a:solidFill>
              </a:rPr>
              <a:t> </a:t>
            </a:r>
            <a:r>
              <a:rPr lang="en-US" altLang="it-IT" sz="1000" b="0" dirty="0" err="1">
                <a:solidFill>
                  <a:srgbClr val="333399"/>
                </a:solidFill>
              </a:rPr>
              <a:t>disponibili</a:t>
            </a:r>
            <a:r>
              <a:rPr lang="en-US" altLang="it-IT" sz="1000" b="0" dirty="0">
                <a:solidFill>
                  <a:srgbClr val="333399"/>
                </a:solidFill>
              </a:rPr>
              <a:t> </a:t>
            </a:r>
            <a:r>
              <a:rPr lang="en-US" altLang="it-IT" sz="1000" b="0" dirty="0" err="1">
                <a:solidFill>
                  <a:srgbClr val="333399"/>
                </a:solidFill>
              </a:rPr>
              <a:t>sul</a:t>
            </a:r>
            <a:r>
              <a:rPr lang="en-US" altLang="it-IT" sz="1000" b="0" dirty="0">
                <a:solidFill>
                  <a:srgbClr val="333399"/>
                </a:solidFill>
              </a:rPr>
              <a:t> </a:t>
            </a:r>
            <a:r>
              <a:rPr lang="en-US" altLang="it-IT" sz="1000" b="0" dirty="0" err="1">
                <a:solidFill>
                  <a:srgbClr val="333399"/>
                </a:solidFill>
              </a:rPr>
              <a:t>pianeta</a:t>
            </a:r>
            <a:r>
              <a:rPr lang="en-US" altLang="it-IT" sz="1000" b="0" dirty="0">
                <a:solidFill>
                  <a:srgbClr val="333399"/>
                </a:solidFill>
              </a:rPr>
              <a:t> </a:t>
            </a:r>
            <a:r>
              <a:rPr lang="en-US" altLang="it-IT" sz="1000" b="0" i="1" dirty="0" err="1">
                <a:solidFill>
                  <a:srgbClr val="333399"/>
                </a:solidFill>
              </a:rPr>
              <a:t>i</a:t>
            </a:r>
            <a:endParaRPr lang="en-US" altLang="it-IT" sz="1000" b="0" i="1" dirty="0">
              <a:solidFill>
                <a:srgbClr val="333399"/>
              </a:solidFill>
            </a:endParaRPr>
          </a:p>
        </p:txBody>
      </p:sp>
    </p:spTree>
    <p:extLst>
      <p:ext uri="{BB962C8B-B14F-4D97-AF65-F5344CB8AC3E}">
        <p14:creationId xmlns:p14="http://schemas.microsoft.com/office/powerpoint/2010/main" val="341344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8" grpId="0" animBg="1"/>
      <p:bldP spid="20" grpId="0"/>
      <p:bldP spid="29" grpId="0" animBg="1"/>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pseudocodice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34</a:t>
            </a:fld>
            <a:endParaRPr lang="ru-RU" altLang="it-IT" dirty="0"/>
          </a:p>
        </p:txBody>
      </p:sp>
      <p:sp>
        <p:nvSpPr>
          <p:cNvPr id="34" name="Rectangle 3">
            <a:extLst>
              <a:ext uri="{FF2B5EF4-FFF2-40B4-BE49-F238E27FC236}">
                <a16:creationId xmlns:a16="http://schemas.microsoft.com/office/drawing/2014/main" id="{F69BCB40-0C9D-4FFD-BB5C-BC1751EB2440}"/>
              </a:ext>
            </a:extLst>
          </p:cNvPr>
          <p:cNvSpPr txBox="1">
            <a:spLocks noChangeArrowheads="1"/>
          </p:cNvSpPr>
          <p:nvPr/>
        </p:nvSpPr>
        <p:spPr bwMode="auto">
          <a:xfrm>
            <a:off x="1373471" y="1204392"/>
            <a:ext cx="767136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Calcolando</a:t>
            </a:r>
            <a:r>
              <a:rPr lang="en-US" altLang="it-IT" sz="1200" b="0" dirty="0"/>
              <a:t> per </a:t>
            </a:r>
            <a:r>
              <a:rPr lang="en-US" altLang="it-IT" sz="1200" b="0" dirty="0" err="1"/>
              <a:t>ogni</a:t>
            </a:r>
            <a:r>
              <a:rPr lang="en-US" altLang="it-IT" sz="1200" b="0" dirty="0"/>
              <a:t> </a:t>
            </a:r>
            <a:r>
              <a:rPr lang="en-US" altLang="it-IT" sz="1200" b="0" dirty="0" err="1"/>
              <a:t>pianeta</a:t>
            </a:r>
            <a:r>
              <a:rPr lang="en-US" altLang="it-IT" sz="1200" b="0" dirty="0"/>
              <a:t> </a:t>
            </a:r>
            <a:r>
              <a:rPr lang="en-US" altLang="it-IT" sz="1200" b="0" dirty="0" err="1"/>
              <a:t>vicino</a:t>
            </a:r>
            <a:r>
              <a:rPr lang="en-US" altLang="it-IT" sz="1200" b="0" dirty="0"/>
              <a:t> un coefficient di rank, la </a:t>
            </a:r>
            <a:r>
              <a:rPr lang="en-US" altLang="it-IT" sz="1200" b="0" dirty="0" err="1"/>
              <a:t>scelta</a:t>
            </a:r>
            <a:r>
              <a:rPr lang="en-US" altLang="it-IT" sz="1200" b="0" dirty="0"/>
              <a:t> </a:t>
            </a:r>
            <a:r>
              <a:rPr lang="en-US" altLang="it-IT" sz="1200" b="0" dirty="0" err="1"/>
              <a:t>sul</a:t>
            </a:r>
            <a:r>
              <a:rPr lang="en-US" altLang="it-IT" sz="1200" b="0" dirty="0"/>
              <a:t> </a:t>
            </a:r>
            <a:r>
              <a:rPr lang="en-US" altLang="it-IT" sz="1200" b="0" dirty="0" err="1"/>
              <a:t>nodo</a:t>
            </a:r>
            <a:r>
              <a:rPr lang="en-US" altLang="it-IT" sz="1200" b="0" dirty="0"/>
              <a:t> successive cade </a:t>
            </a:r>
            <a:r>
              <a:rPr lang="en-US" altLang="it-IT" sz="1200" b="0" dirty="0" err="1"/>
              <a:t>sul</a:t>
            </a:r>
            <a:r>
              <a:rPr lang="en-US" altLang="it-IT" sz="1200" b="0" dirty="0"/>
              <a:t> </a:t>
            </a:r>
            <a:r>
              <a:rPr lang="en-US" altLang="it-IT" sz="1200" b="0" dirty="0" err="1"/>
              <a:t>pianeta</a:t>
            </a:r>
            <a:r>
              <a:rPr lang="en-US" altLang="it-IT" sz="1200" b="0" dirty="0"/>
              <a:t> </a:t>
            </a:r>
            <a:r>
              <a:rPr lang="en-US" altLang="it-IT" sz="1200" b="0" dirty="0" err="1"/>
              <a:t>che</a:t>
            </a:r>
            <a:r>
              <a:rPr lang="en-US" altLang="it-IT" sz="1200" b="0" dirty="0"/>
              <a:t> ha rank </a:t>
            </a:r>
            <a:r>
              <a:rPr lang="en-US" altLang="it-IT" sz="1200" b="0" dirty="0" err="1"/>
              <a:t>più</a:t>
            </a:r>
            <a:r>
              <a:rPr lang="en-US" altLang="it-IT" sz="1200" b="0" dirty="0"/>
              <a:t> alto </a:t>
            </a:r>
            <a:r>
              <a:rPr lang="en-US" altLang="it-IT" sz="1200" b="0" dirty="0" err="1"/>
              <a:t>tra</a:t>
            </a:r>
            <a:r>
              <a:rPr lang="en-US" altLang="it-IT" sz="1200" b="0" dirty="0"/>
              <a:t> tutti </a:t>
            </a:r>
            <a:r>
              <a:rPr lang="en-US" altLang="it-IT" sz="1200" b="0" dirty="0" err="1"/>
              <a:t>i</a:t>
            </a:r>
            <a:r>
              <a:rPr lang="en-US" altLang="it-IT" sz="1200" b="0" dirty="0"/>
              <a:t> </a:t>
            </a:r>
            <a:r>
              <a:rPr lang="en-US" altLang="it-IT" sz="1200" b="0" dirty="0" err="1"/>
              <a:t>vicini</a:t>
            </a:r>
            <a:r>
              <a:rPr lang="en-US" altLang="it-IT" sz="1200" b="0" dirty="0"/>
              <a:t> del </a:t>
            </a:r>
            <a:r>
              <a:rPr lang="en-US" altLang="it-IT" sz="1200" b="0" dirty="0" err="1"/>
              <a:t>nodo</a:t>
            </a:r>
            <a:r>
              <a:rPr lang="en-US" altLang="it-IT" sz="1200" b="0" dirty="0"/>
              <a:t> </a:t>
            </a:r>
            <a:r>
              <a:rPr lang="en-US" altLang="it-IT" sz="1200" b="0" dirty="0" err="1"/>
              <a:t>corrente</a:t>
            </a:r>
            <a:endParaRPr lang="en-US" altLang="it-IT" sz="1200" b="0" dirty="0"/>
          </a:p>
        </p:txBody>
      </p:sp>
      <p:sp>
        <p:nvSpPr>
          <p:cNvPr id="75" name="CasellaDiTesto 74">
            <a:extLst>
              <a:ext uri="{FF2B5EF4-FFF2-40B4-BE49-F238E27FC236}">
                <a16:creationId xmlns:a16="http://schemas.microsoft.com/office/drawing/2014/main" id="{D11FCECF-F9EB-4A22-9BF7-16F77809A97E}"/>
              </a:ext>
            </a:extLst>
          </p:cNvPr>
          <p:cNvSpPr txBox="1"/>
          <p:nvPr/>
        </p:nvSpPr>
        <p:spPr>
          <a:xfrm>
            <a:off x="2483768" y="2018546"/>
            <a:ext cx="5112568" cy="1107996"/>
          </a:xfrm>
          <a:prstGeom prst="rect">
            <a:avLst/>
          </a:prstGeom>
          <a:solidFill>
            <a:schemeClr val="accent3">
              <a:lumMod val="95000"/>
            </a:schemeClr>
          </a:solidFill>
          <a:effectLst>
            <a:outerShdw blurRad="63500" sx="102000" sy="102000" algn="ctr" rotWithShape="0">
              <a:prstClr val="black">
                <a:alpha val="40000"/>
              </a:prstClr>
            </a:outerShdw>
          </a:effectLst>
        </p:spPr>
        <p:txBody>
          <a:bodyPr wrap="square">
            <a:spAutoFit/>
          </a:bodyPr>
          <a:lstStyle/>
          <a:p>
            <a:r>
              <a:rPr lang="it-IT" sz="1100" dirty="0" err="1">
                <a:latin typeface="Sanskrit Text" panose="020B0502040204020203" pitchFamily="18" charset="0"/>
                <a:cs typeface="Sanskrit Text" panose="020B0502040204020203" pitchFamily="18" charset="0"/>
              </a:rPr>
              <a:t>Finchè</a:t>
            </a:r>
            <a:r>
              <a:rPr lang="it-IT" sz="1100" b="0" dirty="0">
                <a:latin typeface="Sanskrit Text" panose="020B0502040204020203" pitchFamily="18" charset="0"/>
                <a:cs typeface="Sanskrit Text" panose="020B0502040204020203" pitchFamily="18" charset="0"/>
              </a:rPr>
              <a:t> </a:t>
            </a:r>
            <a:r>
              <a:rPr lang="it-IT" sz="1100" b="0" dirty="0" err="1">
                <a:latin typeface="Sanskrit Text" panose="020B0502040204020203" pitchFamily="18" charset="0"/>
                <a:cs typeface="Sanskrit Text" panose="020B0502040204020203" pitchFamily="18" charset="0"/>
              </a:rPr>
              <a:t>carburanteNavicella</a:t>
            </a:r>
            <a:r>
              <a:rPr lang="it-IT" sz="1100" b="0" dirty="0">
                <a:latin typeface="Sanskrit Text" panose="020B0502040204020203" pitchFamily="18" charset="0"/>
                <a:cs typeface="Sanskrit Text" panose="020B0502040204020203" pitchFamily="18" charset="0"/>
              </a:rPr>
              <a:t> &gt; 0</a:t>
            </a:r>
            <a:endParaRPr lang="it-IT" sz="1100" dirty="0">
              <a:latin typeface="Sanskrit Text" panose="020B0502040204020203" pitchFamily="18" charset="0"/>
              <a:cs typeface="Sanskrit Text" panose="020B0502040204020203" pitchFamily="18" charset="0"/>
            </a:endParaRPr>
          </a:p>
          <a:p>
            <a:r>
              <a:rPr lang="it-IT" sz="1100" b="0" dirty="0">
                <a:latin typeface="Sanskrit Text" panose="020B0502040204020203" pitchFamily="18" charset="0"/>
                <a:cs typeface="Sanskrit Text" panose="020B0502040204020203" pitchFamily="18" charset="0"/>
              </a:rPr>
              <a:t>	</a:t>
            </a:r>
            <a:r>
              <a:rPr lang="it-IT" sz="1100" dirty="0">
                <a:latin typeface="Sanskrit Text" panose="020B0502040204020203" pitchFamily="18" charset="0"/>
                <a:cs typeface="Sanskrit Text" panose="020B0502040204020203" pitchFamily="18" charset="0"/>
              </a:rPr>
              <a:t>per ogni</a:t>
            </a:r>
            <a:r>
              <a:rPr lang="it-IT" sz="1100" b="0" dirty="0">
                <a:latin typeface="Sanskrit Text" panose="020B0502040204020203" pitchFamily="18" charset="0"/>
                <a:cs typeface="Sanskrit Text" panose="020B0502040204020203" pitchFamily="18" charset="0"/>
              </a:rPr>
              <a:t> vicino del nodo corrente della navicella</a:t>
            </a:r>
          </a:p>
          <a:p>
            <a:r>
              <a:rPr lang="it-IT" sz="1100" b="0" dirty="0">
                <a:latin typeface="Sanskrit Text" panose="020B0502040204020203" pitchFamily="18" charset="0"/>
                <a:cs typeface="Sanskrit Text" panose="020B0502040204020203" pitchFamily="18" charset="0"/>
              </a:rPr>
              <a:t>		calcola il coefficiente di Rank</a:t>
            </a:r>
          </a:p>
          <a:p>
            <a:r>
              <a:rPr lang="it-IT" sz="1100" b="0" dirty="0">
                <a:latin typeface="Sanskrit Text" panose="020B0502040204020203" pitchFamily="18" charset="0"/>
                <a:cs typeface="Sanskrit Text" panose="020B0502040204020203" pitchFamily="18" charset="0"/>
              </a:rPr>
              <a:t>	muovi la navicella sul nodo con </a:t>
            </a:r>
            <a:r>
              <a:rPr lang="it-IT" sz="1100" b="0" dirty="0" err="1">
                <a:latin typeface="Sanskrit Text" panose="020B0502040204020203" pitchFamily="18" charset="0"/>
                <a:cs typeface="Sanskrit Text" panose="020B0502040204020203" pitchFamily="18" charset="0"/>
              </a:rPr>
              <a:t>rank</a:t>
            </a:r>
            <a:r>
              <a:rPr lang="it-IT" sz="1100" b="0" dirty="0">
                <a:latin typeface="Sanskrit Text" panose="020B0502040204020203" pitchFamily="18" charset="0"/>
                <a:cs typeface="Sanskrit Text" panose="020B0502040204020203" pitchFamily="18" charset="0"/>
              </a:rPr>
              <a:t> massimo</a:t>
            </a:r>
          </a:p>
          <a:p>
            <a:r>
              <a:rPr lang="it-IT" sz="1100" b="0" dirty="0">
                <a:latin typeface="Sanskrit Text" panose="020B0502040204020203" pitchFamily="18" charset="0"/>
                <a:cs typeface="Sanskrit Text" panose="020B0502040204020203" pitchFamily="18" charset="0"/>
              </a:rPr>
              <a:t>	</a:t>
            </a:r>
            <a:r>
              <a:rPr lang="it-IT" sz="1100" dirty="0" err="1">
                <a:latin typeface="Sanskrit Text" panose="020B0502040204020203" pitchFamily="18" charset="0"/>
                <a:cs typeface="Sanskrit Text" panose="020B0502040204020203" pitchFamily="18" charset="0"/>
              </a:rPr>
              <a:t>if</a:t>
            </a:r>
            <a:r>
              <a:rPr lang="it-IT" sz="1100" dirty="0">
                <a:latin typeface="Sanskrit Text" panose="020B0502040204020203" pitchFamily="18" charset="0"/>
                <a:cs typeface="Sanskrit Text" panose="020B0502040204020203" pitchFamily="18" charset="0"/>
              </a:rPr>
              <a:t> </a:t>
            </a:r>
            <a:r>
              <a:rPr lang="it-IT" sz="1100" b="0" dirty="0">
                <a:latin typeface="Sanskrit Text" panose="020B0502040204020203" pitchFamily="18" charset="0"/>
                <a:cs typeface="Sanskrit Text" panose="020B0502040204020203" pitchFamily="18" charset="0"/>
              </a:rPr>
              <a:t>il pianeta non era stato già visitato</a:t>
            </a:r>
          </a:p>
          <a:p>
            <a:r>
              <a:rPr lang="it-IT" sz="1100" b="0" dirty="0">
                <a:latin typeface="Sanskrit Text" panose="020B0502040204020203" pitchFamily="18" charset="0"/>
                <a:cs typeface="Sanskrit Text" panose="020B0502040204020203" pitchFamily="18" charset="0"/>
              </a:rPr>
              <a:t>		raccogli i liquidi sul pianeta destinazione</a:t>
            </a:r>
          </a:p>
        </p:txBody>
      </p:sp>
      <p:sp>
        <p:nvSpPr>
          <p:cNvPr id="6" name="Rectangle 3">
            <a:extLst>
              <a:ext uri="{FF2B5EF4-FFF2-40B4-BE49-F238E27FC236}">
                <a16:creationId xmlns:a16="http://schemas.microsoft.com/office/drawing/2014/main" id="{43042CF1-B944-4CEE-8774-B2D1DB8956AB}"/>
              </a:ext>
            </a:extLst>
          </p:cNvPr>
          <p:cNvSpPr txBox="1">
            <a:spLocks noChangeArrowheads="1"/>
          </p:cNvSpPr>
          <p:nvPr/>
        </p:nvSpPr>
        <p:spPr bwMode="auto">
          <a:xfrm>
            <a:off x="1619672" y="3619164"/>
            <a:ext cx="6869244" cy="75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Così</a:t>
            </a:r>
            <a:r>
              <a:rPr lang="en-US" altLang="it-IT" sz="1200" b="0" dirty="0"/>
              <a:t> </a:t>
            </a:r>
            <a:r>
              <a:rPr lang="en-US" altLang="it-IT" sz="1200" b="0" dirty="0" err="1"/>
              <a:t>facando</a:t>
            </a:r>
            <a:r>
              <a:rPr lang="en-US" altLang="it-IT" sz="1200" b="0" dirty="0"/>
              <a:t> non </a:t>
            </a:r>
            <a:r>
              <a:rPr lang="en-US" altLang="it-IT" sz="1200" b="0" dirty="0" err="1"/>
              <a:t>sto</a:t>
            </a:r>
            <a:r>
              <a:rPr lang="en-US" altLang="it-IT" sz="1200" b="0" dirty="0"/>
              <a:t> </a:t>
            </a:r>
            <a:r>
              <a:rPr lang="en-US" altLang="it-IT" sz="1200" b="0" dirty="0" err="1"/>
              <a:t>scegliendo</a:t>
            </a:r>
            <a:r>
              <a:rPr lang="en-US" altLang="it-IT" sz="1200" b="0" dirty="0"/>
              <a:t> il </a:t>
            </a:r>
            <a:r>
              <a:rPr lang="en-US" altLang="it-IT" sz="1200" b="0" dirty="0" err="1"/>
              <a:t>nodo</a:t>
            </a:r>
            <a:r>
              <a:rPr lang="en-US" altLang="it-IT" sz="1200" b="0" dirty="0"/>
              <a:t> </a:t>
            </a:r>
            <a:r>
              <a:rPr lang="en-US" altLang="it-IT" sz="1200" b="0" dirty="0" err="1"/>
              <a:t>che</a:t>
            </a:r>
            <a:r>
              <a:rPr lang="en-US" altLang="it-IT" sz="1200" b="0" dirty="0"/>
              <a:t> mi costa </a:t>
            </a:r>
            <a:r>
              <a:rPr lang="en-US" altLang="it-IT" sz="1200" b="0" dirty="0" err="1"/>
              <a:t>meno</a:t>
            </a:r>
            <a:r>
              <a:rPr lang="en-US" altLang="it-IT" sz="1200" b="0" dirty="0"/>
              <a:t> </a:t>
            </a:r>
            <a:r>
              <a:rPr lang="en-US" altLang="it-IT" sz="1200" b="0" dirty="0" err="1"/>
              <a:t>carburante</a:t>
            </a:r>
            <a:r>
              <a:rPr lang="en-US" altLang="it-IT" sz="1200" b="0" dirty="0"/>
              <a:t>, ma </a:t>
            </a:r>
            <a:r>
              <a:rPr lang="en-US" altLang="it-IT" sz="1200" b="0" dirty="0" err="1"/>
              <a:t>scelgo</a:t>
            </a:r>
            <a:r>
              <a:rPr lang="en-US" altLang="it-IT" sz="1200" b="0" dirty="0"/>
              <a:t> il </a:t>
            </a:r>
            <a:r>
              <a:rPr lang="en-US" altLang="it-IT" sz="1200" b="0" dirty="0" err="1"/>
              <a:t>nodo</a:t>
            </a:r>
            <a:r>
              <a:rPr lang="en-US" altLang="it-IT" sz="1200" b="0" dirty="0"/>
              <a:t> </a:t>
            </a:r>
            <a:r>
              <a:rPr lang="en-US" altLang="it-IT" sz="1200" b="0" dirty="0" err="1"/>
              <a:t>che</a:t>
            </a:r>
            <a:r>
              <a:rPr lang="en-US" altLang="it-IT" sz="1200" b="0" dirty="0"/>
              <a:t>, </a:t>
            </a:r>
            <a:r>
              <a:rPr lang="en-US" altLang="it-IT" sz="1200" b="0" dirty="0" err="1"/>
              <a:t>tra</a:t>
            </a:r>
            <a:r>
              <a:rPr lang="en-US" altLang="it-IT" sz="1200" b="0" dirty="0"/>
              <a:t> </a:t>
            </a:r>
            <a:r>
              <a:rPr lang="en-US" altLang="it-IT" sz="1200" b="0" dirty="0" err="1"/>
              <a:t>quelli</a:t>
            </a:r>
            <a:r>
              <a:rPr lang="en-US" altLang="it-IT" sz="1200" b="0" dirty="0"/>
              <a:t> </a:t>
            </a:r>
            <a:r>
              <a:rPr lang="en-US" altLang="it-IT" sz="1200" b="0" dirty="0" err="1"/>
              <a:t>vicini</a:t>
            </a:r>
            <a:r>
              <a:rPr lang="en-US" altLang="it-IT" sz="1200" b="0" dirty="0"/>
              <a:t>, mi da </a:t>
            </a:r>
            <a:r>
              <a:rPr lang="en-US" altLang="it-IT" sz="1200" b="0" dirty="0" err="1"/>
              <a:t>più</a:t>
            </a:r>
            <a:r>
              <a:rPr lang="en-US" altLang="it-IT" sz="1200" b="0" dirty="0"/>
              <a:t> </a:t>
            </a:r>
            <a:r>
              <a:rPr lang="en-US" altLang="it-IT" sz="1200" b="0" dirty="0" err="1"/>
              <a:t>liquidi</a:t>
            </a:r>
            <a:r>
              <a:rPr lang="en-US" altLang="it-IT" sz="1200" b="0" dirty="0"/>
              <a:t> </a:t>
            </a:r>
            <a:r>
              <a:rPr lang="en-US" altLang="it-IT" sz="1200" b="0" dirty="0" err="1"/>
              <a:t>possibili</a:t>
            </a:r>
            <a:r>
              <a:rPr lang="en-US" altLang="it-IT" sz="1200" b="0" dirty="0"/>
              <a:t> e mi costa </a:t>
            </a:r>
            <a:r>
              <a:rPr lang="en-US" altLang="it-IT" sz="1200" b="0" dirty="0" err="1"/>
              <a:t>meno</a:t>
            </a:r>
            <a:r>
              <a:rPr lang="en-US" altLang="it-IT" sz="1200" b="0" dirty="0"/>
              <a:t> in termini di </a:t>
            </a:r>
            <a:r>
              <a:rPr lang="en-US" altLang="it-IT" sz="1200" b="0" dirty="0" err="1"/>
              <a:t>carburante</a:t>
            </a:r>
            <a:endParaRPr lang="en-US" altLang="it-IT" sz="1200" b="0" dirty="0"/>
          </a:p>
        </p:txBody>
      </p:sp>
    </p:spTree>
    <p:extLst>
      <p:ext uri="{BB962C8B-B14F-4D97-AF65-F5344CB8AC3E}">
        <p14:creationId xmlns:p14="http://schemas.microsoft.com/office/powerpoint/2010/main" val="113426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pseudocodice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35</a:t>
            </a:fld>
            <a:endParaRPr lang="ru-RU" altLang="it-IT" dirty="0"/>
          </a:p>
        </p:txBody>
      </p:sp>
      <p:sp>
        <p:nvSpPr>
          <p:cNvPr id="34" name="Rectangle 3">
            <a:extLst>
              <a:ext uri="{FF2B5EF4-FFF2-40B4-BE49-F238E27FC236}">
                <a16:creationId xmlns:a16="http://schemas.microsoft.com/office/drawing/2014/main" id="{F69BCB40-0C9D-4FFD-BB5C-BC1751EB2440}"/>
              </a:ext>
            </a:extLst>
          </p:cNvPr>
          <p:cNvSpPr txBox="1">
            <a:spLocks noChangeArrowheads="1"/>
          </p:cNvSpPr>
          <p:nvPr/>
        </p:nvSpPr>
        <p:spPr bwMode="auto">
          <a:xfrm>
            <a:off x="1331640" y="1093876"/>
            <a:ext cx="767136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Un </a:t>
            </a:r>
            <a:r>
              <a:rPr lang="en-US" altLang="it-IT" sz="1200" b="0" dirty="0" err="1"/>
              <a:t>altro</a:t>
            </a:r>
            <a:r>
              <a:rPr lang="en-US" altLang="it-IT" sz="1200" b="0" dirty="0"/>
              <a:t> </a:t>
            </a:r>
            <a:r>
              <a:rPr lang="en-US" altLang="it-IT" sz="1200" b="0" dirty="0" err="1"/>
              <a:t>accorgimento</a:t>
            </a:r>
            <a:r>
              <a:rPr lang="en-US" altLang="it-IT" sz="1200" b="0" dirty="0"/>
              <a:t> </a:t>
            </a:r>
            <a:r>
              <a:rPr lang="en-US" altLang="it-IT" sz="1200" b="0" dirty="0" err="1"/>
              <a:t>che</a:t>
            </a:r>
            <a:r>
              <a:rPr lang="en-US" altLang="it-IT" sz="1200" b="0" dirty="0"/>
              <a:t> </a:t>
            </a:r>
            <a:r>
              <a:rPr lang="en-US" altLang="it-IT" sz="1200" b="0" dirty="0" err="1"/>
              <a:t>possiamo</a:t>
            </a:r>
            <a:r>
              <a:rPr lang="en-US" altLang="it-IT" sz="1200" b="0" dirty="0"/>
              <a:t> </a:t>
            </a:r>
            <a:r>
              <a:rPr lang="en-US" altLang="it-IT" sz="1200" b="0" dirty="0" err="1"/>
              <a:t>avere</a:t>
            </a:r>
            <a:r>
              <a:rPr lang="en-US" altLang="it-IT" sz="1200" b="0" dirty="0"/>
              <a:t>, è non </a:t>
            </a:r>
            <a:r>
              <a:rPr lang="en-US" altLang="it-IT" sz="1200" b="0" dirty="0" err="1"/>
              <a:t>andare</a:t>
            </a:r>
            <a:r>
              <a:rPr lang="en-US" altLang="it-IT" sz="1200" b="0" dirty="0"/>
              <a:t> a </a:t>
            </a:r>
            <a:r>
              <a:rPr lang="en-US" altLang="it-IT" sz="1200" b="0" dirty="0" err="1"/>
              <a:t>considerare</a:t>
            </a:r>
            <a:r>
              <a:rPr lang="en-US" altLang="it-IT" sz="1200" b="0" dirty="0"/>
              <a:t> sempre con lo </a:t>
            </a:r>
            <a:r>
              <a:rPr lang="en-US" altLang="it-IT" sz="1200" b="0" dirty="0" err="1"/>
              <a:t>stesso</a:t>
            </a:r>
            <a:r>
              <a:rPr lang="en-US" altLang="it-IT" sz="1200" b="0" dirty="0"/>
              <a:t> rank tutti </a:t>
            </a:r>
            <a:r>
              <a:rPr lang="en-US" altLang="it-IT" sz="1200" b="0" dirty="0" err="1"/>
              <a:t>i</a:t>
            </a:r>
            <a:r>
              <a:rPr lang="en-US" altLang="it-IT" sz="1200" b="0" dirty="0"/>
              <a:t> </a:t>
            </a:r>
            <a:r>
              <a:rPr lang="en-US" altLang="it-IT" sz="1200" b="0" dirty="0" err="1"/>
              <a:t>pianeti</a:t>
            </a:r>
            <a:r>
              <a:rPr lang="en-US" altLang="it-IT" sz="1200" b="0" dirty="0"/>
              <a:t>, ma </a:t>
            </a:r>
            <a:r>
              <a:rPr lang="en-US" altLang="it-IT" sz="1200" b="0" dirty="0" err="1"/>
              <a:t>assegnare</a:t>
            </a:r>
            <a:r>
              <a:rPr lang="en-US" altLang="it-IT" sz="1200" b="0" dirty="0"/>
              <a:t> un </a:t>
            </a:r>
            <a:r>
              <a:rPr lang="en-US" altLang="it-IT" sz="1200" b="0" dirty="0" err="1"/>
              <a:t>coefficiente</a:t>
            </a:r>
            <a:r>
              <a:rPr lang="en-US" altLang="it-IT" sz="1200" b="0" dirty="0"/>
              <a:t> di </a:t>
            </a:r>
            <a:r>
              <a:rPr lang="en-US" altLang="it-IT" sz="1200" b="0" dirty="0" err="1"/>
              <a:t>penalizzazione</a:t>
            </a:r>
            <a:r>
              <a:rPr lang="en-US" altLang="it-IT" sz="1200" b="0" dirty="0"/>
              <a:t> molto alto ad </a:t>
            </a:r>
            <a:r>
              <a:rPr lang="en-US" altLang="it-IT" sz="1200" b="0" dirty="0" err="1"/>
              <a:t>ogni</a:t>
            </a:r>
            <a:r>
              <a:rPr lang="en-US" altLang="it-IT" sz="1200" b="0" dirty="0"/>
              <a:t> </a:t>
            </a:r>
            <a:r>
              <a:rPr lang="en-US" altLang="it-IT" sz="1200" b="0" dirty="0" err="1"/>
              <a:t>nodo</a:t>
            </a:r>
            <a:r>
              <a:rPr lang="en-US" altLang="it-IT" sz="1200" b="0" dirty="0"/>
              <a:t> </a:t>
            </a:r>
            <a:r>
              <a:rPr lang="en-US" altLang="it-IT" sz="1200" b="0" dirty="0" err="1"/>
              <a:t>che</a:t>
            </a:r>
            <a:r>
              <a:rPr lang="en-US" altLang="it-IT" sz="1200" b="0" dirty="0"/>
              <a:t> </a:t>
            </a:r>
            <a:r>
              <a:rPr lang="en-US" altLang="it-IT" sz="1200" b="0" dirty="0" err="1"/>
              <a:t>potrei</a:t>
            </a:r>
            <a:r>
              <a:rPr lang="en-US" altLang="it-IT" sz="1200" b="0" dirty="0"/>
              <a:t> </a:t>
            </a:r>
            <a:r>
              <a:rPr lang="en-US" altLang="it-IT" sz="1200" b="0" dirty="0" err="1"/>
              <a:t>visitare</a:t>
            </a:r>
            <a:r>
              <a:rPr lang="en-US" altLang="it-IT" sz="1200" b="0" dirty="0"/>
              <a:t> ma </a:t>
            </a:r>
            <a:r>
              <a:rPr lang="en-US" altLang="it-IT" sz="1200" b="0" dirty="0" err="1"/>
              <a:t>che</a:t>
            </a:r>
            <a:r>
              <a:rPr lang="en-US" altLang="it-IT" sz="1200" b="0" dirty="0"/>
              <a:t> in </a:t>
            </a:r>
            <a:r>
              <a:rPr lang="en-US" altLang="it-IT" sz="1200" b="0" dirty="0" err="1"/>
              <a:t>realtà</a:t>
            </a:r>
            <a:r>
              <a:rPr lang="en-US" altLang="it-IT" sz="1200" b="0" dirty="0"/>
              <a:t> ho </a:t>
            </a:r>
            <a:r>
              <a:rPr lang="en-US" altLang="it-IT" sz="1200" b="0" dirty="0" err="1"/>
              <a:t>già</a:t>
            </a:r>
            <a:r>
              <a:rPr lang="en-US" altLang="it-IT" sz="1200" b="0" dirty="0"/>
              <a:t> visitator, visto </a:t>
            </a:r>
            <a:r>
              <a:rPr lang="en-US" altLang="it-IT" sz="1200" b="0" dirty="0" err="1"/>
              <a:t>che</a:t>
            </a:r>
            <a:r>
              <a:rPr lang="en-US" altLang="it-IT" sz="1200" b="0" dirty="0"/>
              <a:t> in termini di </a:t>
            </a:r>
            <a:r>
              <a:rPr lang="en-US" altLang="it-IT" sz="1200" b="0" dirty="0" err="1"/>
              <a:t>liquidi</a:t>
            </a:r>
            <a:r>
              <a:rPr lang="en-US" altLang="it-IT" sz="1200" b="0" dirty="0"/>
              <a:t> non </a:t>
            </a:r>
            <a:r>
              <a:rPr lang="en-US" altLang="it-IT" sz="1200" b="0" dirty="0" err="1"/>
              <a:t>posso</a:t>
            </a:r>
            <a:r>
              <a:rPr lang="en-US" altLang="it-IT" sz="1200" b="0" dirty="0"/>
              <a:t> </a:t>
            </a:r>
            <a:r>
              <a:rPr lang="en-US" altLang="it-IT" sz="1200" b="0" dirty="0" err="1"/>
              <a:t>ottenere</a:t>
            </a:r>
            <a:r>
              <a:rPr lang="en-US" altLang="it-IT" sz="1200" b="0" dirty="0"/>
              <a:t> </a:t>
            </a:r>
            <a:r>
              <a:rPr lang="en-US" altLang="it-IT" sz="1200" b="0" dirty="0" err="1"/>
              <a:t>nulla</a:t>
            </a:r>
            <a:r>
              <a:rPr lang="en-US" altLang="it-IT" sz="1200" b="0" dirty="0"/>
              <a:t> da </a:t>
            </a:r>
            <a:r>
              <a:rPr lang="en-US" altLang="it-IT" sz="1200" b="0" dirty="0" err="1"/>
              <a:t>esso</a:t>
            </a:r>
            <a:r>
              <a:rPr lang="en-US" altLang="it-IT" sz="1200" b="0" dirty="0"/>
              <a:t> e </a:t>
            </a:r>
            <a:r>
              <a:rPr lang="en-US" altLang="it-IT" sz="1200" b="0" dirty="0" err="1"/>
              <a:t>andare</a:t>
            </a:r>
            <a:r>
              <a:rPr lang="en-US" altLang="it-IT" sz="1200" b="0" dirty="0"/>
              <a:t> </a:t>
            </a:r>
            <a:r>
              <a:rPr lang="en-US" altLang="it-IT" sz="1200" b="0" dirty="0" err="1"/>
              <a:t>lì</a:t>
            </a:r>
            <a:r>
              <a:rPr lang="en-US" altLang="it-IT" sz="1200" b="0" dirty="0"/>
              <a:t> mi </a:t>
            </a:r>
            <a:r>
              <a:rPr lang="en-US" altLang="it-IT" sz="1200" b="0" dirty="0" err="1"/>
              <a:t>costerebbe</a:t>
            </a:r>
            <a:r>
              <a:rPr lang="en-US" altLang="it-IT" sz="1200" b="0" dirty="0"/>
              <a:t> solo del </a:t>
            </a:r>
            <a:r>
              <a:rPr lang="en-US" altLang="it-IT" sz="1200" b="0" dirty="0" err="1"/>
              <a:t>carburante</a:t>
            </a:r>
            <a:r>
              <a:rPr lang="en-US" altLang="it-IT" sz="1200" b="0" dirty="0"/>
              <a:t>. </a:t>
            </a:r>
            <a:r>
              <a:rPr lang="en-US" altLang="it-IT" sz="1200" b="0" dirty="0" err="1"/>
              <a:t>Aggiornando</a:t>
            </a:r>
            <a:r>
              <a:rPr lang="en-US" altLang="it-IT" sz="1200" b="0" dirty="0"/>
              <a:t> lo </a:t>
            </a:r>
            <a:r>
              <a:rPr lang="en-US" altLang="it-IT" sz="1200" b="0" dirty="0" err="1"/>
              <a:t>pseudocodice</a:t>
            </a:r>
            <a:r>
              <a:rPr lang="en-US" altLang="it-IT" sz="1200" b="0" dirty="0"/>
              <a:t> </a:t>
            </a:r>
            <a:r>
              <a:rPr lang="en-US" altLang="it-IT" sz="1200" b="0" dirty="0" err="1"/>
              <a:t>si</a:t>
            </a:r>
            <a:r>
              <a:rPr lang="en-US" altLang="it-IT" sz="1200" b="0" dirty="0"/>
              <a:t> ha </a:t>
            </a:r>
            <a:r>
              <a:rPr lang="en-US" altLang="it-IT" sz="1200" b="0" dirty="0" err="1"/>
              <a:t>che</a:t>
            </a:r>
            <a:r>
              <a:rPr lang="en-US" altLang="it-IT" sz="1200" b="0" dirty="0"/>
              <a:t>:</a:t>
            </a:r>
          </a:p>
        </p:txBody>
      </p:sp>
      <p:sp>
        <p:nvSpPr>
          <p:cNvPr id="75" name="CasellaDiTesto 74">
            <a:extLst>
              <a:ext uri="{FF2B5EF4-FFF2-40B4-BE49-F238E27FC236}">
                <a16:creationId xmlns:a16="http://schemas.microsoft.com/office/drawing/2014/main" id="{D11FCECF-F9EB-4A22-9BF7-16F77809A97E}"/>
              </a:ext>
            </a:extLst>
          </p:cNvPr>
          <p:cNvSpPr txBox="1"/>
          <p:nvPr/>
        </p:nvSpPr>
        <p:spPr>
          <a:xfrm>
            <a:off x="2303723" y="1988462"/>
            <a:ext cx="5544616" cy="1615827"/>
          </a:xfrm>
          <a:prstGeom prst="rect">
            <a:avLst/>
          </a:prstGeom>
          <a:solidFill>
            <a:schemeClr val="accent3">
              <a:lumMod val="95000"/>
            </a:schemeClr>
          </a:solidFill>
          <a:effectLst>
            <a:outerShdw blurRad="63500" sx="102000" sy="102000" algn="ctr" rotWithShape="0">
              <a:prstClr val="black">
                <a:alpha val="40000"/>
              </a:prstClr>
            </a:outerShdw>
          </a:effectLst>
        </p:spPr>
        <p:txBody>
          <a:bodyPr wrap="square">
            <a:spAutoFit/>
          </a:bodyPr>
          <a:lstStyle/>
          <a:p>
            <a:r>
              <a:rPr lang="it-IT" sz="1100" dirty="0" err="1">
                <a:latin typeface="Sanskrit Text" panose="020B0502040204020203" pitchFamily="18" charset="0"/>
                <a:cs typeface="Sanskrit Text" panose="020B0502040204020203" pitchFamily="18" charset="0"/>
              </a:rPr>
              <a:t>Finchè</a:t>
            </a:r>
            <a:r>
              <a:rPr lang="it-IT" sz="1100" b="0" dirty="0">
                <a:latin typeface="Sanskrit Text" panose="020B0502040204020203" pitchFamily="18" charset="0"/>
                <a:cs typeface="Sanskrit Text" panose="020B0502040204020203" pitchFamily="18" charset="0"/>
              </a:rPr>
              <a:t> </a:t>
            </a:r>
            <a:r>
              <a:rPr lang="it-IT" sz="1100" b="0" dirty="0" err="1">
                <a:latin typeface="Sanskrit Text" panose="020B0502040204020203" pitchFamily="18" charset="0"/>
                <a:cs typeface="Sanskrit Text" panose="020B0502040204020203" pitchFamily="18" charset="0"/>
              </a:rPr>
              <a:t>carburanteNavicella</a:t>
            </a:r>
            <a:r>
              <a:rPr lang="it-IT" sz="1100" b="0" dirty="0">
                <a:latin typeface="Sanskrit Text" panose="020B0502040204020203" pitchFamily="18" charset="0"/>
                <a:cs typeface="Sanskrit Text" panose="020B0502040204020203" pitchFamily="18" charset="0"/>
              </a:rPr>
              <a:t> &gt; 0</a:t>
            </a:r>
            <a:endParaRPr lang="it-IT" sz="1100" dirty="0">
              <a:latin typeface="Sanskrit Text" panose="020B0502040204020203" pitchFamily="18" charset="0"/>
              <a:cs typeface="Sanskrit Text" panose="020B0502040204020203" pitchFamily="18" charset="0"/>
            </a:endParaRPr>
          </a:p>
          <a:p>
            <a:r>
              <a:rPr lang="it-IT" sz="1100" b="0" dirty="0">
                <a:latin typeface="Sanskrit Text" panose="020B0502040204020203" pitchFamily="18" charset="0"/>
                <a:cs typeface="Sanskrit Text" panose="020B0502040204020203" pitchFamily="18" charset="0"/>
              </a:rPr>
              <a:t>	</a:t>
            </a:r>
            <a:r>
              <a:rPr lang="it-IT" sz="1100" dirty="0">
                <a:latin typeface="Sanskrit Text" panose="020B0502040204020203" pitchFamily="18" charset="0"/>
                <a:cs typeface="Sanskrit Text" panose="020B0502040204020203" pitchFamily="18" charset="0"/>
              </a:rPr>
              <a:t>per ogni</a:t>
            </a:r>
            <a:r>
              <a:rPr lang="it-IT" sz="1100" b="0" dirty="0">
                <a:latin typeface="Sanskrit Text" panose="020B0502040204020203" pitchFamily="18" charset="0"/>
                <a:cs typeface="Sanskrit Text" panose="020B0502040204020203" pitchFamily="18" charset="0"/>
              </a:rPr>
              <a:t> vicino del nodo corrente della navicella</a:t>
            </a:r>
          </a:p>
          <a:p>
            <a:r>
              <a:rPr lang="it-IT" sz="1100" b="0" dirty="0">
                <a:latin typeface="Sanskrit Text" panose="020B0502040204020203" pitchFamily="18" charset="0"/>
                <a:cs typeface="Sanskrit Text" panose="020B0502040204020203" pitchFamily="18" charset="0"/>
              </a:rPr>
              <a:t>		</a:t>
            </a:r>
            <a:r>
              <a:rPr lang="it-IT" sz="1100" dirty="0" err="1">
                <a:latin typeface="Sanskrit Text" panose="020B0502040204020203" pitchFamily="18" charset="0"/>
                <a:cs typeface="Sanskrit Text" panose="020B0502040204020203" pitchFamily="18" charset="0"/>
              </a:rPr>
              <a:t>if</a:t>
            </a:r>
            <a:r>
              <a:rPr lang="it-IT" sz="1100" dirty="0">
                <a:latin typeface="Sanskrit Text" panose="020B0502040204020203" pitchFamily="18" charset="0"/>
                <a:cs typeface="Sanskrit Text" panose="020B0502040204020203" pitchFamily="18" charset="0"/>
              </a:rPr>
              <a:t> </a:t>
            </a:r>
            <a:r>
              <a:rPr lang="it-IT" sz="1100" b="0" dirty="0">
                <a:latin typeface="Sanskrit Text" panose="020B0502040204020203" pitchFamily="18" charset="0"/>
                <a:cs typeface="Sanskrit Text" panose="020B0502040204020203" pitchFamily="18" charset="0"/>
              </a:rPr>
              <a:t>nodo non visitato</a:t>
            </a:r>
          </a:p>
          <a:p>
            <a:r>
              <a:rPr lang="it-IT" sz="1100" b="0" dirty="0">
                <a:latin typeface="Sanskrit Text" panose="020B0502040204020203" pitchFamily="18" charset="0"/>
                <a:cs typeface="Sanskrit Text" panose="020B0502040204020203" pitchFamily="18" charset="0"/>
              </a:rPr>
              <a:t>			calcola il coefficiente di Rank</a:t>
            </a:r>
          </a:p>
          <a:p>
            <a:r>
              <a:rPr lang="it-IT" sz="1100" b="0" dirty="0">
                <a:latin typeface="Sanskrit Text" panose="020B0502040204020203" pitchFamily="18" charset="0"/>
                <a:cs typeface="Sanskrit Text" panose="020B0502040204020203" pitchFamily="18" charset="0"/>
              </a:rPr>
              <a:t>		</a:t>
            </a:r>
            <a:r>
              <a:rPr lang="it-IT" sz="1100" dirty="0" err="1">
                <a:latin typeface="Sanskrit Text" panose="020B0502040204020203" pitchFamily="18" charset="0"/>
                <a:cs typeface="Sanskrit Text" panose="020B0502040204020203" pitchFamily="18" charset="0"/>
              </a:rPr>
              <a:t>if</a:t>
            </a:r>
            <a:r>
              <a:rPr lang="it-IT" sz="1100" dirty="0">
                <a:latin typeface="Sanskrit Text" panose="020B0502040204020203" pitchFamily="18" charset="0"/>
                <a:cs typeface="Sanskrit Text" panose="020B0502040204020203" pitchFamily="18" charset="0"/>
              </a:rPr>
              <a:t> </a:t>
            </a:r>
            <a:r>
              <a:rPr lang="it-IT" sz="1100" b="0" dirty="0">
                <a:latin typeface="Sanskrit Text" panose="020B0502040204020203" pitchFamily="18" charset="0"/>
                <a:cs typeface="Sanskrit Text" panose="020B0502040204020203" pitchFamily="18" charset="0"/>
              </a:rPr>
              <a:t>nodo già visitato</a:t>
            </a:r>
          </a:p>
          <a:p>
            <a:r>
              <a:rPr lang="it-IT" sz="1100" b="0" dirty="0">
                <a:latin typeface="Sanskrit Text" panose="020B0502040204020203" pitchFamily="18" charset="0"/>
                <a:cs typeface="Sanskrit Text" panose="020B0502040204020203" pitchFamily="18" charset="0"/>
              </a:rPr>
              <a:t>			assegna un Rank molto basso al pianeta</a:t>
            </a:r>
          </a:p>
          <a:p>
            <a:r>
              <a:rPr lang="it-IT" sz="1100" b="0" dirty="0">
                <a:latin typeface="Sanskrit Text" panose="020B0502040204020203" pitchFamily="18" charset="0"/>
                <a:cs typeface="Sanskrit Text" panose="020B0502040204020203" pitchFamily="18" charset="0"/>
              </a:rPr>
              <a:t>	muovi la navicella sul nodo con </a:t>
            </a:r>
            <a:r>
              <a:rPr lang="it-IT" sz="1100" b="0" dirty="0" err="1">
                <a:latin typeface="Sanskrit Text" panose="020B0502040204020203" pitchFamily="18" charset="0"/>
                <a:cs typeface="Sanskrit Text" panose="020B0502040204020203" pitchFamily="18" charset="0"/>
              </a:rPr>
              <a:t>rank</a:t>
            </a:r>
            <a:r>
              <a:rPr lang="it-IT" sz="1100" b="0" dirty="0">
                <a:latin typeface="Sanskrit Text" panose="020B0502040204020203" pitchFamily="18" charset="0"/>
                <a:cs typeface="Sanskrit Text" panose="020B0502040204020203" pitchFamily="18" charset="0"/>
              </a:rPr>
              <a:t> massimo</a:t>
            </a:r>
          </a:p>
          <a:p>
            <a:r>
              <a:rPr lang="it-IT" sz="1100" b="0" dirty="0">
                <a:latin typeface="Sanskrit Text" panose="020B0502040204020203" pitchFamily="18" charset="0"/>
                <a:cs typeface="Sanskrit Text" panose="020B0502040204020203" pitchFamily="18" charset="0"/>
              </a:rPr>
              <a:t>	</a:t>
            </a:r>
            <a:r>
              <a:rPr lang="it-IT" sz="1100" dirty="0" err="1">
                <a:latin typeface="Sanskrit Text" panose="020B0502040204020203" pitchFamily="18" charset="0"/>
                <a:cs typeface="Sanskrit Text" panose="020B0502040204020203" pitchFamily="18" charset="0"/>
              </a:rPr>
              <a:t>if</a:t>
            </a:r>
            <a:r>
              <a:rPr lang="it-IT" sz="1100" dirty="0">
                <a:latin typeface="Sanskrit Text" panose="020B0502040204020203" pitchFamily="18" charset="0"/>
                <a:cs typeface="Sanskrit Text" panose="020B0502040204020203" pitchFamily="18" charset="0"/>
              </a:rPr>
              <a:t> </a:t>
            </a:r>
            <a:r>
              <a:rPr lang="it-IT" sz="1100" b="0" dirty="0">
                <a:latin typeface="Sanskrit Text" panose="020B0502040204020203" pitchFamily="18" charset="0"/>
                <a:cs typeface="Sanskrit Text" panose="020B0502040204020203" pitchFamily="18" charset="0"/>
              </a:rPr>
              <a:t>il pianeta non era stato già visitato</a:t>
            </a:r>
          </a:p>
          <a:p>
            <a:r>
              <a:rPr lang="it-IT" sz="1100" b="0" dirty="0">
                <a:latin typeface="Sanskrit Text" panose="020B0502040204020203" pitchFamily="18" charset="0"/>
                <a:cs typeface="Sanskrit Text" panose="020B0502040204020203" pitchFamily="18" charset="0"/>
              </a:rPr>
              <a:t>		raccogli i liquidi sul pianeta destinazione</a:t>
            </a:r>
          </a:p>
        </p:txBody>
      </p:sp>
      <p:sp>
        <p:nvSpPr>
          <p:cNvPr id="6" name="Rectangle 3">
            <a:extLst>
              <a:ext uri="{FF2B5EF4-FFF2-40B4-BE49-F238E27FC236}">
                <a16:creationId xmlns:a16="http://schemas.microsoft.com/office/drawing/2014/main" id="{43042CF1-B944-4CEE-8774-B2D1DB8956AB}"/>
              </a:ext>
            </a:extLst>
          </p:cNvPr>
          <p:cNvSpPr txBox="1">
            <a:spLocks noChangeArrowheads="1"/>
          </p:cNvSpPr>
          <p:nvPr/>
        </p:nvSpPr>
        <p:spPr bwMode="auto">
          <a:xfrm>
            <a:off x="1403349" y="3818571"/>
            <a:ext cx="7345363" cy="75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Oltre</a:t>
            </a:r>
            <a:r>
              <a:rPr lang="en-US" altLang="it-IT" sz="1200" b="0" dirty="0"/>
              <a:t> </a:t>
            </a:r>
            <a:r>
              <a:rPr lang="en-US" altLang="it-IT" sz="1200" b="0" dirty="0" err="1"/>
              <a:t>quindi</a:t>
            </a:r>
            <a:r>
              <a:rPr lang="en-US" altLang="it-IT" sz="1200" b="0" dirty="0"/>
              <a:t> ad </a:t>
            </a:r>
            <a:r>
              <a:rPr lang="en-US" altLang="it-IT" sz="1200" b="0" dirty="0" err="1"/>
              <a:t>andare</a:t>
            </a:r>
            <a:r>
              <a:rPr lang="en-US" altLang="it-IT" sz="1200" b="0" dirty="0"/>
              <a:t> a </a:t>
            </a:r>
            <a:r>
              <a:rPr lang="en-US" altLang="it-IT" sz="1200" b="0" dirty="0" err="1"/>
              <a:t>considerare</a:t>
            </a:r>
            <a:r>
              <a:rPr lang="en-US" altLang="it-IT" sz="1200" b="0" dirty="0"/>
              <a:t> il </a:t>
            </a:r>
            <a:r>
              <a:rPr lang="en-US" altLang="it-IT" sz="1200" b="0" dirty="0" err="1"/>
              <a:t>costo</a:t>
            </a:r>
            <a:r>
              <a:rPr lang="en-US" altLang="it-IT" sz="1200" b="0" dirty="0"/>
              <a:t> del link </a:t>
            </a:r>
            <a:r>
              <a:rPr lang="en-US" altLang="it-IT" sz="1200" b="0" dirty="0" err="1"/>
              <a:t>tra</a:t>
            </a:r>
            <a:r>
              <a:rPr lang="en-US" altLang="it-IT" sz="1200" b="0" dirty="0"/>
              <a:t> </a:t>
            </a:r>
            <a:r>
              <a:rPr lang="en-US" altLang="it-IT" sz="1200" b="0" dirty="0" err="1"/>
              <a:t>i</a:t>
            </a:r>
            <a:r>
              <a:rPr lang="en-US" altLang="it-IT" sz="1200" b="0" dirty="0"/>
              <a:t> </a:t>
            </a:r>
            <a:r>
              <a:rPr lang="en-US" altLang="it-IT" sz="1200" b="0" dirty="0" err="1"/>
              <a:t>pianeti</a:t>
            </a:r>
            <a:r>
              <a:rPr lang="en-US" altLang="it-IT" sz="1200" b="0" dirty="0"/>
              <a:t>, e </a:t>
            </a:r>
            <a:r>
              <a:rPr lang="en-US" altLang="it-IT" sz="1200" b="0" dirty="0" err="1"/>
              <a:t>quello</a:t>
            </a:r>
            <a:r>
              <a:rPr lang="en-US" altLang="it-IT" sz="1200" b="0" dirty="0"/>
              <a:t> </a:t>
            </a:r>
            <a:r>
              <a:rPr lang="en-US" altLang="it-IT" sz="1200" b="0" dirty="0" err="1"/>
              <a:t>che</a:t>
            </a:r>
            <a:r>
              <a:rPr lang="en-US" altLang="it-IT" sz="1200" b="0" dirty="0"/>
              <a:t> il </a:t>
            </a:r>
            <a:r>
              <a:rPr lang="en-US" altLang="it-IT" sz="1200" b="0" dirty="0" err="1"/>
              <a:t>pianeta</a:t>
            </a:r>
            <a:r>
              <a:rPr lang="en-US" altLang="it-IT" sz="1200" b="0" dirty="0"/>
              <a:t> ha da </a:t>
            </a:r>
            <a:r>
              <a:rPr lang="en-US" altLang="it-IT" sz="1200" b="0" dirty="0" err="1"/>
              <a:t>offrire</a:t>
            </a:r>
            <a:r>
              <a:rPr lang="en-US" altLang="it-IT" sz="1200" b="0" dirty="0"/>
              <a:t>, </a:t>
            </a:r>
            <a:r>
              <a:rPr lang="en-US" altLang="it-IT" sz="1200" b="0" dirty="0" err="1"/>
              <a:t>sto</a:t>
            </a:r>
            <a:r>
              <a:rPr lang="en-US" altLang="it-IT" sz="1200" b="0" dirty="0"/>
              <a:t> </a:t>
            </a:r>
            <a:r>
              <a:rPr lang="en-US" altLang="it-IT" sz="1200" b="0" dirty="0" err="1"/>
              <a:t>andando</a:t>
            </a:r>
            <a:r>
              <a:rPr lang="en-US" altLang="it-IT" sz="1200" b="0" dirty="0"/>
              <a:t> </a:t>
            </a:r>
            <a:r>
              <a:rPr lang="en-US" altLang="it-IT" sz="1200" b="0" dirty="0" err="1"/>
              <a:t>anche</a:t>
            </a:r>
            <a:r>
              <a:rPr lang="en-US" altLang="it-IT" sz="1200" b="0" dirty="0"/>
              <a:t> a </a:t>
            </a:r>
            <a:r>
              <a:rPr lang="en-US" altLang="it-IT" sz="1200" b="0" dirty="0" err="1"/>
              <a:t>penalizzare</a:t>
            </a:r>
            <a:r>
              <a:rPr lang="en-US" altLang="it-IT" sz="1200" b="0" dirty="0"/>
              <a:t> </a:t>
            </a:r>
            <a:r>
              <a:rPr lang="en-US" altLang="it-IT" sz="1200" b="0" dirty="0" err="1"/>
              <a:t>pianeti</a:t>
            </a:r>
            <a:r>
              <a:rPr lang="en-US" altLang="it-IT" sz="1200" b="0" dirty="0"/>
              <a:t> </a:t>
            </a:r>
            <a:r>
              <a:rPr lang="en-US" altLang="it-IT" sz="1200" b="0" dirty="0" err="1"/>
              <a:t>già</a:t>
            </a:r>
            <a:r>
              <a:rPr lang="en-US" altLang="it-IT" sz="1200" b="0" dirty="0"/>
              <a:t> </a:t>
            </a:r>
            <a:r>
              <a:rPr lang="en-US" altLang="it-IT" sz="1200" b="0" dirty="0" err="1"/>
              <a:t>visitati</a:t>
            </a:r>
            <a:r>
              <a:rPr lang="en-US" altLang="it-IT" sz="1200" b="0" dirty="0"/>
              <a:t>, </a:t>
            </a:r>
            <a:r>
              <a:rPr lang="en-US" altLang="it-IT" sz="1200" b="0" dirty="0" err="1"/>
              <a:t>andando</a:t>
            </a:r>
            <a:r>
              <a:rPr lang="en-US" altLang="it-IT" sz="1200" b="0" dirty="0"/>
              <a:t> </a:t>
            </a:r>
            <a:r>
              <a:rPr lang="en-US" altLang="it-IT" sz="1200" b="0" dirty="0" err="1"/>
              <a:t>quindi</a:t>
            </a:r>
            <a:r>
              <a:rPr lang="en-US" altLang="it-IT" sz="1200" b="0" dirty="0"/>
              <a:t> a </a:t>
            </a:r>
            <a:r>
              <a:rPr lang="en-US" altLang="it-IT" sz="1200" b="0" dirty="0" err="1"/>
              <a:t>diminuire</a:t>
            </a:r>
            <a:r>
              <a:rPr lang="en-US" altLang="it-IT" sz="1200" b="0" dirty="0"/>
              <a:t> la </a:t>
            </a:r>
            <a:r>
              <a:rPr lang="en-US" altLang="it-IT" sz="1200" b="0" dirty="0" err="1"/>
              <a:t>probabilità</a:t>
            </a:r>
            <a:r>
              <a:rPr lang="en-US" altLang="it-IT" sz="1200" b="0" dirty="0"/>
              <a:t> </a:t>
            </a:r>
            <a:r>
              <a:rPr lang="en-US" altLang="it-IT" sz="1200" b="0" dirty="0" err="1"/>
              <a:t>che</a:t>
            </a:r>
            <a:r>
              <a:rPr lang="en-US" altLang="it-IT" sz="1200" b="0" dirty="0"/>
              <a:t> </a:t>
            </a:r>
            <a:r>
              <a:rPr lang="en-US" altLang="it-IT" sz="1200" b="0" dirty="0" err="1"/>
              <a:t>tra</a:t>
            </a:r>
            <a:r>
              <a:rPr lang="en-US" altLang="it-IT" sz="1200" b="0" dirty="0"/>
              <a:t> </a:t>
            </a:r>
            <a:r>
              <a:rPr lang="en-US" altLang="it-IT" sz="1200" b="0" dirty="0" err="1"/>
              <a:t>i</a:t>
            </a:r>
            <a:r>
              <a:rPr lang="en-US" altLang="it-IT" sz="1200" b="0" dirty="0"/>
              <a:t> </a:t>
            </a:r>
            <a:r>
              <a:rPr lang="en-US" altLang="it-IT" sz="1200" b="0" dirty="0" err="1"/>
              <a:t>vicini</a:t>
            </a:r>
            <a:r>
              <a:rPr lang="en-US" altLang="it-IT" sz="1200" b="0" dirty="0"/>
              <a:t> di un </a:t>
            </a:r>
            <a:r>
              <a:rPr lang="en-US" altLang="it-IT" sz="1200" b="0" dirty="0" err="1"/>
              <a:t>nodo</a:t>
            </a:r>
            <a:r>
              <a:rPr lang="en-US" altLang="it-IT" sz="1200" b="0" dirty="0"/>
              <a:t> </a:t>
            </a:r>
            <a:r>
              <a:rPr lang="en-US" altLang="it-IT" sz="1200" b="0" dirty="0" err="1"/>
              <a:t>venga</a:t>
            </a:r>
            <a:r>
              <a:rPr lang="en-US" altLang="it-IT" sz="1200" b="0" dirty="0"/>
              <a:t> </a:t>
            </a:r>
            <a:r>
              <a:rPr lang="en-US" altLang="it-IT" sz="1200" b="0" dirty="0" err="1"/>
              <a:t>scelto</a:t>
            </a:r>
            <a:r>
              <a:rPr lang="en-US" altLang="it-IT" sz="1200" b="0" dirty="0"/>
              <a:t> un </a:t>
            </a:r>
            <a:r>
              <a:rPr lang="en-US" altLang="it-IT" sz="1200" b="0" dirty="0" err="1"/>
              <a:t>nodo</a:t>
            </a:r>
            <a:r>
              <a:rPr lang="en-US" altLang="it-IT" sz="1200" b="0" dirty="0"/>
              <a:t> </a:t>
            </a:r>
            <a:r>
              <a:rPr lang="en-US" altLang="it-IT" sz="1200" b="0" dirty="0" err="1"/>
              <a:t>che</a:t>
            </a:r>
            <a:r>
              <a:rPr lang="en-US" altLang="it-IT" sz="1200" b="0" dirty="0"/>
              <a:t> ho </a:t>
            </a:r>
            <a:r>
              <a:rPr lang="en-US" altLang="it-IT" sz="1200" b="0" dirty="0" err="1"/>
              <a:t>già</a:t>
            </a:r>
            <a:r>
              <a:rPr lang="en-US" altLang="it-IT" sz="1200" b="0" dirty="0"/>
              <a:t> </a:t>
            </a:r>
            <a:r>
              <a:rPr lang="en-US" altLang="it-IT" sz="1200" b="0" dirty="0" err="1"/>
              <a:t>visitato</a:t>
            </a:r>
            <a:endParaRPr lang="en-US" altLang="it-IT" sz="1200" b="0" dirty="0"/>
          </a:p>
        </p:txBody>
      </p:sp>
    </p:spTree>
    <p:extLst>
      <p:ext uri="{BB962C8B-B14F-4D97-AF65-F5344CB8AC3E}">
        <p14:creationId xmlns:p14="http://schemas.microsoft.com/office/powerpoint/2010/main" val="2870417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codice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36</a:t>
            </a:fld>
            <a:endParaRPr lang="ru-RU" altLang="it-IT" dirty="0"/>
          </a:p>
        </p:txBody>
      </p:sp>
      <p:sp>
        <p:nvSpPr>
          <p:cNvPr id="7" name="Rectangle 3">
            <a:extLst>
              <a:ext uri="{FF2B5EF4-FFF2-40B4-BE49-F238E27FC236}">
                <a16:creationId xmlns:a16="http://schemas.microsoft.com/office/drawing/2014/main" id="{2AAF2211-4B1C-47EB-B1E1-6F902C34E2C2}"/>
              </a:ext>
            </a:extLst>
          </p:cNvPr>
          <p:cNvSpPr txBox="1">
            <a:spLocks noChangeArrowheads="1"/>
          </p:cNvSpPr>
          <p:nvPr/>
        </p:nvSpPr>
        <p:spPr bwMode="auto">
          <a:xfrm>
            <a:off x="1373471" y="988368"/>
            <a:ext cx="7671365"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Scelta</a:t>
            </a:r>
            <a:r>
              <a:rPr lang="en-US" altLang="it-IT" sz="1200" b="0" dirty="0"/>
              <a:t> del </a:t>
            </a:r>
            <a:r>
              <a:rPr lang="en-US" altLang="it-IT" sz="1200" b="0" dirty="0" err="1"/>
              <a:t>pianeta</a:t>
            </a:r>
            <a:r>
              <a:rPr lang="en-US" altLang="it-IT" sz="1200" b="0" dirty="0"/>
              <a:t> </a:t>
            </a:r>
            <a:r>
              <a:rPr lang="en-US" altLang="it-IT" sz="1200" b="0" dirty="0" err="1"/>
              <a:t>su</a:t>
            </a:r>
            <a:r>
              <a:rPr lang="en-US" altLang="it-IT" sz="1200" b="0" dirty="0"/>
              <a:t> cui far </a:t>
            </a:r>
            <a:r>
              <a:rPr lang="en-US" altLang="it-IT" sz="1200" b="0" dirty="0" err="1"/>
              <a:t>andare</a:t>
            </a:r>
            <a:r>
              <a:rPr lang="en-US" altLang="it-IT" sz="1200" b="0" dirty="0"/>
              <a:t> la </a:t>
            </a:r>
            <a:r>
              <a:rPr lang="en-US" altLang="it-IT" sz="1200" b="0" dirty="0" err="1"/>
              <a:t>navicella</a:t>
            </a:r>
            <a:endParaRPr lang="en-US" altLang="it-IT" sz="1200" b="0" dirty="0"/>
          </a:p>
        </p:txBody>
      </p:sp>
      <p:pic>
        <p:nvPicPr>
          <p:cNvPr id="4" name="Immagine 3">
            <a:extLst>
              <a:ext uri="{FF2B5EF4-FFF2-40B4-BE49-F238E27FC236}">
                <a16:creationId xmlns:a16="http://schemas.microsoft.com/office/drawing/2014/main" id="{8BE88439-580D-4C5C-8DDC-7A83DB7DC0DE}"/>
              </a:ext>
            </a:extLst>
          </p:cNvPr>
          <p:cNvPicPr>
            <a:picLocks noChangeAspect="1"/>
          </p:cNvPicPr>
          <p:nvPr/>
        </p:nvPicPr>
        <p:blipFill>
          <a:blip r:embed="rId2"/>
          <a:stretch>
            <a:fillRect/>
          </a:stretch>
        </p:blipFill>
        <p:spPr>
          <a:xfrm>
            <a:off x="1547664" y="1353936"/>
            <a:ext cx="4611447" cy="2812983"/>
          </a:xfrm>
          <a:prstGeom prst="rect">
            <a:avLst/>
          </a:prstGeom>
          <a:ln>
            <a:noFill/>
          </a:ln>
          <a:effectLst>
            <a:outerShdw blurRad="190500" algn="tl" rotWithShape="0">
              <a:srgbClr val="000000">
                <a:alpha val="70000"/>
              </a:srgbClr>
            </a:outerShdw>
          </a:effectLst>
        </p:spPr>
      </p:pic>
      <p:sp>
        <p:nvSpPr>
          <p:cNvPr id="8" name="Rettangolo con angoli arrotondati 7">
            <a:extLst>
              <a:ext uri="{FF2B5EF4-FFF2-40B4-BE49-F238E27FC236}">
                <a16:creationId xmlns:a16="http://schemas.microsoft.com/office/drawing/2014/main" id="{9D40089A-DB9A-4C25-A028-A8DDB485D667}"/>
              </a:ext>
            </a:extLst>
          </p:cNvPr>
          <p:cNvSpPr/>
          <p:nvPr/>
        </p:nvSpPr>
        <p:spPr bwMode="auto">
          <a:xfrm>
            <a:off x="1543470" y="1344060"/>
            <a:ext cx="1732386" cy="148364"/>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9" name="Connettore 2 8">
            <a:extLst>
              <a:ext uri="{FF2B5EF4-FFF2-40B4-BE49-F238E27FC236}">
                <a16:creationId xmlns:a16="http://schemas.microsoft.com/office/drawing/2014/main" id="{5633421B-02F4-413E-899F-918FD9C30CD1}"/>
              </a:ext>
            </a:extLst>
          </p:cNvPr>
          <p:cNvCxnSpPr>
            <a:cxnSpLocks/>
            <a:stCxn id="8" idx="3"/>
            <a:endCxn id="10" idx="1"/>
          </p:cNvCxnSpPr>
          <p:nvPr/>
        </p:nvCxnSpPr>
        <p:spPr bwMode="auto">
          <a:xfrm>
            <a:off x="3275856" y="1418242"/>
            <a:ext cx="3763189" cy="2174"/>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0" name="Rectangle 3">
            <a:extLst>
              <a:ext uri="{FF2B5EF4-FFF2-40B4-BE49-F238E27FC236}">
                <a16:creationId xmlns:a16="http://schemas.microsoft.com/office/drawing/2014/main" id="{223D1AFB-D971-46F5-8052-991F01C7458B}"/>
              </a:ext>
            </a:extLst>
          </p:cNvPr>
          <p:cNvSpPr txBox="1">
            <a:spLocks noChangeArrowheads="1"/>
          </p:cNvSpPr>
          <p:nvPr/>
        </p:nvSpPr>
        <p:spPr bwMode="auto">
          <a:xfrm>
            <a:off x="7039045" y="1247492"/>
            <a:ext cx="1928030" cy="34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Effettuo</a:t>
            </a:r>
            <a:r>
              <a:rPr lang="en-US" altLang="it-IT" sz="1000" b="0" dirty="0">
                <a:solidFill>
                  <a:srgbClr val="333399"/>
                </a:solidFill>
              </a:rPr>
              <a:t> il </a:t>
            </a:r>
            <a:r>
              <a:rPr lang="en-US" altLang="it-IT" sz="1000" b="0" dirty="0" err="1">
                <a:solidFill>
                  <a:srgbClr val="333399"/>
                </a:solidFill>
              </a:rPr>
              <a:t>ciclo</a:t>
            </a:r>
            <a:r>
              <a:rPr lang="en-US" altLang="it-IT" sz="1000" b="0" dirty="0">
                <a:solidFill>
                  <a:srgbClr val="333399"/>
                </a:solidFill>
              </a:rPr>
              <a:t> </a:t>
            </a:r>
            <a:r>
              <a:rPr lang="en-US" altLang="it-IT" sz="1000" b="0" dirty="0" err="1">
                <a:solidFill>
                  <a:srgbClr val="333399"/>
                </a:solidFill>
              </a:rPr>
              <a:t>finchè</a:t>
            </a:r>
            <a:r>
              <a:rPr lang="en-US" altLang="it-IT" sz="1000" b="0" dirty="0">
                <a:solidFill>
                  <a:srgbClr val="333399"/>
                </a:solidFill>
              </a:rPr>
              <a:t> la </a:t>
            </a:r>
            <a:r>
              <a:rPr lang="en-US" altLang="it-IT" sz="1000" b="0" dirty="0" err="1">
                <a:solidFill>
                  <a:srgbClr val="333399"/>
                </a:solidFill>
              </a:rPr>
              <a:t>navicella</a:t>
            </a:r>
            <a:r>
              <a:rPr lang="en-US" altLang="it-IT" sz="1000" b="0" dirty="0">
                <a:solidFill>
                  <a:srgbClr val="333399"/>
                </a:solidFill>
              </a:rPr>
              <a:t> ha </a:t>
            </a:r>
            <a:r>
              <a:rPr lang="en-US" altLang="it-IT" sz="1000" b="0" dirty="0" err="1">
                <a:solidFill>
                  <a:srgbClr val="333399"/>
                </a:solidFill>
              </a:rPr>
              <a:t>carburante</a:t>
            </a:r>
            <a:r>
              <a:rPr lang="en-US" altLang="it-IT" sz="1000" b="0" dirty="0">
                <a:solidFill>
                  <a:srgbClr val="333399"/>
                </a:solidFill>
              </a:rPr>
              <a:t> </a:t>
            </a:r>
            <a:endParaRPr lang="en-US" altLang="it-IT" sz="1000" b="0" i="1" dirty="0">
              <a:solidFill>
                <a:srgbClr val="333399"/>
              </a:solidFill>
            </a:endParaRPr>
          </a:p>
        </p:txBody>
      </p:sp>
      <p:sp>
        <p:nvSpPr>
          <p:cNvPr id="12" name="Rettangolo con angoli arrotondati 11">
            <a:extLst>
              <a:ext uri="{FF2B5EF4-FFF2-40B4-BE49-F238E27FC236}">
                <a16:creationId xmlns:a16="http://schemas.microsoft.com/office/drawing/2014/main" id="{7968B3A0-A266-4A77-A477-935D9A4BE54F}"/>
              </a:ext>
            </a:extLst>
          </p:cNvPr>
          <p:cNvSpPr/>
          <p:nvPr/>
        </p:nvSpPr>
        <p:spPr bwMode="auto">
          <a:xfrm>
            <a:off x="1763688" y="1645050"/>
            <a:ext cx="1152128" cy="283110"/>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3" name="Connettore 2 12">
            <a:extLst>
              <a:ext uri="{FF2B5EF4-FFF2-40B4-BE49-F238E27FC236}">
                <a16:creationId xmlns:a16="http://schemas.microsoft.com/office/drawing/2014/main" id="{491768AA-6B1F-4791-A348-D2FFC086961E}"/>
              </a:ext>
            </a:extLst>
          </p:cNvPr>
          <p:cNvCxnSpPr>
            <a:cxnSpLocks/>
            <a:stCxn id="12" idx="3"/>
            <a:endCxn id="14" idx="1"/>
          </p:cNvCxnSpPr>
          <p:nvPr/>
        </p:nvCxnSpPr>
        <p:spPr bwMode="auto">
          <a:xfrm>
            <a:off x="2915816" y="1786605"/>
            <a:ext cx="3528392"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4" name="Rectangle 3">
            <a:extLst>
              <a:ext uri="{FF2B5EF4-FFF2-40B4-BE49-F238E27FC236}">
                <a16:creationId xmlns:a16="http://schemas.microsoft.com/office/drawing/2014/main" id="{6D245409-4B08-4EA7-9DC4-D2C441761CA7}"/>
              </a:ext>
            </a:extLst>
          </p:cNvPr>
          <p:cNvSpPr txBox="1">
            <a:spLocks noChangeArrowheads="1"/>
          </p:cNvSpPr>
          <p:nvPr/>
        </p:nvSpPr>
        <p:spPr bwMode="auto">
          <a:xfrm>
            <a:off x="6444208" y="1613681"/>
            <a:ext cx="2600628" cy="34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Definizio</a:t>
            </a:r>
            <a:r>
              <a:rPr lang="en-US" altLang="it-IT" sz="1000" b="0" dirty="0">
                <a:solidFill>
                  <a:srgbClr val="333399"/>
                </a:solidFill>
              </a:rPr>
              <a:t> un </a:t>
            </a:r>
            <a:r>
              <a:rPr lang="en-US" altLang="it-IT" sz="1000" b="0" dirty="0" err="1">
                <a:solidFill>
                  <a:srgbClr val="333399"/>
                </a:solidFill>
              </a:rPr>
              <a:t>dizionario</a:t>
            </a:r>
            <a:r>
              <a:rPr lang="en-US" altLang="it-IT" sz="1000" b="0" dirty="0">
                <a:solidFill>
                  <a:srgbClr val="333399"/>
                </a:solidFill>
              </a:rPr>
              <a:t>, per </a:t>
            </a:r>
            <a:r>
              <a:rPr lang="en-US" altLang="it-IT" sz="1000" b="0" dirty="0" err="1">
                <a:solidFill>
                  <a:srgbClr val="333399"/>
                </a:solidFill>
              </a:rPr>
              <a:t>indicare</a:t>
            </a:r>
            <a:r>
              <a:rPr lang="en-US" altLang="it-IT" sz="1000" b="0" dirty="0">
                <a:solidFill>
                  <a:srgbClr val="333399"/>
                </a:solidFill>
              </a:rPr>
              <a:t> </a:t>
            </a:r>
            <a:r>
              <a:rPr lang="en-US" altLang="it-IT" sz="1000" b="0" dirty="0" err="1">
                <a:solidFill>
                  <a:srgbClr val="333399"/>
                </a:solidFill>
              </a:rPr>
              <a:t>nel</a:t>
            </a:r>
            <a:r>
              <a:rPr lang="en-US" altLang="it-IT" sz="1000" b="0" dirty="0">
                <a:solidFill>
                  <a:srgbClr val="333399"/>
                </a:solidFill>
              </a:rPr>
              <a:t> </a:t>
            </a:r>
            <a:r>
              <a:rPr lang="en-US" altLang="it-IT" sz="1000" b="0" dirty="0" err="1">
                <a:solidFill>
                  <a:srgbClr val="333399"/>
                </a:solidFill>
              </a:rPr>
              <a:t>formato</a:t>
            </a:r>
            <a:r>
              <a:rPr lang="en-US" altLang="it-IT" sz="1000" b="0" dirty="0">
                <a:solidFill>
                  <a:srgbClr val="333399"/>
                </a:solidFill>
              </a:rPr>
              <a:t> </a:t>
            </a:r>
            <a:r>
              <a:rPr lang="en-US" altLang="it-IT" sz="1000" b="0" dirty="0" err="1">
                <a:solidFill>
                  <a:srgbClr val="333399"/>
                </a:solidFill>
              </a:rPr>
              <a:t>chiave-valore</a:t>
            </a:r>
            <a:r>
              <a:rPr lang="en-US" altLang="it-IT" sz="1000" b="0" dirty="0">
                <a:solidFill>
                  <a:srgbClr val="333399"/>
                </a:solidFill>
              </a:rPr>
              <a:t>, il </a:t>
            </a:r>
            <a:r>
              <a:rPr lang="en-US" altLang="it-IT" sz="1000" b="0" dirty="0" err="1">
                <a:solidFill>
                  <a:srgbClr val="333399"/>
                </a:solidFill>
              </a:rPr>
              <a:t>pianeta</a:t>
            </a:r>
            <a:r>
              <a:rPr lang="en-US" altLang="it-IT" sz="1000" b="0" dirty="0">
                <a:solidFill>
                  <a:srgbClr val="333399"/>
                </a:solidFill>
              </a:rPr>
              <a:t> e il </a:t>
            </a:r>
            <a:r>
              <a:rPr lang="en-US" altLang="it-IT" sz="1000" b="0" dirty="0" err="1">
                <a:solidFill>
                  <a:srgbClr val="333399"/>
                </a:solidFill>
              </a:rPr>
              <a:t>suo</a:t>
            </a:r>
            <a:r>
              <a:rPr lang="en-US" altLang="it-IT" sz="1000" b="0" dirty="0">
                <a:solidFill>
                  <a:srgbClr val="333399"/>
                </a:solidFill>
              </a:rPr>
              <a:t> </a:t>
            </a:r>
            <a:r>
              <a:rPr lang="en-US" altLang="it-IT" sz="1000" b="0" dirty="0" err="1">
                <a:solidFill>
                  <a:srgbClr val="333399"/>
                </a:solidFill>
              </a:rPr>
              <a:t>relativo</a:t>
            </a:r>
            <a:r>
              <a:rPr lang="en-US" altLang="it-IT" sz="1000" b="0" dirty="0">
                <a:solidFill>
                  <a:srgbClr val="333399"/>
                </a:solidFill>
              </a:rPr>
              <a:t> rank, e un </a:t>
            </a:r>
            <a:r>
              <a:rPr lang="en-US" altLang="it-IT" sz="1000" b="0" dirty="0" err="1">
                <a:solidFill>
                  <a:srgbClr val="333399"/>
                </a:solidFill>
              </a:rPr>
              <a:t>vettore</a:t>
            </a:r>
            <a:r>
              <a:rPr lang="en-US" altLang="it-IT" sz="1000" b="0" dirty="0">
                <a:solidFill>
                  <a:srgbClr val="333399"/>
                </a:solidFill>
              </a:rPr>
              <a:t> </a:t>
            </a:r>
            <a:r>
              <a:rPr lang="en-US" altLang="it-IT" sz="1000" b="0" dirty="0" err="1">
                <a:solidFill>
                  <a:srgbClr val="333399"/>
                </a:solidFill>
              </a:rPr>
              <a:t>che</a:t>
            </a:r>
            <a:r>
              <a:rPr lang="en-US" altLang="it-IT" sz="1000" b="0" dirty="0">
                <a:solidFill>
                  <a:srgbClr val="333399"/>
                </a:solidFill>
              </a:rPr>
              <a:t> </a:t>
            </a:r>
            <a:r>
              <a:rPr lang="en-US" altLang="it-IT" sz="1000" b="0" dirty="0" err="1">
                <a:solidFill>
                  <a:srgbClr val="333399"/>
                </a:solidFill>
              </a:rPr>
              <a:t>contiene</a:t>
            </a:r>
            <a:r>
              <a:rPr lang="en-US" altLang="it-IT" sz="1000" b="0" dirty="0">
                <a:solidFill>
                  <a:srgbClr val="333399"/>
                </a:solidFill>
              </a:rPr>
              <a:t> tutti </a:t>
            </a:r>
            <a:r>
              <a:rPr lang="en-US" altLang="it-IT" sz="1000" b="0" dirty="0" err="1">
                <a:solidFill>
                  <a:srgbClr val="333399"/>
                </a:solidFill>
              </a:rPr>
              <a:t>i</a:t>
            </a:r>
            <a:r>
              <a:rPr lang="en-US" altLang="it-IT" sz="1000" b="0" dirty="0">
                <a:solidFill>
                  <a:srgbClr val="333399"/>
                </a:solidFill>
              </a:rPr>
              <a:t> </a:t>
            </a:r>
            <a:r>
              <a:rPr lang="en-US" altLang="it-IT" sz="1000" b="0" dirty="0" err="1">
                <a:solidFill>
                  <a:srgbClr val="333399"/>
                </a:solidFill>
              </a:rPr>
              <a:t>vicini</a:t>
            </a:r>
            <a:r>
              <a:rPr lang="en-US" altLang="it-IT" sz="1000" b="0" dirty="0">
                <a:solidFill>
                  <a:srgbClr val="333399"/>
                </a:solidFill>
              </a:rPr>
              <a:t> del </a:t>
            </a:r>
            <a:r>
              <a:rPr lang="en-US" altLang="it-IT" sz="1000" b="0" dirty="0" err="1">
                <a:solidFill>
                  <a:srgbClr val="333399"/>
                </a:solidFill>
              </a:rPr>
              <a:t>nodo</a:t>
            </a:r>
            <a:r>
              <a:rPr lang="en-US" altLang="it-IT" sz="1000" b="0" dirty="0">
                <a:solidFill>
                  <a:srgbClr val="333399"/>
                </a:solidFill>
              </a:rPr>
              <a:t> </a:t>
            </a:r>
            <a:r>
              <a:rPr lang="en-US" altLang="it-IT" sz="1000" b="0" dirty="0" err="1">
                <a:solidFill>
                  <a:srgbClr val="333399"/>
                </a:solidFill>
              </a:rPr>
              <a:t>corrente</a:t>
            </a:r>
            <a:endParaRPr lang="en-US" altLang="it-IT" sz="1000" b="0" i="1" dirty="0">
              <a:solidFill>
                <a:srgbClr val="333399"/>
              </a:solidFill>
            </a:endParaRPr>
          </a:p>
        </p:txBody>
      </p:sp>
      <p:sp>
        <p:nvSpPr>
          <p:cNvPr id="20" name="Rettangolo con angoli arrotondati 19">
            <a:extLst>
              <a:ext uri="{FF2B5EF4-FFF2-40B4-BE49-F238E27FC236}">
                <a16:creationId xmlns:a16="http://schemas.microsoft.com/office/drawing/2014/main" id="{29A89FCF-2907-4D11-8393-1FCFECC62DB6}"/>
              </a:ext>
            </a:extLst>
          </p:cNvPr>
          <p:cNvSpPr/>
          <p:nvPr/>
        </p:nvSpPr>
        <p:spPr bwMode="auto">
          <a:xfrm>
            <a:off x="2051720" y="2184162"/>
            <a:ext cx="2808312" cy="283110"/>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21" name="Connettore 2 20">
            <a:extLst>
              <a:ext uri="{FF2B5EF4-FFF2-40B4-BE49-F238E27FC236}">
                <a16:creationId xmlns:a16="http://schemas.microsoft.com/office/drawing/2014/main" id="{141DF510-CD3C-46E0-A982-904142E7DD2A}"/>
              </a:ext>
            </a:extLst>
          </p:cNvPr>
          <p:cNvCxnSpPr>
            <a:cxnSpLocks/>
            <a:stCxn id="20" idx="3"/>
            <a:endCxn id="22" idx="1"/>
          </p:cNvCxnSpPr>
          <p:nvPr/>
        </p:nvCxnSpPr>
        <p:spPr bwMode="auto">
          <a:xfrm>
            <a:off x="4860032" y="2325717"/>
            <a:ext cx="2088232"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2" name="Rectangle 3">
            <a:extLst>
              <a:ext uri="{FF2B5EF4-FFF2-40B4-BE49-F238E27FC236}">
                <a16:creationId xmlns:a16="http://schemas.microsoft.com/office/drawing/2014/main" id="{5ADEC6A4-0B5A-41F7-B37D-86DBF1CAA08D}"/>
              </a:ext>
            </a:extLst>
          </p:cNvPr>
          <p:cNvSpPr txBox="1">
            <a:spLocks noChangeArrowheads="1"/>
          </p:cNvSpPr>
          <p:nvPr/>
        </p:nvSpPr>
        <p:spPr bwMode="auto">
          <a:xfrm>
            <a:off x="6948264" y="2225704"/>
            <a:ext cx="2267272" cy="2000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Faccio</a:t>
            </a:r>
            <a:r>
              <a:rPr lang="en-US" altLang="it-IT" sz="1000" b="0" dirty="0">
                <a:solidFill>
                  <a:srgbClr val="333399"/>
                </a:solidFill>
              </a:rPr>
              <a:t> un </a:t>
            </a:r>
            <a:r>
              <a:rPr lang="en-US" altLang="it-IT" sz="1000" b="0" dirty="0" err="1">
                <a:solidFill>
                  <a:srgbClr val="333399"/>
                </a:solidFill>
              </a:rPr>
              <a:t>ciclo</a:t>
            </a:r>
            <a:r>
              <a:rPr lang="en-US" altLang="it-IT" sz="1000" b="0" dirty="0">
                <a:solidFill>
                  <a:srgbClr val="333399"/>
                </a:solidFill>
              </a:rPr>
              <a:t> </a:t>
            </a:r>
            <a:r>
              <a:rPr lang="en-US" altLang="it-IT" sz="1000" b="0" dirty="0" err="1">
                <a:solidFill>
                  <a:srgbClr val="333399"/>
                </a:solidFill>
              </a:rPr>
              <a:t>su</a:t>
            </a:r>
            <a:r>
              <a:rPr lang="en-US" altLang="it-IT" sz="1000" b="0" dirty="0">
                <a:solidFill>
                  <a:srgbClr val="333399"/>
                </a:solidFill>
              </a:rPr>
              <a:t> tutti </a:t>
            </a:r>
            <a:r>
              <a:rPr lang="en-US" altLang="it-IT" sz="1000" b="0" dirty="0" err="1">
                <a:solidFill>
                  <a:srgbClr val="333399"/>
                </a:solidFill>
              </a:rPr>
              <a:t>i</a:t>
            </a:r>
            <a:r>
              <a:rPr lang="en-US" altLang="it-IT" sz="1000" b="0" dirty="0">
                <a:solidFill>
                  <a:srgbClr val="333399"/>
                </a:solidFill>
              </a:rPr>
              <a:t> link per </a:t>
            </a:r>
            <a:r>
              <a:rPr lang="en-US" altLang="it-IT" sz="1000" b="0" dirty="0" err="1">
                <a:solidFill>
                  <a:srgbClr val="333399"/>
                </a:solidFill>
              </a:rPr>
              <a:t>individuare</a:t>
            </a:r>
            <a:r>
              <a:rPr lang="en-US" altLang="it-IT" sz="1000" b="0" dirty="0">
                <a:solidFill>
                  <a:srgbClr val="333399"/>
                </a:solidFill>
              </a:rPr>
              <a:t> </a:t>
            </a:r>
            <a:r>
              <a:rPr lang="en-US" altLang="it-IT" sz="1000" b="0" dirty="0" err="1">
                <a:solidFill>
                  <a:srgbClr val="333399"/>
                </a:solidFill>
              </a:rPr>
              <a:t>i</a:t>
            </a:r>
            <a:r>
              <a:rPr lang="en-US" altLang="it-IT" sz="1000" b="0" dirty="0">
                <a:solidFill>
                  <a:srgbClr val="333399"/>
                </a:solidFill>
              </a:rPr>
              <a:t> </a:t>
            </a:r>
            <a:r>
              <a:rPr lang="en-US" altLang="it-IT" sz="1000" b="0" dirty="0" err="1">
                <a:solidFill>
                  <a:srgbClr val="333399"/>
                </a:solidFill>
              </a:rPr>
              <a:t>vicini</a:t>
            </a:r>
            <a:r>
              <a:rPr lang="en-US" altLang="it-IT" sz="1000" b="0" dirty="0">
                <a:solidFill>
                  <a:srgbClr val="333399"/>
                </a:solidFill>
              </a:rPr>
              <a:t> del </a:t>
            </a:r>
            <a:r>
              <a:rPr lang="en-US" altLang="it-IT" sz="1000" b="0" dirty="0" err="1">
                <a:solidFill>
                  <a:srgbClr val="333399"/>
                </a:solidFill>
              </a:rPr>
              <a:t>nodo</a:t>
            </a:r>
            <a:r>
              <a:rPr lang="en-US" altLang="it-IT" sz="1000" b="0" dirty="0">
                <a:solidFill>
                  <a:srgbClr val="333399"/>
                </a:solidFill>
              </a:rPr>
              <a:t> e li </a:t>
            </a:r>
            <a:r>
              <a:rPr lang="en-US" altLang="it-IT" sz="1000" b="0" dirty="0" err="1">
                <a:solidFill>
                  <a:srgbClr val="333399"/>
                </a:solidFill>
              </a:rPr>
              <a:t>inserisco</a:t>
            </a:r>
            <a:r>
              <a:rPr lang="en-US" altLang="it-IT" sz="1000" b="0" dirty="0">
                <a:solidFill>
                  <a:srgbClr val="333399"/>
                </a:solidFill>
              </a:rPr>
              <a:t> </a:t>
            </a:r>
            <a:r>
              <a:rPr lang="en-US" altLang="it-IT" sz="1000" b="0" dirty="0" err="1">
                <a:solidFill>
                  <a:srgbClr val="333399"/>
                </a:solidFill>
              </a:rPr>
              <a:t>nel</a:t>
            </a:r>
            <a:r>
              <a:rPr lang="en-US" altLang="it-IT" sz="1000" b="0" dirty="0">
                <a:solidFill>
                  <a:srgbClr val="333399"/>
                </a:solidFill>
              </a:rPr>
              <a:t> </a:t>
            </a:r>
            <a:r>
              <a:rPr lang="en-US" altLang="it-IT" sz="1000" b="0" dirty="0" err="1">
                <a:solidFill>
                  <a:srgbClr val="333399"/>
                </a:solidFill>
              </a:rPr>
              <a:t>vettore</a:t>
            </a:r>
            <a:endParaRPr lang="en-US" altLang="it-IT" sz="1000" b="0" i="1" dirty="0">
              <a:solidFill>
                <a:srgbClr val="333399"/>
              </a:solidFill>
            </a:endParaRPr>
          </a:p>
        </p:txBody>
      </p:sp>
      <p:sp>
        <p:nvSpPr>
          <p:cNvPr id="34" name="Rettangolo con angoli arrotondati 33">
            <a:extLst>
              <a:ext uri="{FF2B5EF4-FFF2-40B4-BE49-F238E27FC236}">
                <a16:creationId xmlns:a16="http://schemas.microsoft.com/office/drawing/2014/main" id="{60E9504D-A678-4E51-8580-0439FEA724EF}"/>
              </a:ext>
            </a:extLst>
          </p:cNvPr>
          <p:cNvSpPr/>
          <p:nvPr/>
        </p:nvSpPr>
        <p:spPr bwMode="auto">
          <a:xfrm>
            <a:off x="2306682" y="2475261"/>
            <a:ext cx="3705477" cy="283089"/>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5" name="Connettore 2 34">
            <a:extLst>
              <a:ext uri="{FF2B5EF4-FFF2-40B4-BE49-F238E27FC236}">
                <a16:creationId xmlns:a16="http://schemas.microsoft.com/office/drawing/2014/main" id="{06798789-CA9A-4221-A86B-1A6EFE91C836}"/>
              </a:ext>
            </a:extLst>
          </p:cNvPr>
          <p:cNvCxnSpPr>
            <a:cxnSpLocks/>
            <a:stCxn id="34" idx="3"/>
            <a:endCxn id="36" idx="1"/>
          </p:cNvCxnSpPr>
          <p:nvPr/>
        </p:nvCxnSpPr>
        <p:spPr bwMode="auto">
          <a:xfrm>
            <a:off x="6012159" y="2616806"/>
            <a:ext cx="864569" cy="202567"/>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6" name="Rectangle 3">
            <a:extLst>
              <a:ext uri="{FF2B5EF4-FFF2-40B4-BE49-F238E27FC236}">
                <a16:creationId xmlns:a16="http://schemas.microsoft.com/office/drawing/2014/main" id="{DBB7097D-670F-44E2-804E-DCC83DF33C8F}"/>
              </a:ext>
            </a:extLst>
          </p:cNvPr>
          <p:cNvSpPr txBox="1">
            <a:spLocks noChangeArrowheads="1"/>
          </p:cNvSpPr>
          <p:nvPr/>
        </p:nvSpPr>
        <p:spPr bwMode="auto">
          <a:xfrm>
            <a:off x="6876728" y="2719360"/>
            <a:ext cx="2267272" cy="2000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Calcolo</a:t>
            </a:r>
            <a:r>
              <a:rPr lang="en-US" altLang="it-IT" sz="1000" b="0" dirty="0">
                <a:solidFill>
                  <a:srgbClr val="333399"/>
                </a:solidFill>
              </a:rPr>
              <a:t> il rank del </a:t>
            </a:r>
            <a:r>
              <a:rPr lang="en-US" altLang="it-IT" sz="1000" b="0" dirty="0" err="1">
                <a:solidFill>
                  <a:srgbClr val="333399"/>
                </a:solidFill>
              </a:rPr>
              <a:t>pianeta</a:t>
            </a:r>
            <a:r>
              <a:rPr lang="en-US" altLang="it-IT" sz="1000" b="0" dirty="0">
                <a:solidFill>
                  <a:srgbClr val="333399"/>
                </a:solidFill>
              </a:rPr>
              <a:t> </a:t>
            </a:r>
            <a:r>
              <a:rPr lang="en-US" altLang="it-IT" sz="1000" b="0" dirty="0" err="1">
                <a:solidFill>
                  <a:srgbClr val="333399"/>
                </a:solidFill>
              </a:rPr>
              <a:t>vicino</a:t>
            </a:r>
            <a:r>
              <a:rPr lang="en-US" altLang="it-IT" sz="1000" b="0" dirty="0">
                <a:solidFill>
                  <a:srgbClr val="333399"/>
                </a:solidFill>
              </a:rPr>
              <a:t> </a:t>
            </a:r>
            <a:r>
              <a:rPr lang="en-US" altLang="it-IT" sz="1000" b="0" dirty="0" err="1">
                <a:solidFill>
                  <a:srgbClr val="333399"/>
                </a:solidFill>
              </a:rPr>
              <a:t>che</a:t>
            </a:r>
            <a:r>
              <a:rPr lang="en-US" altLang="it-IT" sz="1000" b="0" dirty="0">
                <a:solidFill>
                  <a:srgbClr val="333399"/>
                </a:solidFill>
              </a:rPr>
              <a:t> ho </a:t>
            </a:r>
            <a:r>
              <a:rPr lang="en-US" altLang="it-IT" sz="1000" b="0" dirty="0" err="1">
                <a:solidFill>
                  <a:srgbClr val="333399"/>
                </a:solidFill>
              </a:rPr>
              <a:t>selezionato</a:t>
            </a:r>
            <a:endParaRPr lang="en-US" altLang="it-IT" sz="1000" b="0" i="1" dirty="0">
              <a:solidFill>
                <a:srgbClr val="333399"/>
              </a:solidFill>
            </a:endParaRPr>
          </a:p>
        </p:txBody>
      </p:sp>
      <p:sp>
        <p:nvSpPr>
          <p:cNvPr id="38" name="Rettangolo con angoli arrotondati 37">
            <a:extLst>
              <a:ext uri="{FF2B5EF4-FFF2-40B4-BE49-F238E27FC236}">
                <a16:creationId xmlns:a16="http://schemas.microsoft.com/office/drawing/2014/main" id="{8814153E-D92A-4837-8569-D3629DAAC672}"/>
              </a:ext>
            </a:extLst>
          </p:cNvPr>
          <p:cNvSpPr/>
          <p:nvPr/>
        </p:nvSpPr>
        <p:spPr bwMode="auto">
          <a:xfrm>
            <a:off x="2267744" y="2877762"/>
            <a:ext cx="3963375" cy="840716"/>
          </a:xfrm>
          <a:prstGeom prst="roundRect">
            <a:avLst>
              <a:gd name="adj" fmla="val 12683"/>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39" name="Connettore 2 38">
            <a:extLst>
              <a:ext uri="{FF2B5EF4-FFF2-40B4-BE49-F238E27FC236}">
                <a16:creationId xmlns:a16="http://schemas.microsoft.com/office/drawing/2014/main" id="{DC6BBB76-858F-4AD4-B90E-531039201E1A}"/>
              </a:ext>
            </a:extLst>
          </p:cNvPr>
          <p:cNvCxnSpPr>
            <a:cxnSpLocks/>
            <a:stCxn id="38" idx="3"/>
            <a:endCxn id="40" idx="1"/>
          </p:cNvCxnSpPr>
          <p:nvPr/>
        </p:nvCxnSpPr>
        <p:spPr bwMode="auto">
          <a:xfrm>
            <a:off x="6231119" y="3298120"/>
            <a:ext cx="680117"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0" name="Rectangle 3">
            <a:extLst>
              <a:ext uri="{FF2B5EF4-FFF2-40B4-BE49-F238E27FC236}">
                <a16:creationId xmlns:a16="http://schemas.microsoft.com/office/drawing/2014/main" id="{171CA344-62EC-485A-ADEF-DE53CA61393D}"/>
              </a:ext>
            </a:extLst>
          </p:cNvPr>
          <p:cNvSpPr txBox="1">
            <a:spLocks noChangeArrowheads="1"/>
          </p:cNvSpPr>
          <p:nvPr/>
        </p:nvSpPr>
        <p:spPr bwMode="auto">
          <a:xfrm>
            <a:off x="6911236" y="3163254"/>
            <a:ext cx="2133600" cy="2697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Se il </a:t>
            </a:r>
            <a:r>
              <a:rPr lang="en-US" altLang="it-IT" sz="1000" b="0" dirty="0" err="1">
                <a:solidFill>
                  <a:srgbClr val="333399"/>
                </a:solidFill>
              </a:rPr>
              <a:t>pianeta</a:t>
            </a:r>
            <a:r>
              <a:rPr lang="en-US" altLang="it-IT" sz="1000" b="0" dirty="0">
                <a:solidFill>
                  <a:srgbClr val="333399"/>
                </a:solidFill>
              </a:rPr>
              <a:t> non è </a:t>
            </a:r>
            <a:r>
              <a:rPr lang="en-US" altLang="it-IT" sz="1000" b="0" dirty="0" err="1">
                <a:solidFill>
                  <a:srgbClr val="333399"/>
                </a:solidFill>
              </a:rPr>
              <a:t>stato</a:t>
            </a:r>
            <a:r>
              <a:rPr lang="en-US" altLang="it-IT" sz="1000" b="0" dirty="0">
                <a:solidFill>
                  <a:srgbClr val="333399"/>
                </a:solidFill>
              </a:rPr>
              <a:t> </a:t>
            </a:r>
            <a:r>
              <a:rPr lang="en-US" altLang="it-IT" sz="1000" b="0" dirty="0" err="1">
                <a:solidFill>
                  <a:srgbClr val="333399"/>
                </a:solidFill>
              </a:rPr>
              <a:t>visitato</a:t>
            </a:r>
            <a:r>
              <a:rPr lang="en-US" altLang="it-IT" sz="1000" b="0" dirty="0">
                <a:solidFill>
                  <a:srgbClr val="333399"/>
                </a:solidFill>
              </a:rPr>
              <a:t> </a:t>
            </a:r>
            <a:r>
              <a:rPr lang="en-US" altLang="it-IT" sz="1000" b="0" dirty="0" err="1">
                <a:solidFill>
                  <a:srgbClr val="333399"/>
                </a:solidFill>
              </a:rPr>
              <a:t>inserisco</a:t>
            </a:r>
            <a:r>
              <a:rPr lang="en-US" altLang="it-IT" sz="1000" b="0" dirty="0">
                <a:solidFill>
                  <a:srgbClr val="333399"/>
                </a:solidFill>
              </a:rPr>
              <a:t> </a:t>
            </a:r>
            <a:r>
              <a:rPr lang="en-US" altLang="it-IT" sz="1000" b="0" dirty="0" err="1">
                <a:solidFill>
                  <a:srgbClr val="333399"/>
                </a:solidFill>
              </a:rPr>
              <a:t>nel</a:t>
            </a:r>
            <a:r>
              <a:rPr lang="en-US" altLang="it-IT" sz="1000" b="0" dirty="0">
                <a:solidFill>
                  <a:srgbClr val="333399"/>
                </a:solidFill>
              </a:rPr>
              <a:t> </a:t>
            </a:r>
            <a:r>
              <a:rPr lang="en-US" altLang="it-IT" sz="1000" b="0" dirty="0" err="1">
                <a:solidFill>
                  <a:srgbClr val="333399"/>
                </a:solidFill>
              </a:rPr>
              <a:t>dizionario</a:t>
            </a:r>
            <a:r>
              <a:rPr lang="en-US" altLang="it-IT" sz="1000" b="0" dirty="0">
                <a:solidFill>
                  <a:srgbClr val="333399"/>
                </a:solidFill>
              </a:rPr>
              <a:t> il rank </a:t>
            </a:r>
            <a:r>
              <a:rPr lang="en-US" altLang="it-IT" sz="1000" b="0" dirty="0" err="1">
                <a:solidFill>
                  <a:srgbClr val="333399"/>
                </a:solidFill>
              </a:rPr>
              <a:t>corretto</a:t>
            </a:r>
            <a:r>
              <a:rPr lang="en-US" altLang="it-IT" sz="1000" b="0" dirty="0">
                <a:solidFill>
                  <a:srgbClr val="333399"/>
                </a:solidFill>
              </a:rPr>
              <a:t> del </a:t>
            </a:r>
            <a:r>
              <a:rPr lang="en-US" altLang="it-IT" sz="1000" b="0" dirty="0" err="1">
                <a:solidFill>
                  <a:srgbClr val="333399"/>
                </a:solidFill>
              </a:rPr>
              <a:t>pianeta</a:t>
            </a:r>
            <a:r>
              <a:rPr lang="en-US" altLang="it-IT" sz="1000" b="0" dirty="0">
                <a:solidFill>
                  <a:srgbClr val="333399"/>
                </a:solidFill>
              </a:rPr>
              <a:t>, </a:t>
            </a:r>
            <a:r>
              <a:rPr lang="en-US" altLang="it-IT" sz="1000" b="0" dirty="0" err="1">
                <a:solidFill>
                  <a:srgbClr val="333399"/>
                </a:solidFill>
              </a:rPr>
              <a:t>altrimenti</a:t>
            </a:r>
            <a:r>
              <a:rPr lang="en-US" altLang="it-IT" sz="1000" b="0" dirty="0">
                <a:solidFill>
                  <a:srgbClr val="333399"/>
                </a:solidFill>
              </a:rPr>
              <a:t> </a:t>
            </a:r>
            <a:r>
              <a:rPr lang="en-US" altLang="it-IT" sz="1000" b="0" dirty="0" err="1">
                <a:solidFill>
                  <a:srgbClr val="333399"/>
                </a:solidFill>
              </a:rPr>
              <a:t>penalizzo</a:t>
            </a:r>
            <a:r>
              <a:rPr lang="en-US" altLang="it-IT" sz="1000" b="0" dirty="0">
                <a:solidFill>
                  <a:srgbClr val="333399"/>
                </a:solidFill>
              </a:rPr>
              <a:t> il </a:t>
            </a:r>
            <a:r>
              <a:rPr lang="en-US" altLang="it-IT" sz="1000" b="0" dirty="0" err="1">
                <a:solidFill>
                  <a:srgbClr val="333399"/>
                </a:solidFill>
              </a:rPr>
              <a:t>pianeta</a:t>
            </a:r>
            <a:r>
              <a:rPr lang="en-US" altLang="it-IT" sz="1000" b="0" dirty="0">
                <a:solidFill>
                  <a:srgbClr val="333399"/>
                </a:solidFill>
              </a:rPr>
              <a:t> con un rank molto basso</a:t>
            </a:r>
            <a:endParaRPr lang="en-US" altLang="it-IT" sz="1000" b="0" i="1" dirty="0">
              <a:solidFill>
                <a:srgbClr val="333399"/>
              </a:solidFill>
            </a:endParaRPr>
          </a:p>
        </p:txBody>
      </p:sp>
      <p:sp>
        <p:nvSpPr>
          <p:cNvPr id="49" name="Rettangolo con angoli arrotondati 48">
            <a:extLst>
              <a:ext uri="{FF2B5EF4-FFF2-40B4-BE49-F238E27FC236}">
                <a16:creationId xmlns:a16="http://schemas.microsoft.com/office/drawing/2014/main" id="{19FEF375-2590-4E51-9BDB-0D9E64EAD055}"/>
              </a:ext>
            </a:extLst>
          </p:cNvPr>
          <p:cNvSpPr/>
          <p:nvPr/>
        </p:nvSpPr>
        <p:spPr bwMode="auto">
          <a:xfrm>
            <a:off x="1749374" y="3979947"/>
            <a:ext cx="3110658" cy="194961"/>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50" name="Connettore 2 49">
            <a:extLst>
              <a:ext uri="{FF2B5EF4-FFF2-40B4-BE49-F238E27FC236}">
                <a16:creationId xmlns:a16="http://schemas.microsoft.com/office/drawing/2014/main" id="{78BF146D-FE39-4B8F-A6F8-5CC20CBFE70A}"/>
              </a:ext>
            </a:extLst>
          </p:cNvPr>
          <p:cNvCxnSpPr>
            <a:cxnSpLocks/>
            <a:stCxn id="49" idx="3"/>
            <a:endCxn id="51" idx="1"/>
          </p:cNvCxnSpPr>
          <p:nvPr/>
        </p:nvCxnSpPr>
        <p:spPr bwMode="auto">
          <a:xfrm>
            <a:off x="4860032" y="4077428"/>
            <a:ext cx="1828089" cy="546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51" name="Rectangle 3">
            <a:extLst>
              <a:ext uri="{FF2B5EF4-FFF2-40B4-BE49-F238E27FC236}">
                <a16:creationId xmlns:a16="http://schemas.microsoft.com/office/drawing/2014/main" id="{66A67C38-52D2-4596-9AF0-C6EAF50C6158}"/>
              </a:ext>
            </a:extLst>
          </p:cNvPr>
          <p:cNvSpPr txBox="1">
            <a:spLocks noChangeArrowheads="1"/>
          </p:cNvSpPr>
          <p:nvPr/>
        </p:nvSpPr>
        <p:spPr bwMode="auto">
          <a:xfrm>
            <a:off x="6688121" y="4006184"/>
            <a:ext cx="2133601" cy="15341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La </a:t>
            </a:r>
            <a:r>
              <a:rPr lang="en-US" altLang="it-IT" sz="1000" b="0" dirty="0" err="1">
                <a:solidFill>
                  <a:srgbClr val="333399"/>
                </a:solidFill>
              </a:rPr>
              <a:t>chiave</a:t>
            </a:r>
            <a:r>
              <a:rPr lang="en-US" altLang="it-IT" sz="1000" b="0" dirty="0">
                <a:solidFill>
                  <a:srgbClr val="333399"/>
                </a:solidFill>
              </a:rPr>
              <a:t> del </a:t>
            </a:r>
            <a:r>
              <a:rPr lang="en-US" altLang="it-IT" sz="1000" b="0" dirty="0" err="1">
                <a:solidFill>
                  <a:srgbClr val="333399"/>
                </a:solidFill>
              </a:rPr>
              <a:t>dizionario</a:t>
            </a:r>
            <a:r>
              <a:rPr lang="en-US" altLang="it-IT" sz="1000" b="0" dirty="0">
                <a:solidFill>
                  <a:srgbClr val="333399"/>
                </a:solidFill>
              </a:rPr>
              <a:t> a cui </a:t>
            </a:r>
            <a:r>
              <a:rPr lang="en-US" altLang="it-IT" sz="1000" b="0" dirty="0" err="1">
                <a:solidFill>
                  <a:srgbClr val="333399"/>
                </a:solidFill>
              </a:rPr>
              <a:t>corrisponde</a:t>
            </a:r>
            <a:r>
              <a:rPr lang="en-US" altLang="it-IT" sz="1000" b="0" dirty="0">
                <a:solidFill>
                  <a:srgbClr val="333399"/>
                </a:solidFill>
              </a:rPr>
              <a:t> il </a:t>
            </a:r>
            <a:r>
              <a:rPr lang="en-US" altLang="it-IT" sz="1000" b="0" dirty="0" err="1">
                <a:solidFill>
                  <a:srgbClr val="333399"/>
                </a:solidFill>
              </a:rPr>
              <a:t>valore</a:t>
            </a:r>
            <a:r>
              <a:rPr lang="en-US" altLang="it-IT" sz="1000" b="0" dirty="0">
                <a:solidFill>
                  <a:srgbClr val="333399"/>
                </a:solidFill>
              </a:rPr>
              <a:t> di rank </a:t>
            </a:r>
            <a:r>
              <a:rPr lang="en-US" altLang="it-IT" sz="1000" b="0" dirty="0" err="1">
                <a:solidFill>
                  <a:srgbClr val="333399"/>
                </a:solidFill>
              </a:rPr>
              <a:t>più</a:t>
            </a:r>
            <a:r>
              <a:rPr lang="en-US" altLang="it-IT" sz="1000" b="0" dirty="0">
                <a:solidFill>
                  <a:srgbClr val="333399"/>
                </a:solidFill>
              </a:rPr>
              <a:t> alto, è il </a:t>
            </a:r>
            <a:r>
              <a:rPr lang="en-US" altLang="it-IT" sz="1000" b="0" dirty="0" err="1">
                <a:solidFill>
                  <a:srgbClr val="333399"/>
                </a:solidFill>
              </a:rPr>
              <a:t>pianeta</a:t>
            </a:r>
            <a:r>
              <a:rPr lang="en-US" altLang="it-IT" sz="1000" b="0" dirty="0">
                <a:solidFill>
                  <a:srgbClr val="333399"/>
                </a:solidFill>
              </a:rPr>
              <a:t> </a:t>
            </a:r>
            <a:r>
              <a:rPr lang="en-US" altLang="it-IT" sz="1000" b="0" dirty="0" err="1">
                <a:solidFill>
                  <a:srgbClr val="333399"/>
                </a:solidFill>
              </a:rPr>
              <a:t>che</a:t>
            </a:r>
            <a:r>
              <a:rPr lang="en-US" altLang="it-IT" sz="1000" b="0" dirty="0">
                <a:solidFill>
                  <a:srgbClr val="333399"/>
                </a:solidFill>
              </a:rPr>
              <a:t> </a:t>
            </a:r>
            <a:r>
              <a:rPr lang="en-US" altLang="it-IT" sz="1000" b="0" dirty="0" err="1">
                <a:solidFill>
                  <a:srgbClr val="333399"/>
                </a:solidFill>
              </a:rPr>
              <a:t>vado</a:t>
            </a:r>
            <a:r>
              <a:rPr lang="en-US" altLang="it-IT" sz="1000" b="0" dirty="0">
                <a:solidFill>
                  <a:srgbClr val="333399"/>
                </a:solidFill>
              </a:rPr>
              <a:t> a </a:t>
            </a:r>
            <a:r>
              <a:rPr lang="en-US" altLang="it-IT" sz="1000" b="0" dirty="0" err="1">
                <a:solidFill>
                  <a:srgbClr val="333399"/>
                </a:solidFill>
              </a:rPr>
              <a:t>scegliere</a:t>
            </a:r>
            <a:endParaRPr lang="en-US" altLang="it-IT" sz="1000" b="0" i="1" dirty="0">
              <a:solidFill>
                <a:srgbClr val="333399"/>
              </a:solidFill>
            </a:endParaRPr>
          </a:p>
        </p:txBody>
      </p:sp>
    </p:spTree>
    <p:extLst>
      <p:ext uri="{BB962C8B-B14F-4D97-AF65-F5344CB8AC3E}">
        <p14:creationId xmlns:p14="http://schemas.microsoft.com/office/powerpoint/2010/main" val="111094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par>
                                <p:cTn id="66" presetID="10" presetClass="entr" presetSubtype="0"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4" grpId="0"/>
      <p:bldP spid="20" grpId="0" animBg="1"/>
      <p:bldP spid="22" grpId="0"/>
      <p:bldP spid="34" grpId="0" animBg="1"/>
      <p:bldP spid="36" grpId="0"/>
      <p:bldP spid="38" grpId="0" animBg="1"/>
      <p:bldP spid="40" grpId="0"/>
      <p:bldP spid="49" grpId="0" animBg="1"/>
      <p:bldP spid="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4" name="Immagine 195583">
            <a:extLst>
              <a:ext uri="{FF2B5EF4-FFF2-40B4-BE49-F238E27FC236}">
                <a16:creationId xmlns:a16="http://schemas.microsoft.com/office/drawing/2014/main" id="{AEE00A49-739A-48FC-8264-8CA7F3B7C6AA}"/>
              </a:ext>
            </a:extLst>
          </p:cNvPr>
          <p:cNvPicPr>
            <a:picLocks noChangeAspect="1"/>
          </p:cNvPicPr>
          <p:nvPr/>
        </p:nvPicPr>
        <p:blipFill>
          <a:blip r:embed="rId2"/>
          <a:stretch>
            <a:fillRect/>
          </a:stretch>
        </p:blipFill>
        <p:spPr>
          <a:xfrm>
            <a:off x="1517468" y="1344060"/>
            <a:ext cx="5873812" cy="3028684"/>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codice</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37</a:t>
            </a:fld>
            <a:endParaRPr lang="ru-RU" altLang="it-IT" dirty="0"/>
          </a:p>
        </p:txBody>
      </p:sp>
      <p:sp>
        <p:nvSpPr>
          <p:cNvPr id="7" name="Rectangle 3">
            <a:extLst>
              <a:ext uri="{FF2B5EF4-FFF2-40B4-BE49-F238E27FC236}">
                <a16:creationId xmlns:a16="http://schemas.microsoft.com/office/drawing/2014/main" id="{2AAF2211-4B1C-47EB-B1E1-6F902C34E2C2}"/>
              </a:ext>
            </a:extLst>
          </p:cNvPr>
          <p:cNvSpPr txBox="1">
            <a:spLocks noChangeArrowheads="1"/>
          </p:cNvSpPr>
          <p:nvPr/>
        </p:nvSpPr>
        <p:spPr bwMode="auto">
          <a:xfrm>
            <a:off x="1373471" y="988368"/>
            <a:ext cx="7671365"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Spostamento</a:t>
            </a:r>
            <a:r>
              <a:rPr lang="en-US" altLang="it-IT" sz="1200" b="0" dirty="0"/>
              <a:t> </a:t>
            </a:r>
            <a:r>
              <a:rPr lang="en-US" altLang="it-IT" sz="1200" b="0" dirty="0" err="1"/>
              <a:t>della</a:t>
            </a:r>
            <a:r>
              <a:rPr lang="en-US" altLang="it-IT" sz="1200" b="0" dirty="0"/>
              <a:t> </a:t>
            </a:r>
            <a:r>
              <a:rPr lang="en-US" altLang="it-IT" sz="1200" b="0" dirty="0" err="1"/>
              <a:t>navicella</a:t>
            </a:r>
            <a:r>
              <a:rPr lang="en-US" altLang="it-IT" sz="1200" b="0" dirty="0"/>
              <a:t> verso il </a:t>
            </a:r>
            <a:r>
              <a:rPr lang="en-US" altLang="it-IT" sz="1200" b="0" dirty="0" err="1"/>
              <a:t>nodo</a:t>
            </a:r>
            <a:r>
              <a:rPr lang="en-US" altLang="it-IT" sz="1200" b="0" dirty="0"/>
              <a:t> </a:t>
            </a:r>
            <a:r>
              <a:rPr lang="en-US" altLang="it-IT" sz="1200" b="0" dirty="0" err="1"/>
              <a:t>selezionato</a:t>
            </a:r>
            <a:endParaRPr lang="en-US" altLang="it-IT" sz="1200" b="0" dirty="0"/>
          </a:p>
        </p:txBody>
      </p:sp>
      <p:sp>
        <p:nvSpPr>
          <p:cNvPr id="6" name="Rettangolo con angoli arrotondati 5">
            <a:extLst>
              <a:ext uri="{FF2B5EF4-FFF2-40B4-BE49-F238E27FC236}">
                <a16:creationId xmlns:a16="http://schemas.microsoft.com/office/drawing/2014/main" id="{EF855E10-47D4-47DA-B5C7-7C0756CF7207}"/>
              </a:ext>
            </a:extLst>
          </p:cNvPr>
          <p:cNvSpPr/>
          <p:nvPr/>
        </p:nvSpPr>
        <p:spPr bwMode="auto">
          <a:xfrm>
            <a:off x="1543470" y="1344060"/>
            <a:ext cx="1732386" cy="115607"/>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8" name="Connettore 2 7">
            <a:extLst>
              <a:ext uri="{FF2B5EF4-FFF2-40B4-BE49-F238E27FC236}">
                <a16:creationId xmlns:a16="http://schemas.microsoft.com/office/drawing/2014/main" id="{48DD2AA5-0377-4915-9A57-60F83A42B905}"/>
              </a:ext>
            </a:extLst>
          </p:cNvPr>
          <p:cNvCxnSpPr>
            <a:cxnSpLocks/>
            <a:stCxn id="6" idx="3"/>
            <a:endCxn id="9" idx="1"/>
          </p:cNvCxnSpPr>
          <p:nvPr/>
        </p:nvCxnSpPr>
        <p:spPr bwMode="auto">
          <a:xfrm flipV="1">
            <a:off x="3275856" y="1399434"/>
            <a:ext cx="2902616" cy="243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9" name="Rectangle 3">
            <a:extLst>
              <a:ext uri="{FF2B5EF4-FFF2-40B4-BE49-F238E27FC236}">
                <a16:creationId xmlns:a16="http://schemas.microsoft.com/office/drawing/2014/main" id="{F4BEB0A6-AD0B-4A8B-973A-2280E55BE9EB}"/>
              </a:ext>
            </a:extLst>
          </p:cNvPr>
          <p:cNvSpPr txBox="1">
            <a:spLocks noChangeArrowheads="1"/>
          </p:cNvSpPr>
          <p:nvPr/>
        </p:nvSpPr>
        <p:spPr bwMode="auto">
          <a:xfrm>
            <a:off x="6178472" y="1226510"/>
            <a:ext cx="1928030" cy="34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Setto</a:t>
            </a:r>
            <a:r>
              <a:rPr lang="en-US" altLang="it-IT" sz="1000" b="0" dirty="0">
                <a:solidFill>
                  <a:srgbClr val="333399"/>
                </a:solidFill>
              </a:rPr>
              <a:t> il </a:t>
            </a:r>
            <a:r>
              <a:rPr lang="en-US" altLang="it-IT" sz="1000" b="0" dirty="0" err="1">
                <a:solidFill>
                  <a:srgbClr val="333399"/>
                </a:solidFill>
              </a:rPr>
              <a:t>pianeta</a:t>
            </a:r>
            <a:r>
              <a:rPr lang="en-US" altLang="it-IT" sz="1000" b="0" dirty="0">
                <a:solidFill>
                  <a:srgbClr val="333399"/>
                </a:solidFill>
              </a:rPr>
              <a:t> </a:t>
            </a:r>
            <a:r>
              <a:rPr lang="en-US" altLang="it-IT" sz="1000" b="0" dirty="0" err="1">
                <a:solidFill>
                  <a:srgbClr val="333399"/>
                </a:solidFill>
              </a:rPr>
              <a:t>corrente</a:t>
            </a:r>
            <a:r>
              <a:rPr lang="en-US" altLang="it-IT" sz="1000" b="0" dirty="0">
                <a:solidFill>
                  <a:srgbClr val="333399"/>
                </a:solidFill>
              </a:rPr>
              <a:t> </a:t>
            </a:r>
            <a:r>
              <a:rPr lang="en-US" altLang="it-IT" sz="1000" b="0" dirty="0" err="1">
                <a:solidFill>
                  <a:srgbClr val="333399"/>
                </a:solidFill>
              </a:rPr>
              <a:t>della</a:t>
            </a:r>
            <a:r>
              <a:rPr lang="en-US" altLang="it-IT" sz="1000" b="0" dirty="0">
                <a:solidFill>
                  <a:srgbClr val="333399"/>
                </a:solidFill>
              </a:rPr>
              <a:t> </a:t>
            </a:r>
            <a:r>
              <a:rPr lang="en-US" altLang="it-IT" sz="1000" b="0" dirty="0" err="1">
                <a:solidFill>
                  <a:srgbClr val="333399"/>
                </a:solidFill>
              </a:rPr>
              <a:t>navicella</a:t>
            </a:r>
            <a:r>
              <a:rPr lang="en-US" altLang="it-IT" sz="1000" b="0" dirty="0">
                <a:solidFill>
                  <a:srgbClr val="333399"/>
                </a:solidFill>
              </a:rPr>
              <a:t> con il </a:t>
            </a:r>
            <a:r>
              <a:rPr lang="en-US" altLang="it-IT" sz="1000" b="0" dirty="0" err="1">
                <a:solidFill>
                  <a:srgbClr val="333399"/>
                </a:solidFill>
              </a:rPr>
              <a:t>pianeta</a:t>
            </a:r>
            <a:r>
              <a:rPr lang="en-US" altLang="it-IT" sz="1000" b="0" dirty="0">
                <a:solidFill>
                  <a:srgbClr val="333399"/>
                </a:solidFill>
              </a:rPr>
              <a:t> </a:t>
            </a:r>
            <a:r>
              <a:rPr lang="en-US" altLang="it-IT" sz="1000" b="0" dirty="0" err="1">
                <a:solidFill>
                  <a:srgbClr val="333399"/>
                </a:solidFill>
              </a:rPr>
              <a:t>scelto</a:t>
            </a:r>
            <a:endParaRPr lang="en-US" altLang="it-IT" sz="1000" b="0" i="1" dirty="0">
              <a:solidFill>
                <a:srgbClr val="333399"/>
              </a:solidFill>
            </a:endParaRPr>
          </a:p>
        </p:txBody>
      </p:sp>
      <p:sp>
        <p:nvSpPr>
          <p:cNvPr id="10" name="Rettangolo con angoli arrotondati 9">
            <a:extLst>
              <a:ext uri="{FF2B5EF4-FFF2-40B4-BE49-F238E27FC236}">
                <a16:creationId xmlns:a16="http://schemas.microsoft.com/office/drawing/2014/main" id="{623867CF-DC47-4F17-84A4-BB3D271B3553}"/>
              </a:ext>
            </a:extLst>
          </p:cNvPr>
          <p:cNvSpPr/>
          <p:nvPr/>
        </p:nvSpPr>
        <p:spPr bwMode="auto">
          <a:xfrm>
            <a:off x="1456883" y="1582312"/>
            <a:ext cx="3918207" cy="606603"/>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1" name="Connettore 2 10">
            <a:extLst>
              <a:ext uri="{FF2B5EF4-FFF2-40B4-BE49-F238E27FC236}">
                <a16:creationId xmlns:a16="http://schemas.microsoft.com/office/drawing/2014/main" id="{AFBDACF2-0C75-4E07-BADD-77A638751C32}"/>
              </a:ext>
            </a:extLst>
          </p:cNvPr>
          <p:cNvCxnSpPr>
            <a:cxnSpLocks/>
            <a:stCxn id="10" idx="3"/>
            <a:endCxn id="12" idx="1"/>
          </p:cNvCxnSpPr>
          <p:nvPr/>
        </p:nvCxnSpPr>
        <p:spPr bwMode="auto">
          <a:xfrm flipV="1">
            <a:off x="5375090" y="1879044"/>
            <a:ext cx="961822" cy="657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2" name="Rectangle 3">
            <a:extLst>
              <a:ext uri="{FF2B5EF4-FFF2-40B4-BE49-F238E27FC236}">
                <a16:creationId xmlns:a16="http://schemas.microsoft.com/office/drawing/2014/main" id="{33077BD1-C9C9-4E64-9CAA-70A129F5A779}"/>
              </a:ext>
            </a:extLst>
          </p:cNvPr>
          <p:cNvSpPr txBox="1">
            <a:spLocks noChangeArrowheads="1"/>
          </p:cNvSpPr>
          <p:nvPr/>
        </p:nvSpPr>
        <p:spPr bwMode="auto">
          <a:xfrm>
            <a:off x="6336912" y="1649841"/>
            <a:ext cx="2600628" cy="45840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Ciclo</a:t>
            </a:r>
            <a:r>
              <a:rPr lang="en-US" altLang="it-IT" sz="1000" b="0" dirty="0">
                <a:solidFill>
                  <a:srgbClr val="333399"/>
                </a:solidFill>
              </a:rPr>
              <a:t> </a:t>
            </a:r>
            <a:r>
              <a:rPr lang="en-US" altLang="it-IT" sz="1000" b="0" dirty="0" err="1">
                <a:solidFill>
                  <a:srgbClr val="333399"/>
                </a:solidFill>
              </a:rPr>
              <a:t>tra</a:t>
            </a:r>
            <a:r>
              <a:rPr lang="en-US" altLang="it-IT" sz="1000" b="0" dirty="0">
                <a:solidFill>
                  <a:srgbClr val="333399"/>
                </a:solidFill>
              </a:rPr>
              <a:t> </a:t>
            </a:r>
            <a:r>
              <a:rPr lang="en-US" altLang="it-IT" sz="1000" b="0" dirty="0" err="1">
                <a:solidFill>
                  <a:srgbClr val="333399"/>
                </a:solidFill>
              </a:rPr>
              <a:t>i</a:t>
            </a:r>
            <a:r>
              <a:rPr lang="en-US" altLang="it-IT" sz="1000" b="0" dirty="0">
                <a:solidFill>
                  <a:srgbClr val="333399"/>
                </a:solidFill>
              </a:rPr>
              <a:t> link </a:t>
            </a:r>
            <a:r>
              <a:rPr lang="en-US" altLang="it-IT" sz="1000" b="0" dirty="0" err="1">
                <a:solidFill>
                  <a:srgbClr val="333399"/>
                </a:solidFill>
              </a:rPr>
              <a:t>che</a:t>
            </a:r>
            <a:r>
              <a:rPr lang="en-US" altLang="it-IT" sz="1000" b="0" dirty="0">
                <a:solidFill>
                  <a:srgbClr val="333399"/>
                </a:solidFill>
              </a:rPr>
              <a:t> </a:t>
            </a:r>
            <a:r>
              <a:rPr lang="en-US" altLang="it-IT" sz="1000" b="0" dirty="0" err="1">
                <a:solidFill>
                  <a:srgbClr val="333399"/>
                </a:solidFill>
              </a:rPr>
              <a:t>sono</a:t>
            </a:r>
            <a:r>
              <a:rPr lang="en-US" altLang="it-IT" sz="1000" b="0" dirty="0">
                <a:solidFill>
                  <a:srgbClr val="333399"/>
                </a:solidFill>
              </a:rPr>
              <a:t> </a:t>
            </a:r>
            <a:r>
              <a:rPr lang="en-US" altLang="it-IT" sz="1000" b="0" dirty="0" err="1">
                <a:solidFill>
                  <a:srgbClr val="333399"/>
                </a:solidFill>
              </a:rPr>
              <a:t>percorribili</a:t>
            </a:r>
            <a:r>
              <a:rPr lang="en-US" altLang="it-IT" sz="1000" b="0" dirty="0">
                <a:solidFill>
                  <a:srgbClr val="333399"/>
                </a:solidFill>
              </a:rPr>
              <a:t> per </a:t>
            </a:r>
            <a:r>
              <a:rPr lang="en-US" altLang="it-IT" sz="1000" b="0" dirty="0" err="1">
                <a:solidFill>
                  <a:srgbClr val="333399"/>
                </a:solidFill>
              </a:rPr>
              <a:t>trovare</a:t>
            </a:r>
            <a:r>
              <a:rPr lang="en-US" altLang="it-IT" sz="1000" b="0" dirty="0">
                <a:solidFill>
                  <a:srgbClr val="333399"/>
                </a:solidFill>
              </a:rPr>
              <a:t> il </a:t>
            </a:r>
            <a:r>
              <a:rPr lang="en-US" altLang="it-IT" sz="1000" b="0" dirty="0" err="1">
                <a:solidFill>
                  <a:srgbClr val="333399"/>
                </a:solidFill>
              </a:rPr>
              <a:t>costo</a:t>
            </a:r>
            <a:r>
              <a:rPr lang="en-US" altLang="it-IT" sz="1000" b="0" dirty="0">
                <a:solidFill>
                  <a:srgbClr val="333399"/>
                </a:solidFill>
              </a:rPr>
              <a:t> in termini di </a:t>
            </a:r>
            <a:r>
              <a:rPr lang="en-US" altLang="it-IT" sz="1000" b="0" dirty="0" err="1">
                <a:solidFill>
                  <a:srgbClr val="333399"/>
                </a:solidFill>
              </a:rPr>
              <a:t>carburante</a:t>
            </a:r>
            <a:r>
              <a:rPr lang="en-US" altLang="it-IT" sz="1000" b="0" dirty="0">
                <a:solidFill>
                  <a:srgbClr val="333399"/>
                </a:solidFill>
              </a:rPr>
              <a:t>. </a:t>
            </a:r>
            <a:r>
              <a:rPr lang="en-US" altLang="it-IT" sz="1000" b="0" dirty="0" err="1">
                <a:solidFill>
                  <a:srgbClr val="333399"/>
                </a:solidFill>
              </a:rPr>
              <a:t>Decremento</a:t>
            </a:r>
            <a:r>
              <a:rPr lang="en-US" altLang="it-IT" sz="1000" b="0" dirty="0">
                <a:solidFill>
                  <a:srgbClr val="333399"/>
                </a:solidFill>
              </a:rPr>
              <a:t> il </a:t>
            </a:r>
            <a:r>
              <a:rPr lang="en-US" altLang="it-IT" sz="1000" b="0" dirty="0" err="1">
                <a:solidFill>
                  <a:srgbClr val="333399"/>
                </a:solidFill>
              </a:rPr>
              <a:t>carburante</a:t>
            </a:r>
            <a:r>
              <a:rPr lang="en-US" altLang="it-IT" sz="1000" b="0" dirty="0">
                <a:solidFill>
                  <a:srgbClr val="333399"/>
                </a:solidFill>
              </a:rPr>
              <a:t> </a:t>
            </a:r>
            <a:r>
              <a:rPr lang="en-US" altLang="it-IT" sz="1000" b="0" dirty="0" err="1">
                <a:solidFill>
                  <a:srgbClr val="333399"/>
                </a:solidFill>
              </a:rPr>
              <a:t>della</a:t>
            </a:r>
            <a:r>
              <a:rPr lang="en-US" altLang="it-IT" sz="1000" b="0" dirty="0">
                <a:solidFill>
                  <a:srgbClr val="333399"/>
                </a:solidFill>
              </a:rPr>
              <a:t> </a:t>
            </a:r>
            <a:r>
              <a:rPr lang="en-US" altLang="it-IT" sz="1000" b="0" dirty="0" err="1">
                <a:solidFill>
                  <a:srgbClr val="333399"/>
                </a:solidFill>
              </a:rPr>
              <a:t>navicella</a:t>
            </a:r>
            <a:endParaRPr lang="en-US" altLang="it-IT" sz="1000" b="0" i="1" dirty="0">
              <a:solidFill>
                <a:srgbClr val="333399"/>
              </a:solidFill>
            </a:endParaRPr>
          </a:p>
        </p:txBody>
      </p:sp>
      <p:sp>
        <p:nvSpPr>
          <p:cNvPr id="16" name="Rettangolo con angoli arrotondati 15">
            <a:extLst>
              <a:ext uri="{FF2B5EF4-FFF2-40B4-BE49-F238E27FC236}">
                <a16:creationId xmlns:a16="http://schemas.microsoft.com/office/drawing/2014/main" id="{F6802F9D-363D-4C44-8059-72A16C596A8E}"/>
              </a:ext>
            </a:extLst>
          </p:cNvPr>
          <p:cNvSpPr/>
          <p:nvPr/>
        </p:nvSpPr>
        <p:spPr bwMode="auto">
          <a:xfrm>
            <a:off x="1543470" y="2240267"/>
            <a:ext cx="2042939" cy="469330"/>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17" name="Connettore 2 34">
            <a:extLst>
              <a:ext uri="{FF2B5EF4-FFF2-40B4-BE49-F238E27FC236}">
                <a16:creationId xmlns:a16="http://schemas.microsoft.com/office/drawing/2014/main" id="{1E8C4702-0355-4EA3-B898-E3EFCEB774B5}"/>
              </a:ext>
            </a:extLst>
          </p:cNvPr>
          <p:cNvCxnSpPr>
            <a:cxnSpLocks/>
            <a:stCxn id="16" idx="3"/>
            <a:endCxn id="18" idx="1"/>
          </p:cNvCxnSpPr>
          <p:nvPr/>
        </p:nvCxnSpPr>
        <p:spPr bwMode="auto">
          <a:xfrm>
            <a:off x="3586409" y="2474932"/>
            <a:ext cx="1616867" cy="519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8" name="Rectangle 3">
            <a:extLst>
              <a:ext uri="{FF2B5EF4-FFF2-40B4-BE49-F238E27FC236}">
                <a16:creationId xmlns:a16="http://schemas.microsoft.com/office/drawing/2014/main" id="{4132F9B1-BA9A-4059-8B6A-2964558DD180}"/>
              </a:ext>
            </a:extLst>
          </p:cNvPr>
          <p:cNvSpPr txBox="1">
            <a:spLocks noChangeArrowheads="1"/>
          </p:cNvSpPr>
          <p:nvPr/>
        </p:nvSpPr>
        <p:spPr bwMode="auto">
          <a:xfrm>
            <a:off x="5203276" y="2380109"/>
            <a:ext cx="2267272" cy="2000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Ciclo</a:t>
            </a:r>
            <a:r>
              <a:rPr lang="en-US" altLang="it-IT" sz="1000" b="0" dirty="0">
                <a:solidFill>
                  <a:srgbClr val="333399"/>
                </a:solidFill>
              </a:rPr>
              <a:t> per il </a:t>
            </a:r>
            <a:r>
              <a:rPr lang="en-US" altLang="it-IT" sz="1000" b="0" dirty="0" err="1">
                <a:solidFill>
                  <a:srgbClr val="333399"/>
                </a:solidFill>
              </a:rPr>
              <a:t>calcolo</a:t>
            </a:r>
            <a:r>
              <a:rPr lang="en-US" altLang="it-IT" sz="1000" b="0" dirty="0">
                <a:solidFill>
                  <a:srgbClr val="333399"/>
                </a:solidFill>
              </a:rPr>
              <a:t> di </a:t>
            </a:r>
            <a:r>
              <a:rPr lang="en-US" altLang="it-IT" sz="1000" b="0" dirty="0" err="1">
                <a:solidFill>
                  <a:srgbClr val="333399"/>
                </a:solidFill>
              </a:rPr>
              <a:t>quanti</a:t>
            </a:r>
            <a:r>
              <a:rPr lang="en-US" altLang="it-IT" sz="1000" b="0" dirty="0">
                <a:solidFill>
                  <a:srgbClr val="333399"/>
                </a:solidFill>
              </a:rPr>
              <a:t> </a:t>
            </a:r>
            <a:r>
              <a:rPr lang="en-US" altLang="it-IT" sz="1000" b="0" dirty="0" err="1">
                <a:solidFill>
                  <a:srgbClr val="333399"/>
                </a:solidFill>
              </a:rPr>
              <a:t>pianeti</a:t>
            </a:r>
            <a:r>
              <a:rPr lang="en-US" altLang="it-IT" sz="1000" b="0" dirty="0">
                <a:solidFill>
                  <a:srgbClr val="333399"/>
                </a:solidFill>
              </a:rPr>
              <a:t> </a:t>
            </a:r>
            <a:r>
              <a:rPr lang="en-US" altLang="it-IT" sz="1000" b="0" dirty="0" err="1">
                <a:solidFill>
                  <a:srgbClr val="333399"/>
                </a:solidFill>
              </a:rPr>
              <a:t>singoli</a:t>
            </a:r>
            <a:r>
              <a:rPr lang="en-US" altLang="it-IT" sz="1000" b="0" dirty="0">
                <a:solidFill>
                  <a:srgbClr val="333399"/>
                </a:solidFill>
              </a:rPr>
              <a:t> </a:t>
            </a:r>
            <a:r>
              <a:rPr lang="en-US" altLang="it-IT" sz="1000" b="0" dirty="0" err="1">
                <a:solidFill>
                  <a:srgbClr val="333399"/>
                </a:solidFill>
              </a:rPr>
              <a:t>vado</a:t>
            </a:r>
            <a:r>
              <a:rPr lang="en-US" altLang="it-IT" sz="1000" b="0" dirty="0">
                <a:solidFill>
                  <a:srgbClr val="333399"/>
                </a:solidFill>
              </a:rPr>
              <a:t> a </a:t>
            </a:r>
            <a:r>
              <a:rPr lang="en-US" altLang="it-IT" sz="1000" b="0" dirty="0" err="1">
                <a:solidFill>
                  <a:srgbClr val="333399"/>
                </a:solidFill>
              </a:rPr>
              <a:t>visitare</a:t>
            </a:r>
            <a:endParaRPr lang="en-US" altLang="it-IT" sz="1000" b="0" i="1" dirty="0">
              <a:solidFill>
                <a:srgbClr val="333399"/>
              </a:solidFill>
            </a:endParaRPr>
          </a:p>
        </p:txBody>
      </p:sp>
      <p:sp>
        <p:nvSpPr>
          <p:cNvPr id="19" name="Rettangolo con angoli arrotondati 18">
            <a:extLst>
              <a:ext uri="{FF2B5EF4-FFF2-40B4-BE49-F238E27FC236}">
                <a16:creationId xmlns:a16="http://schemas.microsoft.com/office/drawing/2014/main" id="{E2033085-5B14-4EFA-AD74-12259FB97B59}"/>
              </a:ext>
            </a:extLst>
          </p:cNvPr>
          <p:cNvSpPr/>
          <p:nvPr/>
        </p:nvSpPr>
        <p:spPr bwMode="auto">
          <a:xfrm>
            <a:off x="1543470" y="2969329"/>
            <a:ext cx="1322167" cy="140951"/>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20" name="Connettore 2 19">
            <a:extLst>
              <a:ext uri="{FF2B5EF4-FFF2-40B4-BE49-F238E27FC236}">
                <a16:creationId xmlns:a16="http://schemas.microsoft.com/office/drawing/2014/main" id="{AEE59E93-A8BB-450A-8BA8-C2EB9881008F}"/>
              </a:ext>
            </a:extLst>
          </p:cNvPr>
          <p:cNvCxnSpPr>
            <a:cxnSpLocks/>
            <a:stCxn id="19" idx="3"/>
            <a:endCxn id="21" idx="1"/>
          </p:cNvCxnSpPr>
          <p:nvPr/>
        </p:nvCxnSpPr>
        <p:spPr bwMode="auto">
          <a:xfrm flipV="1">
            <a:off x="2865637" y="3023427"/>
            <a:ext cx="4045599" cy="1637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1" name="Rectangle 3">
            <a:extLst>
              <a:ext uri="{FF2B5EF4-FFF2-40B4-BE49-F238E27FC236}">
                <a16:creationId xmlns:a16="http://schemas.microsoft.com/office/drawing/2014/main" id="{8BF0FAA6-B334-4587-9327-1505E85430A1}"/>
              </a:ext>
            </a:extLst>
          </p:cNvPr>
          <p:cNvSpPr txBox="1">
            <a:spLocks noChangeArrowheads="1"/>
          </p:cNvSpPr>
          <p:nvPr/>
        </p:nvSpPr>
        <p:spPr bwMode="auto">
          <a:xfrm>
            <a:off x="6911236" y="2888561"/>
            <a:ext cx="2133600" cy="2697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Svuoto</a:t>
            </a:r>
            <a:r>
              <a:rPr lang="en-US" altLang="it-IT" sz="1000" b="0" dirty="0">
                <a:solidFill>
                  <a:srgbClr val="333399"/>
                </a:solidFill>
              </a:rPr>
              <a:t> il </a:t>
            </a:r>
            <a:r>
              <a:rPr lang="en-US" altLang="it-IT" sz="1000" b="0" dirty="0" err="1">
                <a:solidFill>
                  <a:srgbClr val="333399"/>
                </a:solidFill>
              </a:rPr>
              <a:t>dizionario</a:t>
            </a:r>
            <a:r>
              <a:rPr lang="en-US" altLang="it-IT" sz="1000" b="0" dirty="0">
                <a:solidFill>
                  <a:srgbClr val="333399"/>
                </a:solidFill>
              </a:rPr>
              <a:t> </a:t>
            </a:r>
            <a:r>
              <a:rPr lang="en-US" altLang="it-IT" sz="1000" b="0" dirty="0" err="1">
                <a:solidFill>
                  <a:srgbClr val="333399"/>
                </a:solidFill>
              </a:rPr>
              <a:t>dei</a:t>
            </a:r>
            <a:r>
              <a:rPr lang="en-US" altLang="it-IT" sz="1000" b="0" dirty="0">
                <a:solidFill>
                  <a:srgbClr val="333399"/>
                </a:solidFill>
              </a:rPr>
              <a:t> rank </a:t>
            </a:r>
            <a:r>
              <a:rPr lang="en-US" altLang="it-IT" sz="1000" b="0" dirty="0" err="1">
                <a:solidFill>
                  <a:srgbClr val="333399"/>
                </a:solidFill>
              </a:rPr>
              <a:t>dei</a:t>
            </a:r>
            <a:r>
              <a:rPr lang="en-US" altLang="it-IT" sz="1000" b="0" dirty="0">
                <a:solidFill>
                  <a:srgbClr val="333399"/>
                </a:solidFill>
              </a:rPr>
              <a:t> </a:t>
            </a:r>
            <a:r>
              <a:rPr lang="en-US" altLang="it-IT" sz="1000" b="0" dirty="0" err="1">
                <a:solidFill>
                  <a:srgbClr val="333399"/>
                </a:solidFill>
              </a:rPr>
              <a:t>pianeti</a:t>
            </a:r>
            <a:r>
              <a:rPr lang="en-US" altLang="it-IT" sz="1000" b="0" dirty="0">
                <a:solidFill>
                  <a:srgbClr val="333399"/>
                </a:solidFill>
              </a:rPr>
              <a:t>, per </a:t>
            </a:r>
            <a:r>
              <a:rPr lang="en-US" altLang="it-IT" sz="1000" b="0" dirty="0" err="1">
                <a:solidFill>
                  <a:srgbClr val="333399"/>
                </a:solidFill>
              </a:rPr>
              <a:t>riutilizzare</a:t>
            </a:r>
            <a:r>
              <a:rPr lang="en-US" altLang="it-IT" sz="1000" b="0" dirty="0">
                <a:solidFill>
                  <a:srgbClr val="333399"/>
                </a:solidFill>
              </a:rPr>
              <a:t> il </a:t>
            </a:r>
            <a:r>
              <a:rPr lang="en-US" altLang="it-IT" sz="1000" b="0" dirty="0" err="1">
                <a:solidFill>
                  <a:srgbClr val="333399"/>
                </a:solidFill>
              </a:rPr>
              <a:t>dizionario</a:t>
            </a:r>
            <a:r>
              <a:rPr lang="en-US" altLang="it-IT" sz="1000" b="0" dirty="0">
                <a:solidFill>
                  <a:srgbClr val="333399"/>
                </a:solidFill>
              </a:rPr>
              <a:t> </a:t>
            </a:r>
            <a:r>
              <a:rPr lang="en-US" altLang="it-IT" sz="1000" b="0" dirty="0" err="1">
                <a:solidFill>
                  <a:srgbClr val="333399"/>
                </a:solidFill>
              </a:rPr>
              <a:t>nella</a:t>
            </a:r>
            <a:r>
              <a:rPr lang="en-US" altLang="it-IT" sz="1000" b="0" dirty="0">
                <a:solidFill>
                  <a:srgbClr val="333399"/>
                </a:solidFill>
              </a:rPr>
              <a:t> </a:t>
            </a:r>
            <a:r>
              <a:rPr lang="en-US" altLang="it-IT" sz="1000" b="0" dirty="0" err="1">
                <a:solidFill>
                  <a:srgbClr val="333399"/>
                </a:solidFill>
              </a:rPr>
              <a:t>prossima</a:t>
            </a:r>
            <a:r>
              <a:rPr lang="en-US" altLang="it-IT" sz="1000" b="0" dirty="0">
                <a:solidFill>
                  <a:srgbClr val="333399"/>
                </a:solidFill>
              </a:rPr>
              <a:t> </a:t>
            </a:r>
            <a:r>
              <a:rPr lang="en-US" altLang="it-IT" sz="1000" b="0" dirty="0" err="1">
                <a:solidFill>
                  <a:srgbClr val="333399"/>
                </a:solidFill>
              </a:rPr>
              <a:t>iterazione</a:t>
            </a:r>
            <a:endParaRPr lang="en-US" altLang="it-IT" sz="1000" b="0" i="1" dirty="0">
              <a:solidFill>
                <a:srgbClr val="333399"/>
              </a:solidFill>
            </a:endParaRPr>
          </a:p>
        </p:txBody>
      </p:sp>
      <p:sp>
        <p:nvSpPr>
          <p:cNvPr id="22" name="Rettangolo con angoli arrotondati 21">
            <a:extLst>
              <a:ext uri="{FF2B5EF4-FFF2-40B4-BE49-F238E27FC236}">
                <a16:creationId xmlns:a16="http://schemas.microsoft.com/office/drawing/2014/main" id="{23438ECB-6FB5-4F8F-B3EE-74D3EFA9528F}"/>
              </a:ext>
            </a:extLst>
          </p:cNvPr>
          <p:cNvSpPr/>
          <p:nvPr/>
        </p:nvSpPr>
        <p:spPr bwMode="auto">
          <a:xfrm>
            <a:off x="1785111" y="3385095"/>
            <a:ext cx="5606169" cy="441625"/>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23" name="Connettore 2 22">
            <a:extLst>
              <a:ext uri="{FF2B5EF4-FFF2-40B4-BE49-F238E27FC236}">
                <a16:creationId xmlns:a16="http://schemas.microsoft.com/office/drawing/2014/main" id="{AF3AD80B-C250-4970-A178-7445A653F68E}"/>
              </a:ext>
            </a:extLst>
          </p:cNvPr>
          <p:cNvCxnSpPr>
            <a:cxnSpLocks/>
            <a:stCxn id="22" idx="3"/>
            <a:endCxn id="24" idx="0"/>
          </p:cNvCxnSpPr>
          <p:nvPr/>
        </p:nvCxnSpPr>
        <p:spPr bwMode="auto">
          <a:xfrm>
            <a:off x="7391280" y="3605908"/>
            <a:ext cx="586756" cy="368079"/>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4" name="Rectangle 3">
            <a:extLst>
              <a:ext uri="{FF2B5EF4-FFF2-40B4-BE49-F238E27FC236}">
                <a16:creationId xmlns:a16="http://schemas.microsoft.com/office/drawing/2014/main" id="{DB88A2C1-37F7-49F3-BF25-668157D85064}"/>
              </a:ext>
            </a:extLst>
          </p:cNvPr>
          <p:cNvSpPr txBox="1">
            <a:spLocks noChangeArrowheads="1"/>
          </p:cNvSpPr>
          <p:nvPr/>
        </p:nvSpPr>
        <p:spPr bwMode="auto">
          <a:xfrm>
            <a:off x="6861787" y="3973987"/>
            <a:ext cx="2232497" cy="17937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Riempio</a:t>
            </a:r>
            <a:r>
              <a:rPr lang="en-US" altLang="it-IT" sz="1000" b="0" dirty="0">
                <a:solidFill>
                  <a:srgbClr val="333399"/>
                </a:solidFill>
              </a:rPr>
              <a:t> </a:t>
            </a:r>
            <a:r>
              <a:rPr lang="en-US" altLang="it-IT" sz="1000" b="0" dirty="0" err="1">
                <a:solidFill>
                  <a:srgbClr val="333399"/>
                </a:solidFill>
              </a:rPr>
              <a:t>i</a:t>
            </a:r>
            <a:r>
              <a:rPr lang="en-US" altLang="it-IT" sz="1000" b="0" dirty="0">
                <a:solidFill>
                  <a:srgbClr val="333399"/>
                </a:solidFill>
              </a:rPr>
              <a:t> containers del </a:t>
            </a:r>
            <a:r>
              <a:rPr lang="en-US" altLang="it-IT" sz="1000" b="0" dirty="0" err="1">
                <a:solidFill>
                  <a:srgbClr val="333399"/>
                </a:solidFill>
              </a:rPr>
              <a:t>valore</a:t>
            </a:r>
            <a:r>
              <a:rPr lang="en-US" altLang="it-IT" sz="1000" b="0" dirty="0">
                <a:solidFill>
                  <a:srgbClr val="333399"/>
                </a:solidFill>
              </a:rPr>
              <a:t> di </a:t>
            </a:r>
            <a:r>
              <a:rPr lang="en-US" altLang="it-IT" sz="1000" b="0" dirty="0" err="1">
                <a:solidFill>
                  <a:srgbClr val="333399"/>
                </a:solidFill>
              </a:rPr>
              <a:t>liquidi</a:t>
            </a:r>
            <a:r>
              <a:rPr lang="en-US" altLang="it-IT" sz="1000" b="0" dirty="0">
                <a:solidFill>
                  <a:srgbClr val="333399"/>
                </a:solidFill>
              </a:rPr>
              <a:t> di cui dispone il </a:t>
            </a:r>
            <a:r>
              <a:rPr lang="en-US" altLang="it-IT" sz="1000" b="0" dirty="0" err="1">
                <a:solidFill>
                  <a:srgbClr val="333399"/>
                </a:solidFill>
              </a:rPr>
              <a:t>pianeta</a:t>
            </a:r>
            <a:r>
              <a:rPr lang="en-US" altLang="it-IT" sz="1000" b="0" dirty="0">
                <a:solidFill>
                  <a:srgbClr val="333399"/>
                </a:solidFill>
              </a:rPr>
              <a:t>, solo se il </a:t>
            </a:r>
            <a:r>
              <a:rPr lang="en-US" altLang="it-IT" sz="1000" b="0" dirty="0" err="1">
                <a:solidFill>
                  <a:srgbClr val="333399"/>
                </a:solidFill>
              </a:rPr>
              <a:t>pianeta</a:t>
            </a:r>
            <a:r>
              <a:rPr lang="en-US" altLang="it-IT" sz="1000" b="0" dirty="0">
                <a:solidFill>
                  <a:srgbClr val="333399"/>
                </a:solidFill>
              </a:rPr>
              <a:t> non è </a:t>
            </a:r>
            <a:r>
              <a:rPr lang="en-US" altLang="it-IT" sz="1000" b="0" dirty="0" err="1">
                <a:solidFill>
                  <a:srgbClr val="333399"/>
                </a:solidFill>
              </a:rPr>
              <a:t>stato</a:t>
            </a:r>
            <a:r>
              <a:rPr lang="en-US" altLang="it-IT" sz="1000" b="0" dirty="0">
                <a:solidFill>
                  <a:srgbClr val="333399"/>
                </a:solidFill>
              </a:rPr>
              <a:t> </a:t>
            </a:r>
            <a:r>
              <a:rPr lang="en-US" altLang="it-IT" sz="1000" b="0" dirty="0" err="1">
                <a:solidFill>
                  <a:srgbClr val="333399"/>
                </a:solidFill>
              </a:rPr>
              <a:t>già</a:t>
            </a:r>
            <a:r>
              <a:rPr lang="en-US" altLang="it-IT" sz="1000" b="0" dirty="0">
                <a:solidFill>
                  <a:srgbClr val="333399"/>
                </a:solidFill>
              </a:rPr>
              <a:t> </a:t>
            </a:r>
            <a:r>
              <a:rPr lang="en-US" altLang="it-IT" sz="1000" b="0" dirty="0" err="1">
                <a:solidFill>
                  <a:srgbClr val="333399"/>
                </a:solidFill>
              </a:rPr>
              <a:t>visitato</a:t>
            </a:r>
            <a:r>
              <a:rPr lang="en-US" altLang="it-IT" sz="1000" b="0" dirty="0">
                <a:solidFill>
                  <a:srgbClr val="333399"/>
                </a:solidFill>
              </a:rPr>
              <a:t> e se il container non è </a:t>
            </a:r>
            <a:r>
              <a:rPr lang="en-US" altLang="it-IT" sz="1000" b="0" dirty="0" err="1">
                <a:solidFill>
                  <a:srgbClr val="333399"/>
                </a:solidFill>
              </a:rPr>
              <a:t>pieno</a:t>
            </a:r>
            <a:endParaRPr lang="en-US" altLang="it-IT" sz="1000" b="0" i="1" dirty="0">
              <a:solidFill>
                <a:srgbClr val="333399"/>
              </a:solidFill>
            </a:endParaRPr>
          </a:p>
        </p:txBody>
      </p:sp>
      <p:sp>
        <p:nvSpPr>
          <p:cNvPr id="83" name="Rettangolo con angoli arrotondati 82">
            <a:extLst>
              <a:ext uri="{FF2B5EF4-FFF2-40B4-BE49-F238E27FC236}">
                <a16:creationId xmlns:a16="http://schemas.microsoft.com/office/drawing/2014/main" id="{1B0D4AC8-A4AE-4838-9B1E-7B536E6573C3}"/>
              </a:ext>
            </a:extLst>
          </p:cNvPr>
          <p:cNvSpPr/>
          <p:nvPr/>
        </p:nvSpPr>
        <p:spPr bwMode="auto">
          <a:xfrm>
            <a:off x="1543470" y="3961054"/>
            <a:ext cx="2452466" cy="140481"/>
          </a:xfrm>
          <a:prstGeom prst="roundRect">
            <a:avLst>
              <a:gd name="adj" fmla="val 21049"/>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cxnSp>
        <p:nvCxnSpPr>
          <p:cNvPr id="84" name="Connettore 2 83">
            <a:extLst>
              <a:ext uri="{FF2B5EF4-FFF2-40B4-BE49-F238E27FC236}">
                <a16:creationId xmlns:a16="http://schemas.microsoft.com/office/drawing/2014/main" id="{BA2450F5-A022-4639-BF4E-E0E62CE9CF67}"/>
              </a:ext>
            </a:extLst>
          </p:cNvPr>
          <p:cNvCxnSpPr>
            <a:cxnSpLocks/>
            <a:stCxn id="83" idx="3"/>
            <a:endCxn id="85" idx="0"/>
          </p:cNvCxnSpPr>
          <p:nvPr/>
        </p:nvCxnSpPr>
        <p:spPr bwMode="auto">
          <a:xfrm>
            <a:off x="3995936" y="4031295"/>
            <a:ext cx="2340976" cy="503764"/>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85" name="Rectangle 3">
            <a:extLst>
              <a:ext uri="{FF2B5EF4-FFF2-40B4-BE49-F238E27FC236}">
                <a16:creationId xmlns:a16="http://schemas.microsoft.com/office/drawing/2014/main" id="{DA0F7CC2-70B1-47C8-9E9D-27C0EAD624CF}"/>
              </a:ext>
            </a:extLst>
          </p:cNvPr>
          <p:cNvSpPr txBox="1">
            <a:spLocks noChangeArrowheads="1"/>
          </p:cNvSpPr>
          <p:nvPr/>
        </p:nvSpPr>
        <p:spPr bwMode="auto">
          <a:xfrm>
            <a:off x="5688840" y="4535059"/>
            <a:ext cx="1296144" cy="2688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333399"/>
                </a:solidFill>
              </a:rPr>
              <a:t>Setto</a:t>
            </a:r>
            <a:r>
              <a:rPr lang="en-US" altLang="it-IT" sz="1000" b="0" dirty="0">
                <a:solidFill>
                  <a:srgbClr val="333399"/>
                </a:solidFill>
              </a:rPr>
              <a:t> il </a:t>
            </a:r>
            <a:r>
              <a:rPr lang="en-US" altLang="it-IT" sz="1000" b="0" dirty="0" err="1">
                <a:solidFill>
                  <a:srgbClr val="333399"/>
                </a:solidFill>
              </a:rPr>
              <a:t>pianeta</a:t>
            </a:r>
            <a:r>
              <a:rPr lang="en-US" altLang="it-IT" sz="1000" b="0" dirty="0">
                <a:solidFill>
                  <a:srgbClr val="333399"/>
                </a:solidFill>
              </a:rPr>
              <a:t> come </a:t>
            </a:r>
            <a:r>
              <a:rPr lang="en-US" altLang="it-IT" sz="1000" b="0" dirty="0" err="1">
                <a:solidFill>
                  <a:srgbClr val="333399"/>
                </a:solidFill>
              </a:rPr>
              <a:t>visitato</a:t>
            </a:r>
            <a:r>
              <a:rPr lang="en-US" altLang="it-IT" sz="1000" b="0" dirty="0">
                <a:solidFill>
                  <a:srgbClr val="333399"/>
                </a:solidFill>
              </a:rPr>
              <a:t> </a:t>
            </a:r>
            <a:endParaRPr lang="en-US" altLang="it-IT" sz="1000" b="0" i="1" dirty="0">
              <a:solidFill>
                <a:srgbClr val="333399"/>
              </a:solidFill>
            </a:endParaRPr>
          </a:p>
        </p:txBody>
      </p:sp>
    </p:spTree>
    <p:extLst>
      <p:ext uri="{BB962C8B-B14F-4D97-AF65-F5344CB8AC3E}">
        <p14:creationId xmlns:p14="http://schemas.microsoft.com/office/powerpoint/2010/main" val="146990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fade">
                                      <p:cBhvr>
                                        <p:cTn id="6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2" grpId="0"/>
      <p:bldP spid="16" grpId="0" animBg="1"/>
      <p:bldP spid="18" grpId="0"/>
      <p:bldP spid="19" grpId="0" animBg="1"/>
      <p:bldP spid="21" grpId="0"/>
      <p:bldP spid="22" grpId="0" animBg="1"/>
      <p:bldP spid="24" grpId="0"/>
      <p:bldP spid="83" grpId="0" animBg="1"/>
      <p:bldP spid="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output</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38</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389129" y="988368"/>
            <a:ext cx="76331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Attuando</a:t>
            </a:r>
            <a:r>
              <a:rPr lang="en-US" altLang="it-IT" sz="1200" b="0" dirty="0"/>
              <a:t> </a:t>
            </a:r>
            <a:r>
              <a:rPr lang="en-US" altLang="it-IT" sz="1200" b="0" dirty="0" err="1"/>
              <a:t>questa</a:t>
            </a:r>
            <a:r>
              <a:rPr lang="en-US" altLang="it-IT" sz="1200" b="0" dirty="0"/>
              <a:t> </a:t>
            </a:r>
            <a:r>
              <a:rPr lang="en-US" altLang="it-IT" sz="1200" b="0" dirty="0" err="1"/>
              <a:t>scelta</a:t>
            </a:r>
            <a:r>
              <a:rPr lang="en-US" altLang="it-IT" sz="1200" b="0" dirty="0"/>
              <a:t> di nodi </a:t>
            </a:r>
            <a:r>
              <a:rPr lang="en-US" altLang="it-IT" sz="1200" b="0" dirty="0" err="1"/>
              <a:t>basata</a:t>
            </a:r>
            <a:r>
              <a:rPr lang="en-US" altLang="it-IT" sz="1200" b="0" dirty="0"/>
              <a:t> non </a:t>
            </a:r>
            <a:r>
              <a:rPr lang="en-US" altLang="it-IT" sz="1200" b="0" dirty="0" err="1"/>
              <a:t>più</a:t>
            </a:r>
            <a:r>
              <a:rPr lang="en-US" altLang="it-IT" sz="1200" b="0" dirty="0"/>
              <a:t> solo </a:t>
            </a:r>
            <a:r>
              <a:rPr lang="en-US" altLang="it-IT" sz="1200" b="0" dirty="0" err="1"/>
              <a:t>guardando</a:t>
            </a:r>
            <a:r>
              <a:rPr lang="en-US" altLang="it-IT" sz="1200" b="0" dirty="0"/>
              <a:t> il </a:t>
            </a:r>
            <a:r>
              <a:rPr lang="en-US" altLang="it-IT" sz="1200" b="0" dirty="0" err="1"/>
              <a:t>costo</a:t>
            </a:r>
            <a:r>
              <a:rPr lang="en-US" altLang="it-IT" sz="1200" b="0" dirty="0"/>
              <a:t> del link, mi </a:t>
            </a:r>
            <a:r>
              <a:rPr lang="en-US" altLang="it-IT" sz="1200" b="0" dirty="0" err="1"/>
              <a:t>rende</a:t>
            </a:r>
            <a:r>
              <a:rPr lang="en-US" altLang="it-IT" sz="1200" b="0" dirty="0"/>
              <a:t> </a:t>
            </a:r>
            <a:r>
              <a:rPr lang="en-US" altLang="it-IT" sz="1200" b="0" dirty="0" err="1"/>
              <a:t>estremamente</a:t>
            </a:r>
            <a:r>
              <a:rPr lang="en-US" altLang="it-IT" sz="1200" b="0" dirty="0"/>
              <a:t> </a:t>
            </a:r>
            <a:r>
              <a:rPr lang="en-US" altLang="it-IT" sz="1200" b="0" dirty="0" err="1"/>
              <a:t>raro</a:t>
            </a:r>
            <a:r>
              <a:rPr lang="en-US" altLang="it-IT" sz="1200" b="0" dirty="0"/>
              <a:t> il </a:t>
            </a:r>
            <a:r>
              <a:rPr lang="en-US" altLang="it-IT" sz="1200" b="0" dirty="0" err="1"/>
              <a:t>fatto</a:t>
            </a:r>
            <a:r>
              <a:rPr lang="en-US" altLang="it-IT" sz="1200" b="0" dirty="0"/>
              <a:t> </a:t>
            </a:r>
            <a:r>
              <a:rPr lang="en-US" altLang="it-IT" sz="1200" b="0" dirty="0" err="1"/>
              <a:t>che</a:t>
            </a:r>
            <a:r>
              <a:rPr lang="en-US" altLang="it-IT" sz="1200" b="0" dirty="0"/>
              <a:t> io </a:t>
            </a:r>
            <a:r>
              <a:rPr lang="en-US" altLang="it-IT" sz="1200" b="0" dirty="0" err="1"/>
              <a:t>possa</a:t>
            </a:r>
            <a:r>
              <a:rPr lang="en-US" altLang="it-IT" sz="1200" b="0" dirty="0"/>
              <a:t> </a:t>
            </a:r>
            <a:r>
              <a:rPr lang="en-US" altLang="it-IT" sz="1200" b="0" dirty="0" err="1"/>
              <a:t>passare</a:t>
            </a:r>
            <a:r>
              <a:rPr lang="en-US" altLang="it-IT" sz="1200" b="0" dirty="0"/>
              <a:t> </a:t>
            </a:r>
            <a:r>
              <a:rPr lang="en-US" altLang="it-IT" sz="1200" b="0" dirty="0" err="1"/>
              <a:t>su</a:t>
            </a:r>
            <a:r>
              <a:rPr lang="en-US" altLang="it-IT" sz="1200" b="0" dirty="0"/>
              <a:t> nodi </a:t>
            </a:r>
            <a:r>
              <a:rPr lang="en-US" altLang="it-IT" sz="1200" b="0" dirty="0" err="1"/>
              <a:t>già</a:t>
            </a:r>
            <a:r>
              <a:rPr lang="en-US" altLang="it-IT" sz="1200" b="0" dirty="0"/>
              <a:t> </a:t>
            </a:r>
            <a:r>
              <a:rPr lang="en-US" altLang="it-IT" sz="1200" b="0" dirty="0" err="1"/>
              <a:t>visitati</a:t>
            </a:r>
            <a:r>
              <a:rPr lang="en-US" altLang="it-IT" sz="1200" b="0" dirty="0"/>
              <a:t>, ma non </a:t>
            </a:r>
            <a:r>
              <a:rPr lang="en-US" altLang="it-IT" sz="1200" b="0" dirty="0" err="1"/>
              <a:t>impossibile</a:t>
            </a:r>
            <a:r>
              <a:rPr lang="en-US" altLang="it-IT" sz="1200" b="0" dirty="0"/>
              <a:t>, dal </a:t>
            </a:r>
            <a:r>
              <a:rPr lang="en-US" altLang="it-IT" sz="1200" b="0" dirty="0" err="1"/>
              <a:t>momento</a:t>
            </a:r>
            <a:r>
              <a:rPr lang="en-US" altLang="it-IT" sz="1200" b="0" dirty="0"/>
              <a:t> </a:t>
            </a:r>
            <a:r>
              <a:rPr lang="en-US" altLang="it-IT" sz="1200" b="0" dirty="0" err="1"/>
              <a:t>che</a:t>
            </a:r>
            <a:r>
              <a:rPr lang="en-US" altLang="it-IT" sz="1200" b="0" dirty="0"/>
              <a:t> il passaggio </a:t>
            </a:r>
            <a:r>
              <a:rPr lang="en-US" altLang="it-IT" sz="1200" b="0" dirty="0" err="1"/>
              <a:t>su</a:t>
            </a:r>
            <a:r>
              <a:rPr lang="en-US" altLang="it-IT" sz="1200" b="0" dirty="0"/>
              <a:t> </a:t>
            </a:r>
            <a:r>
              <a:rPr lang="en-US" altLang="it-IT" sz="1200" b="0" dirty="0" err="1"/>
              <a:t>pianeti</a:t>
            </a:r>
            <a:r>
              <a:rPr lang="en-US" altLang="it-IT" sz="1200" b="0" dirty="0"/>
              <a:t> </a:t>
            </a:r>
            <a:r>
              <a:rPr lang="en-US" altLang="it-IT" sz="1200" b="0" dirty="0" err="1"/>
              <a:t>già</a:t>
            </a:r>
            <a:r>
              <a:rPr lang="en-US" altLang="it-IT" sz="1200" b="0" dirty="0"/>
              <a:t> </a:t>
            </a:r>
            <a:r>
              <a:rPr lang="en-US" altLang="it-IT" sz="1200" b="0" dirty="0" err="1"/>
              <a:t>visitati</a:t>
            </a:r>
            <a:r>
              <a:rPr lang="en-US" altLang="it-IT" sz="1200" b="0" dirty="0"/>
              <a:t> è </a:t>
            </a:r>
            <a:r>
              <a:rPr lang="en-US" altLang="it-IT" sz="1200" b="0" dirty="0" err="1"/>
              <a:t>comunque</a:t>
            </a:r>
            <a:r>
              <a:rPr lang="en-US" altLang="it-IT" sz="1200" b="0" dirty="0"/>
              <a:t> </a:t>
            </a:r>
            <a:r>
              <a:rPr lang="en-US" altLang="it-IT" sz="1200" b="0" dirty="0" err="1"/>
              <a:t>consentito</a:t>
            </a:r>
            <a:r>
              <a:rPr lang="en-US" altLang="it-IT" sz="1200" b="0" dirty="0"/>
              <a:t>. Si ha </a:t>
            </a:r>
            <a:r>
              <a:rPr lang="en-US" altLang="it-IT" sz="1200" b="0" dirty="0" err="1"/>
              <a:t>quindi</a:t>
            </a:r>
            <a:r>
              <a:rPr lang="en-US" altLang="it-IT" sz="1200" b="0" dirty="0"/>
              <a:t> un output </a:t>
            </a:r>
            <a:r>
              <a:rPr lang="en-US" altLang="it-IT" sz="1200" b="0" dirty="0" err="1"/>
              <a:t>decisamente</a:t>
            </a:r>
            <a:r>
              <a:rPr lang="en-US" altLang="it-IT" sz="1200" b="0" dirty="0"/>
              <a:t> </a:t>
            </a:r>
            <a:r>
              <a:rPr lang="en-US" altLang="it-IT" sz="1200" b="0" dirty="0" err="1"/>
              <a:t>più</a:t>
            </a:r>
            <a:r>
              <a:rPr lang="en-US" altLang="it-IT" sz="1200" b="0" dirty="0"/>
              <a:t> </a:t>
            </a:r>
            <a:r>
              <a:rPr lang="en-US" altLang="it-IT" sz="1200" b="0" dirty="0" err="1"/>
              <a:t>corposo</a:t>
            </a:r>
            <a:endParaRPr lang="en-US" altLang="it-IT" sz="1200" b="0" dirty="0"/>
          </a:p>
        </p:txBody>
      </p:sp>
      <p:cxnSp>
        <p:nvCxnSpPr>
          <p:cNvPr id="27" name="Connettore 2 26">
            <a:extLst>
              <a:ext uri="{FF2B5EF4-FFF2-40B4-BE49-F238E27FC236}">
                <a16:creationId xmlns:a16="http://schemas.microsoft.com/office/drawing/2014/main" id="{DD27FC34-6FE7-45F0-A063-1233355EE4FE}"/>
              </a:ext>
            </a:extLst>
          </p:cNvPr>
          <p:cNvCxnSpPr>
            <a:cxnSpLocks/>
            <a:stCxn id="3" idx="3"/>
            <a:endCxn id="28" idx="1"/>
          </p:cNvCxnSpPr>
          <p:nvPr/>
        </p:nvCxnSpPr>
        <p:spPr bwMode="auto">
          <a:xfrm>
            <a:off x="3878984" y="2395421"/>
            <a:ext cx="2421208" cy="1009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3">
            <a:extLst>
              <a:ext uri="{FF2B5EF4-FFF2-40B4-BE49-F238E27FC236}">
                <a16:creationId xmlns:a16="http://schemas.microsoft.com/office/drawing/2014/main" id="{6C5B1087-7B72-4B85-8A7B-13C1F5331F86}"/>
              </a:ext>
            </a:extLst>
          </p:cNvPr>
          <p:cNvSpPr txBox="1">
            <a:spLocks noChangeArrowheads="1"/>
          </p:cNvSpPr>
          <p:nvPr/>
        </p:nvSpPr>
        <p:spPr bwMode="auto">
          <a:xfrm>
            <a:off x="6300192" y="1937467"/>
            <a:ext cx="2232248" cy="9361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Con </a:t>
            </a:r>
            <a:r>
              <a:rPr lang="en-US" altLang="it-IT" sz="1000" b="0" dirty="0" err="1">
                <a:solidFill>
                  <a:srgbClr val="333399"/>
                </a:solidFill>
              </a:rPr>
              <a:t>questo</a:t>
            </a:r>
            <a:r>
              <a:rPr lang="en-US" altLang="it-IT" sz="1000" b="0" dirty="0">
                <a:solidFill>
                  <a:srgbClr val="333399"/>
                </a:solidFill>
              </a:rPr>
              <a:t> path </a:t>
            </a:r>
            <a:r>
              <a:rPr lang="en-US" altLang="it-IT" sz="1000" b="0" dirty="0" err="1">
                <a:solidFill>
                  <a:srgbClr val="333399"/>
                </a:solidFill>
              </a:rPr>
              <a:t>ottenuto</a:t>
            </a:r>
            <a:r>
              <a:rPr lang="en-US" altLang="it-IT" sz="1000" b="0" dirty="0">
                <a:solidFill>
                  <a:srgbClr val="333399"/>
                </a:solidFill>
              </a:rPr>
              <a:t> </a:t>
            </a:r>
            <a:r>
              <a:rPr lang="en-US" altLang="it-IT" sz="1000" b="0" dirty="0" err="1">
                <a:solidFill>
                  <a:srgbClr val="333399"/>
                </a:solidFill>
              </a:rPr>
              <a:t>si</a:t>
            </a:r>
            <a:r>
              <a:rPr lang="en-US" altLang="it-IT" sz="1000" b="0" dirty="0">
                <a:solidFill>
                  <a:srgbClr val="333399"/>
                </a:solidFill>
              </a:rPr>
              <a:t> </a:t>
            </a:r>
            <a:r>
              <a:rPr lang="en-US" altLang="it-IT" sz="1000" b="0" dirty="0" err="1">
                <a:solidFill>
                  <a:srgbClr val="333399"/>
                </a:solidFill>
              </a:rPr>
              <a:t>totalizza</a:t>
            </a:r>
            <a:r>
              <a:rPr lang="en-US" altLang="it-IT" sz="1000" b="0" dirty="0">
                <a:solidFill>
                  <a:srgbClr val="333399"/>
                </a:solidFill>
              </a:rPr>
              <a:t> un </a:t>
            </a:r>
            <a:r>
              <a:rPr lang="en-US" altLang="it-IT" sz="1000" b="0" dirty="0" err="1">
                <a:solidFill>
                  <a:srgbClr val="333399"/>
                </a:solidFill>
              </a:rPr>
              <a:t>punteggio</a:t>
            </a:r>
            <a:r>
              <a:rPr lang="en-US" altLang="it-IT" sz="1000" b="0" dirty="0">
                <a:solidFill>
                  <a:srgbClr val="333399"/>
                </a:solidFill>
              </a:rPr>
              <a:t> </a:t>
            </a:r>
            <a:r>
              <a:rPr lang="en-US" altLang="it-IT" sz="1000" b="0" dirty="0" err="1">
                <a:solidFill>
                  <a:srgbClr val="333399"/>
                </a:solidFill>
              </a:rPr>
              <a:t>elevato</a:t>
            </a:r>
            <a:r>
              <a:rPr lang="en-US" altLang="it-IT" sz="1000" b="0" dirty="0">
                <a:solidFill>
                  <a:srgbClr val="333399"/>
                </a:solidFill>
              </a:rPr>
              <a:t> </a:t>
            </a:r>
            <a:r>
              <a:rPr lang="en-US" altLang="it-IT" sz="1000" b="0" dirty="0" err="1">
                <a:solidFill>
                  <a:srgbClr val="333399"/>
                </a:solidFill>
              </a:rPr>
              <a:t>pari</a:t>
            </a:r>
            <a:r>
              <a:rPr lang="en-US" altLang="it-IT" sz="1000" b="0" dirty="0">
                <a:solidFill>
                  <a:srgbClr val="333399"/>
                </a:solidFill>
              </a:rPr>
              <a:t> a </a:t>
            </a:r>
          </a:p>
          <a:p>
            <a:pPr marL="0" indent="0" algn="ctr">
              <a:lnSpc>
                <a:spcPct val="90000"/>
              </a:lnSpc>
              <a:buNone/>
            </a:pPr>
            <a:r>
              <a:rPr lang="en-US" altLang="it-IT" sz="2800" b="0" i="1" dirty="0">
                <a:solidFill>
                  <a:srgbClr val="333399"/>
                </a:solidFill>
              </a:rPr>
              <a:t>23539.2</a:t>
            </a:r>
          </a:p>
        </p:txBody>
      </p:sp>
      <p:pic>
        <p:nvPicPr>
          <p:cNvPr id="3" name="Immagine 2">
            <a:extLst>
              <a:ext uri="{FF2B5EF4-FFF2-40B4-BE49-F238E27FC236}">
                <a16:creationId xmlns:a16="http://schemas.microsoft.com/office/drawing/2014/main" id="{CE5EBA69-C925-46F6-A404-EC3A3A0E9014}"/>
              </a:ext>
            </a:extLst>
          </p:cNvPr>
          <p:cNvPicPr>
            <a:picLocks noChangeAspect="1"/>
          </p:cNvPicPr>
          <p:nvPr/>
        </p:nvPicPr>
        <p:blipFill>
          <a:blip r:embed="rId2"/>
          <a:stretch>
            <a:fillRect/>
          </a:stretch>
        </p:blipFill>
        <p:spPr>
          <a:xfrm>
            <a:off x="1646736" y="1629596"/>
            <a:ext cx="2232248" cy="1531650"/>
          </a:xfrm>
          <a:prstGeom prst="rect">
            <a:avLst/>
          </a:prstGeom>
          <a:ln>
            <a:noFill/>
          </a:ln>
          <a:effectLst>
            <a:outerShdw blurRad="190500" algn="tl" rotWithShape="0">
              <a:srgbClr val="000000">
                <a:alpha val="70000"/>
              </a:srgbClr>
            </a:outerShdw>
          </a:effectLst>
        </p:spPr>
      </p:pic>
      <p:pic>
        <p:nvPicPr>
          <p:cNvPr id="7" name="Immagine 6">
            <a:extLst>
              <a:ext uri="{FF2B5EF4-FFF2-40B4-BE49-F238E27FC236}">
                <a16:creationId xmlns:a16="http://schemas.microsoft.com/office/drawing/2014/main" id="{577CF4DD-08F7-497C-AA0F-14B785D2DAB3}"/>
              </a:ext>
            </a:extLst>
          </p:cNvPr>
          <p:cNvPicPr>
            <a:picLocks noChangeAspect="1"/>
          </p:cNvPicPr>
          <p:nvPr/>
        </p:nvPicPr>
        <p:blipFill>
          <a:blip r:embed="rId3"/>
          <a:stretch>
            <a:fillRect/>
          </a:stretch>
        </p:blipFill>
        <p:spPr>
          <a:xfrm>
            <a:off x="1641974" y="3385460"/>
            <a:ext cx="3938138" cy="1508803"/>
          </a:xfrm>
          <a:prstGeom prst="rect">
            <a:avLst/>
          </a:prstGeom>
          <a:ln>
            <a:noFill/>
          </a:ln>
          <a:effectLst>
            <a:outerShdw blurRad="190500" algn="tl" rotWithShape="0">
              <a:srgbClr val="000000">
                <a:alpha val="70000"/>
              </a:srgbClr>
            </a:outerShdw>
          </a:effectLst>
        </p:spPr>
      </p:pic>
      <p:sp>
        <p:nvSpPr>
          <p:cNvPr id="5" name="Rettangolo 4">
            <a:extLst>
              <a:ext uri="{FF2B5EF4-FFF2-40B4-BE49-F238E27FC236}">
                <a16:creationId xmlns:a16="http://schemas.microsoft.com/office/drawing/2014/main" id="{530DA92C-7404-43FB-BB13-9770AACF5347}"/>
              </a:ext>
            </a:extLst>
          </p:cNvPr>
          <p:cNvSpPr/>
          <p:nvPr/>
        </p:nvSpPr>
        <p:spPr bwMode="auto">
          <a:xfrm>
            <a:off x="1641974" y="3114649"/>
            <a:ext cx="2232249" cy="209179"/>
          </a:xfrm>
          <a:prstGeom prst="rect">
            <a:avLst/>
          </a:prstGeom>
          <a:no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ln>
                  <a:noFill/>
                </a:ln>
                <a:solidFill>
                  <a:schemeClr val="tx1"/>
                </a:solidFill>
                <a:effectLst/>
                <a:latin typeface="Georgia" panose="02040502050405020303" pitchFamily="18" charset="0"/>
              </a:rPr>
              <a:t>……………….……</a:t>
            </a:r>
          </a:p>
        </p:txBody>
      </p:sp>
      <p:pic>
        <p:nvPicPr>
          <p:cNvPr id="11" name="Immagine 10">
            <a:extLst>
              <a:ext uri="{FF2B5EF4-FFF2-40B4-BE49-F238E27FC236}">
                <a16:creationId xmlns:a16="http://schemas.microsoft.com/office/drawing/2014/main" id="{43FF722E-16A2-41CA-B448-9684520BFEC3}"/>
              </a:ext>
            </a:extLst>
          </p:cNvPr>
          <p:cNvPicPr>
            <a:picLocks noChangeAspect="1"/>
          </p:cNvPicPr>
          <p:nvPr/>
        </p:nvPicPr>
        <p:blipFill>
          <a:blip r:embed="rId4"/>
          <a:stretch>
            <a:fillRect/>
          </a:stretch>
        </p:blipFill>
        <p:spPr>
          <a:xfrm>
            <a:off x="6374032" y="2875562"/>
            <a:ext cx="2084567" cy="3704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442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Problemi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39</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60376"/>
            <a:ext cx="763314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Un </a:t>
            </a:r>
            <a:r>
              <a:rPr lang="en-US" altLang="it-IT" sz="1200" b="0" dirty="0" err="1"/>
              <a:t>problema</a:t>
            </a:r>
            <a:r>
              <a:rPr lang="en-US" altLang="it-IT" sz="1200" b="0" dirty="0"/>
              <a:t> </a:t>
            </a:r>
            <a:r>
              <a:rPr lang="en-US" altLang="it-IT" sz="1200" b="0" dirty="0" err="1"/>
              <a:t>riscontrato</a:t>
            </a:r>
            <a:r>
              <a:rPr lang="en-US" altLang="it-IT" sz="1200" b="0" dirty="0"/>
              <a:t> </a:t>
            </a:r>
            <a:r>
              <a:rPr lang="en-US" altLang="it-IT" sz="1200" b="0" dirty="0" err="1"/>
              <a:t>durante</a:t>
            </a:r>
            <a:r>
              <a:rPr lang="en-US" altLang="it-IT" sz="1200" b="0" dirty="0"/>
              <a:t> </a:t>
            </a:r>
            <a:r>
              <a:rPr lang="en-US" altLang="it-IT" sz="1200" b="0" dirty="0" err="1"/>
              <a:t>l’esecuzione</a:t>
            </a:r>
            <a:r>
              <a:rPr lang="en-US" altLang="it-IT" sz="1200" b="0" dirty="0"/>
              <a:t> è </a:t>
            </a:r>
            <a:r>
              <a:rPr lang="en-US" altLang="it-IT" sz="1200" b="0" dirty="0" err="1"/>
              <a:t>che</a:t>
            </a:r>
            <a:r>
              <a:rPr lang="en-US" altLang="it-IT" sz="1200" b="0" dirty="0"/>
              <a:t>, è </a:t>
            </a:r>
            <a:r>
              <a:rPr lang="en-US" altLang="it-IT" sz="1200" b="0" dirty="0" err="1"/>
              <a:t>vero</a:t>
            </a:r>
            <a:r>
              <a:rPr lang="en-US" altLang="it-IT" sz="1200" b="0" dirty="0"/>
              <a:t> </a:t>
            </a:r>
            <a:r>
              <a:rPr lang="en-US" altLang="it-IT" sz="1200" b="0" dirty="0" err="1"/>
              <a:t>che</a:t>
            </a:r>
            <a:r>
              <a:rPr lang="en-US" altLang="it-IT" sz="1200" b="0" dirty="0"/>
              <a:t> </a:t>
            </a:r>
            <a:r>
              <a:rPr lang="en-US" altLang="it-IT" sz="1200" b="0" dirty="0" err="1"/>
              <a:t>quello</a:t>
            </a:r>
            <a:r>
              <a:rPr lang="en-US" altLang="it-IT" sz="1200" b="0" dirty="0"/>
              <a:t> </a:t>
            </a:r>
            <a:r>
              <a:rPr lang="en-US" altLang="it-IT" sz="1200" b="0" dirty="0" err="1"/>
              <a:t>che</a:t>
            </a:r>
            <a:r>
              <a:rPr lang="en-US" altLang="it-IT" sz="1200" b="0" dirty="0"/>
              <a:t> </a:t>
            </a:r>
            <a:r>
              <a:rPr lang="en-US" altLang="it-IT" sz="1200" b="0" dirty="0" err="1"/>
              <a:t>viene</a:t>
            </a:r>
            <a:r>
              <a:rPr lang="en-US" altLang="it-IT" sz="1200" b="0" dirty="0"/>
              <a:t> </a:t>
            </a:r>
            <a:r>
              <a:rPr lang="en-US" altLang="it-IT" sz="1200" b="0" dirty="0" err="1"/>
              <a:t>trovato</a:t>
            </a:r>
            <a:r>
              <a:rPr lang="en-US" altLang="it-IT" sz="1200" b="0" dirty="0"/>
              <a:t> è un </a:t>
            </a:r>
            <a:r>
              <a:rPr lang="en-US" altLang="it-IT" sz="1200" b="0" dirty="0" err="1"/>
              <a:t>risultato</a:t>
            </a:r>
            <a:r>
              <a:rPr lang="en-US" altLang="it-IT" sz="1200" b="0" dirty="0"/>
              <a:t> </a:t>
            </a:r>
            <a:r>
              <a:rPr lang="en-US" altLang="it-IT" sz="1200" b="0" dirty="0" err="1"/>
              <a:t>estremamente</a:t>
            </a:r>
            <a:r>
              <a:rPr lang="en-US" altLang="it-IT" sz="1200" b="0" dirty="0"/>
              <a:t> </a:t>
            </a:r>
            <a:r>
              <a:rPr lang="en-US" altLang="it-IT" sz="1200" b="0" dirty="0" err="1"/>
              <a:t>elevato</a:t>
            </a:r>
            <a:r>
              <a:rPr lang="en-US" altLang="it-IT" sz="1200" b="0" dirty="0"/>
              <a:t>, dal </a:t>
            </a:r>
            <a:r>
              <a:rPr lang="en-US" altLang="it-IT" sz="1200" b="0" dirty="0" err="1"/>
              <a:t>momento</a:t>
            </a:r>
            <a:r>
              <a:rPr lang="en-US" altLang="it-IT" sz="1200" b="0" dirty="0"/>
              <a:t> </a:t>
            </a:r>
            <a:r>
              <a:rPr lang="en-US" altLang="it-IT" sz="1200" b="0" dirty="0" err="1"/>
              <a:t>che</a:t>
            </a:r>
            <a:r>
              <a:rPr lang="en-US" altLang="it-IT" sz="1200" b="0" dirty="0"/>
              <a:t> </a:t>
            </a:r>
            <a:r>
              <a:rPr lang="en-US" altLang="it-IT" sz="1200" b="0" dirty="0" err="1"/>
              <a:t>visito</a:t>
            </a:r>
            <a:r>
              <a:rPr lang="en-US" altLang="it-IT" sz="1200" b="0" dirty="0"/>
              <a:t> un </a:t>
            </a:r>
            <a:r>
              <a:rPr lang="en-US" altLang="it-IT" sz="1200" b="0" dirty="0" err="1"/>
              <a:t>numero</a:t>
            </a:r>
            <a:r>
              <a:rPr lang="en-US" altLang="it-IT" sz="1200" b="0" dirty="0"/>
              <a:t> di nodi </a:t>
            </a:r>
            <a:r>
              <a:rPr lang="en-US" altLang="it-IT" sz="1200" b="0" dirty="0" err="1"/>
              <a:t>notevole</a:t>
            </a:r>
            <a:r>
              <a:rPr lang="en-US" altLang="it-IT" sz="1200" b="0" dirty="0"/>
              <a:t>, ma come </a:t>
            </a:r>
            <a:r>
              <a:rPr lang="en-US" altLang="it-IT" sz="1200" b="0" dirty="0" err="1"/>
              <a:t>sappiamo</a:t>
            </a:r>
            <a:r>
              <a:rPr lang="en-US" altLang="it-IT" sz="1200" b="0" dirty="0"/>
              <a:t> </a:t>
            </a:r>
            <a:r>
              <a:rPr lang="en-US" altLang="it-IT" sz="1200" b="0" dirty="0" err="1"/>
              <a:t>durante</a:t>
            </a:r>
            <a:r>
              <a:rPr lang="en-US" altLang="it-IT" sz="1200" b="0" dirty="0"/>
              <a:t> lo </a:t>
            </a:r>
            <a:r>
              <a:rPr lang="en-US" altLang="it-IT" sz="1200" b="0" dirty="0" err="1"/>
              <a:t>sviluppo</a:t>
            </a:r>
            <a:r>
              <a:rPr lang="en-US" altLang="it-IT" sz="1200" b="0" dirty="0"/>
              <a:t> di una </a:t>
            </a:r>
            <a:r>
              <a:rPr lang="en-US" altLang="it-IT" sz="1200" b="0" dirty="0" err="1"/>
              <a:t>euristica</a:t>
            </a:r>
            <a:r>
              <a:rPr lang="en-US" altLang="it-IT" sz="1200" b="0" dirty="0"/>
              <a:t> </a:t>
            </a:r>
            <a:r>
              <a:rPr lang="en-US" altLang="it-IT" sz="1200" b="0" dirty="0" err="1"/>
              <a:t>quello</a:t>
            </a:r>
            <a:r>
              <a:rPr lang="en-US" altLang="it-IT" sz="1200" b="0" dirty="0"/>
              <a:t> </a:t>
            </a:r>
            <a:r>
              <a:rPr lang="en-US" altLang="it-IT" sz="1200" b="0" dirty="0" err="1"/>
              <a:t>che</a:t>
            </a:r>
            <a:r>
              <a:rPr lang="en-US" altLang="it-IT" sz="1200" b="0" dirty="0"/>
              <a:t> è </a:t>
            </a:r>
            <a:r>
              <a:rPr lang="en-US" altLang="it-IT" sz="1200" b="0" dirty="0" err="1"/>
              <a:t>importante</a:t>
            </a:r>
            <a:r>
              <a:rPr lang="en-US" altLang="it-IT" sz="1200" b="0" dirty="0"/>
              <a:t> è un trade-off </a:t>
            </a:r>
            <a:r>
              <a:rPr lang="en-US" altLang="it-IT" sz="1200" b="0" dirty="0" err="1"/>
              <a:t>tra</a:t>
            </a:r>
            <a:r>
              <a:rPr lang="en-US" altLang="it-IT" sz="1200" b="0" dirty="0"/>
              <a:t> </a:t>
            </a:r>
            <a:r>
              <a:rPr lang="en-US" altLang="it-IT" sz="1200" b="0" dirty="0" err="1"/>
              <a:t>risultato</a:t>
            </a:r>
            <a:r>
              <a:rPr lang="en-US" altLang="it-IT" sz="1200" b="0" dirty="0"/>
              <a:t> </a:t>
            </a:r>
            <a:r>
              <a:rPr lang="en-US" altLang="it-IT" sz="1200" b="0" dirty="0" err="1"/>
              <a:t>ottenuto</a:t>
            </a:r>
            <a:r>
              <a:rPr lang="en-US" altLang="it-IT" sz="1200" b="0" dirty="0"/>
              <a:t> e tempi di </a:t>
            </a:r>
            <a:r>
              <a:rPr lang="en-US" altLang="it-IT" sz="1200" b="0" dirty="0" err="1"/>
              <a:t>esecuzione</a:t>
            </a:r>
            <a:r>
              <a:rPr lang="en-US" altLang="it-IT" sz="1200" b="0" dirty="0"/>
              <a:t> </a:t>
            </a:r>
            <a:r>
              <a:rPr lang="en-US" altLang="it-IT" sz="1200" b="0" dirty="0" err="1"/>
              <a:t>dell’algoritmo</a:t>
            </a:r>
            <a:r>
              <a:rPr lang="en-US" altLang="it-IT" sz="1200" b="0" dirty="0"/>
              <a:t>. </a:t>
            </a:r>
            <a:r>
              <a:rPr lang="en-US" altLang="it-IT" sz="1200" b="0" dirty="0" err="1"/>
              <a:t>Essendo</a:t>
            </a:r>
            <a:r>
              <a:rPr lang="en-US" altLang="it-IT" sz="1200" b="0" dirty="0"/>
              <a:t> </a:t>
            </a:r>
            <a:r>
              <a:rPr lang="en-US" altLang="it-IT" sz="1200" b="0" dirty="0" err="1"/>
              <a:t>l’istanza</a:t>
            </a:r>
            <a:r>
              <a:rPr lang="en-US" altLang="it-IT" sz="1200" b="0" dirty="0"/>
              <a:t> in </a:t>
            </a:r>
            <a:r>
              <a:rPr lang="en-US" altLang="it-IT" sz="1200" b="0" dirty="0" err="1"/>
              <a:t>esame</a:t>
            </a:r>
            <a:r>
              <a:rPr lang="en-US" altLang="it-IT" sz="1200" b="0" dirty="0"/>
              <a:t> </a:t>
            </a:r>
            <a:r>
              <a:rPr lang="en-US" altLang="it-IT" sz="1200" b="0" dirty="0" err="1"/>
              <a:t>estremamente</a:t>
            </a:r>
            <a:r>
              <a:rPr lang="en-US" altLang="it-IT" sz="1200" b="0" dirty="0"/>
              <a:t> </a:t>
            </a:r>
            <a:r>
              <a:rPr lang="en-US" altLang="it-IT" sz="1200" b="0" dirty="0" err="1"/>
              <a:t>corposa</a:t>
            </a:r>
            <a:r>
              <a:rPr lang="en-US" altLang="it-IT" sz="1200" b="0" dirty="0"/>
              <a:t>, </a:t>
            </a:r>
            <a:r>
              <a:rPr lang="en-US" altLang="it-IT" sz="1200" b="0" dirty="0" err="1"/>
              <a:t>l’algoritmo</a:t>
            </a:r>
            <a:r>
              <a:rPr lang="en-US" altLang="it-IT" sz="1200" b="0" dirty="0"/>
              <a:t> </a:t>
            </a:r>
            <a:r>
              <a:rPr lang="en-US" altLang="it-IT" sz="1200" b="0" dirty="0" err="1"/>
              <a:t>così</a:t>
            </a:r>
            <a:r>
              <a:rPr lang="en-US" altLang="it-IT" sz="1200" b="0" dirty="0"/>
              <a:t> </a:t>
            </a:r>
            <a:r>
              <a:rPr lang="en-US" altLang="it-IT" sz="1200" b="0" dirty="0" err="1"/>
              <a:t>pensato</a:t>
            </a:r>
            <a:r>
              <a:rPr lang="en-US" altLang="it-IT" sz="1200" b="0" dirty="0"/>
              <a:t> </a:t>
            </a:r>
            <a:r>
              <a:rPr lang="en-US" altLang="it-IT" sz="1200" b="0" dirty="0" err="1"/>
              <a:t>richiede</a:t>
            </a:r>
            <a:r>
              <a:rPr lang="en-US" altLang="it-IT" sz="1200" b="0" dirty="0"/>
              <a:t> un tempo di </a:t>
            </a:r>
            <a:r>
              <a:rPr lang="en-US" altLang="it-IT" sz="1200" b="0" dirty="0" err="1"/>
              <a:t>calcolo</a:t>
            </a:r>
            <a:r>
              <a:rPr lang="en-US" altLang="it-IT" sz="1200" b="0" dirty="0"/>
              <a:t> </a:t>
            </a:r>
            <a:r>
              <a:rPr lang="en-US" altLang="it-IT" sz="1200" b="0" dirty="0" err="1"/>
              <a:t>abbastanza</a:t>
            </a:r>
            <a:r>
              <a:rPr lang="en-US" altLang="it-IT" sz="1200" b="0" dirty="0"/>
              <a:t> </a:t>
            </a:r>
            <a:r>
              <a:rPr lang="en-US" altLang="it-IT" sz="1200" b="0" dirty="0" err="1"/>
              <a:t>elevato</a:t>
            </a:r>
            <a:r>
              <a:rPr lang="en-US" altLang="it-IT" sz="1200" b="0" dirty="0"/>
              <a:t>.</a:t>
            </a:r>
          </a:p>
          <a:p>
            <a:pPr marL="0" indent="0">
              <a:lnSpc>
                <a:spcPct val="90000"/>
              </a:lnSpc>
              <a:buNone/>
            </a:pPr>
            <a:r>
              <a:rPr lang="en-US" altLang="it-IT" sz="1200" b="0" dirty="0"/>
              <a:t>Per </a:t>
            </a:r>
            <a:r>
              <a:rPr lang="en-US" altLang="it-IT" sz="1200" b="0" dirty="0" err="1"/>
              <a:t>averne</a:t>
            </a:r>
            <a:r>
              <a:rPr lang="en-US" altLang="it-IT" sz="1200" b="0" dirty="0"/>
              <a:t> una </a:t>
            </a:r>
            <a:r>
              <a:rPr lang="en-US" altLang="it-IT" sz="1200" b="0" dirty="0" err="1"/>
              <a:t>misura</a:t>
            </a:r>
            <a:r>
              <a:rPr lang="en-US" altLang="it-IT" sz="1200" b="0" dirty="0"/>
              <a:t>, è possible </a:t>
            </a:r>
            <a:r>
              <a:rPr lang="en-US" altLang="it-IT" sz="1200" b="0" dirty="0" err="1"/>
              <a:t>utilizzare</a:t>
            </a:r>
            <a:r>
              <a:rPr lang="en-US" altLang="it-IT" sz="1200" b="0" dirty="0"/>
              <a:t> il </a:t>
            </a:r>
            <a:r>
              <a:rPr lang="en-US" altLang="it-IT" sz="1200" b="0" dirty="0" err="1"/>
              <a:t>comando</a:t>
            </a:r>
            <a:r>
              <a:rPr lang="en-US" altLang="it-IT" sz="1200" b="0" dirty="0"/>
              <a:t> Python </a:t>
            </a:r>
            <a:r>
              <a:rPr lang="en-US" altLang="it-IT" sz="1200" b="0" i="1" dirty="0"/>
              <a:t>datetime</a:t>
            </a:r>
            <a:r>
              <a:rPr lang="en-US" altLang="it-IT" sz="1200" b="0" dirty="0"/>
              <a:t>, </a:t>
            </a:r>
            <a:r>
              <a:rPr lang="en-US" altLang="it-IT" sz="1200" b="0" dirty="0" err="1"/>
              <a:t>che</a:t>
            </a:r>
            <a:r>
              <a:rPr lang="en-US" altLang="it-IT" sz="1200" b="0" dirty="0"/>
              <a:t> </a:t>
            </a:r>
            <a:r>
              <a:rPr lang="en-US" altLang="it-IT" sz="1200" b="0" dirty="0" err="1"/>
              <a:t>restituisce</a:t>
            </a:r>
            <a:r>
              <a:rPr lang="en-US" altLang="it-IT" sz="1200" b="0" dirty="0"/>
              <a:t> la data </a:t>
            </a:r>
            <a:r>
              <a:rPr lang="en-US" altLang="it-IT" sz="1200" b="0" dirty="0" err="1"/>
              <a:t>corrente</a:t>
            </a:r>
            <a:r>
              <a:rPr lang="en-US" altLang="it-IT" sz="1200" b="0" dirty="0"/>
              <a:t>, </a:t>
            </a:r>
            <a:r>
              <a:rPr lang="en-US" altLang="it-IT" sz="1200" b="0" dirty="0" err="1"/>
              <a:t>nel</a:t>
            </a:r>
            <a:r>
              <a:rPr lang="en-US" altLang="it-IT" sz="1200" b="0" dirty="0"/>
              <a:t> </a:t>
            </a:r>
            <a:r>
              <a:rPr lang="en-US" altLang="it-IT" sz="1200" b="0" dirty="0" err="1"/>
              <a:t>formato</a:t>
            </a:r>
            <a:r>
              <a:rPr lang="en-US" altLang="it-IT" sz="1200" b="0" dirty="0"/>
              <a:t> complete con </a:t>
            </a:r>
            <a:r>
              <a:rPr lang="en-US" altLang="it-IT" sz="1200" b="0" dirty="0" err="1"/>
              <a:t>anche</a:t>
            </a:r>
            <a:r>
              <a:rPr lang="en-US" altLang="it-IT" sz="1200" b="0" dirty="0"/>
              <a:t> ore , </a:t>
            </a:r>
            <a:r>
              <a:rPr lang="en-US" altLang="it-IT" sz="1200" b="0" dirty="0" err="1"/>
              <a:t>minuti</a:t>
            </a:r>
            <a:r>
              <a:rPr lang="en-US" altLang="it-IT" sz="1200" b="0" dirty="0"/>
              <a:t> e secondi.</a:t>
            </a:r>
          </a:p>
        </p:txBody>
      </p:sp>
      <p:pic>
        <p:nvPicPr>
          <p:cNvPr id="4" name="Immagine 3">
            <a:extLst>
              <a:ext uri="{FF2B5EF4-FFF2-40B4-BE49-F238E27FC236}">
                <a16:creationId xmlns:a16="http://schemas.microsoft.com/office/drawing/2014/main" id="{9019F7F9-0EE2-4676-A675-67DA43952676}"/>
              </a:ext>
            </a:extLst>
          </p:cNvPr>
          <p:cNvPicPr>
            <a:picLocks noChangeAspect="1"/>
          </p:cNvPicPr>
          <p:nvPr/>
        </p:nvPicPr>
        <p:blipFill>
          <a:blip r:embed="rId2"/>
          <a:stretch>
            <a:fillRect/>
          </a:stretch>
        </p:blipFill>
        <p:spPr>
          <a:xfrm>
            <a:off x="3429968" y="2647587"/>
            <a:ext cx="3292125" cy="281964"/>
          </a:xfrm>
          <a:prstGeom prst="rect">
            <a:avLst/>
          </a:prstGeom>
          <a:ln>
            <a:noFill/>
          </a:ln>
          <a:effectLst>
            <a:outerShdw blurRad="190500" algn="tl" rotWithShape="0">
              <a:srgbClr val="000000">
                <a:alpha val="70000"/>
              </a:srgbClr>
            </a:outerShdw>
          </a:effectLst>
        </p:spPr>
      </p:pic>
      <p:sp>
        <p:nvSpPr>
          <p:cNvPr id="13" name="Rettangolo con angoli arrotondati 12">
            <a:extLst>
              <a:ext uri="{FF2B5EF4-FFF2-40B4-BE49-F238E27FC236}">
                <a16:creationId xmlns:a16="http://schemas.microsoft.com/office/drawing/2014/main" id="{F0110055-F593-4DDB-A77A-09C9796DE219}"/>
              </a:ext>
            </a:extLst>
          </p:cNvPr>
          <p:cNvSpPr/>
          <p:nvPr/>
        </p:nvSpPr>
        <p:spPr bwMode="auto">
          <a:xfrm>
            <a:off x="3419872" y="2713311"/>
            <a:ext cx="648072" cy="144534"/>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4" name="Rectangle 3">
            <a:extLst>
              <a:ext uri="{FF2B5EF4-FFF2-40B4-BE49-F238E27FC236}">
                <a16:creationId xmlns:a16="http://schemas.microsoft.com/office/drawing/2014/main" id="{36296898-4E47-4AE9-B208-0949F8800A22}"/>
              </a:ext>
            </a:extLst>
          </p:cNvPr>
          <p:cNvSpPr txBox="1">
            <a:spLocks noChangeArrowheads="1"/>
          </p:cNvSpPr>
          <p:nvPr/>
        </p:nvSpPr>
        <p:spPr bwMode="auto">
          <a:xfrm>
            <a:off x="1619672" y="3119268"/>
            <a:ext cx="1365175" cy="3090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La </a:t>
            </a:r>
            <a:r>
              <a:rPr lang="en-US" altLang="it-IT" sz="1000" b="0" dirty="0" err="1">
                <a:solidFill>
                  <a:srgbClr val="333399"/>
                </a:solidFill>
              </a:rPr>
              <a:t>libreria</a:t>
            </a:r>
            <a:r>
              <a:rPr lang="en-US" altLang="it-IT" sz="1000" b="0" dirty="0">
                <a:solidFill>
                  <a:srgbClr val="333399"/>
                </a:solidFill>
              </a:rPr>
              <a:t> </a:t>
            </a:r>
            <a:r>
              <a:rPr lang="en-US" altLang="it-IT" sz="1000" b="0" i="1" dirty="0">
                <a:solidFill>
                  <a:srgbClr val="333399"/>
                </a:solidFill>
              </a:rPr>
              <a:t>datetime</a:t>
            </a:r>
            <a:r>
              <a:rPr lang="en-US" altLang="it-IT" sz="1000" b="0" dirty="0">
                <a:solidFill>
                  <a:srgbClr val="333399"/>
                </a:solidFill>
              </a:rPr>
              <a:t> è </a:t>
            </a:r>
            <a:r>
              <a:rPr lang="en-US" altLang="it-IT" sz="1000" b="0" dirty="0" err="1">
                <a:solidFill>
                  <a:srgbClr val="333399"/>
                </a:solidFill>
              </a:rPr>
              <a:t>utilizzata</a:t>
            </a:r>
            <a:r>
              <a:rPr lang="en-US" altLang="it-IT" sz="1000" b="0" dirty="0">
                <a:solidFill>
                  <a:srgbClr val="333399"/>
                </a:solidFill>
              </a:rPr>
              <a:t> per </a:t>
            </a:r>
            <a:r>
              <a:rPr lang="en-US" altLang="it-IT" sz="1000" b="0" dirty="0" err="1">
                <a:solidFill>
                  <a:srgbClr val="333399"/>
                </a:solidFill>
              </a:rPr>
              <a:t>lavorare</a:t>
            </a:r>
            <a:r>
              <a:rPr lang="en-US" altLang="it-IT" sz="1000" b="0" dirty="0">
                <a:solidFill>
                  <a:srgbClr val="333399"/>
                </a:solidFill>
              </a:rPr>
              <a:t> con le date</a:t>
            </a:r>
            <a:endParaRPr lang="en-US" altLang="it-IT" sz="1000" b="0" i="1" dirty="0">
              <a:solidFill>
                <a:srgbClr val="333399"/>
              </a:solidFill>
            </a:endParaRPr>
          </a:p>
        </p:txBody>
      </p:sp>
      <p:cxnSp>
        <p:nvCxnSpPr>
          <p:cNvPr id="15" name="Connettore 2 14">
            <a:extLst>
              <a:ext uri="{FF2B5EF4-FFF2-40B4-BE49-F238E27FC236}">
                <a16:creationId xmlns:a16="http://schemas.microsoft.com/office/drawing/2014/main" id="{C02FBD08-CA06-462A-96C5-9DD674A371A3}"/>
              </a:ext>
            </a:extLst>
          </p:cNvPr>
          <p:cNvCxnSpPr>
            <a:cxnSpLocks/>
            <a:stCxn id="13" idx="1"/>
            <a:endCxn id="14" idx="0"/>
          </p:cNvCxnSpPr>
          <p:nvPr/>
        </p:nvCxnSpPr>
        <p:spPr bwMode="auto">
          <a:xfrm rot="10800000" flipV="1">
            <a:off x="2302260" y="2785578"/>
            <a:ext cx="1117612" cy="333690"/>
          </a:xfrm>
          <a:prstGeom prst="bentConnector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4" name="Rettangolo con angoli arrotondati 23">
            <a:extLst>
              <a:ext uri="{FF2B5EF4-FFF2-40B4-BE49-F238E27FC236}">
                <a16:creationId xmlns:a16="http://schemas.microsoft.com/office/drawing/2014/main" id="{56971130-E344-4504-B6A1-40F5F76D9586}"/>
              </a:ext>
            </a:extLst>
          </p:cNvPr>
          <p:cNvSpPr/>
          <p:nvPr/>
        </p:nvSpPr>
        <p:spPr bwMode="auto">
          <a:xfrm>
            <a:off x="4067944" y="2707329"/>
            <a:ext cx="432048" cy="150516"/>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25" name="Rectangle 3">
            <a:extLst>
              <a:ext uri="{FF2B5EF4-FFF2-40B4-BE49-F238E27FC236}">
                <a16:creationId xmlns:a16="http://schemas.microsoft.com/office/drawing/2014/main" id="{1B172ED0-EA69-42CD-ADE0-F325D0FB575D}"/>
              </a:ext>
            </a:extLst>
          </p:cNvPr>
          <p:cNvSpPr txBox="1">
            <a:spLocks noChangeArrowheads="1"/>
          </p:cNvSpPr>
          <p:nvPr/>
        </p:nvSpPr>
        <p:spPr bwMode="auto">
          <a:xfrm>
            <a:off x="3429968" y="4066878"/>
            <a:ext cx="1728192" cy="3090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La </a:t>
            </a:r>
            <a:r>
              <a:rPr lang="en-US" altLang="it-IT" sz="1000" b="0" dirty="0" err="1">
                <a:solidFill>
                  <a:srgbClr val="333399"/>
                </a:solidFill>
              </a:rPr>
              <a:t>funzione</a:t>
            </a:r>
            <a:r>
              <a:rPr lang="en-US" altLang="it-IT" sz="1000" b="0" dirty="0">
                <a:solidFill>
                  <a:srgbClr val="333399"/>
                </a:solidFill>
              </a:rPr>
              <a:t> </a:t>
            </a:r>
            <a:r>
              <a:rPr lang="en-US" altLang="it-IT" sz="1000" b="0" i="1" dirty="0">
                <a:solidFill>
                  <a:srgbClr val="333399"/>
                </a:solidFill>
              </a:rPr>
              <a:t>now</a:t>
            </a:r>
            <a:r>
              <a:rPr lang="en-US" altLang="it-IT" sz="1000" b="0" dirty="0">
                <a:solidFill>
                  <a:srgbClr val="333399"/>
                </a:solidFill>
              </a:rPr>
              <a:t> </a:t>
            </a:r>
            <a:r>
              <a:rPr lang="en-US" altLang="it-IT" sz="1000" b="0" dirty="0" err="1">
                <a:solidFill>
                  <a:srgbClr val="333399"/>
                </a:solidFill>
              </a:rPr>
              <a:t>restituisce</a:t>
            </a:r>
            <a:r>
              <a:rPr lang="en-US" altLang="it-IT" sz="1000" b="0" dirty="0">
                <a:solidFill>
                  <a:srgbClr val="333399"/>
                </a:solidFill>
              </a:rPr>
              <a:t> la data </a:t>
            </a:r>
            <a:r>
              <a:rPr lang="en-US" altLang="it-IT" sz="1000" b="0" dirty="0" err="1">
                <a:solidFill>
                  <a:srgbClr val="333399"/>
                </a:solidFill>
              </a:rPr>
              <a:t>attuale</a:t>
            </a:r>
            <a:endParaRPr lang="en-US" altLang="it-IT" sz="1000" b="0" i="1" dirty="0">
              <a:solidFill>
                <a:srgbClr val="333399"/>
              </a:solidFill>
            </a:endParaRPr>
          </a:p>
        </p:txBody>
      </p:sp>
      <p:cxnSp>
        <p:nvCxnSpPr>
          <p:cNvPr id="29" name="Connettore 2 14">
            <a:extLst>
              <a:ext uri="{FF2B5EF4-FFF2-40B4-BE49-F238E27FC236}">
                <a16:creationId xmlns:a16="http://schemas.microsoft.com/office/drawing/2014/main" id="{A34F8ED5-5E2B-4036-9692-EF1B6CC65C26}"/>
              </a:ext>
            </a:extLst>
          </p:cNvPr>
          <p:cNvCxnSpPr>
            <a:cxnSpLocks/>
            <a:stCxn id="24" idx="2"/>
            <a:endCxn id="25" idx="0"/>
          </p:cNvCxnSpPr>
          <p:nvPr/>
        </p:nvCxnSpPr>
        <p:spPr bwMode="auto">
          <a:xfrm>
            <a:off x="4283968" y="2857845"/>
            <a:ext cx="10096" cy="1209033"/>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8" name="Rettangolo con angoli arrotondati 37">
            <a:extLst>
              <a:ext uri="{FF2B5EF4-FFF2-40B4-BE49-F238E27FC236}">
                <a16:creationId xmlns:a16="http://schemas.microsoft.com/office/drawing/2014/main" id="{5EF7B420-8B4A-45FC-8A48-745B1DE2E341}"/>
              </a:ext>
            </a:extLst>
          </p:cNvPr>
          <p:cNvSpPr/>
          <p:nvPr/>
        </p:nvSpPr>
        <p:spPr bwMode="auto">
          <a:xfrm>
            <a:off x="4543876" y="2699686"/>
            <a:ext cx="2134332" cy="150516"/>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39" name="Rectangle 3">
            <a:extLst>
              <a:ext uri="{FF2B5EF4-FFF2-40B4-BE49-F238E27FC236}">
                <a16:creationId xmlns:a16="http://schemas.microsoft.com/office/drawing/2014/main" id="{694AF1E2-683D-4F5C-8047-147C2CFD5AD5}"/>
              </a:ext>
            </a:extLst>
          </p:cNvPr>
          <p:cNvSpPr txBox="1">
            <a:spLocks noChangeArrowheads="1"/>
          </p:cNvSpPr>
          <p:nvPr/>
        </p:nvSpPr>
        <p:spPr bwMode="auto">
          <a:xfrm>
            <a:off x="6444208" y="3422193"/>
            <a:ext cx="1999436" cy="3090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333399"/>
                </a:solidFill>
              </a:rPr>
              <a:t>La </a:t>
            </a:r>
            <a:r>
              <a:rPr lang="en-US" altLang="it-IT" sz="1000" b="0" dirty="0" err="1">
                <a:solidFill>
                  <a:srgbClr val="333399"/>
                </a:solidFill>
              </a:rPr>
              <a:t>funzione</a:t>
            </a:r>
            <a:r>
              <a:rPr lang="en-US" altLang="it-IT" sz="1000" b="0" dirty="0">
                <a:solidFill>
                  <a:srgbClr val="333399"/>
                </a:solidFill>
              </a:rPr>
              <a:t> </a:t>
            </a:r>
            <a:r>
              <a:rPr lang="en-US" altLang="it-IT" sz="1000" b="0" i="1" dirty="0" err="1">
                <a:solidFill>
                  <a:srgbClr val="333399"/>
                </a:solidFill>
              </a:rPr>
              <a:t>strftime</a:t>
            </a:r>
            <a:r>
              <a:rPr lang="en-US" altLang="it-IT" sz="1000" b="0" dirty="0">
                <a:solidFill>
                  <a:srgbClr val="333399"/>
                </a:solidFill>
              </a:rPr>
              <a:t> serve a </a:t>
            </a:r>
            <a:r>
              <a:rPr lang="en-US" altLang="it-IT" sz="1000" b="0" dirty="0" err="1">
                <a:solidFill>
                  <a:srgbClr val="333399"/>
                </a:solidFill>
              </a:rPr>
              <a:t>formattare</a:t>
            </a:r>
            <a:r>
              <a:rPr lang="en-US" altLang="it-IT" sz="1000" b="0" dirty="0">
                <a:solidFill>
                  <a:srgbClr val="333399"/>
                </a:solidFill>
              </a:rPr>
              <a:t> </a:t>
            </a:r>
            <a:r>
              <a:rPr lang="en-US" altLang="it-IT" sz="1000" b="0" dirty="0" err="1">
                <a:solidFill>
                  <a:srgbClr val="333399"/>
                </a:solidFill>
              </a:rPr>
              <a:t>l’output</a:t>
            </a:r>
            <a:r>
              <a:rPr lang="en-US" altLang="it-IT" sz="1000" b="0" dirty="0">
                <a:solidFill>
                  <a:srgbClr val="333399"/>
                </a:solidFill>
              </a:rPr>
              <a:t> </a:t>
            </a:r>
            <a:r>
              <a:rPr lang="en-US" altLang="it-IT" sz="1000" b="0" dirty="0" err="1">
                <a:solidFill>
                  <a:srgbClr val="333399"/>
                </a:solidFill>
              </a:rPr>
              <a:t>ponendolo</a:t>
            </a:r>
            <a:r>
              <a:rPr lang="en-US" altLang="it-IT" sz="1000" b="0" dirty="0">
                <a:solidFill>
                  <a:srgbClr val="333399"/>
                </a:solidFill>
              </a:rPr>
              <a:t> </a:t>
            </a:r>
            <a:r>
              <a:rPr lang="en-US" altLang="it-IT" sz="1000" b="0" dirty="0" err="1">
                <a:solidFill>
                  <a:srgbClr val="333399"/>
                </a:solidFill>
              </a:rPr>
              <a:t>nel</a:t>
            </a:r>
            <a:r>
              <a:rPr lang="en-US" altLang="it-IT" sz="1000" b="0" dirty="0">
                <a:solidFill>
                  <a:srgbClr val="333399"/>
                </a:solidFill>
              </a:rPr>
              <a:t> </a:t>
            </a:r>
            <a:r>
              <a:rPr lang="en-US" altLang="it-IT" sz="1000" b="0" dirty="0" err="1">
                <a:solidFill>
                  <a:srgbClr val="333399"/>
                </a:solidFill>
              </a:rPr>
              <a:t>formato</a:t>
            </a:r>
            <a:r>
              <a:rPr lang="en-US" altLang="it-IT" sz="1000" dirty="0">
                <a:solidFill>
                  <a:srgbClr val="333399"/>
                </a:solidFill>
              </a:rPr>
              <a:t> </a:t>
            </a:r>
          </a:p>
          <a:p>
            <a:pPr marL="0" indent="0" algn="ctr">
              <a:lnSpc>
                <a:spcPct val="90000"/>
              </a:lnSpc>
              <a:buNone/>
            </a:pPr>
            <a:r>
              <a:rPr lang="en-US" altLang="it-IT" sz="1000" dirty="0">
                <a:solidFill>
                  <a:srgbClr val="333399"/>
                </a:solidFill>
              </a:rPr>
              <a:t>YYYY-MM-DD HH:MM:SS</a:t>
            </a:r>
            <a:endParaRPr lang="en-US" altLang="it-IT" sz="1000" b="0" i="1" dirty="0">
              <a:solidFill>
                <a:srgbClr val="333399"/>
              </a:solidFill>
            </a:endParaRPr>
          </a:p>
        </p:txBody>
      </p:sp>
      <p:cxnSp>
        <p:nvCxnSpPr>
          <p:cNvPr id="40" name="Connettore 2 14">
            <a:extLst>
              <a:ext uri="{FF2B5EF4-FFF2-40B4-BE49-F238E27FC236}">
                <a16:creationId xmlns:a16="http://schemas.microsoft.com/office/drawing/2014/main" id="{E83CDDE6-4C1F-4F3A-9BBD-13FF777DD12D}"/>
              </a:ext>
            </a:extLst>
          </p:cNvPr>
          <p:cNvCxnSpPr>
            <a:cxnSpLocks/>
            <a:stCxn id="38" idx="2"/>
            <a:endCxn id="39" idx="0"/>
          </p:cNvCxnSpPr>
          <p:nvPr/>
        </p:nvCxnSpPr>
        <p:spPr bwMode="auto">
          <a:xfrm rot="16200000" flipH="1">
            <a:off x="6241489" y="2219755"/>
            <a:ext cx="571991" cy="1832884"/>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897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4" grpId="0" animBg="1"/>
      <p:bldP spid="25" grpId="0"/>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a:extLst>
              <a:ext uri="{FF2B5EF4-FFF2-40B4-BE49-F238E27FC236}">
                <a16:creationId xmlns:a16="http://schemas.microsoft.com/office/drawing/2014/main" id="{DACF724F-D606-44A4-8F4A-DF0D7BD59DD5}"/>
              </a:ext>
            </a:extLst>
          </p:cNvPr>
          <p:cNvSpPr>
            <a:spLocks noGrp="1"/>
          </p:cNvSpPr>
          <p:nvPr>
            <p:ph type="sldNum" sz="quarter" idx="12"/>
          </p:nvPr>
        </p:nvSpPr>
        <p:spPr/>
        <p:txBody>
          <a:bodyPr/>
          <a:lstStyle/>
          <a:p>
            <a:fld id="{E6478A83-5B4B-4B52-BA5B-65FB64151F6E}" type="slidenum">
              <a:rPr lang="it-IT" altLang="it-IT" smtClean="0"/>
              <a:pPr/>
              <a:t>4</a:t>
            </a:fld>
            <a:endParaRPr lang="it-IT" altLang="it-IT" dirty="0"/>
          </a:p>
        </p:txBody>
      </p:sp>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Dati di input</a:t>
            </a:r>
          </a:p>
        </p:txBody>
      </p:sp>
      <p:sp>
        <p:nvSpPr>
          <p:cNvPr id="195587" name="Rectangle 3">
            <a:extLst>
              <a:ext uri="{FF2B5EF4-FFF2-40B4-BE49-F238E27FC236}">
                <a16:creationId xmlns:a16="http://schemas.microsoft.com/office/drawing/2014/main" id="{8D0A73C2-CE51-4FA4-8BB3-A1C126DE3260}"/>
              </a:ext>
            </a:extLst>
          </p:cNvPr>
          <p:cNvSpPr>
            <a:spLocks noGrp="1" noChangeArrowheads="1"/>
          </p:cNvSpPr>
          <p:nvPr>
            <p:ph type="body" idx="1"/>
          </p:nvPr>
        </p:nvSpPr>
        <p:spPr>
          <a:xfrm>
            <a:off x="1388930" y="1186772"/>
            <a:ext cx="2534998" cy="3513138"/>
          </a:xfrm>
        </p:spPr>
        <p:txBody>
          <a:bodyPr/>
          <a:lstStyle/>
          <a:p>
            <a:pPr>
              <a:lnSpc>
                <a:spcPct val="90000"/>
              </a:lnSpc>
            </a:pPr>
            <a:r>
              <a:rPr lang="it-IT" altLang="ko-KR" sz="1600" b="1" dirty="0">
                <a:solidFill>
                  <a:srgbClr val="325D8C"/>
                </a:solidFill>
                <a:ea typeface="Gulim" panose="020B0503020000020004" pitchFamily="34" charset="-127"/>
              </a:rPr>
              <a:t>Primo rigo</a:t>
            </a:r>
            <a:r>
              <a:rPr lang="it-IT" altLang="ko-KR" sz="1600" dirty="0">
                <a:ea typeface="Gulim" panose="020B0503020000020004" pitchFamily="34" charset="-127"/>
              </a:rPr>
              <a:t> </a:t>
            </a:r>
          </a:p>
          <a:p>
            <a:pPr>
              <a:lnSpc>
                <a:spcPct val="90000"/>
              </a:lnSpc>
            </a:pP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a:lnSpc>
                <a:spcPct val="90000"/>
              </a:lnSpc>
            </a:pPr>
            <a:r>
              <a:rPr lang="it-IT" altLang="ko-KR" sz="1600" b="1" dirty="0">
                <a:solidFill>
                  <a:srgbClr val="325D8C"/>
                </a:solidFill>
                <a:ea typeface="Gulim" panose="020B0503020000020004" pitchFamily="34" charset="-127"/>
              </a:rPr>
              <a:t>Secondo rigo</a:t>
            </a: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a:lnSpc>
                <a:spcPct val="90000"/>
              </a:lnSpc>
            </a:pPr>
            <a:r>
              <a:rPr lang="it-IT" altLang="ko-KR" sz="1600" b="1" dirty="0">
                <a:solidFill>
                  <a:srgbClr val="325D8C"/>
                </a:solidFill>
                <a:ea typeface="Gulim" panose="020B0503020000020004" pitchFamily="34" charset="-127"/>
              </a:rPr>
              <a:t>Successive P righe</a:t>
            </a: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a:lnSpc>
                <a:spcPct val="90000"/>
              </a:lnSpc>
            </a:pPr>
            <a:endParaRPr lang="it-IT" altLang="ko-KR" sz="1600" dirty="0">
              <a:ea typeface="Gulim" panose="020B0503020000020004" pitchFamily="34" charset="-127"/>
            </a:endParaRPr>
          </a:p>
          <a:p>
            <a:pPr marL="0" indent="0">
              <a:lnSpc>
                <a:spcPct val="90000"/>
              </a:lnSpc>
              <a:buNone/>
            </a:pPr>
            <a:endParaRPr lang="it-IT" altLang="ko-KR" sz="1600" dirty="0">
              <a:ea typeface="Gulim" panose="020B0503020000020004" pitchFamily="34" charset="-127"/>
            </a:endParaRPr>
          </a:p>
          <a:p>
            <a:pPr>
              <a:lnSpc>
                <a:spcPct val="90000"/>
              </a:lnSpc>
            </a:pPr>
            <a:r>
              <a:rPr lang="it-IT" altLang="ko-KR" sz="1600" b="1" dirty="0">
                <a:solidFill>
                  <a:srgbClr val="325D8C"/>
                </a:solidFill>
                <a:ea typeface="Gulim" panose="020B0503020000020004" pitchFamily="34" charset="-127"/>
              </a:rPr>
              <a:t>Righe successive</a:t>
            </a:r>
          </a:p>
          <a:p>
            <a:pPr>
              <a:lnSpc>
                <a:spcPct val="90000"/>
              </a:lnSpc>
            </a:pPr>
            <a:endParaRPr lang="it-IT" altLang="it-IT" sz="1600" dirty="0"/>
          </a:p>
        </p:txBody>
      </p:sp>
      <p:sp>
        <p:nvSpPr>
          <p:cNvPr id="7" name="Arco 6">
            <a:extLst>
              <a:ext uri="{FF2B5EF4-FFF2-40B4-BE49-F238E27FC236}">
                <a16:creationId xmlns:a16="http://schemas.microsoft.com/office/drawing/2014/main" id="{4993AE89-83CA-4E46-9661-E7ABE3BF3CE3}"/>
              </a:ext>
            </a:extLst>
          </p:cNvPr>
          <p:cNvSpPr/>
          <p:nvPr/>
        </p:nvSpPr>
        <p:spPr bwMode="auto">
          <a:xfrm rot="9429820">
            <a:off x="2796765" y="119430"/>
            <a:ext cx="3221135" cy="1373755"/>
          </a:xfrm>
          <a:prstGeom prst="arc">
            <a:avLst/>
          </a:prstGeom>
          <a:noFill/>
          <a:ln w="9525" cap="flat" cmpd="sng" algn="ctr">
            <a:solidFill>
              <a:srgbClr val="325D8C"/>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0" name="Arco 9">
            <a:extLst>
              <a:ext uri="{FF2B5EF4-FFF2-40B4-BE49-F238E27FC236}">
                <a16:creationId xmlns:a16="http://schemas.microsoft.com/office/drawing/2014/main" id="{A7F4785D-1827-4BE0-9BF3-FFEF8A36C4E5}"/>
              </a:ext>
            </a:extLst>
          </p:cNvPr>
          <p:cNvSpPr/>
          <p:nvPr/>
        </p:nvSpPr>
        <p:spPr bwMode="auto">
          <a:xfrm rot="8682564">
            <a:off x="3015131" y="1588223"/>
            <a:ext cx="1900725" cy="883233"/>
          </a:xfrm>
          <a:prstGeom prst="arc">
            <a:avLst>
              <a:gd name="adj1" fmla="val 16200000"/>
              <a:gd name="adj2" fmla="val 178076"/>
            </a:avLst>
          </a:prstGeom>
          <a:noFill/>
          <a:ln w="9525" cap="flat" cmpd="sng" algn="ctr">
            <a:solidFill>
              <a:srgbClr val="325D8C"/>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1" name="Arco 10">
            <a:extLst>
              <a:ext uri="{FF2B5EF4-FFF2-40B4-BE49-F238E27FC236}">
                <a16:creationId xmlns:a16="http://schemas.microsoft.com/office/drawing/2014/main" id="{49717D39-8417-4029-B2C8-5F5524774D60}"/>
              </a:ext>
            </a:extLst>
          </p:cNvPr>
          <p:cNvSpPr/>
          <p:nvPr/>
        </p:nvSpPr>
        <p:spPr bwMode="auto">
          <a:xfrm rot="9980302">
            <a:off x="3539199" y="2605577"/>
            <a:ext cx="3453728" cy="814401"/>
          </a:xfrm>
          <a:prstGeom prst="arc">
            <a:avLst>
              <a:gd name="adj1" fmla="val 16200000"/>
              <a:gd name="adj2" fmla="val 21279010"/>
            </a:avLst>
          </a:prstGeom>
          <a:noFill/>
          <a:ln w="9525" cap="flat" cmpd="sng" algn="ctr">
            <a:solidFill>
              <a:srgbClr val="325D8C"/>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2" name="Arco 11">
            <a:extLst>
              <a:ext uri="{FF2B5EF4-FFF2-40B4-BE49-F238E27FC236}">
                <a16:creationId xmlns:a16="http://schemas.microsoft.com/office/drawing/2014/main" id="{C3F99140-3168-47BF-8277-892F147CF4AF}"/>
              </a:ext>
            </a:extLst>
          </p:cNvPr>
          <p:cNvSpPr/>
          <p:nvPr/>
        </p:nvSpPr>
        <p:spPr bwMode="auto">
          <a:xfrm rot="9150805">
            <a:off x="3464220" y="3859129"/>
            <a:ext cx="2103986" cy="574488"/>
          </a:xfrm>
          <a:prstGeom prst="arc">
            <a:avLst>
              <a:gd name="adj1" fmla="val 16200000"/>
              <a:gd name="adj2" fmla="val 21532563"/>
            </a:avLst>
          </a:prstGeom>
          <a:noFill/>
          <a:ln w="9525" cap="flat" cmpd="sng" algn="ctr">
            <a:solidFill>
              <a:srgbClr val="325D8C"/>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8" name="CasellaDiTesto 7">
            <a:extLst>
              <a:ext uri="{FF2B5EF4-FFF2-40B4-BE49-F238E27FC236}">
                <a16:creationId xmlns:a16="http://schemas.microsoft.com/office/drawing/2014/main" id="{BE7B84B0-C11E-4632-97B0-7C21A828519C}"/>
              </a:ext>
            </a:extLst>
          </p:cNvPr>
          <p:cNvSpPr txBox="1"/>
          <p:nvPr/>
        </p:nvSpPr>
        <p:spPr>
          <a:xfrm>
            <a:off x="4482232" y="753944"/>
            <a:ext cx="3857146" cy="623248"/>
          </a:xfrm>
          <a:prstGeom prst="rect">
            <a:avLst/>
          </a:prstGeom>
          <a:noFill/>
        </p:spPr>
        <p:txBody>
          <a:bodyPr wrap="none" rtlCol="0">
            <a:spAutoFit/>
          </a:bodyPr>
          <a:lstStyle/>
          <a:p>
            <a:pPr algn="ctr"/>
            <a:r>
              <a:rPr lang="it-IT" sz="2400" dirty="0"/>
              <a:t>P          C           T </a:t>
            </a:r>
          </a:p>
          <a:p>
            <a:r>
              <a:rPr lang="it-IT" sz="1050" b="0" dirty="0"/>
              <a:t>(numero di pianeti) (carburante totale) (numero di container)</a:t>
            </a:r>
          </a:p>
        </p:txBody>
      </p:sp>
      <p:sp>
        <p:nvSpPr>
          <p:cNvPr id="14" name="CasellaDiTesto 13">
            <a:extLst>
              <a:ext uri="{FF2B5EF4-FFF2-40B4-BE49-F238E27FC236}">
                <a16:creationId xmlns:a16="http://schemas.microsoft.com/office/drawing/2014/main" id="{ABB7CFD6-EB8D-4F41-94F8-96BFFAA98A24}"/>
              </a:ext>
            </a:extLst>
          </p:cNvPr>
          <p:cNvSpPr txBox="1"/>
          <p:nvPr/>
        </p:nvSpPr>
        <p:spPr>
          <a:xfrm>
            <a:off x="3695631" y="1749212"/>
            <a:ext cx="5383205" cy="623248"/>
          </a:xfrm>
          <a:prstGeom prst="rect">
            <a:avLst/>
          </a:prstGeom>
          <a:noFill/>
        </p:spPr>
        <p:txBody>
          <a:bodyPr wrap="none" rtlCol="0">
            <a:spAutoFit/>
          </a:bodyPr>
          <a:lstStyle/>
          <a:p>
            <a:pPr algn="ctr"/>
            <a:r>
              <a:rPr lang="it-IT" sz="2400" dirty="0"/>
              <a:t>   C</a:t>
            </a:r>
            <a:r>
              <a:rPr lang="it-IT" sz="2400" baseline="-25000" dirty="0"/>
              <a:t>1</a:t>
            </a:r>
            <a:r>
              <a:rPr lang="it-IT" sz="2400" dirty="0"/>
              <a:t>           C</a:t>
            </a:r>
            <a:r>
              <a:rPr lang="it-IT" sz="2400" baseline="-25000" dirty="0"/>
              <a:t>2</a:t>
            </a:r>
            <a:r>
              <a:rPr lang="it-IT" sz="2400" dirty="0"/>
              <a:t>             C</a:t>
            </a:r>
            <a:r>
              <a:rPr lang="it-IT" sz="2400" baseline="-25000" dirty="0"/>
              <a:t>3</a:t>
            </a:r>
            <a:r>
              <a:rPr lang="it-IT" sz="2400" dirty="0"/>
              <a:t>     …      C</a:t>
            </a:r>
            <a:r>
              <a:rPr lang="it-IT" sz="2400" baseline="-25000" dirty="0"/>
              <a:t>T</a:t>
            </a:r>
          </a:p>
          <a:p>
            <a:r>
              <a:rPr lang="it-IT" sz="1050" b="0" dirty="0"/>
              <a:t>(capacità container 1) (capacità container 2) (capacità container 3)(capacità container T)</a:t>
            </a:r>
          </a:p>
        </p:txBody>
      </p:sp>
      <p:sp>
        <p:nvSpPr>
          <p:cNvPr id="15" name="CasellaDiTesto 14">
            <a:extLst>
              <a:ext uri="{FF2B5EF4-FFF2-40B4-BE49-F238E27FC236}">
                <a16:creationId xmlns:a16="http://schemas.microsoft.com/office/drawing/2014/main" id="{45B45935-95E0-496D-B12E-578BE7BCDA12}"/>
              </a:ext>
            </a:extLst>
          </p:cNvPr>
          <p:cNvSpPr txBox="1"/>
          <p:nvPr/>
        </p:nvSpPr>
        <p:spPr>
          <a:xfrm>
            <a:off x="3801429" y="2782767"/>
            <a:ext cx="5277407" cy="623248"/>
          </a:xfrm>
          <a:prstGeom prst="rect">
            <a:avLst/>
          </a:prstGeom>
          <a:noFill/>
        </p:spPr>
        <p:txBody>
          <a:bodyPr wrap="none" rtlCol="0">
            <a:spAutoFit/>
          </a:bodyPr>
          <a:lstStyle/>
          <a:p>
            <a:pPr algn="ctr"/>
            <a:r>
              <a:rPr lang="it-IT" sz="2400" dirty="0"/>
              <a:t>  id            VL</a:t>
            </a:r>
            <a:r>
              <a:rPr lang="it-IT" sz="2400" baseline="-25000" dirty="0"/>
              <a:t>1</a:t>
            </a:r>
            <a:r>
              <a:rPr lang="it-IT" sz="2400" dirty="0"/>
              <a:t>       …          VL</a:t>
            </a:r>
            <a:r>
              <a:rPr lang="it-IT" sz="2400" baseline="-25000" dirty="0"/>
              <a:t>T</a:t>
            </a:r>
          </a:p>
          <a:p>
            <a:r>
              <a:rPr lang="it-IT" sz="1050" b="0" dirty="0"/>
              <a:t>          (id del pianeta) (valore di liquido 1 disponibile)  (valore di liquido T disponibile)</a:t>
            </a:r>
          </a:p>
        </p:txBody>
      </p:sp>
      <p:sp>
        <p:nvSpPr>
          <p:cNvPr id="16" name="CasellaDiTesto 15">
            <a:extLst>
              <a:ext uri="{FF2B5EF4-FFF2-40B4-BE49-F238E27FC236}">
                <a16:creationId xmlns:a16="http://schemas.microsoft.com/office/drawing/2014/main" id="{88A7C9DC-47F8-487F-BF59-A446EEE22983}"/>
              </a:ext>
            </a:extLst>
          </p:cNvPr>
          <p:cNvSpPr txBox="1"/>
          <p:nvPr/>
        </p:nvSpPr>
        <p:spPr>
          <a:xfrm>
            <a:off x="3898410" y="3772755"/>
            <a:ext cx="4977645" cy="623248"/>
          </a:xfrm>
          <a:prstGeom prst="rect">
            <a:avLst/>
          </a:prstGeom>
          <a:noFill/>
        </p:spPr>
        <p:txBody>
          <a:bodyPr wrap="none" rtlCol="0">
            <a:spAutoFit/>
          </a:bodyPr>
          <a:lstStyle/>
          <a:p>
            <a:pPr algn="ctr"/>
            <a:r>
              <a:rPr lang="it-IT" sz="2400" dirty="0"/>
              <a:t>  P</a:t>
            </a:r>
            <a:r>
              <a:rPr lang="it-IT" sz="2400" baseline="-25000" dirty="0"/>
              <a:t>SRC</a:t>
            </a:r>
            <a:r>
              <a:rPr lang="it-IT" sz="2400" dirty="0"/>
              <a:t>        P</a:t>
            </a:r>
            <a:r>
              <a:rPr lang="it-IT" sz="2400" baseline="-25000" dirty="0"/>
              <a:t>DEST</a:t>
            </a:r>
            <a:r>
              <a:rPr lang="it-IT" sz="2400" dirty="0"/>
              <a:t>              F</a:t>
            </a:r>
            <a:endParaRPr lang="it-IT" sz="2400" baseline="-25000" dirty="0"/>
          </a:p>
          <a:p>
            <a:r>
              <a:rPr lang="it-IT" sz="1050" b="0" dirty="0"/>
              <a:t>                (pianeta di partenza)        (pianeta di arrivo)         (carburante necessario)</a:t>
            </a:r>
          </a:p>
        </p:txBody>
      </p:sp>
      <p:sp>
        <p:nvSpPr>
          <p:cNvPr id="17" name="Rectangle 3">
            <a:extLst>
              <a:ext uri="{FF2B5EF4-FFF2-40B4-BE49-F238E27FC236}">
                <a16:creationId xmlns:a16="http://schemas.microsoft.com/office/drawing/2014/main" id="{ACF53201-F82F-439A-9627-1478E95271D5}"/>
              </a:ext>
            </a:extLst>
          </p:cNvPr>
          <p:cNvSpPr txBox="1">
            <a:spLocks noChangeArrowheads="1"/>
          </p:cNvSpPr>
          <p:nvPr/>
        </p:nvSpPr>
        <p:spPr bwMode="auto">
          <a:xfrm>
            <a:off x="4516213" y="4515894"/>
            <a:ext cx="3039712" cy="37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C75806"/>
                </a:solidFill>
              </a:rPr>
              <a:t>Il numero di queste righe indica quanti link esistono e quali pianeti sono collegati tra loro</a:t>
            </a:r>
          </a:p>
        </p:txBody>
      </p:sp>
      <p:sp>
        <p:nvSpPr>
          <p:cNvPr id="18" name="Arco 17">
            <a:extLst>
              <a:ext uri="{FF2B5EF4-FFF2-40B4-BE49-F238E27FC236}">
                <a16:creationId xmlns:a16="http://schemas.microsoft.com/office/drawing/2014/main" id="{BCE7943E-BB27-4168-89F4-B1F1BE49288D}"/>
              </a:ext>
            </a:extLst>
          </p:cNvPr>
          <p:cNvSpPr/>
          <p:nvPr/>
        </p:nvSpPr>
        <p:spPr bwMode="auto">
          <a:xfrm rot="10123139">
            <a:off x="3080407" y="3934724"/>
            <a:ext cx="2103986" cy="1042781"/>
          </a:xfrm>
          <a:prstGeom prst="arc">
            <a:avLst>
              <a:gd name="adj1" fmla="val 13571048"/>
              <a:gd name="adj2" fmla="val 21532563"/>
            </a:avLst>
          </a:prstGeom>
          <a:noFill/>
          <a:ln w="9525" cap="flat" cmpd="sng" algn="ctr">
            <a:solidFill>
              <a:srgbClr val="C75806"/>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Tree>
    <p:extLst>
      <p:ext uri="{BB962C8B-B14F-4D97-AF65-F5344CB8AC3E}">
        <p14:creationId xmlns:p14="http://schemas.microsoft.com/office/powerpoint/2010/main" val="31311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ADAF650A-FBEA-4BD2-B152-DA5604285B3A}"/>
              </a:ext>
            </a:extLst>
          </p:cNvPr>
          <p:cNvPicPr>
            <a:picLocks noChangeAspect="1"/>
          </p:cNvPicPr>
          <p:nvPr/>
        </p:nvPicPr>
        <p:blipFill>
          <a:blip r:embed="rId2"/>
          <a:stretch>
            <a:fillRect/>
          </a:stretch>
        </p:blipFill>
        <p:spPr>
          <a:xfrm>
            <a:off x="2488703" y="2179985"/>
            <a:ext cx="5462439" cy="877500"/>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Problemi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40</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78210"/>
            <a:ext cx="7633146" cy="61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Andando</a:t>
            </a:r>
            <a:r>
              <a:rPr lang="en-US" altLang="it-IT" sz="1200" b="0" dirty="0"/>
              <a:t> </a:t>
            </a:r>
            <a:r>
              <a:rPr lang="en-US" altLang="it-IT" sz="1200" b="0" dirty="0" err="1"/>
              <a:t>quindi</a:t>
            </a:r>
            <a:r>
              <a:rPr lang="en-US" altLang="it-IT" sz="1200" b="0" dirty="0"/>
              <a:t> ad </a:t>
            </a:r>
            <a:r>
              <a:rPr lang="en-US" altLang="it-IT" sz="1200" b="0" dirty="0" err="1"/>
              <a:t>escludere</a:t>
            </a:r>
            <a:r>
              <a:rPr lang="en-US" altLang="it-IT" sz="1200" b="0" dirty="0"/>
              <a:t> le </a:t>
            </a:r>
            <a:r>
              <a:rPr lang="en-US" altLang="it-IT" sz="1200" b="0" dirty="0" err="1"/>
              <a:t>stampe</a:t>
            </a:r>
            <a:r>
              <a:rPr lang="en-US" altLang="it-IT" sz="1200" b="0" dirty="0"/>
              <a:t> </a:t>
            </a:r>
            <a:r>
              <a:rPr lang="en-US" altLang="it-IT" sz="1200" b="0" dirty="0" err="1"/>
              <a:t>della</a:t>
            </a:r>
            <a:r>
              <a:rPr lang="en-US" altLang="it-IT" sz="1200" b="0" dirty="0"/>
              <a:t> </a:t>
            </a:r>
            <a:r>
              <a:rPr lang="en-US" altLang="it-IT" sz="1200" b="0" dirty="0" err="1"/>
              <a:t>posizione</a:t>
            </a:r>
            <a:r>
              <a:rPr lang="en-US" altLang="it-IT" sz="1200" b="0" dirty="0"/>
              <a:t> e del </a:t>
            </a:r>
            <a:r>
              <a:rPr lang="en-US" altLang="it-IT" sz="1200" b="0" dirty="0" err="1"/>
              <a:t>carburante</a:t>
            </a:r>
            <a:r>
              <a:rPr lang="en-US" altLang="it-IT" sz="1200" b="0" dirty="0"/>
              <a:t> </a:t>
            </a:r>
            <a:r>
              <a:rPr lang="en-US" altLang="it-IT" sz="1200" b="0" dirty="0" err="1"/>
              <a:t>della</a:t>
            </a:r>
            <a:r>
              <a:rPr lang="en-US" altLang="it-IT" sz="1200" b="0" dirty="0"/>
              <a:t> </a:t>
            </a:r>
            <a:r>
              <a:rPr lang="en-US" altLang="it-IT" sz="1200" b="0" dirty="0" err="1"/>
              <a:t>navicella</a:t>
            </a:r>
            <a:r>
              <a:rPr lang="en-US" altLang="it-IT" sz="1200" b="0" dirty="0"/>
              <a:t>, </a:t>
            </a:r>
            <a:r>
              <a:rPr lang="en-US" altLang="it-IT" sz="1200" b="0" dirty="0" err="1"/>
              <a:t>effettuiamo</a:t>
            </a:r>
            <a:r>
              <a:rPr lang="en-US" altLang="it-IT" sz="1200" b="0" dirty="0"/>
              <a:t> una </a:t>
            </a:r>
            <a:r>
              <a:rPr lang="en-US" altLang="it-IT" sz="1200" b="0" dirty="0" err="1"/>
              <a:t>stampa</a:t>
            </a:r>
            <a:r>
              <a:rPr lang="en-US" altLang="it-IT" sz="1200" b="0" dirty="0"/>
              <a:t> </a:t>
            </a:r>
            <a:r>
              <a:rPr lang="en-US" altLang="it-IT" sz="1200" b="0" dirty="0" err="1"/>
              <a:t>della</a:t>
            </a:r>
            <a:r>
              <a:rPr lang="en-US" altLang="it-IT" sz="1200" b="0" dirty="0"/>
              <a:t> data ad </a:t>
            </a:r>
            <a:r>
              <a:rPr lang="en-US" altLang="it-IT" sz="1200" b="0" dirty="0" err="1"/>
              <a:t>inizio</a:t>
            </a:r>
            <a:r>
              <a:rPr lang="en-US" altLang="it-IT" sz="1200" b="0" dirty="0"/>
              <a:t> </a:t>
            </a:r>
            <a:r>
              <a:rPr lang="en-US" altLang="it-IT" sz="1200" b="0" dirty="0" err="1"/>
              <a:t>dell’algoritmo</a:t>
            </a:r>
            <a:r>
              <a:rPr lang="en-US" altLang="it-IT" sz="1200" b="0" dirty="0"/>
              <a:t>, e una </a:t>
            </a:r>
            <a:r>
              <a:rPr lang="en-US" altLang="it-IT" sz="1200" b="0" dirty="0" err="1"/>
              <a:t>stampa</a:t>
            </a:r>
            <a:r>
              <a:rPr lang="en-US" altLang="it-IT" sz="1200" b="0" dirty="0"/>
              <a:t> </a:t>
            </a:r>
            <a:r>
              <a:rPr lang="en-US" altLang="it-IT" sz="1200" b="0" dirty="0" err="1"/>
              <a:t>della</a:t>
            </a:r>
            <a:r>
              <a:rPr lang="en-US" altLang="it-IT" sz="1200" b="0" dirty="0"/>
              <a:t> data </a:t>
            </a:r>
            <a:r>
              <a:rPr lang="en-US" altLang="it-IT" sz="1200" b="0" dirty="0" err="1"/>
              <a:t>quando</a:t>
            </a:r>
            <a:r>
              <a:rPr lang="en-US" altLang="it-IT" sz="1200" b="0" dirty="0"/>
              <a:t> la </a:t>
            </a:r>
            <a:r>
              <a:rPr lang="en-US" altLang="it-IT" sz="1200" b="0" dirty="0" err="1"/>
              <a:t>navicella</a:t>
            </a:r>
            <a:r>
              <a:rPr lang="en-US" altLang="it-IT" sz="1200" b="0" dirty="0"/>
              <a:t> termina il </a:t>
            </a:r>
            <a:r>
              <a:rPr lang="en-US" altLang="it-IT" sz="1200" b="0" dirty="0" err="1"/>
              <a:t>suo</a:t>
            </a:r>
            <a:r>
              <a:rPr lang="en-US" altLang="it-IT" sz="1200" b="0" dirty="0"/>
              <a:t> </a:t>
            </a:r>
            <a:r>
              <a:rPr lang="en-US" altLang="it-IT" sz="1200" b="0" dirty="0" err="1"/>
              <a:t>viaggio</a:t>
            </a:r>
            <a:r>
              <a:rPr lang="en-US" altLang="it-IT" sz="1200" b="0" dirty="0"/>
              <a:t> per </a:t>
            </a:r>
            <a:r>
              <a:rPr lang="en-US" altLang="it-IT" sz="1200" b="0" dirty="0" err="1"/>
              <a:t>avere</a:t>
            </a:r>
            <a:r>
              <a:rPr lang="en-US" altLang="it-IT" sz="1200" b="0" dirty="0"/>
              <a:t> una </a:t>
            </a:r>
            <a:r>
              <a:rPr lang="en-US" altLang="it-IT" sz="1200" b="0" dirty="0" err="1"/>
              <a:t>misura</a:t>
            </a:r>
            <a:r>
              <a:rPr lang="en-US" altLang="it-IT" sz="1200" b="0" dirty="0"/>
              <a:t> del tempo di </a:t>
            </a:r>
            <a:r>
              <a:rPr lang="en-US" altLang="it-IT" sz="1200" b="0" dirty="0" err="1"/>
              <a:t>esecuzione</a:t>
            </a:r>
            <a:r>
              <a:rPr lang="en-US" altLang="it-IT" sz="1200" b="0" dirty="0"/>
              <a:t> </a:t>
            </a:r>
            <a:r>
              <a:rPr lang="en-US" altLang="it-IT" sz="1200" b="0" dirty="0" err="1"/>
              <a:t>dell’algoritmo</a:t>
            </a:r>
            <a:endParaRPr lang="en-US" altLang="it-IT" sz="1200" b="0" dirty="0"/>
          </a:p>
        </p:txBody>
      </p:sp>
      <p:sp>
        <p:nvSpPr>
          <p:cNvPr id="13" name="Rettangolo con angoli arrotondati 12">
            <a:extLst>
              <a:ext uri="{FF2B5EF4-FFF2-40B4-BE49-F238E27FC236}">
                <a16:creationId xmlns:a16="http://schemas.microsoft.com/office/drawing/2014/main" id="{F0110055-F593-4DDB-A77A-09C9796DE219}"/>
              </a:ext>
            </a:extLst>
          </p:cNvPr>
          <p:cNvSpPr/>
          <p:nvPr/>
        </p:nvSpPr>
        <p:spPr bwMode="auto">
          <a:xfrm>
            <a:off x="2411760" y="2147606"/>
            <a:ext cx="1584176" cy="280922"/>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4" name="Rectangle 3">
            <a:extLst>
              <a:ext uri="{FF2B5EF4-FFF2-40B4-BE49-F238E27FC236}">
                <a16:creationId xmlns:a16="http://schemas.microsoft.com/office/drawing/2014/main" id="{36296898-4E47-4AE9-B208-0949F8800A22}"/>
              </a:ext>
            </a:extLst>
          </p:cNvPr>
          <p:cNvSpPr txBox="1">
            <a:spLocks noChangeArrowheads="1"/>
          </p:cNvSpPr>
          <p:nvPr/>
        </p:nvSpPr>
        <p:spPr bwMode="auto">
          <a:xfrm>
            <a:off x="3854747" y="3559479"/>
            <a:ext cx="3381549" cy="8775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a:solidFill>
                  <a:srgbClr val="333399"/>
                </a:solidFill>
              </a:rPr>
              <a:t>Il tempo </a:t>
            </a:r>
            <a:r>
              <a:rPr lang="en-US" altLang="it-IT" sz="1100" b="0" dirty="0" err="1">
                <a:solidFill>
                  <a:srgbClr val="333399"/>
                </a:solidFill>
              </a:rPr>
              <a:t>totale</a:t>
            </a:r>
            <a:r>
              <a:rPr lang="en-US" altLang="it-IT" sz="1100" b="0" dirty="0">
                <a:solidFill>
                  <a:srgbClr val="333399"/>
                </a:solidFill>
              </a:rPr>
              <a:t> è la </a:t>
            </a:r>
            <a:r>
              <a:rPr lang="en-US" altLang="it-IT" sz="1100" b="0" dirty="0" err="1">
                <a:solidFill>
                  <a:srgbClr val="333399"/>
                </a:solidFill>
              </a:rPr>
              <a:t>differenza</a:t>
            </a:r>
            <a:r>
              <a:rPr lang="en-US" altLang="it-IT" sz="1100" b="0" dirty="0">
                <a:solidFill>
                  <a:srgbClr val="333399"/>
                </a:solidFill>
              </a:rPr>
              <a:t> </a:t>
            </a:r>
            <a:r>
              <a:rPr lang="en-US" altLang="it-IT" sz="1100" b="0" dirty="0" err="1">
                <a:solidFill>
                  <a:srgbClr val="333399"/>
                </a:solidFill>
              </a:rPr>
              <a:t>tra</a:t>
            </a:r>
            <a:r>
              <a:rPr lang="en-US" altLang="it-IT" sz="1100" b="0" dirty="0">
                <a:solidFill>
                  <a:srgbClr val="333399"/>
                </a:solidFill>
              </a:rPr>
              <a:t> </a:t>
            </a:r>
            <a:r>
              <a:rPr lang="en-US" altLang="it-IT" sz="1100" b="0" dirty="0" err="1">
                <a:solidFill>
                  <a:srgbClr val="333399"/>
                </a:solidFill>
              </a:rPr>
              <a:t>i</a:t>
            </a:r>
            <a:r>
              <a:rPr lang="en-US" altLang="it-IT" sz="1100" b="0" dirty="0">
                <a:solidFill>
                  <a:srgbClr val="333399"/>
                </a:solidFill>
              </a:rPr>
              <a:t> due tempi </a:t>
            </a:r>
            <a:r>
              <a:rPr lang="en-US" altLang="it-IT" sz="1100" b="0" dirty="0" err="1">
                <a:solidFill>
                  <a:srgbClr val="333399"/>
                </a:solidFill>
              </a:rPr>
              <a:t>calcolati</a:t>
            </a:r>
            <a:r>
              <a:rPr lang="en-US" altLang="it-IT" sz="1100" b="0" dirty="0">
                <a:solidFill>
                  <a:srgbClr val="333399"/>
                </a:solidFill>
              </a:rPr>
              <a:t> ad </a:t>
            </a:r>
            <a:r>
              <a:rPr lang="en-US" altLang="it-IT" sz="1100" b="0" dirty="0" err="1">
                <a:solidFill>
                  <a:srgbClr val="333399"/>
                </a:solidFill>
              </a:rPr>
              <a:t>inizio</a:t>
            </a:r>
            <a:r>
              <a:rPr lang="en-US" altLang="it-IT" sz="1100" b="0" dirty="0">
                <a:solidFill>
                  <a:srgbClr val="333399"/>
                </a:solidFill>
              </a:rPr>
              <a:t> e a fine </a:t>
            </a:r>
            <a:r>
              <a:rPr lang="en-US" altLang="it-IT" sz="1100" b="0" dirty="0" err="1">
                <a:solidFill>
                  <a:srgbClr val="333399"/>
                </a:solidFill>
              </a:rPr>
              <a:t>algoritmo</a:t>
            </a:r>
            <a:r>
              <a:rPr lang="en-US" altLang="it-IT" sz="1100" b="0" dirty="0">
                <a:solidFill>
                  <a:srgbClr val="333399"/>
                </a:solidFill>
              </a:rPr>
              <a:t>: in </a:t>
            </a:r>
            <a:r>
              <a:rPr lang="en-US" altLang="it-IT" sz="1100" b="0" dirty="0" err="1">
                <a:solidFill>
                  <a:srgbClr val="333399"/>
                </a:solidFill>
              </a:rPr>
              <a:t>questo</a:t>
            </a:r>
            <a:r>
              <a:rPr lang="en-US" altLang="it-IT" sz="1100" b="0" dirty="0">
                <a:solidFill>
                  <a:srgbClr val="333399"/>
                </a:solidFill>
              </a:rPr>
              <a:t> </a:t>
            </a:r>
            <a:r>
              <a:rPr lang="en-US" altLang="it-IT" sz="1100" b="0" dirty="0" err="1">
                <a:solidFill>
                  <a:srgbClr val="333399"/>
                </a:solidFill>
              </a:rPr>
              <a:t>caso</a:t>
            </a:r>
            <a:r>
              <a:rPr lang="en-US" altLang="it-IT" sz="1100" b="0" dirty="0">
                <a:solidFill>
                  <a:srgbClr val="333399"/>
                </a:solidFill>
              </a:rPr>
              <a:t> </a:t>
            </a:r>
            <a:r>
              <a:rPr lang="en-US" altLang="it-IT" sz="1100" b="0" dirty="0" err="1">
                <a:solidFill>
                  <a:srgbClr val="333399"/>
                </a:solidFill>
              </a:rPr>
              <a:t>si</a:t>
            </a:r>
            <a:r>
              <a:rPr lang="en-US" altLang="it-IT" sz="1100" b="0" dirty="0">
                <a:solidFill>
                  <a:srgbClr val="333399"/>
                </a:solidFill>
              </a:rPr>
              <a:t> ha un tempo di circa</a:t>
            </a:r>
          </a:p>
          <a:p>
            <a:pPr marL="0" indent="0" algn="ctr">
              <a:lnSpc>
                <a:spcPct val="90000"/>
              </a:lnSpc>
              <a:buNone/>
            </a:pPr>
            <a:r>
              <a:rPr lang="en-US" altLang="it-IT" sz="1600" i="1" dirty="0">
                <a:solidFill>
                  <a:srgbClr val="333399"/>
                </a:solidFill>
              </a:rPr>
              <a:t>12 </a:t>
            </a:r>
            <a:r>
              <a:rPr lang="en-US" altLang="it-IT" sz="1600" i="1" dirty="0" err="1">
                <a:solidFill>
                  <a:srgbClr val="333399"/>
                </a:solidFill>
              </a:rPr>
              <a:t>minuti</a:t>
            </a:r>
            <a:endParaRPr lang="en-US" altLang="it-IT" sz="1200" i="1" dirty="0">
              <a:solidFill>
                <a:srgbClr val="333399"/>
              </a:solidFill>
            </a:endParaRPr>
          </a:p>
        </p:txBody>
      </p:sp>
      <p:cxnSp>
        <p:nvCxnSpPr>
          <p:cNvPr id="15" name="Connettore 2 14">
            <a:extLst>
              <a:ext uri="{FF2B5EF4-FFF2-40B4-BE49-F238E27FC236}">
                <a16:creationId xmlns:a16="http://schemas.microsoft.com/office/drawing/2014/main" id="{C02FBD08-CA06-462A-96C5-9DD674A371A3}"/>
              </a:ext>
            </a:extLst>
          </p:cNvPr>
          <p:cNvCxnSpPr>
            <a:cxnSpLocks/>
            <a:stCxn id="13" idx="1"/>
            <a:endCxn id="14" idx="1"/>
          </p:cNvCxnSpPr>
          <p:nvPr/>
        </p:nvCxnSpPr>
        <p:spPr bwMode="auto">
          <a:xfrm rot="10800000" flipH="1" flipV="1">
            <a:off x="2411759" y="2288067"/>
            <a:ext cx="1442987" cy="1710162"/>
          </a:xfrm>
          <a:prstGeom prst="bentConnector3">
            <a:avLst>
              <a:gd name="adj1" fmla="val -1584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7" name="Rettangolo con angoli arrotondati 26">
            <a:extLst>
              <a:ext uri="{FF2B5EF4-FFF2-40B4-BE49-F238E27FC236}">
                <a16:creationId xmlns:a16="http://schemas.microsoft.com/office/drawing/2014/main" id="{20C454E3-65CF-4696-8730-4804CADC7408}"/>
              </a:ext>
            </a:extLst>
          </p:cNvPr>
          <p:cNvSpPr/>
          <p:nvPr/>
        </p:nvSpPr>
        <p:spPr bwMode="auto">
          <a:xfrm>
            <a:off x="2490126" y="2790608"/>
            <a:ext cx="1584176" cy="280922"/>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31" name="Connettore 2 14">
            <a:extLst>
              <a:ext uri="{FF2B5EF4-FFF2-40B4-BE49-F238E27FC236}">
                <a16:creationId xmlns:a16="http://schemas.microsoft.com/office/drawing/2014/main" id="{8044D6F8-3FB8-49D0-9B76-A01E54A664A0}"/>
              </a:ext>
            </a:extLst>
          </p:cNvPr>
          <p:cNvCxnSpPr>
            <a:cxnSpLocks/>
            <a:stCxn id="27" idx="1"/>
            <a:endCxn id="14" idx="1"/>
          </p:cNvCxnSpPr>
          <p:nvPr/>
        </p:nvCxnSpPr>
        <p:spPr bwMode="auto">
          <a:xfrm rot="10800000" flipH="1" flipV="1">
            <a:off x="2490125" y="2931069"/>
            <a:ext cx="1364621" cy="1067160"/>
          </a:xfrm>
          <a:prstGeom prst="bentConnector3">
            <a:avLst>
              <a:gd name="adj1" fmla="val -16752"/>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257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C0D92E5-803E-4979-A438-C814921045FD}"/>
              </a:ext>
            </a:extLst>
          </p:cNvPr>
          <p:cNvPicPr>
            <a:picLocks noChangeAspect="1"/>
          </p:cNvPicPr>
          <p:nvPr/>
        </p:nvPicPr>
        <p:blipFill>
          <a:blip r:embed="rId2"/>
          <a:stretch>
            <a:fillRect/>
          </a:stretch>
        </p:blipFill>
        <p:spPr>
          <a:xfrm>
            <a:off x="1547664" y="1861345"/>
            <a:ext cx="4464496" cy="2917890"/>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Miglioramenti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41</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78210"/>
            <a:ext cx="7633146" cy="44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Cerchiamo</a:t>
            </a:r>
            <a:r>
              <a:rPr lang="en-US" altLang="it-IT" sz="1200" b="0" dirty="0"/>
              <a:t> </a:t>
            </a:r>
            <a:r>
              <a:rPr lang="en-US" altLang="it-IT" sz="1200" b="0" dirty="0" err="1"/>
              <a:t>quindi</a:t>
            </a:r>
            <a:r>
              <a:rPr lang="en-US" altLang="it-IT" sz="1200" b="0" dirty="0"/>
              <a:t> di </a:t>
            </a:r>
            <a:r>
              <a:rPr lang="en-US" altLang="it-IT" sz="1200" b="0" dirty="0" err="1"/>
              <a:t>ottimizzare</a:t>
            </a:r>
            <a:r>
              <a:rPr lang="en-US" altLang="it-IT" sz="1200" b="0" dirty="0"/>
              <a:t> la </a:t>
            </a:r>
            <a:r>
              <a:rPr lang="en-US" altLang="it-IT" sz="1200" b="0" dirty="0" err="1"/>
              <a:t>ricerca</a:t>
            </a:r>
            <a:r>
              <a:rPr lang="en-US" altLang="it-IT" sz="1200" b="0" dirty="0"/>
              <a:t>, </a:t>
            </a:r>
            <a:r>
              <a:rPr lang="en-US" altLang="it-IT" sz="1200" b="0" dirty="0" err="1"/>
              <a:t>andando</a:t>
            </a:r>
            <a:r>
              <a:rPr lang="en-US" altLang="it-IT" sz="1200" b="0" dirty="0"/>
              <a:t> a </a:t>
            </a:r>
            <a:r>
              <a:rPr lang="en-US" altLang="it-IT" sz="1200" b="0" dirty="0" err="1"/>
              <a:t>raggruppare</a:t>
            </a:r>
            <a:r>
              <a:rPr lang="en-US" altLang="it-IT" sz="1200" b="0" dirty="0"/>
              <a:t> </a:t>
            </a:r>
            <a:r>
              <a:rPr lang="en-US" altLang="it-IT" sz="1200" b="0" dirty="0" err="1"/>
              <a:t>pezzi</a:t>
            </a:r>
            <a:r>
              <a:rPr lang="en-US" altLang="it-IT" sz="1200" b="0" dirty="0"/>
              <a:t> di </a:t>
            </a:r>
            <a:r>
              <a:rPr lang="en-US" altLang="it-IT" sz="1200" b="0" dirty="0" err="1"/>
              <a:t>codice</a:t>
            </a:r>
            <a:r>
              <a:rPr lang="en-US" altLang="it-IT" sz="1200" b="0" dirty="0"/>
              <a:t> in modo da fare il minor </a:t>
            </a:r>
            <a:r>
              <a:rPr lang="en-US" altLang="it-IT" sz="1200" b="0" dirty="0" err="1"/>
              <a:t>numero</a:t>
            </a:r>
            <a:r>
              <a:rPr lang="en-US" altLang="it-IT" sz="1200" b="0" dirty="0"/>
              <a:t> di </a:t>
            </a:r>
            <a:r>
              <a:rPr lang="en-US" altLang="it-IT" sz="1200" b="0" dirty="0" err="1"/>
              <a:t>operazioni</a:t>
            </a:r>
            <a:r>
              <a:rPr lang="en-US" altLang="it-IT" sz="1200" b="0" dirty="0"/>
              <a:t> </a:t>
            </a:r>
            <a:r>
              <a:rPr lang="en-US" altLang="it-IT" sz="1200" b="0" dirty="0" err="1"/>
              <a:t>possibili</a:t>
            </a:r>
            <a:r>
              <a:rPr lang="en-US" altLang="it-IT" sz="1200" b="0" dirty="0"/>
              <a:t> per </a:t>
            </a:r>
            <a:r>
              <a:rPr lang="en-US" altLang="it-IT" sz="1200" b="0" dirty="0" err="1"/>
              <a:t>raggiungere</a:t>
            </a:r>
            <a:r>
              <a:rPr lang="en-US" altLang="it-IT" sz="1200" b="0" dirty="0"/>
              <a:t> un tempo di </a:t>
            </a:r>
            <a:r>
              <a:rPr lang="en-US" altLang="it-IT" sz="1200" b="0" dirty="0" err="1"/>
              <a:t>esecuzione</a:t>
            </a:r>
            <a:r>
              <a:rPr lang="en-US" altLang="it-IT" sz="1200" b="0" dirty="0"/>
              <a:t> </a:t>
            </a:r>
            <a:r>
              <a:rPr lang="en-US" altLang="it-IT" sz="1200" b="0" dirty="0" err="1"/>
              <a:t>decisamente</a:t>
            </a:r>
            <a:r>
              <a:rPr lang="en-US" altLang="it-IT" sz="1200" b="0" dirty="0"/>
              <a:t> </a:t>
            </a:r>
            <a:r>
              <a:rPr lang="en-US" altLang="it-IT" sz="1200" b="0" dirty="0" err="1"/>
              <a:t>più</a:t>
            </a:r>
            <a:r>
              <a:rPr lang="en-US" altLang="it-IT" sz="1200" b="0" dirty="0"/>
              <a:t> basso.</a:t>
            </a:r>
          </a:p>
          <a:p>
            <a:pPr marL="0" indent="0">
              <a:lnSpc>
                <a:spcPct val="90000"/>
              </a:lnSpc>
              <a:buNone/>
            </a:pPr>
            <a:r>
              <a:rPr lang="en-US" altLang="it-IT" sz="1200" b="0" dirty="0" err="1"/>
              <a:t>Partendo</a:t>
            </a:r>
            <a:r>
              <a:rPr lang="en-US" altLang="it-IT" sz="1200" b="0" dirty="0"/>
              <a:t> da </a:t>
            </a:r>
            <a:r>
              <a:rPr lang="en-US" altLang="it-IT" sz="1200" b="0" dirty="0" err="1"/>
              <a:t>ciclo</a:t>
            </a:r>
            <a:r>
              <a:rPr lang="en-US" altLang="it-IT" sz="1200" b="0" dirty="0"/>
              <a:t> per la </a:t>
            </a:r>
            <a:r>
              <a:rPr lang="en-US" altLang="it-IT" sz="1200" b="0" dirty="0" err="1"/>
              <a:t>scelta</a:t>
            </a:r>
            <a:r>
              <a:rPr lang="en-US" altLang="it-IT" sz="1200" b="0" dirty="0"/>
              <a:t> del </a:t>
            </a:r>
            <a:r>
              <a:rPr lang="en-US" altLang="it-IT" sz="1200" b="0" dirty="0" err="1"/>
              <a:t>nodo</a:t>
            </a:r>
            <a:r>
              <a:rPr lang="en-US" altLang="it-IT" sz="1200" b="0" dirty="0"/>
              <a:t> </a:t>
            </a:r>
            <a:r>
              <a:rPr lang="en-US" altLang="it-IT" sz="1200" b="0" dirty="0" err="1"/>
              <a:t>candidato</a:t>
            </a:r>
            <a:r>
              <a:rPr lang="en-US" altLang="it-IT" sz="1200" b="0" dirty="0"/>
              <a:t>, </a:t>
            </a:r>
            <a:r>
              <a:rPr lang="en-US" altLang="it-IT" sz="1200" b="0" dirty="0" err="1"/>
              <a:t>vediamo</a:t>
            </a:r>
            <a:r>
              <a:rPr lang="en-US" altLang="it-IT" sz="1200" b="0" dirty="0"/>
              <a:t> </a:t>
            </a:r>
            <a:r>
              <a:rPr lang="en-US" altLang="it-IT" sz="1200" b="0" dirty="0" err="1"/>
              <a:t>cosa</a:t>
            </a:r>
            <a:r>
              <a:rPr lang="en-US" altLang="it-IT" sz="1200" b="0" dirty="0"/>
              <a:t> </a:t>
            </a:r>
            <a:r>
              <a:rPr lang="en-US" altLang="it-IT" sz="1200" b="0" dirty="0" err="1"/>
              <a:t>possiamo</a:t>
            </a:r>
            <a:r>
              <a:rPr lang="en-US" altLang="it-IT" sz="1200" b="0" dirty="0"/>
              <a:t> fare:</a:t>
            </a:r>
          </a:p>
        </p:txBody>
      </p:sp>
      <p:sp>
        <p:nvSpPr>
          <p:cNvPr id="14" name="Rectangle 3">
            <a:extLst>
              <a:ext uri="{FF2B5EF4-FFF2-40B4-BE49-F238E27FC236}">
                <a16:creationId xmlns:a16="http://schemas.microsoft.com/office/drawing/2014/main" id="{36296898-4E47-4AE9-B208-0949F8800A22}"/>
              </a:ext>
            </a:extLst>
          </p:cNvPr>
          <p:cNvSpPr txBox="1">
            <a:spLocks noChangeArrowheads="1"/>
          </p:cNvSpPr>
          <p:nvPr/>
        </p:nvSpPr>
        <p:spPr bwMode="auto">
          <a:xfrm>
            <a:off x="5634230" y="1855324"/>
            <a:ext cx="3269363" cy="44043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33399"/>
                </a:solidFill>
              </a:rPr>
              <a:t>Inizializzo</a:t>
            </a:r>
            <a:r>
              <a:rPr lang="en-US" altLang="it-IT" sz="1100" b="0" dirty="0">
                <a:solidFill>
                  <a:srgbClr val="333399"/>
                </a:solidFill>
              </a:rPr>
              <a:t> </a:t>
            </a:r>
            <a:r>
              <a:rPr lang="en-US" altLang="it-IT" sz="1100" b="0" dirty="0" err="1">
                <a:solidFill>
                  <a:srgbClr val="333399"/>
                </a:solidFill>
              </a:rPr>
              <a:t>esternamente</a:t>
            </a:r>
            <a:r>
              <a:rPr lang="en-US" altLang="it-IT" sz="1100" b="0" dirty="0">
                <a:solidFill>
                  <a:srgbClr val="333399"/>
                </a:solidFill>
              </a:rPr>
              <a:t> al </a:t>
            </a:r>
            <a:r>
              <a:rPr lang="en-US" altLang="it-IT" sz="1100" b="0" dirty="0" err="1">
                <a:solidFill>
                  <a:srgbClr val="333399"/>
                </a:solidFill>
              </a:rPr>
              <a:t>ciclo</a:t>
            </a:r>
            <a:r>
              <a:rPr lang="en-US" altLang="it-IT" sz="1100" b="0" dirty="0">
                <a:solidFill>
                  <a:srgbClr val="333399"/>
                </a:solidFill>
              </a:rPr>
              <a:t> </a:t>
            </a:r>
            <a:r>
              <a:rPr lang="en-US" altLang="it-IT" sz="1100" b="0" dirty="0" err="1">
                <a:solidFill>
                  <a:srgbClr val="333399"/>
                </a:solidFill>
              </a:rPr>
              <a:t>i</a:t>
            </a:r>
            <a:r>
              <a:rPr lang="en-US" altLang="it-IT" sz="1100" b="0" dirty="0">
                <a:solidFill>
                  <a:srgbClr val="333399"/>
                </a:solidFill>
              </a:rPr>
              <a:t> </a:t>
            </a:r>
            <a:r>
              <a:rPr lang="en-US" altLang="it-IT" sz="1100" b="0" dirty="0" err="1">
                <a:solidFill>
                  <a:srgbClr val="333399"/>
                </a:solidFill>
              </a:rPr>
              <a:t>vettori</a:t>
            </a:r>
            <a:r>
              <a:rPr lang="en-US" altLang="it-IT" sz="1100" b="0" dirty="0">
                <a:solidFill>
                  <a:srgbClr val="333399"/>
                </a:solidFill>
              </a:rPr>
              <a:t> </a:t>
            </a:r>
            <a:r>
              <a:rPr lang="en-US" altLang="it-IT" sz="1100" b="0" dirty="0" err="1">
                <a:solidFill>
                  <a:srgbClr val="333399"/>
                </a:solidFill>
              </a:rPr>
              <a:t>che</a:t>
            </a:r>
            <a:r>
              <a:rPr lang="en-US" altLang="it-IT" sz="1100" b="0" dirty="0">
                <a:solidFill>
                  <a:srgbClr val="333399"/>
                </a:solidFill>
              </a:rPr>
              <a:t> </a:t>
            </a:r>
            <a:r>
              <a:rPr lang="en-US" altLang="it-IT" sz="1100" b="0" dirty="0" err="1">
                <a:solidFill>
                  <a:srgbClr val="333399"/>
                </a:solidFill>
              </a:rPr>
              <a:t>vado</a:t>
            </a:r>
            <a:r>
              <a:rPr lang="en-US" altLang="it-IT" sz="1100" b="0" dirty="0">
                <a:solidFill>
                  <a:srgbClr val="333399"/>
                </a:solidFill>
              </a:rPr>
              <a:t> ad </a:t>
            </a:r>
            <a:r>
              <a:rPr lang="en-US" altLang="it-IT" sz="1100" b="0" dirty="0" err="1">
                <a:solidFill>
                  <a:srgbClr val="333399"/>
                </a:solidFill>
              </a:rPr>
              <a:t>utilizzare</a:t>
            </a:r>
            <a:endParaRPr lang="en-US" altLang="it-IT" sz="1200" i="1" dirty="0">
              <a:solidFill>
                <a:srgbClr val="333399"/>
              </a:solidFill>
            </a:endParaRPr>
          </a:p>
        </p:txBody>
      </p:sp>
      <p:sp>
        <p:nvSpPr>
          <p:cNvPr id="27" name="Rettangolo con angoli arrotondati 26">
            <a:extLst>
              <a:ext uri="{FF2B5EF4-FFF2-40B4-BE49-F238E27FC236}">
                <a16:creationId xmlns:a16="http://schemas.microsoft.com/office/drawing/2014/main" id="{20C454E3-65CF-4696-8730-4804CADC7408}"/>
              </a:ext>
            </a:extLst>
          </p:cNvPr>
          <p:cNvSpPr/>
          <p:nvPr/>
        </p:nvSpPr>
        <p:spPr bwMode="auto">
          <a:xfrm>
            <a:off x="1475656" y="1855324"/>
            <a:ext cx="1224136" cy="440438"/>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31" name="Connettore 2 14">
            <a:extLst>
              <a:ext uri="{FF2B5EF4-FFF2-40B4-BE49-F238E27FC236}">
                <a16:creationId xmlns:a16="http://schemas.microsoft.com/office/drawing/2014/main" id="{8044D6F8-3FB8-49D0-9B76-A01E54A664A0}"/>
              </a:ext>
            </a:extLst>
          </p:cNvPr>
          <p:cNvCxnSpPr>
            <a:cxnSpLocks/>
            <a:stCxn id="27" idx="3"/>
            <a:endCxn id="14" idx="1"/>
          </p:cNvCxnSpPr>
          <p:nvPr/>
        </p:nvCxnSpPr>
        <p:spPr bwMode="auto">
          <a:xfrm>
            <a:off x="2699792" y="2075543"/>
            <a:ext cx="2934438" cy="1"/>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9" name="Rectangle 3">
            <a:extLst>
              <a:ext uri="{FF2B5EF4-FFF2-40B4-BE49-F238E27FC236}">
                <a16:creationId xmlns:a16="http://schemas.microsoft.com/office/drawing/2014/main" id="{5B8D1616-8D16-4F3D-8138-AD1F68D729D4}"/>
              </a:ext>
            </a:extLst>
          </p:cNvPr>
          <p:cNvSpPr txBox="1">
            <a:spLocks noChangeArrowheads="1"/>
          </p:cNvSpPr>
          <p:nvPr/>
        </p:nvSpPr>
        <p:spPr bwMode="auto">
          <a:xfrm>
            <a:off x="5724128" y="2849328"/>
            <a:ext cx="3424561" cy="22021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33399"/>
                </a:solidFill>
              </a:rPr>
              <a:t>Uso</a:t>
            </a:r>
            <a:r>
              <a:rPr lang="en-US" altLang="it-IT" sz="1100" b="0" dirty="0">
                <a:solidFill>
                  <a:srgbClr val="333399"/>
                </a:solidFill>
              </a:rPr>
              <a:t> un for al </a:t>
            </a:r>
            <a:r>
              <a:rPr lang="en-US" altLang="it-IT" sz="1100" b="0" dirty="0" err="1">
                <a:solidFill>
                  <a:srgbClr val="333399"/>
                </a:solidFill>
              </a:rPr>
              <a:t>posto</a:t>
            </a:r>
            <a:r>
              <a:rPr lang="en-US" altLang="it-IT" sz="1100" b="0" dirty="0">
                <a:solidFill>
                  <a:srgbClr val="333399"/>
                </a:solidFill>
              </a:rPr>
              <a:t> del while, </a:t>
            </a:r>
            <a:r>
              <a:rPr lang="en-US" altLang="it-IT" sz="1100" b="0" dirty="0" err="1">
                <a:solidFill>
                  <a:srgbClr val="333399"/>
                </a:solidFill>
              </a:rPr>
              <a:t>che</a:t>
            </a:r>
            <a:r>
              <a:rPr lang="en-US" altLang="it-IT" sz="1100" b="0" dirty="0">
                <a:solidFill>
                  <a:srgbClr val="333399"/>
                </a:solidFill>
              </a:rPr>
              <a:t> è </a:t>
            </a:r>
            <a:r>
              <a:rPr lang="en-US" altLang="it-IT" sz="1100" b="0" dirty="0" err="1">
                <a:solidFill>
                  <a:srgbClr val="333399"/>
                </a:solidFill>
              </a:rPr>
              <a:t>più</a:t>
            </a:r>
            <a:r>
              <a:rPr lang="en-US" altLang="it-IT" sz="1100" b="0" dirty="0">
                <a:solidFill>
                  <a:srgbClr val="333399"/>
                </a:solidFill>
              </a:rPr>
              <a:t> </a:t>
            </a:r>
            <a:r>
              <a:rPr lang="en-US" altLang="it-IT" sz="1100" b="0" dirty="0" err="1">
                <a:solidFill>
                  <a:srgbClr val="333399"/>
                </a:solidFill>
              </a:rPr>
              <a:t>ottimizzato</a:t>
            </a:r>
            <a:endParaRPr lang="en-US" altLang="it-IT" sz="1200" i="1" dirty="0">
              <a:solidFill>
                <a:srgbClr val="333399"/>
              </a:solidFill>
            </a:endParaRPr>
          </a:p>
        </p:txBody>
      </p:sp>
      <p:sp>
        <p:nvSpPr>
          <p:cNvPr id="20" name="Rettangolo con angoli arrotondati 19">
            <a:extLst>
              <a:ext uri="{FF2B5EF4-FFF2-40B4-BE49-F238E27FC236}">
                <a16:creationId xmlns:a16="http://schemas.microsoft.com/office/drawing/2014/main" id="{D0FFC6EC-13EC-4DD0-9522-3932AC86F2F9}"/>
              </a:ext>
            </a:extLst>
          </p:cNvPr>
          <p:cNvSpPr/>
          <p:nvPr/>
        </p:nvSpPr>
        <p:spPr bwMode="auto">
          <a:xfrm>
            <a:off x="1720752" y="2849327"/>
            <a:ext cx="1224136" cy="220216"/>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21" name="Connettore 2 14">
            <a:extLst>
              <a:ext uri="{FF2B5EF4-FFF2-40B4-BE49-F238E27FC236}">
                <a16:creationId xmlns:a16="http://schemas.microsoft.com/office/drawing/2014/main" id="{0182ED4C-F4AB-4692-9491-68A441D5CE53}"/>
              </a:ext>
            </a:extLst>
          </p:cNvPr>
          <p:cNvCxnSpPr>
            <a:cxnSpLocks/>
            <a:stCxn id="20" idx="3"/>
            <a:endCxn id="19" idx="1"/>
          </p:cNvCxnSpPr>
          <p:nvPr/>
        </p:nvCxnSpPr>
        <p:spPr bwMode="auto">
          <a:xfrm>
            <a:off x="2944888" y="2959435"/>
            <a:ext cx="2779240" cy="1"/>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3" name="Rectangle 3">
            <a:extLst>
              <a:ext uri="{FF2B5EF4-FFF2-40B4-BE49-F238E27FC236}">
                <a16:creationId xmlns:a16="http://schemas.microsoft.com/office/drawing/2014/main" id="{ACAA9706-49BC-4A6E-BC21-0E43EE380962}"/>
              </a:ext>
            </a:extLst>
          </p:cNvPr>
          <p:cNvSpPr txBox="1">
            <a:spLocks noChangeArrowheads="1"/>
          </p:cNvSpPr>
          <p:nvPr/>
        </p:nvSpPr>
        <p:spPr bwMode="auto">
          <a:xfrm>
            <a:off x="6834909" y="3596685"/>
            <a:ext cx="1769539" cy="5960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a:solidFill>
                  <a:srgbClr val="333399"/>
                </a:solidFill>
              </a:rPr>
              <a:t>Le </a:t>
            </a:r>
            <a:r>
              <a:rPr lang="en-US" altLang="it-IT" sz="1100" b="0" dirty="0" err="1">
                <a:solidFill>
                  <a:srgbClr val="333399"/>
                </a:solidFill>
              </a:rPr>
              <a:t>operazioni</a:t>
            </a:r>
            <a:r>
              <a:rPr lang="en-US" altLang="it-IT" sz="1100" b="0" dirty="0">
                <a:solidFill>
                  <a:srgbClr val="333399"/>
                </a:solidFill>
              </a:rPr>
              <a:t> di </a:t>
            </a:r>
            <a:r>
              <a:rPr lang="en-US" altLang="it-IT" sz="1100" b="0" dirty="0" err="1">
                <a:solidFill>
                  <a:srgbClr val="333399"/>
                </a:solidFill>
              </a:rPr>
              <a:t>calcolo</a:t>
            </a:r>
            <a:r>
              <a:rPr lang="en-US" altLang="it-IT" sz="1100" b="0" dirty="0">
                <a:solidFill>
                  <a:srgbClr val="333399"/>
                </a:solidFill>
              </a:rPr>
              <a:t> del rank e di </a:t>
            </a:r>
            <a:r>
              <a:rPr lang="en-US" altLang="it-IT" sz="1100" b="0" dirty="0" err="1">
                <a:solidFill>
                  <a:srgbClr val="333399"/>
                </a:solidFill>
              </a:rPr>
              <a:t>assegnazione</a:t>
            </a:r>
            <a:r>
              <a:rPr lang="en-US" altLang="it-IT" sz="1100" b="0" dirty="0">
                <a:solidFill>
                  <a:srgbClr val="333399"/>
                </a:solidFill>
              </a:rPr>
              <a:t> del </a:t>
            </a:r>
            <a:r>
              <a:rPr lang="en-US" altLang="it-IT" sz="1100" b="0" dirty="0" err="1">
                <a:solidFill>
                  <a:srgbClr val="333399"/>
                </a:solidFill>
              </a:rPr>
              <a:t>valore</a:t>
            </a:r>
            <a:r>
              <a:rPr lang="en-US" altLang="it-IT" sz="1100" b="0" dirty="0">
                <a:solidFill>
                  <a:srgbClr val="333399"/>
                </a:solidFill>
              </a:rPr>
              <a:t> di rank ai </a:t>
            </a:r>
            <a:r>
              <a:rPr lang="en-US" altLang="it-IT" sz="1100" b="0" dirty="0" err="1">
                <a:solidFill>
                  <a:srgbClr val="333399"/>
                </a:solidFill>
              </a:rPr>
              <a:t>vari</a:t>
            </a:r>
            <a:r>
              <a:rPr lang="en-US" altLang="it-IT" sz="1100" b="0" dirty="0">
                <a:solidFill>
                  <a:srgbClr val="333399"/>
                </a:solidFill>
              </a:rPr>
              <a:t> </a:t>
            </a:r>
            <a:r>
              <a:rPr lang="en-US" altLang="it-IT" sz="1100" b="0" dirty="0" err="1">
                <a:solidFill>
                  <a:srgbClr val="333399"/>
                </a:solidFill>
              </a:rPr>
              <a:t>pianeti</a:t>
            </a:r>
            <a:r>
              <a:rPr lang="en-US" altLang="it-IT" sz="1100" b="0" dirty="0">
                <a:solidFill>
                  <a:srgbClr val="333399"/>
                </a:solidFill>
              </a:rPr>
              <a:t> </a:t>
            </a:r>
            <a:r>
              <a:rPr lang="en-US" altLang="it-IT" sz="1100" b="0" dirty="0" err="1">
                <a:solidFill>
                  <a:srgbClr val="333399"/>
                </a:solidFill>
              </a:rPr>
              <a:t>restano</a:t>
            </a:r>
            <a:r>
              <a:rPr lang="en-US" altLang="it-IT" sz="1100" b="0" dirty="0">
                <a:solidFill>
                  <a:srgbClr val="333399"/>
                </a:solidFill>
              </a:rPr>
              <a:t> </a:t>
            </a:r>
            <a:r>
              <a:rPr lang="en-US" altLang="it-IT" sz="1100" b="0" dirty="0" err="1">
                <a:solidFill>
                  <a:srgbClr val="333399"/>
                </a:solidFill>
              </a:rPr>
              <a:t>invariate</a:t>
            </a:r>
            <a:endParaRPr lang="en-US" altLang="it-IT" sz="1200" i="1" dirty="0">
              <a:solidFill>
                <a:srgbClr val="333399"/>
              </a:solidFill>
            </a:endParaRPr>
          </a:p>
        </p:txBody>
      </p:sp>
      <p:sp>
        <p:nvSpPr>
          <p:cNvPr id="24" name="Rettangolo con angoli arrotondati 23">
            <a:extLst>
              <a:ext uri="{FF2B5EF4-FFF2-40B4-BE49-F238E27FC236}">
                <a16:creationId xmlns:a16="http://schemas.microsoft.com/office/drawing/2014/main" id="{760CE8E2-E19C-46DF-98C8-A85E5BE8F561}"/>
              </a:ext>
            </a:extLst>
          </p:cNvPr>
          <p:cNvSpPr/>
          <p:nvPr/>
        </p:nvSpPr>
        <p:spPr bwMode="auto">
          <a:xfrm>
            <a:off x="2195736" y="3302132"/>
            <a:ext cx="3888432" cy="1214597"/>
          </a:xfrm>
          <a:prstGeom prst="roundRect">
            <a:avLst>
              <a:gd name="adj" fmla="val 13874"/>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25" name="Connettore 2 14">
            <a:extLst>
              <a:ext uri="{FF2B5EF4-FFF2-40B4-BE49-F238E27FC236}">
                <a16:creationId xmlns:a16="http://schemas.microsoft.com/office/drawing/2014/main" id="{299A4619-1650-4530-A923-BB0DDB90B3F2}"/>
              </a:ext>
            </a:extLst>
          </p:cNvPr>
          <p:cNvCxnSpPr>
            <a:cxnSpLocks/>
            <a:stCxn id="24" idx="3"/>
            <a:endCxn id="23" idx="1"/>
          </p:cNvCxnSpPr>
          <p:nvPr/>
        </p:nvCxnSpPr>
        <p:spPr bwMode="auto">
          <a:xfrm flipV="1">
            <a:off x="6084168" y="3894696"/>
            <a:ext cx="750741" cy="1473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893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animBg="1"/>
      <p:bldP spid="19" grpId="0"/>
      <p:bldP spid="20" grpId="0" animBg="1"/>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6A647AC-DF63-42C8-BDD6-82A0626D3BF8}"/>
              </a:ext>
            </a:extLst>
          </p:cNvPr>
          <p:cNvPicPr>
            <a:picLocks noChangeAspect="1"/>
          </p:cNvPicPr>
          <p:nvPr/>
        </p:nvPicPr>
        <p:blipFill>
          <a:blip r:embed="rId2"/>
          <a:stretch>
            <a:fillRect/>
          </a:stretch>
        </p:blipFill>
        <p:spPr>
          <a:xfrm>
            <a:off x="1331640" y="1722362"/>
            <a:ext cx="6591970" cy="2124300"/>
          </a:xfrm>
          <a:prstGeom prst="rect">
            <a:avLst/>
          </a:prstGeom>
          <a:ln>
            <a:noFill/>
          </a:ln>
          <a:effectLst>
            <a:outerShdw blurRad="190500" algn="tl" rotWithShape="0">
              <a:srgbClr val="000000">
                <a:alpha val="70000"/>
              </a:srgbClr>
            </a:outerShdw>
          </a:effectLst>
        </p:spPr>
      </p:pic>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Miglioramenti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42</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78210"/>
            <a:ext cx="7633146" cy="22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Concentriamoci</a:t>
            </a:r>
            <a:r>
              <a:rPr lang="en-US" altLang="it-IT" sz="1200" b="0" dirty="0"/>
              <a:t> </a:t>
            </a:r>
            <a:r>
              <a:rPr lang="en-US" altLang="it-IT" sz="1200" b="0" dirty="0" err="1"/>
              <a:t>ora</a:t>
            </a:r>
            <a:r>
              <a:rPr lang="en-US" altLang="it-IT" sz="1200" b="0" dirty="0"/>
              <a:t> </a:t>
            </a:r>
            <a:r>
              <a:rPr lang="en-US" altLang="it-IT" sz="1200" b="0" dirty="0" err="1"/>
              <a:t>sull’ottimizzare</a:t>
            </a:r>
            <a:r>
              <a:rPr lang="en-US" altLang="it-IT" sz="1200" b="0" dirty="0"/>
              <a:t> il passaggio </a:t>
            </a:r>
            <a:r>
              <a:rPr lang="en-US" altLang="it-IT" sz="1200" b="0" dirty="0" err="1"/>
              <a:t>della</a:t>
            </a:r>
            <a:r>
              <a:rPr lang="en-US" altLang="it-IT" sz="1200" b="0" dirty="0"/>
              <a:t> </a:t>
            </a:r>
            <a:r>
              <a:rPr lang="en-US" altLang="it-IT" sz="1200" b="0" dirty="0" err="1"/>
              <a:t>navicella</a:t>
            </a:r>
            <a:r>
              <a:rPr lang="en-US" altLang="it-IT" sz="1200" b="0" dirty="0"/>
              <a:t> </a:t>
            </a:r>
            <a:r>
              <a:rPr lang="en-US" altLang="it-IT" sz="1200" b="0" dirty="0" err="1"/>
              <a:t>sul</a:t>
            </a:r>
            <a:r>
              <a:rPr lang="en-US" altLang="it-IT" sz="1200" b="0" dirty="0"/>
              <a:t> </a:t>
            </a:r>
            <a:r>
              <a:rPr lang="en-US" altLang="it-IT" sz="1200" b="0" dirty="0" err="1"/>
              <a:t>nodo</a:t>
            </a:r>
            <a:r>
              <a:rPr lang="en-US" altLang="it-IT" sz="1200" b="0" dirty="0"/>
              <a:t> </a:t>
            </a:r>
            <a:r>
              <a:rPr lang="en-US" altLang="it-IT" sz="1200" b="0" dirty="0" err="1"/>
              <a:t>scelto</a:t>
            </a:r>
            <a:r>
              <a:rPr lang="en-US" altLang="it-IT" sz="1200" b="0" dirty="0"/>
              <a:t>:</a:t>
            </a:r>
          </a:p>
        </p:txBody>
      </p:sp>
      <p:sp>
        <p:nvSpPr>
          <p:cNvPr id="14" name="Rectangle 3">
            <a:extLst>
              <a:ext uri="{FF2B5EF4-FFF2-40B4-BE49-F238E27FC236}">
                <a16:creationId xmlns:a16="http://schemas.microsoft.com/office/drawing/2014/main" id="{36296898-4E47-4AE9-B208-0949F8800A22}"/>
              </a:ext>
            </a:extLst>
          </p:cNvPr>
          <p:cNvSpPr txBox="1">
            <a:spLocks noChangeArrowheads="1"/>
          </p:cNvSpPr>
          <p:nvPr/>
        </p:nvSpPr>
        <p:spPr bwMode="auto">
          <a:xfrm>
            <a:off x="5582275" y="1552715"/>
            <a:ext cx="3269363" cy="44043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33399"/>
                </a:solidFill>
              </a:rPr>
              <a:t>Sfruttiamo</a:t>
            </a:r>
            <a:r>
              <a:rPr lang="en-US" altLang="it-IT" sz="1100" b="0" dirty="0">
                <a:solidFill>
                  <a:srgbClr val="333399"/>
                </a:solidFill>
              </a:rPr>
              <a:t> </a:t>
            </a:r>
            <a:r>
              <a:rPr lang="en-US" altLang="it-IT" sz="1100" b="0" dirty="0" err="1">
                <a:solidFill>
                  <a:srgbClr val="333399"/>
                </a:solidFill>
              </a:rPr>
              <a:t>anche</a:t>
            </a:r>
            <a:r>
              <a:rPr lang="en-US" altLang="it-IT" sz="1100" b="0" dirty="0">
                <a:solidFill>
                  <a:srgbClr val="333399"/>
                </a:solidFill>
              </a:rPr>
              <a:t> qui un for per </a:t>
            </a:r>
            <a:r>
              <a:rPr lang="en-US" altLang="it-IT" sz="1100" b="0" dirty="0" err="1">
                <a:solidFill>
                  <a:srgbClr val="333399"/>
                </a:solidFill>
              </a:rPr>
              <a:t>stabilire</a:t>
            </a:r>
            <a:r>
              <a:rPr lang="en-US" altLang="it-IT" sz="1100" b="0" dirty="0">
                <a:solidFill>
                  <a:srgbClr val="333399"/>
                </a:solidFill>
              </a:rPr>
              <a:t> </a:t>
            </a:r>
            <a:r>
              <a:rPr lang="en-US" altLang="it-IT" sz="1100" b="0" dirty="0" err="1">
                <a:solidFill>
                  <a:srgbClr val="333399"/>
                </a:solidFill>
              </a:rPr>
              <a:t>quanto</a:t>
            </a:r>
            <a:r>
              <a:rPr lang="en-US" altLang="it-IT" sz="1100" b="0" dirty="0">
                <a:solidFill>
                  <a:srgbClr val="333399"/>
                </a:solidFill>
              </a:rPr>
              <a:t> </a:t>
            </a:r>
            <a:r>
              <a:rPr lang="en-US" altLang="it-IT" sz="1100" b="0" dirty="0" err="1">
                <a:solidFill>
                  <a:srgbClr val="333399"/>
                </a:solidFill>
              </a:rPr>
              <a:t>carburante</a:t>
            </a:r>
            <a:r>
              <a:rPr lang="en-US" altLang="it-IT" sz="1100" b="0" dirty="0">
                <a:solidFill>
                  <a:srgbClr val="333399"/>
                </a:solidFill>
              </a:rPr>
              <a:t> </a:t>
            </a:r>
            <a:r>
              <a:rPr lang="en-US" altLang="it-IT" sz="1100" b="0" dirty="0" err="1">
                <a:solidFill>
                  <a:srgbClr val="333399"/>
                </a:solidFill>
              </a:rPr>
              <a:t>dobbiamo</a:t>
            </a:r>
            <a:r>
              <a:rPr lang="en-US" altLang="it-IT" sz="1100" b="0" dirty="0">
                <a:solidFill>
                  <a:srgbClr val="333399"/>
                </a:solidFill>
              </a:rPr>
              <a:t> </a:t>
            </a:r>
            <a:r>
              <a:rPr lang="en-US" altLang="it-IT" sz="1100" b="0" dirty="0" err="1">
                <a:solidFill>
                  <a:srgbClr val="333399"/>
                </a:solidFill>
              </a:rPr>
              <a:t>sottrarre</a:t>
            </a:r>
            <a:r>
              <a:rPr lang="en-US" altLang="it-IT" sz="1100" b="0" dirty="0">
                <a:solidFill>
                  <a:srgbClr val="333399"/>
                </a:solidFill>
              </a:rPr>
              <a:t> </a:t>
            </a:r>
            <a:r>
              <a:rPr lang="en-US" altLang="it-IT" sz="1100" b="0" dirty="0" err="1">
                <a:solidFill>
                  <a:srgbClr val="333399"/>
                </a:solidFill>
              </a:rPr>
              <a:t>alla</a:t>
            </a:r>
            <a:r>
              <a:rPr lang="en-US" altLang="it-IT" sz="1100" b="0" dirty="0">
                <a:solidFill>
                  <a:srgbClr val="333399"/>
                </a:solidFill>
              </a:rPr>
              <a:t> </a:t>
            </a:r>
            <a:r>
              <a:rPr lang="en-US" altLang="it-IT" sz="1100" b="0" dirty="0" err="1">
                <a:solidFill>
                  <a:srgbClr val="333399"/>
                </a:solidFill>
              </a:rPr>
              <a:t>navicella</a:t>
            </a:r>
            <a:endParaRPr lang="en-US" altLang="it-IT" sz="1200" i="1" dirty="0">
              <a:solidFill>
                <a:srgbClr val="333399"/>
              </a:solidFill>
            </a:endParaRPr>
          </a:p>
        </p:txBody>
      </p:sp>
      <p:sp>
        <p:nvSpPr>
          <p:cNvPr id="27" name="Rettangolo con angoli arrotondati 26">
            <a:extLst>
              <a:ext uri="{FF2B5EF4-FFF2-40B4-BE49-F238E27FC236}">
                <a16:creationId xmlns:a16="http://schemas.microsoft.com/office/drawing/2014/main" id="{20C454E3-65CF-4696-8730-4804CADC7408}"/>
              </a:ext>
            </a:extLst>
          </p:cNvPr>
          <p:cNvSpPr/>
          <p:nvPr/>
        </p:nvSpPr>
        <p:spPr bwMode="auto">
          <a:xfrm>
            <a:off x="1475656" y="1855324"/>
            <a:ext cx="1944216" cy="140459"/>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31" name="Connettore 2 14">
            <a:extLst>
              <a:ext uri="{FF2B5EF4-FFF2-40B4-BE49-F238E27FC236}">
                <a16:creationId xmlns:a16="http://schemas.microsoft.com/office/drawing/2014/main" id="{8044D6F8-3FB8-49D0-9B76-A01E54A664A0}"/>
              </a:ext>
            </a:extLst>
          </p:cNvPr>
          <p:cNvCxnSpPr>
            <a:cxnSpLocks/>
            <a:stCxn id="27" idx="3"/>
            <a:endCxn id="14" idx="1"/>
          </p:cNvCxnSpPr>
          <p:nvPr/>
        </p:nvCxnSpPr>
        <p:spPr bwMode="auto">
          <a:xfrm flipV="1">
            <a:off x="3419872" y="1772935"/>
            <a:ext cx="2162403" cy="152619"/>
          </a:xfrm>
          <a:prstGeom prst="bentConnector3">
            <a:avLst>
              <a:gd name="adj1" fmla="val 5000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9" name="Rectangle 3">
            <a:extLst>
              <a:ext uri="{FF2B5EF4-FFF2-40B4-BE49-F238E27FC236}">
                <a16:creationId xmlns:a16="http://schemas.microsoft.com/office/drawing/2014/main" id="{5B8D1616-8D16-4F3D-8138-AD1F68D729D4}"/>
              </a:ext>
            </a:extLst>
          </p:cNvPr>
          <p:cNvSpPr txBox="1">
            <a:spLocks noChangeArrowheads="1"/>
          </p:cNvSpPr>
          <p:nvPr/>
        </p:nvSpPr>
        <p:spPr bwMode="auto">
          <a:xfrm>
            <a:off x="6158022" y="2123181"/>
            <a:ext cx="2693616" cy="44043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33399"/>
                </a:solidFill>
              </a:rPr>
              <a:t>Aggiungiamo</a:t>
            </a:r>
            <a:r>
              <a:rPr lang="en-US" altLang="it-IT" sz="1100" b="0" dirty="0">
                <a:solidFill>
                  <a:srgbClr val="333399"/>
                </a:solidFill>
              </a:rPr>
              <a:t> un </a:t>
            </a:r>
            <a:r>
              <a:rPr lang="en-US" altLang="it-IT" sz="1100" b="0" i="1" dirty="0">
                <a:solidFill>
                  <a:srgbClr val="333399"/>
                </a:solidFill>
              </a:rPr>
              <a:t>break</a:t>
            </a:r>
            <a:r>
              <a:rPr lang="en-US" altLang="it-IT" sz="1100" b="0" dirty="0">
                <a:solidFill>
                  <a:srgbClr val="333399"/>
                </a:solidFill>
              </a:rPr>
              <a:t> per </a:t>
            </a:r>
            <a:r>
              <a:rPr lang="en-US" altLang="it-IT" sz="1100" b="0" dirty="0" err="1">
                <a:solidFill>
                  <a:srgbClr val="333399"/>
                </a:solidFill>
              </a:rPr>
              <a:t>evitare</a:t>
            </a:r>
            <a:r>
              <a:rPr lang="en-US" altLang="it-IT" sz="1100" b="0" dirty="0">
                <a:solidFill>
                  <a:srgbClr val="333399"/>
                </a:solidFill>
              </a:rPr>
              <a:t> </a:t>
            </a:r>
            <a:r>
              <a:rPr lang="en-US" altLang="it-IT" sz="1100" b="0" dirty="0" err="1">
                <a:solidFill>
                  <a:srgbClr val="333399"/>
                </a:solidFill>
              </a:rPr>
              <a:t>che</a:t>
            </a:r>
            <a:r>
              <a:rPr lang="en-US" altLang="it-IT" sz="1100" b="0" dirty="0">
                <a:solidFill>
                  <a:srgbClr val="333399"/>
                </a:solidFill>
              </a:rPr>
              <a:t> </a:t>
            </a:r>
            <a:r>
              <a:rPr lang="en-US" altLang="it-IT" sz="1100" b="0" dirty="0" err="1">
                <a:solidFill>
                  <a:srgbClr val="333399"/>
                </a:solidFill>
              </a:rPr>
              <a:t>vengano</a:t>
            </a:r>
            <a:r>
              <a:rPr lang="en-US" altLang="it-IT" sz="1100" b="0" dirty="0">
                <a:solidFill>
                  <a:srgbClr val="333399"/>
                </a:solidFill>
              </a:rPr>
              <a:t> </a:t>
            </a:r>
            <a:r>
              <a:rPr lang="en-US" altLang="it-IT" sz="1100" b="0" dirty="0" err="1">
                <a:solidFill>
                  <a:srgbClr val="333399"/>
                </a:solidFill>
              </a:rPr>
              <a:t>controllati</a:t>
            </a:r>
            <a:r>
              <a:rPr lang="en-US" altLang="it-IT" sz="1100" b="0" dirty="0">
                <a:solidFill>
                  <a:srgbClr val="333399"/>
                </a:solidFill>
              </a:rPr>
              <a:t> tutti </a:t>
            </a:r>
            <a:r>
              <a:rPr lang="en-US" altLang="it-IT" sz="1100" b="0" dirty="0" err="1">
                <a:solidFill>
                  <a:srgbClr val="333399"/>
                </a:solidFill>
              </a:rPr>
              <a:t>i</a:t>
            </a:r>
            <a:r>
              <a:rPr lang="en-US" altLang="it-IT" sz="1100" b="0" dirty="0">
                <a:solidFill>
                  <a:srgbClr val="333399"/>
                </a:solidFill>
              </a:rPr>
              <a:t> link</a:t>
            </a:r>
            <a:endParaRPr lang="en-US" altLang="it-IT" sz="1200" i="1" dirty="0">
              <a:solidFill>
                <a:srgbClr val="333399"/>
              </a:solidFill>
            </a:endParaRPr>
          </a:p>
        </p:txBody>
      </p:sp>
      <p:sp>
        <p:nvSpPr>
          <p:cNvPr id="20" name="Rettangolo con angoli arrotondati 19">
            <a:extLst>
              <a:ext uri="{FF2B5EF4-FFF2-40B4-BE49-F238E27FC236}">
                <a16:creationId xmlns:a16="http://schemas.microsoft.com/office/drawing/2014/main" id="{D0FFC6EC-13EC-4DD0-9522-3932AC86F2F9}"/>
              </a:ext>
            </a:extLst>
          </p:cNvPr>
          <p:cNvSpPr/>
          <p:nvPr/>
        </p:nvSpPr>
        <p:spPr bwMode="auto">
          <a:xfrm>
            <a:off x="2051720" y="2273172"/>
            <a:ext cx="507417" cy="140459"/>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21" name="Connettore 2 14">
            <a:extLst>
              <a:ext uri="{FF2B5EF4-FFF2-40B4-BE49-F238E27FC236}">
                <a16:creationId xmlns:a16="http://schemas.microsoft.com/office/drawing/2014/main" id="{0182ED4C-F4AB-4692-9491-68A441D5CE53}"/>
              </a:ext>
            </a:extLst>
          </p:cNvPr>
          <p:cNvCxnSpPr>
            <a:cxnSpLocks/>
            <a:stCxn id="20" idx="3"/>
            <a:endCxn id="19" idx="1"/>
          </p:cNvCxnSpPr>
          <p:nvPr/>
        </p:nvCxnSpPr>
        <p:spPr bwMode="auto">
          <a:xfrm flipV="1">
            <a:off x="2559137" y="2343401"/>
            <a:ext cx="3598885"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2" name="Rectangle 3">
            <a:extLst>
              <a:ext uri="{FF2B5EF4-FFF2-40B4-BE49-F238E27FC236}">
                <a16:creationId xmlns:a16="http://schemas.microsoft.com/office/drawing/2014/main" id="{18D7DA45-A42C-4EB8-AF5B-557FBD674297}"/>
              </a:ext>
            </a:extLst>
          </p:cNvPr>
          <p:cNvSpPr txBox="1">
            <a:spLocks noChangeArrowheads="1"/>
          </p:cNvSpPr>
          <p:nvPr/>
        </p:nvSpPr>
        <p:spPr bwMode="auto">
          <a:xfrm>
            <a:off x="5076056" y="3948545"/>
            <a:ext cx="3487708" cy="6884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33399"/>
                </a:solidFill>
              </a:rPr>
              <a:t>Facciamo</a:t>
            </a:r>
            <a:r>
              <a:rPr lang="en-US" altLang="it-IT" sz="1100" b="0" dirty="0">
                <a:solidFill>
                  <a:srgbClr val="333399"/>
                </a:solidFill>
              </a:rPr>
              <a:t> le </a:t>
            </a:r>
            <a:r>
              <a:rPr lang="en-US" altLang="it-IT" sz="1100" b="0" dirty="0" err="1">
                <a:solidFill>
                  <a:srgbClr val="333399"/>
                </a:solidFill>
              </a:rPr>
              <a:t>operazioni</a:t>
            </a:r>
            <a:r>
              <a:rPr lang="en-US" altLang="it-IT" sz="1100" b="0" dirty="0">
                <a:solidFill>
                  <a:srgbClr val="333399"/>
                </a:solidFill>
              </a:rPr>
              <a:t> di </a:t>
            </a:r>
            <a:r>
              <a:rPr lang="en-US" altLang="it-IT" sz="1100" b="0" dirty="0" err="1">
                <a:solidFill>
                  <a:srgbClr val="333399"/>
                </a:solidFill>
              </a:rPr>
              <a:t>riempimento</a:t>
            </a:r>
            <a:r>
              <a:rPr lang="en-US" altLang="it-IT" sz="1100" b="0" dirty="0">
                <a:solidFill>
                  <a:srgbClr val="333399"/>
                </a:solidFill>
              </a:rPr>
              <a:t> </a:t>
            </a:r>
            <a:r>
              <a:rPr lang="en-US" altLang="it-IT" sz="1100" b="0" dirty="0" err="1">
                <a:solidFill>
                  <a:srgbClr val="333399"/>
                </a:solidFill>
              </a:rPr>
              <a:t>dei</a:t>
            </a:r>
            <a:r>
              <a:rPr lang="en-US" altLang="it-IT" sz="1100" b="0" dirty="0">
                <a:solidFill>
                  <a:srgbClr val="333399"/>
                </a:solidFill>
              </a:rPr>
              <a:t> containers, e di </a:t>
            </a:r>
            <a:r>
              <a:rPr lang="en-US" altLang="it-IT" sz="1100" b="0" dirty="0" err="1">
                <a:solidFill>
                  <a:srgbClr val="333399"/>
                </a:solidFill>
              </a:rPr>
              <a:t>salvataggio</a:t>
            </a:r>
            <a:r>
              <a:rPr lang="en-US" altLang="it-IT" sz="1100" b="0" dirty="0">
                <a:solidFill>
                  <a:srgbClr val="333399"/>
                </a:solidFill>
              </a:rPr>
              <a:t> del </a:t>
            </a:r>
            <a:r>
              <a:rPr lang="en-US" altLang="it-IT" sz="1100" b="0" dirty="0" err="1">
                <a:solidFill>
                  <a:srgbClr val="333399"/>
                </a:solidFill>
              </a:rPr>
              <a:t>pianeta</a:t>
            </a:r>
            <a:r>
              <a:rPr lang="en-US" altLang="it-IT" sz="1100" b="0" dirty="0">
                <a:solidFill>
                  <a:srgbClr val="333399"/>
                </a:solidFill>
              </a:rPr>
              <a:t> </a:t>
            </a:r>
            <a:r>
              <a:rPr lang="en-US" altLang="it-IT" sz="1100" b="0" dirty="0" err="1">
                <a:solidFill>
                  <a:srgbClr val="333399"/>
                </a:solidFill>
              </a:rPr>
              <a:t>unico</a:t>
            </a:r>
            <a:r>
              <a:rPr lang="en-US" altLang="it-IT" sz="1100" b="0" dirty="0">
                <a:solidFill>
                  <a:srgbClr val="333399"/>
                </a:solidFill>
              </a:rPr>
              <a:t>, solo se il </a:t>
            </a:r>
            <a:r>
              <a:rPr lang="en-US" altLang="it-IT" sz="1100" b="0" dirty="0" err="1">
                <a:solidFill>
                  <a:srgbClr val="333399"/>
                </a:solidFill>
              </a:rPr>
              <a:t>pianeta</a:t>
            </a:r>
            <a:r>
              <a:rPr lang="en-US" altLang="it-IT" sz="1100" b="0" dirty="0">
                <a:solidFill>
                  <a:srgbClr val="333399"/>
                </a:solidFill>
              </a:rPr>
              <a:t> </a:t>
            </a:r>
            <a:r>
              <a:rPr lang="en-US" altLang="it-IT" sz="1100" b="0" dirty="0" err="1">
                <a:solidFill>
                  <a:srgbClr val="333399"/>
                </a:solidFill>
              </a:rPr>
              <a:t>che</a:t>
            </a:r>
            <a:r>
              <a:rPr lang="en-US" altLang="it-IT" sz="1100" b="0" dirty="0">
                <a:solidFill>
                  <a:srgbClr val="333399"/>
                </a:solidFill>
              </a:rPr>
              <a:t> ho </a:t>
            </a:r>
            <a:r>
              <a:rPr lang="en-US" altLang="it-IT" sz="1100" b="0" dirty="0" err="1">
                <a:solidFill>
                  <a:srgbClr val="333399"/>
                </a:solidFill>
              </a:rPr>
              <a:t>scelto</a:t>
            </a:r>
            <a:r>
              <a:rPr lang="en-US" altLang="it-IT" sz="1100" b="0" dirty="0">
                <a:solidFill>
                  <a:srgbClr val="333399"/>
                </a:solidFill>
              </a:rPr>
              <a:t> non è </a:t>
            </a:r>
            <a:r>
              <a:rPr lang="en-US" altLang="it-IT" sz="1100" b="0" dirty="0" err="1">
                <a:solidFill>
                  <a:srgbClr val="333399"/>
                </a:solidFill>
              </a:rPr>
              <a:t>stato</a:t>
            </a:r>
            <a:r>
              <a:rPr lang="en-US" altLang="it-IT" sz="1100" b="0" dirty="0">
                <a:solidFill>
                  <a:srgbClr val="333399"/>
                </a:solidFill>
              </a:rPr>
              <a:t> </a:t>
            </a:r>
            <a:r>
              <a:rPr lang="en-US" altLang="it-IT" sz="1100" b="0" dirty="0" err="1">
                <a:solidFill>
                  <a:srgbClr val="333399"/>
                </a:solidFill>
              </a:rPr>
              <a:t>già</a:t>
            </a:r>
            <a:r>
              <a:rPr lang="en-US" altLang="it-IT" sz="1100" b="0" dirty="0">
                <a:solidFill>
                  <a:srgbClr val="333399"/>
                </a:solidFill>
              </a:rPr>
              <a:t> </a:t>
            </a:r>
            <a:r>
              <a:rPr lang="en-US" altLang="it-IT" sz="1100" b="0" dirty="0" err="1">
                <a:solidFill>
                  <a:srgbClr val="333399"/>
                </a:solidFill>
              </a:rPr>
              <a:t>inserito</a:t>
            </a:r>
            <a:r>
              <a:rPr lang="en-US" altLang="it-IT" sz="1100" b="0" dirty="0">
                <a:solidFill>
                  <a:srgbClr val="333399"/>
                </a:solidFill>
              </a:rPr>
              <a:t> </a:t>
            </a:r>
            <a:r>
              <a:rPr lang="en-US" altLang="it-IT" sz="1100" b="0" dirty="0" err="1">
                <a:solidFill>
                  <a:srgbClr val="333399"/>
                </a:solidFill>
              </a:rPr>
              <a:t>nel</a:t>
            </a:r>
            <a:r>
              <a:rPr lang="en-US" altLang="it-IT" sz="1100" b="0" dirty="0">
                <a:solidFill>
                  <a:srgbClr val="333399"/>
                </a:solidFill>
              </a:rPr>
              <a:t> </a:t>
            </a:r>
            <a:r>
              <a:rPr lang="en-US" altLang="it-IT" sz="1100" b="0" dirty="0" err="1">
                <a:solidFill>
                  <a:srgbClr val="333399"/>
                </a:solidFill>
              </a:rPr>
              <a:t>vettore</a:t>
            </a:r>
            <a:r>
              <a:rPr lang="en-US" altLang="it-IT" sz="1100" b="0" dirty="0">
                <a:solidFill>
                  <a:srgbClr val="333399"/>
                </a:solidFill>
              </a:rPr>
              <a:t>, </a:t>
            </a:r>
            <a:r>
              <a:rPr lang="en-US" altLang="it-IT" sz="1100" b="0" dirty="0" err="1">
                <a:solidFill>
                  <a:srgbClr val="333399"/>
                </a:solidFill>
              </a:rPr>
              <a:t>altrimenti</a:t>
            </a:r>
            <a:r>
              <a:rPr lang="en-US" altLang="it-IT" sz="1100" b="0" dirty="0">
                <a:solidFill>
                  <a:srgbClr val="333399"/>
                </a:solidFill>
              </a:rPr>
              <a:t> </a:t>
            </a:r>
            <a:r>
              <a:rPr lang="en-US" altLang="it-IT" sz="1100" b="0" dirty="0" err="1">
                <a:solidFill>
                  <a:srgbClr val="333399"/>
                </a:solidFill>
              </a:rPr>
              <a:t>saltiamo</a:t>
            </a:r>
            <a:r>
              <a:rPr lang="en-US" altLang="it-IT" sz="1100" b="0" dirty="0">
                <a:solidFill>
                  <a:srgbClr val="333399"/>
                </a:solidFill>
              </a:rPr>
              <a:t> </a:t>
            </a:r>
            <a:r>
              <a:rPr lang="en-US" altLang="it-IT" sz="1100" b="0" dirty="0" err="1">
                <a:solidFill>
                  <a:srgbClr val="333399"/>
                </a:solidFill>
              </a:rPr>
              <a:t>queste</a:t>
            </a:r>
            <a:r>
              <a:rPr lang="en-US" altLang="it-IT" sz="1100" b="0" dirty="0">
                <a:solidFill>
                  <a:srgbClr val="333399"/>
                </a:solidFill>
              </a:rPr>
              <a:t> </a:t>
            </a:r>
            <a:r>
              <a:rPr lang="en-US" altLang="it-IT" sz="1100" b="0" dirty="0" err="1">
                <a:solidFill>
                  <a:srgbClr val="333399"/>
                </a:solidFill>
              </a:rPr>
              <a:t>operazioni</a:t>
            </a:r>
            <a:endParaRPr lang="en-US" altLang="it-IT" sz="1200" i="1" dirty="0">
              <a:solidFill>
                <a:srgbClr val="333399"/>
              </a:solidFill>
            </a:endParaRPr>
          </a:p>
        </p:txBody>
      </p:sp>
      <p:sp>
        <p:nvSpPr>
          <p:cNvPr id="23" name="Rettangolo con angoli arrotondati 22">
            <a:extLst>
              <a:ext uri="{FF2B5EF4-FFF2-40B4-BE49-F238E27FC236}">
                <a16:creationId xmlns:a16="http://schemas.microsoft.com/office/drawing/2014/main" id="{06930FF4-8174-4793-AA33-4DF1E0CE50D5}"/>
              </a:ext>
            </a:extLst>
          </p:cNvPr>
          <p:cNvSpPr/>
          <p:nvPr/>
        </p:nvSpPr>
        <p:spPr bwMode="auto">
          <a:xfrm>
            <a:off x="1761842" y="2703437"/>
            <a:ext cx="5906502" cy="589186"/>
          </a:xfrm>
          <a:prstGeom prst="roundRect">
            <a:avLst>
              <a:gd name="adj" fmla="val 22353"/>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24" name="Connettore 2 14">
            <a:extLst>
              <a:ext uri="{FF2B5EF4-FFF2-40B4-BE49-F238E27FC236}">
                <a16:creationId xmlns:a16="http://schemas.microsoft.com/office/drawing/2014/main" id="{8C755FAC-9B2D-4BE2-AE5A-EABFAE7EFEFF}"/>
              </a:ext>
            </a:extLst>
          </p:cNvPr>
          <p:cNvCxnSpPr>
            <a:cxnSpLocks/>
            <a:stCxn id="23" idx="3"/>
            <a:endCxn id="22" idx="3"/>
          </p:cNvCxnSpPr>
          <p:nvPr/>
        </p:nvCxnSpPr>
        <p:spPr bwMode="auto">
          <a:xfrm>
            <a:off x="7668344" y="2998030"/>
            <a:ext cx="895420" cy="1294763"/>
          </a:xfrm>
          <a:prstGeom prst="bentConnector3">
            <a:avLst>
              <a:gd name="adj1" fmla="val 125530"/>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843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animBg="1"/>
      <p:bldP spid="19" grpId="0"/>
      <p:bldP spid="20" grpId="0" animBg="1"/>
      <p:bldP spid="22" grpId="0"/>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Miglioramenti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43</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78210"/>
            <a:ext cx="7633146" cy="41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Con </a:t>
            </a:r>
            <a:r>
              <a:rPr lang="en-US" altLang="it-IT" sz="1200" b="0" dirty="0" err="1"/>
              <a:t>questi</a:t>
            </a:r>
            <a:r>
              <a:rPr lang="en-US" altLang="it-IT" sz="1200" b="0" dirty="0"/>
              <a:t> </a:t>
            </a:r>
            <a:r>
              <a:rPr lang="en-US" altLang="it-IT" sz="1200" b="0" dirty="0" err="1"/>
              <a:t>accorgimenti</a:t>
            </a:r>
            <a:r>
              <a:rPr lang="en-US" altLang="it-IT" sz="1200" b="0" dirty="0"/>
              <a:t> il tempo di </a:t>
            </a:r>
            <a:r>
              <a:rPr lang="en-US" altLang="it-IT" sz="1200" b="0" dirty="0" err="1"/>
              <a:t>calcolo</a:t>
            </a:r>
            <a:r>
              <a:rPr lang="en-US" altLang="it-IT" sz="1200" b="0" dirty="0"/>
              <a:t> </a:t>
            </a:r>
            <a:r>
              <a:rPr lang="en-US" altLang="it-IT" sz="1200" b="0" dirty="0" err="1"/>
              <a:t>si</a:t>
            </a:r>
            <a:r>
              <a:rPr lang="en-US" altLang="it-IT" sz="1200" b="0" dirty="0"/>
              <a:t> reduce di molto. Come </a:t>
            </a:r>
            <a:r>
              <a:rPr lang="en-US" altLang="it-IT" sz="1200" b="0" dirty="0" err="1"/>
              <a:t>fatto</a:t>
            </a:r>
            <a:r>
              <a:rPr lang="en-US" altLang="it-IT" sz="1200" b="0" dirty="0"/>
              <a:t> in </a:t>
            </a:r>
            <a:r>
              <a:rPr lang="en-US" altLang="it-IT" sz="1200" b="0" dirty="0" err="1"/>
              <a:t>precedenza</a:t>
            </a:r>
            <a:r>
              <a:rPr lang="en-US" altLang="it-IT" sz="1200" b="0" dirty="0"/>
              <a:t>, </a:t>
            </a:r>
            <a:r>
              <a:rPr lang="en-US" altLang="it-IT" sz="1200" b="0" dirty="0" err="1"/>
              <a:t>sfruttando</a:t>
            </a:r>
            <a:r>
              <a:rPr lang="en-US" altLang="it-IT" sz="1200" b="0" dirty="0"/>
              <a:t> la </a:t>
            </a:r>
            <a:r>
              <a:rPr lang="en-US" altLang="it-IT" sz="1200" b="0" dirty="0" err="1"/>
              <a:t>stampa</a:t>
            </a:r>
            <a:r>
              <a:rPr lang="en-US" altLang="it-IT" sz="1200" b="0" dirty="0"/>
              <a:t> </a:t>
            </a:r>
            <a:r>
              <a:rPr lang="en-US" altLang="it-IT" sz="1200" b="0" dirty="0" err="1"/>
              <a:t>della</a:t>
            </a:r>
            <a:r>
              <a:rPr lang="en-US" altLang="it-IT" sz="1200" b="0" dirty="0"/>
              <a:t> data </a:t>
            </a:r>
            <a:r>
              <a:rPr lang="en-US" altLang="it-IT" sz="1200" b="0" dirty="0" err="1"/>
              <a:t>corrente</a:t>
            </a:r>
            <a:r>
              <a:rPr lang="en-US" altLang="it-IT" sz="1200" b="0" dirty="0"/>
              <a:t>, </a:t>
            </a:r>
            <a:r>
              <a:rPr lang="en-US" altLang="it-IT" sz="1200" b="0" dirty="0" err="1"/>
              <a:t>andiamo</a:t>
            </a:r>
            <a:r>
              <a:rPr lang="en-US" altLang="it-IT" sz="1200" b="0" dirty="0"/>
              <a:t> a </a:t>
            </a:r>
            <a:r>
              <a:rPr lang="en-US" altLang="it-IT" sz="1200" b="0" dirty="0" err="1"/>
              <a:t>verificare</a:t>
            </a:r>
            <a:r>
              <a:rPr lang="en-US" altLang="it-IT" sz="1200" b="0" dirty="0"/>
              <a:t> </a:t>
            </a:r>
            <a:r>
              <a:rPr lang="en-US" altLang="it-IT" sz="1200" b="0" dirty="0" err="1"/>
              <a:t>quanto</a:t>
            </a:r>
            <a:r>
              <a:rPr lang="en-US" altLang="it-IT" sz="1200" b="0" dirty="0"/>
              <a:t> tempo </a:t>
            </a:r>
            <a:r>
              <a:rPr lang="en-US" altLang="it-IT" sz="1200" b="0" dirty="0" err="1"/>
              <a:t>passa</a:t>
            </a:r>
            <a:r>
              <a:rPr lang="en-US" altLang="it-IT" sz="1200" b="0" dirty="0"/>
              <a:t> </a:t>
            </a:r>
            <a:r>
              <a:rPr lang="en-US" altLang="it-IT" sz="1200" b="0" dirty="0" err="1"/>
              <a:t>dall’inizio</a:t>
            </a:r>
            <a:r>
              <a:rPr lang="en-US" altLang="it-IT" sz="1200" b="0" dirty="0"/>
              <a:t> del </a:t>
            </a:r>
            <a:r>
              <a:rPr lang="en-US" altLang="it-IT" sz="1200" b="0" dirty="0" err="1"/>
              <a:t>ciclo</a:t>
            </a:r>
            <a:r>
              <a:rPr lang="en-US" altLang="it-IT" sz="1200" b="0" dirty="0"/>
              <a:t> </a:t>
            </a:r>
            <a:r>
              <a:rPr lang="en-US" altLang="it-IT" sz="1200" b="0" dirty="0" err="1"/>
              <a:t>fino</a:t>
            </a:r>
            <a:r>
              <a:rPr lang="en-US" altLang="it-IT" sz="1200" b="0" dirty="0"/>
              <a:t> </a:t>
            </a:r>
            <a:r>
              <a:rPr lang="en-US" altLang="it-IT" sz="1200" b="0" dirty="0" err="1"/>
              <a:t>alla</a:t>
            </a:r>
            <a:r>
              <a:rPr lang="en-US" altLang="it-IT" sz="1200" b="0" dirty="0"/>
              <a:t> fine di </a:t>
            </a:r>
            <a:r>
              <a:rPr lang="en-US" altLang="it-IT" sz="1200" b="0" dirty="0" err="1"/>
              <a:t>esso</a:t>
            </a:r>
            <a:endParaRPr lang="en-US" altLang="it-IT" sz="1200" b="0" dirty="0"/>
          </a:p>
        </p:txBody>
      </p:sp>
      <p:pic>
        <p:nvPicPr>
          <p:cNvPr id="3" name="Immagine 2">
            <a:extLst>
              <a:ext uri="{FF2B5EF4-FFF2-40B4-BE49-F238E27FC236}">
                <a16:creationId xmlns:a16="http://schemas.microsoft.com/office/drawing/2014/main" id="{855764FA-5DDD-48CC-9FDB-5CBD7375BAD1}"/>
              </a:ext>
            </a:extLst>
          </p:cNvPr>
          <p:cNvPicPr>
            <a:picLocks noChangeAspect="1"/>
          </p:cNvPicPr>
          <p:nvPr/>
        </p:nvPicPr>
        <p:blipFill>
          <a:blip r:embed="rId2"/>
          <a:stretch>
            <a:fillRect/>
          </a:stretch>
        </p:blipFill>
        <p:spPr>
          <a:xfrm>
            <a:off x="2051720" y="2049738"/>
            <a:ext cx="2966954" cy="867388"/>
          </a:xfrm>
          <a:prstGeom prst="rect">
            <a:avLst/>
          </a:prstGeom>
          <a:ln>
            <a:noFill/>
          </a:ln>
          <a:effectLst>
            <a:outerShdw blurRad="190500" algn="tl" rotWithShape="0">
              <a:srgbClr val="000000">
                <a:alpha val="70000"/>
              </a:srgbClr>
            </a:outerShdw>
          </a:effectLst>
        </p:spPr>
      </p:pic>
      <p:sp>
        <p:nvSpPr>
          <p:cNvPr id="17" name="Rettangolo con angoli arrotondati 16">
            <a:extLst>
              <a:ext uri="{FF2B5EF4-FFF2-40B4-BE49-F238E27FC236}">
                <a16:creationId xmlns:a16="http://schemas.microsoft.com/office/drawing/2014/main" id="{F0BAF44E-2A94-470C-8CF6-12608946600C}"/>
              </a:ext>
            </a:extLst>
          </p:cNvPr>
          <p:cNvSpPr/>
          <p:nvPr/>
        </p:nvSpPr>
        <p:spPr bwMode="auto">
          <a:xfrm>
            <a:off x="2049697" y="2072683"/>
            <a:ext cx="1584176" cy="140607"/>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8" name="Rectangle 3">
            <a:extLst>
              <a:ext uri="{FF2B5EF4-FFF2-40B4-BE49-F238E27FC236}">
                <a16:creationId xmlns:a16="http://schemas.microsoft.com/office/drawing/2014/main" id="{2203FBB2-0DD0-465D-9F2B-15B44E341E4C}"/>
              </a:ext>
            </a:extLst>
          </p:cNvPr>
          <p:cNvSpPr txBox="1">
            <a:spLocks noChangeArrowheads="1"/>
          </p:cNvSpPr>
          <p:nvPr/>
        </p:nvSpPr>
        <p:spPr bwMode="auto">
          <a:xfrm>
            <a:off x="2555776" y="3539598"/>
            <a:ext cx="3165525" cy="759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a:solidFill>
                  <a:srgbClr val="333399"/>
                </a:solidFill>
              </a:rPr>
              <a:t>Il tempo </a:t>
            </a:r>
            <a:r>
              <a:rPr lang="en-US" altLang="it-IT" sz="1100" b="0" dirty="0" err="1">
                <a:solidFill>
                  <a:srgbClr val="333399"/>
                </a:solidFill>
              </a:rPr>
              <a:t>totale</a:t>
            </a:r>
            <a:r>
              <a:rPr lang="en-US" altLang="it-IT" sz="1100" b="0" dirty="0">
                <a:solidFill>
                  <a:srgbClr val="333399"/>
                </a:solidFill>
              </a:rPr>
              <a:t> ha subito una </a:t>
            </a:r>
            <a:r>
              <a:rPr lang="en-US" altLang="it-IT" sz="1100" b="0" dirty="0" err="1">
                <a:solidFill>
                  <a:srgbClr val="333399"/>
                </a:solidFill>
              </a:rPr>
              <a:t>notevole</a:t>
            </a:r>
            <a:r>
              <a:rPr lang="en-US" altLang="it-IT" sz="1100" b="0" dirty="0">
                <a:solidFill>
                  <a:srgbClr val="333399"/>
                </a:solidFill>
              </a:rPr>
              <a:t> </a:t>
            </a:r>
            <a:r>
              <a:rPr lang="en-US" altLang="it-IT" sz="1100" b="0" dirty="0" err="1">
                <a:solidFill>
                  <a:srgbClr val="333399"/>
                </a:solidFill>
              </a:rPr>
              <a:t>riduzione</a:t>
            </a:r>
            <a:r>
              <a:rPr lang="en-US" altLang="it-IT" sz="1100" b="0" dirty="0">
                <a:solidFill>
                  <a:srgbClr val="333399"/>
                </a:solidFill>
              </a:rPr>
              <a:t>, e in </a:t>
            </a:r>
            <a:r>
              <a:rPr lang="en-US" altLang="it-IT" sz="1100" b="0" dirty="0" err="1">
                <a:solidFill>
                  <a:srgbClr val="333399"/>
                </a:solidFill>
              </a:rPr>
              <a:t>generale</a:t>
            </a:r>
            <a:r>
              <a:rPr lang="en-US" altLang="it-IT" sz="1100" b="0" dirty="0">
                <a:solidFill>
                  <a:srgbClr val="333399"/>
                </a:solidFill>
              </a:rPr>
              <a:t> </a:t>
            </a:r>
            <a:r>
              <a:rPr lang="en-US" altLang="it-IT" sz="1100" b="0" dirty="0" err="1">
                <a:solidFill>
                  <a:srgbClr val="333399"/>
                </a:solidFill>
              </a:rPr>
              <a:t>si</a:t>
            </a:r>
            <a:r>
              <a:rPr lang="en-US" altLang="it-IT" sz="1100" b="0" dirty="0">
                <a:solidFill>
                  <a:srgbClr val="333399"/>
                </a:solidFill>
              </a:rPr>
              <a:t> ha un tempo medio </a:t>
            </a:r>
            <a:r>
              <a:rPr lang="en-US" altLang="it-IT" sz="1100" b="0" dirty="0" err="1">
                <a:solidFill>
                  <a:srgbClr val="333399"/>
                </a:solidFill>
              </a:rPr>
              <a:t>che</a:t>
            </a:r>
            <a:r>
              <a:rPr lang="en-US" altLang="it-IT" sz="1100" b="0" dirty="0">
                <a:solidFill>
                  <a:srgbClr val="333399"/>
                </a:solidFill>
              </a:rPr>
              <a:t> è circa di </a:t>
            </a:r>
          </a:p>
          <a:p>
            <a:pPr marL="0" indent="0" algn="ctr">
              <a:lnSpc>
                <a:spcPct val="90000"/>
              </a:lnSpc>
              <a:buNone/>
            </a:pPr>
            <a:r>
              <a:rPr lang="en-US" altLang="it-IT" sz="1600" i="1" dirty="0">
                <a:solidFill>
                  <a:srgbClr val="333399"/>
                </a:solidFill>
              </a:rPr>
              <a:t>4 </a:t>
            </a:r>
            <a:r>
              <a:rPr lang="en-US" altLang="it-IT" sz="1600" i="1" dirty="0" err="1">
                <a:solidFill>
                  <a:srgbClr val="333399"/>
                </a:solidFill>
              </a:rPr>
              <a:t>minuti</a:t>
            </a:r>
            <a:endParaRPr lang="en-US" altLang="it-IT" sz="1200" i="1" dirty="0">
              <a:solidFill>
                <a:srgbClr val="333399"/>
              </a:solidFill>
            </a:endParaRPr>
          </a:p>
        </p:txBody>
      </p:sp>
      <p:cxnSp>
        <p:nvCxnSpPr>
          <p:cNvPr id="25" name="Connettore 2 14">
            <a:extLst>
              <a:ext uri="{FF2B5EF4-FFF2-40B4-BE49-F238E27FC236}">
                <a16:creationId xmlns:a16="http://schemas.microsoft.com/office/drawing/2014/main" id="{AC92F1D7-E9EF-4541-9C7A-EC103D171FA2}"/>
              </a:ext>
            </a:extLst>
          </p:cNvPr>
          <p:cNvCxnSpPr>
            <a:cxnSpLocks/>
            <a:stCxn id="17" idx="1"/>
            <a:endCxn id="18" idx="1"/>
          </p:cNvCxnSpPr>
          <p:nvPr/>
        </p:nvCxnSpPr>
        <p:spPr bwMode="auto">
          <a:xfrm rot="10800000" flipH="1" flipV="1">
            <a:off x="2049696" y="2142986"/>
            <a:ext cx="506079" cy="1776393"/>
          </a:xfrm>
          <a:prstGeom prst="bentConnector3">
            <a:avLst>
              <a:gd name="adj1" fmla="val -4517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ttangolo con angoli arrotondati 27">
            <a:extLst>
              <a:ext uri="{FF2B5EF4-FFF2-40B4-BE49-F238E27FC236}">
                <a16:creationId xmlns:a16="http://schemas.microsoft.com/office/drawing/2014/main" id="{1B9395B0-1831-493A-ACF9-067156F3B4E7}"/>
              </a:ext>
            </a:extLst>
          </p:cNvPr>
          <p:cNvSpPr/>
          <p:nvPr/>
        </p:nvSpPr>
        <p:spPr bwMode="auto">
          <a:xfrm>
            <a:off x="2049697" y="2750857"/>
            <a:ext cx="1584176" cy="140607"/>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29" name="Connettore 2 14">
            <a:extLst>
              <a:ext uri="{FF2B5EF4-FFF2-40B4-BE49-F238E27FC236}">
                <a16:creationId xmlns:a16="http://schemas.microsoft.com/office/drawing/2014/main" id="{DF0ED2CD-021E-4CC1-ADEE-A56F63CC6002}"/>
              </a:ext>
            </a:extLst>
          </p:cNvPr>
          <p:cNvCxnSpPr>
            <a:cxnSpLocks/>
            <a:stCxn id="28" idx="1"/>
            <a:endCxn id="18" idx="1"/>
          </p:cNvCxnSpPr>
          <p:nvPr/>
        </p:nvCxnSpPr>
        <p:spPr bwMode="auto">
          <a:xfrm rot="10800000" flipH="1" flipV="1">
            <a:off x="2049696" y="2821160"/>
            <a:ext cx="506079" cy="1098219"/>
          </a:xfrm>
          <a:prstGeom prst="bentConnector3">
            <a:avLst>
              <a:gd name="adj1" fmla="val -4517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36" name="Rectangle 3">
            <a:extLst>
              <a:ext uri="{FF2B5EF4-FFF2-40B4-BE49-F238E27FC236}">
                <a16:creationId xmlns:a16="http://schemas.microsoft.com/office/drawing/2014/main" id="{BB5997E0-B8B3-4AD7-A022-69724DA7BBA1}"/>
              </a:ext>
            </a:extLst>
          </p:cNvPr>
          <p:cNvSpPr txBox="1">
            <a:spLocks noChangeArrowheads="1"/>
          </p:cNvSpPr>
          <p:nvPr/>
        </p:nvSpPr>
        <p:spPr bwMode="auto">
          <a:xfrm>
            <a:off x="5870971" y="1995785"/>
            <a:ext cx="3165525" cy="759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a:solidFill>
                  <a:srgbClr val="333399"/>
                </a:solidFill>
              </a:rPr>
              <a:t>Il </a:t>
            </a:r>
            <a:r>
              <a:rPr lang="en-US" altLang="it-IT" sz="1100" b="0" dirty="0" err="1">
                <a:solidFill>
                  <a:srgbClr val="333399"/>
                </a:solidFill>
              </a:rPr>
              <a:t>punteggio</a:t>
            </a:r>
            <a:r>
              <a:rPr lang="en-US" altLang="it-IT" sz="1100" b="0" dirty="0">
                <a:solidFill>
                  <a:srgbClr val="333399"/>
                </a:solidFill>
              </a:rPr>
              <a:t> </a:t>
            </a:r>
            <a:r>
              <a:rPr lang="en-US" altLang="it-IT" sz="1100" b="0" dirty="0" err="1">
                <a:solidFill>
                  <a:srgbClr val="333399"/>
                </a:solidFill>
              </a:rPr>
              <a:t>ottenuto</a:t>
            </a:r>
            <a:r>
              <a:rPr lang="en-US" altLang="it-IT" sz="1100" b="0" dirty="0">
                <a:solidFill>
                  <a:srgbClr val="333399"/>
                </a:solidFill>
              </a:rPr>
              <a:t> è </a:t>
            </a:r>
            <a:r>
              <a:rPr lang="en-US" altLang="it-IT" sz="1100" b="0" dirty="0" err="1">
                <a:solidFill>
                  <a:srgbClr val="333399"/>
                </a:solidFill>
              </a:rPr>
              <a:t>leggermente</a:t>
            </a:r>
            <a:r>
              <a:rPr lang="en-US" altLang="it-IT" sz="1100" b="0" dirty="0">
                <a:solidFill>
                  <a:srgbClr val="333399"/>
                </a:solidFill>
              </a:rPr>
              <a:t> </a:t>
            </a:r>
            <a:r>
              <a:rPr lang="en-US" altLang="it-IT" sz="1100" b="0" dirty="0" err="1">
                <a:solidFill>
                  <a:srgbClr val="333399"/>
                </a:solidFill>
              </a:rPr>
              <a:t>più</a:t>
            </a:r>
            <a:r>
              <a:rPr lang="en-US" altLang="it-IT" sz="1100" b="0" dirty="0">
                <a:solidFill>
                  <a:srgbClr val="333399"/>
                </a:solidFill>
              </a:rPr>
              <a:t> basso, </a:t>
            </a:r>
            <a:r>
              <a:rPr lang="en-US" altLang="it-IT" sz="1100" b="0" dirty="0" err="1">
                <a:solidFill>
                  <a:srgbClr val="333399"/>
                </a:solidFill>
              </a:rPr>
              <a:t>questo</a:t>
            </a:r>
            <a:r>
              <a:rPr lang="en-US" altLang="it-IT" sz="1100" b="0" dirty="0">
                <a:solidFill>
                  <a:srgbClr val="333399"/>
                </a:solidFill>
              </a:rPr>
              <a:t> è </a:t>
            </a:r>
            <a:r>
              <a:rPr lang="en-US" altLang="it-IT" sz="1100" b="0" dirty="0" err="1">
                <a:solidFill>
                  <a:srgbClr val="333399"/>
                </a:solidFill>
              </a:rPr>
              <a:t>dato</a:t>
            </a:r>
            <a:r>
              <a:rPr lang="en-US" altLang="it-IT" sz="1100" b="0" dirty="0">
                <a:solidFill>
                  <a:srgbClr val="333399"/>
                </a:solidFill>
              </a:rPr>
              <a:t> dal </a:t>
            </a:r>
            <a:r>
              <a:rPr lang="en-US" altLang="it-IT" sz="1100" b="0" dirty="0" err="1">
                <a:solidFill>
                  <a:srgbClr val="333399"/>
                </a:solidFill>
              </a:rPr>
              <a:t>fatto</a:t>
            </a:r>
            <a:r>
              <a:rPr lang="en-US" altLang="it-IT" sz="1100" b="0" dirty="0">
                <a:solidFill>
                  <a:srgbClr val="333399"/>
                </a:solidFill>
              </a:rPr>
              <a:t> </a:t>
            </a:r>
            <a:r>
              <a:rPr lang="en-US" altLang="it-IT" sz="1100" b="0" dirty="0" err="1">
                <a:solidFill>
                  <a:srgbClr val="333399"/>
                </a:solidFill>
              </a:rPr>
              <a:t>che</a:t>
            </a:r>
            <a:r>
              <a:rPr lang="en-US" altLang="it-IT" sz="1100" b="0" dirty="0">
                <a:solidFill>
                  <a:srgbClr val="333399"/>
                </a:solidFill>
              </a:rPr>
              <a:t> </a:t>
            </a:r>
            <a:r>
              <a:rPr lang="en-US" altLang="it-IT" sz="1100" b="0" dirty="0" err="1">
                <a:solidFill>
                  <a:srgbClr val="333399"/>
                </a:solidFill>
              </a:rPr>
              <a:t>riesco</a:t>
            </a:r>
            <a:r>
              <a:rPr lang="en-US" altLang="it-IT" sz="1100" b="0" dirty="0">
                <a:solidFill>
                  <a:srgbClr val="333399"/>
                </a:solidFill>
              </a:rPr>
              <a:t> a </a:t>
            </a:r>
            <a:r>
              <a:rPr lang="en-US" altLang="it-IT" sz="1100" b="0" dirty="0" err="1">
                <a:solidFill>
                  <a:srgbClr val="333399"/>
                </a:solidFill>
              </a:rPr>
              <a:t>visitare</a:t>
            </a:r>
            <a:r>
              <a:rPr lang="en-US" altLang="it-IT" sz="1100" b="0" dirty="0">
                <a:solidFill>
                  <a:srgbClr val="333399"/>
                </a:solidFill>
              </a:rPr>
              <a:t> un </a:t>
            </a:r>
            <a:r>
              <a:rPr lang="en-US" altLang="it-IT" sz="1100" b="0" dirty="0" err="1">
                <a:solidFill>
                  <a:srgbClr val="333399"/>
                </a:solidFill>
              </a:rPr>
              <a:t>numero</a:t>
            </a:r>
            <a:r>
              <a:rPr lang="en-US" altLang="it-IT" sz="1100" b="0" dirty="0">
                <a:solidFill>
                  <a:srgbClr val="333399"/>
                </a:solidFill>
              </a:rPr>
              <a:t> di </a:t>
            </a:r>
            <a:r>
              <a:rPr lang="en-US" altLang="it-IT" sz="1100" b="0" dirty="0" err="1">
                <a:solidFill>
                  <a:srgbClr val="333399"/>
                </a:solidFill>
              </a:rPr>
              <a:t>pianeti</a:t>
            </a:r>
            <a:r>
              <a:rPr lang="en-US" altLang="it-IT" sz="1100" b="0" dirty="0">
                <a:solidFill>
                  <a:srgbClr val="333399"/>
                </a:solidFill>
              </a:rPr>
              <a:t> </a:t>
            </a:r>
            <a:r>
              <a:rPr lang="en-US" altLang="it-IT" sz="1100" b="0" dirty="0" err="1">
                <a:solidFill>
                  <a:srgbClr val="333399"/>
                </a:solidFill>
              </a:rPr>
              <a:t>minore</a:t>
            </a:r>
            <a:r>
              <a:rPr lang="en-US" altLang="it-IT" sz="1100" b="0" dirty="0">
                <a:solidFill>
                  <a:srgbClr val="333399"/>
                </a:solidFill>
              </a:rPr>
              <a:t>, e </a:t>
            </a:r>
            <a:r>
              <a:rPr lang="en-US" altLang="it-IT" sz="1100" b="0" dirty="0" err="1">
                <a:solidFill>
                  <a:srgbClr val="333399"/>
                </a:solidFill>
              </a:rPr>
              <a:t>che</a:t>
            </a:r>
            <a:r>
              <a:rPr lang="en-US" altLang="it-IT" sz="1100" b="0" dirty="0">
                <a:solidFill>
                  <a:srgbClr val="333399"/>
                </a:solidFill>
              </a:rPr>
              <a:t> non </a:t>
            </a:r>
            <a:r>
              <a:rPr lang="en-US" altLang="it-IT" sz="1100" b="0" dirty="0" err="1">
                <a:solidFill>
                  <a:srgbClr val="333399"/>
                </a:solidFill>
              </a:rPr>
              <a:t>riesco</a:t>
            </a:r>
            <a:r>
              <a:rPr lang="en-US" altLang="it-IT" sz="1100" b="0" dirty="0">
                <a:solidFill>
                  <a:srgbClr val="333399"/>
                </a:solidFill>
              </a:rPr>
              <a:t> a </a:t>
            </a:r>
            <a:r>
              <a:rPr lang="en-US" altLang="it-IT" sz="1100" b="0" dirty="0" err="1">
                <a:solidFill>
                  <a:srgbClr val="333399"/>
                </a:solidFill>
              </a:rPr>
              <a:t>riempire</a:t>
            </a:r>
            <a:r>
              <a:rPr lang="en-US" altLang="it-IT" sz="1100" b="0" dirty="0">
                <a:solidFill>
                  <a:srgbClr val="333399"/>
                </a:solidFill>
              </a:rPr>
              <a:t> al </a:t>
            </a:r>
            <a:r>
              <a:rPr lang="en-US" altLang="it-IT" sz="1100" b="0" dirty="0" err="1">
                <a:solidFill>
                  <a:srgbClr val="333399"/>
                </a:solidFill>
              </a:rPr>
              <a:t>massimo</a:t>
            </a:r>
            <a:r>
              <a:rPr lang="en-US" altLang="it-IT" sz="1100" b="0" dirty="0">
                <a:solidFill>
                  <a:srgbClr val="333399"/>
                </a:solidFill>
              </a:rPr>
              <a:t> tutti e 5 </a:t>
            </a:r>
            <a:r>
              <a:rPr lang="en-US" altLang="it-IT" sz="1100" b="0" dirty="0" err="1">
                <a:solidFill>
                  <a:srgbClr val="333399"/>
                </a:solidFill>
              </a:rPr>
              <a:t>i</a:t>
            </a:r>
            <a:r>
              <a:rPr lang="en-US" altLang="it-IT" sz="1100" b="0" dirty="0">
                <a:solidFill>
                  <a:srgbClr val="333399"/>
                </a:solidFill>
              </a:rPr>
              <a:t> container</a:t>
            </a:r>
            <a:endParaRPr lang="en-US" altLang="it-IT" sz="1200" i="1" dirty="0">
              <a:solidFill>
                <a:srgbClr val="333399"/>
              </a:solidFill>
            </a:endParaRPr>
          </a:p>
        </p:txBody>
      </p:sp>
      <p:sp>
        <p:nvSpPr>
          <p:cNvPr id="37" name="Rettangolo con angoli arrotondati 36">
            <a:extLst>
              <a:ext uri="{FF2B5EF4-FFF2-40B4-BE49-F238E27FC236}">
                <a16:creationId xmlns:a16="http://schemas.microsoft.com/office/drawing/2014/main" id="{48809559-AD07-493F-83B2-21B6C2E7E945}"/>
              </a:ext>
            </a:extLst>
          </p:cNvPr>
          <p:cNvSpPr/>
          <p:nvPr/>
        </p:nvSpPr>
        <p:spPr bwMode="auto">
          <a:xfrm>
            <a:off x="3633873" y="2584588"/>
            <a:ext cx="650095" cy="140607"/>
          </a:xfrm>
          <a:prstGeom prst="roundRect">
            <a:avLst>
              <a:gd name="adj" fmla="val 33097"/>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cxnSp>
        <p:nvCxnSpPr>
          <p:cNvPr id="38" name="Connettore 2 14">
            <a:extLst>
              <a:ext uri="{FF2B5EF4-FFF2-40B4-BE49-F238E27FC236}">
                <a16:creationId xmlns:a16="http://schemas.microsoft.com/office/drawing/2014/main" id="{D05DFF2C-EE11-4518-9788-E25832B295CC}"/>
              </a:ext>
            </a:extLst>
          </p:cNvPr>
          <p:cNvCxnSpPr>
            <a:cxnSpLocks/>
            <a:stCxn id="37" idx="3"/>
            <a:endCxn id="36" idx="1"/>
          </p:cNvCxnSpPr>
          <p:nvPr/>
        </p:nvCxnSpPr>
        <p:spPr bwMode="auto">
          <a:xfrm flipV="1">
            <a:off x="4283968" y="2375567"/>
            <a:ext cx="1587003" cy="279325"/>
          </a:xfrm>
          <a:prstGeom prst="bentConnector3">
            <a:avLst>
              <a:gd name="adj1" fmla="val 71718"/>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45" name="Immagine 44">
            <a:extLst>
              <a:ext uri="{FF2B5EF4-FFF2-40B4-BE49-F238E27FC236}">
                <a16:creationId xmlns:a16="http://schemas.microsoft.com/office/drawing/2014/main" id="{7996BFFF-BF7A-4F89-B91D-8C17A5DBDCC7}"/>
              </a:ext>
            </a:extLst>
          </p:cNvPr>
          <p:cNvPicPr>
            <a:picLocks noChangeAspect="1"/>
          </p:cNvPicPr>
          <p:nvPr/>
        </p:nvPicPr>
        <p:blipFill>
          <a:blip r:embed="rId3"/>
          <a:stretch>
            <a:fillRect/>
          </a:stretch>
        </p:blipFill>
        <p:spPr>
          <a:xfrm>
            <a:off x="6206464" y="2774123"/>
            <a:ext cx="2542249" cy="6829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882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8" grpId="0" animBg="1"/>
      <p:bldP spid="36" grpId="0"/>
      <p:bldP spid="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Funzionamento</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44</a:t>
            </a:fld>
            <a:endParaRPr lang="ru-RU" altLang="it-IT" dirty="0"/>
          </a:p>
        </p:txBody>
      </p:sp>
      <p:sp>
        <p:nvSpPr>
          <p:cNvPr id="115" name="Ovale 114">
            <a:extLst>
              <a:ext uri="{FF2B5EF4-FFF2-40B4-BE49-F238E27FC236}">
                <a16:creationId xmlns:a16="http://schemas.microsoft.com/office/drawing/2014/main" id="{68707EC1-6232-4F25-A63E-7044F7D72976}"/>
              </a:ext>
            </a:extLst>
          </p:cNvPr>
          <p:cNvSpPr/>
          <p:nvPr/>
        </p:nvSpPr>
        <p:spPr bwMode="auto">
          <a:xfrm>
            <a:off x="2916384" y="355762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16" name="Ovale 115">
            <a:extLst>
              <a:ext uri="{FF2B5EF4-FFF2-40B4-BE49-F238E27FC236}">
                <a16:creationId xmlns:a16="http://schemas.microsoft.com/office/drawing/2014/main" id="{5153BAAB-3DB3-412B-A534-F8E2F0C5210E}"/>
              </a:ext>
            </a:extLst>
          </p:cNvPr>
          <p:cNvSpPr/>
          <p:nvPr/>
        </p:nvSpPr>
        <p:spPr bwMode="auto">
          <a:xfrm>
            <a:off x="3849976" y="23053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117" name="Ovale 116">
            <a:extLst>
              <a:ext uri="{FF2B5EF4-FFF2-40B4-BE49-F238E27FC236}">
                <a16:creationId xmlns:a16="http://schemas.microsoft.com/office/drawing/2014/main" id="{AD40764D-53EC-4C21-BF4C-770C4EE1ADD7}"/>
              </a:ext>
            </a:extLst>
          </p:cNvPr>
          <p:cNvSpPr/>
          <p:nvPr/>
        </p:nvSpPr>
        <p:spPr bwMode="auto">
          <a:xfrm>
            <a:off x="5379511" y="23053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18" name="Ovale 117">
            <a:extLst>
              <a:ext uri="{FF2B5EF4-FFF2-40B4-BE49-F238E27FC236}">
                <a16:creationId xmlns:a16="http://schemas.microsoft.com/office/drawing/2014/main" id="{270034F8-08F4-4FCC-9977-70C6B2516E88}"/>
              </a:ext>
            </a:extLst>
          </p:cNvPr>
          <p:cNvSpPr/>
          <p:nvPr/>
        </p:nvSpPr>
        <p:spPr bwMode="auto">
          <a:xfrm>
            <a:off x="6362321" y="189223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119" name="Ovale 118">
            <a:extLst>
              <a:ext uri="{FF2B5EF4-FFF2-40B4-BE49-F238E27FC236}">
                <a16:creationId xmlns:a16="http://schemas.microsoft.com/office/drawing/2014/main" id="{A64465B9-D0B8-4167-B102-C6C1C8F783F1}"/>
              </a:ext>
            </a:extLst>
          </p:cNvPr>
          <p:cNvSpPr/>
          <p:nvPr/>
        </p:nvSpPr>
        <p:spPr bwMode="auto">
          <a:xfrm>
            <a:off x="7327699" y="124586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120" name="Ovale 119">
            <a:extLst>
              <a:ext uri="{FF2B5EF4-FFF2-40B4-BE49-F238E27FC236}">
                <a16:creationId xmlns:a16="http://schemas.microsoft.com/office/drawing/2014/main" id="{2426A795-8197-4ABA-92AA-BD68C5EF56F6}"/>
              </a:ext>
            </a:extLst>
          </p:cNvPr>
          <p:cNvSpPr/>
          <p:nvPr/>
        </p:nvSpPr>
        <p:spPr bwMode="auto">
          <a:xfrm>
            <a:off x="4785057" y="12199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121" name="Ovale 120">
            <a:extLst>
              <a:ext uri="{FF2B5EF4-FFF2-40B4-BE49-F238E27FC236}">
                <a16:creationId xmlns:a16="http://schemas.microsoft.com/office/drawing/2014/main" id="{11536D2E-FEEC-4747-9FF2-11C8F8C262CB}"/>
              </a:ext>
            </a:extLst>
          </p:cNvPr>
          <p:cNvSpPr/>
          <p:nvPr/>
        </p:nvSpPr>
        <p:spPr bwMode="auto">
          <a:xfrm>
            <a:off x="2417740" y="157943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22" name="Ovale 121">
            <a:extLst>
              <a:ext uri="{FF2B5EF4-FFF2-40B4-BE49-F238E27FC236}">
                <a16:creationId xmlns:a16="http://schemas.microsoft.com/office/drawing/2014/main" id="{A3C1BE4A-7ABF-440F-BD08-3DF86FB72356}"/>
              </a:ext>
            </a:extLst>
          </p:cNvPr>
          <p:cNvSpPr/>
          <p:nvPr/>
        </p:nvSpPr>
        <p:spPr bwMode="auto">
          <a:xfrm>
            <a:off x="6956775" y="33778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23" name="Ovale 122">
            <a:extLst>
              <a:ext uri="{FF2B5EF4-FFF2-40B4-BE49-F238E27FC236}">
                <a16:creationId xmlns:a16="http://schemas.microsoft.com/office/drawing/2014/main" id="{6710E004-87F9-4A27-ADB2-EBD77D370238}"/>
              </a:ext>
            </a:extLst>
          </p:cNvPr>
          <p:cNvSpPr/>
          <p:nvPr/>
        </p:nvSpPr>
        <p:spPr bwMode="auto">
          <a:xfrm>
            <a:off x="4987453" y="3811854"/>
            <a:ext cx="667156" cy="667156"/>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124" name="Connettore diritto 123">
            <a:extLst>
              <a:ext uri="{FF2B5EF4-FFF2-40B4-BE49-F238E27FC236}">
                <a16:creationId xmlns:a16="http://schemas.microsoft.com/office/drawing/2014/main" id="{88435A2E-89F0-4860-8BCA-F05CACA18D0A}"/>
              </a:ext>
            </a:extLst>
          </p:cNvPr>
          <p:cNvCxnSpPr>
            <a:cxnSpLocks/>
            <a:stCxn id="115" idx="1"/>
            <a:endCxn id="121" idx="4"/>
          </p:cNvCxnSpPr>
          <p:nvPr/>
        </p:nvCxnSpPr>
        <p:spPr bwMode="auto">
          <a:xfrm flipH="1" flipV="1">
            <a:off x="2671967" y="2087883"/>
            <a:ext cx="318879" cy="1544207"/>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5" name="Connettore diritto 124">
            <a:extLst>
              <a:ext uri="{FF2B5EF4-FFF2-40B4-BE49-F238E27FC236}">
                <a16:creationId xmlns:a16="http://schemas.microsoft.com/office/drawing/2014/main" id="{48B2B81B-5284-4DB0-A98C-D95F90CEEE67}"/>
              </a:ext>
            </a:extLst>
          </p:cNvPr>
          <p:cNvCxnSpPr>
            <a:cxnSpLocks/>
            <a:stCxn id="120" idx="2"/>
            <a:endCxn id="121" idx="6"/>
          </p:cNvCxnSpPr>
          <p:nvPr/>
        </p:nvCxnSpPr>
        <p:spPr bwMode="auto">
          <a:xfrm flipH="1">
            <a:off x="2926193" y="1474127"/>
            <a:ext cx="1858864" cy="35953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6" name="Connettore diritto 125">
            <a:extLst>
              <a:ext uri="{FF2B5EF4-FFF2-40B4-BE49-F238E27FC236}">
                <a16:creationId xmlns:a16="http://schemas.microsoft.com/office/drawing/2014/main" id="{D246BA61-505B-482E-80FA-576526009ECB}"/>
              </a:ext>
            </a:extLst>
          </p:cNvPr>
          <p:cNvCxnSpPr>
            <a:cxnSpLocks/>
            <a:stCxn id="115" idx="7"/>
            <a:endCxn id="116" idx="3"/>
          </p:cNvCxnSpPr>
          <p:nvPr/>
        </p:nvCxnSpPr>
        <p:spPr bwMode="auto">
          <a:xfrm flipV="1">
            <a:off x="3350376" y="2739334"/>
            <a:ext cx="574062" cy="892756"/>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7" name="Connettore diritto 126">
            <a:extLst>
              <a:ext uri="{FF2B5EF4-FFF2-40B4-BE49-F238E27FC236}">
                <a16:creationId xmlns:a16="http://schemas.microsoft.com/office/drawing/2014/main" id="{8044D1BA-79B4-466A-A909-1A679976408E}"/>
              </a:ext>
            </a:extLst>
          </p:cNvPr>
          <p:cNvCxnSpPr>
            <a:cxnSpLocks/>
            <a:stCxn id="117" idx="4"/>
            <a:endCxn id="123" idx="0"/>
          </p:cNvCxnSpPr>
          <p:nvPr/>
        </p:nvCxnSpPr>
        <p:spPr bwMode="auto">
          <a:xfrm flipH="1">
            <a:off x="5321031" y="2813795"/>
            <a:ext cx="312707" cy="998059"/>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8" name="Connettore diritto 127">
            <a:extLst>
              <a:ext uri="{FF2B5EF4-FFF2-40B4-BE49-F238E27FC236}">
                <a16:creationId xmlns:a16="http://schemas.microsoft.com/office/drawing/2014/main" id="{CF4FFD16-5828-488E-AEFA-DDE724373C96}"/>
              </a:ext>
            </a:extLst>
          </p:cNvPr>
          <p:cNvCxnSpPr>
            <a:cxnSpLocks/>
            <a:stCxn id="122" idx="1"/>
            <a:endCxn id="118" idx="4"/>
          </p:cNvCxnSpPr>
          <p:nvPr/>
        </p:nvCxnSpPr>
        <p:spPr bwMode="auto">
          <a:xfrm flipH="1" flipV="1">
            <a:off x="6616547" y="2400688"/>
            <a:ext cx="414689" cy="105163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9" name="Connettore diritto 128">
            <a:extLst>
              <a:ext uri="{FF2B5EF4-FFF2-40B4-BE49-F238E27FC236}">
                <a16:creationId xmlns:a16="http://schemas.microsoft.com/office/drawing/2014/main" id="{A1AA4801-2451-4B7F-BFB6-A889205D150F}"/>
              </a:ext>
            </a:extLst>
          </p:cNvPr>
          <p:cNvCxnSpPr>
            <a:cxnSpLocks/>
            <a:stCxn id="116" idx="6"/>
            <a:endCxn id="117" idx="2"/>
          </p:cNvCxnSpPr>
          <p:nvPr/>
        </p:nvCxnSpPr>
        <p:spPr bwMode="auto">
          <a:xfrm>
            <a:off x="4358429" y="255956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0" name="Connettore diritto 129">
            <a:extLst>
              <a:ext uri="{FF2B5EF4-FFF2-40B4-BE49-F238E27FC236}">
                <a16:creationId xmlns:a16="http://schemas.microsoft.com/office/drawing/2014/main" id="{8C8C92F5-8475-442B-B766-87C197950301}"/>
              </a:ext>
            </a:extLst>
          </p:cNvPr>
          <p:cNvCxnSpPr>
            <a:cxnSpLocks/>
            <a:stCxn id="120" idx="3"/>
            <a:endCxn id="116" idx="7"/>
          </p:cNvCxnSpPr>
          <p:nvPr/>
        </p:nvCxnSpPr>
        <p:spPr bwMode="auto">
          <a:xfrm flipH="1">
            <a:off x="4283968" y="1653892"/>
            <a:ext cx="575551" cy="725912"/>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1" name="Connettore diritto 130">
            <a:extLst>
              <a:ext uri="{FF2B5EF4-FFF2-40B4-BE49-F238E27FC236}">
                <a16:creationId xmlns:a16="http://schemas.microsoft.com/office/drawing/2014/main" id="{D2A84B6E-6F2E-4C62-A353-E1845EB21E9C}"/>
              </a:ext>
            </a:extLst>
          </p:cNvPr>
          <p:cNvCxnSpPr>
            <a:cxnSpLocks/>
            <a:stCxn id="122" idx="7"/>
            <a:endCxn id="119" idx="4"/>
          </p:cNvCxnSpPr>
          <p:nvPr/>
        </p:nvCxnSpPr>
        <p:spPr bwMode="auto">
          <a:xfrm flipV="1">
            <a:off x="7390767" y="1754315"/>
            <a:ext cx="191159" cy="1698010"/>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2" name="Connettore diritto 131">
            <a:extLst>
              <a:ext uri="{FF2B5EF4-FFF2-40B4-BE49-F238E27FC236}">
                <a16:creationId xmlns:a16="http://schemas.microsoft.com/office/drawing/2014/main" id="{A240DEA5-BE66-4CE9-ABC6-D3CFB869637D}"/>
              </a:ext>
            </a:extLst>
          </p:cNvPr>
          <p:cNvCxnSpPr>
            <a:cxnSpLocks/>
            <a:stCxn id="116" idx="5"/>
            <a:endCxn id="123" idx="1"/>
          </p:cNvCxnSpPr>
          <p:nvPr/>
        </p:nvCxnSpPr>
        <p:spPr bwMode="auto">
          <a:xfrm>
            <a:off x="4283968" y="2739334"/>
            <a:ext cx="801188" cy="117022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3" name="Connettore diritto 132">
            <a:extLst>
              <a:ext uri="{FF2B5EF4-FFF2-40B4-BE49-F238E27FC236}">
                <a16:creationId xmlns:a16="http://schemas.microsoft.com/office/drawing/2014/main" id="{5B22D745-A4C3-48FA-9571-A9EBE2F0C485}"/>
              </a:ext>
            </a:extLst>
          </p:cNvPr>
          <p:cNvCxnSpPr>
            <a:cxnSpLocks/>
            <a:stCxn id="120" idx="5"/>
            <a:endCxn id="118" idx="1"/>
          </p:cNvCxnSpPr>
          <p:nvPr/>
        </p:nvCxnSpPr>
        <p:spPr bwMode="auto">
          <a:xfrm>
            <a:off x="5219049" y="1653892"/>
            <a:ext cx="1217734" cy="31280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4" name="Connettore diritto 133">
            <a:extLst>
              <a:ext uri="{FF2B5EF4-FFF2-40B4-BE49-F238E27FC236}">
                <a16:creationId xmlns:a16="http://schemas.microsoft.com/office/drawing/2014/main" id="{89D0C80A-E56F-43AA-82C0-D75C5BBF15A1}"/>
              </a:ext>
            </a:extLst>
          </p:cNvPr>
          <p:cNvCxnSpPr>
            <a:cxnSpLocks/>
            <a:stCxn id="115" idx="6"/>
            <a:endCxn id="123" idx="2"/>
          </p:cNvCxnSpPr>
          <p:nvPr/>
        </p:nvCxnSpPr>
        <p:spPr bwMode="auto">
          <a:xfrm>
            <a:off x="3424837" y="3811855"/>
            <a:ext cx="1562616"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5" name="Connettore diritto 134">
            <a:extLst>
              <a:ext uri="{FF2B5EF4-FFF2-40B4-BE49-F238E27FC236}">
                <a16:creationId xmlns:a16="http://schemas.microsoft.com/office/drawing/2014/main" id="{A4DB126B-721D-432F-87DC-37B938C3783F}"/>
              </a:ext>
            </a:extLst>
          </p:cNvPr>
          <p:cNvCxnSpPr>
            <a:cxnSpLocks/>
            <a:stCxn id="117" idx="5"/>
            <a:endCxn id="122" idx="2"/>
          </p:cNvCxnSpPr>
          <p:nvPr/>
        </p:nvCxnSpPr>
        <p:spPr bwMode="auto">
          <a:xfrm>
            <a:off x="5813503" y="273933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6" name="Connettore diritto 135">
            <a:extLst>
              <a:ext uri="{FF2B5EF4-FFF2-40B4-BE49-F238E27FC236}">
                <a16:creationId xmlns:a16="http://schemas.microsoft.com/office/drawing/2014/main" id="{A8CCFE85-CA61-43CB-9126-ABF00B6B6769}"/>
              </a:ext>
            </a:extLst>
          </p:cNvPr>
          <p:cNvCxnSpPr>
            <a:cxnSpLocks/>
            <a:stCxn id="120" idx="6"/>
            <a:endCxn id="119" idx="2"/>
          </p:cNvCxnSpPr>
          <p:nvPr/>
        </p:nvCxnSpPr>
        <p:spPr bwMode="auto">
          <a:xfrm>
            <a:off x="5293510" y="1474127"/>
            <a:ext cx="2034189" cy="25962"/>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7" name="Connettore diritto 136">
            <a:extLst>
              <a:ext uri="{FF2B5EF4-FFF2-40B4-BE49-F238E27FC236}">
                <a16:creationId xmlns:a16="http://schemas.microsoft.com/office/drawing/2014/main" id="{38B46227-91B9-4198-B0BC-D4930B885824}"/>
              </a:ext>
            </a:extLst>
          </p:cNvPr>
          <p:cNvCxnSpPr>
            <a:cxnSpLocks/>
            <a:stCxn id="123" idx="6"/>
            <a:endCxn id="122" idx="3"/>
          </p:cNvCxnSpPr>
          <p:nvPr/>
        </p:nvCxnSpPr>
        <p:spPr bwMode="auto">
          <a:xfrm flipV="1">
            <a:off x="5654609" y="3811855"/>
            <a:ext cx="1376627" cy="333577"/>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38" name="Elemento grafico 137" descr="Razzo con riempimento a tinta unita">
            <a:extLst>
              <a:ext uri="{FF2B5EF4-FFF2-40B4-BE49-F238E27FC236}">
                <a16:creationId xmlns:a16="http://schemas.microsoft.com/office/drawing/2014/main" id="{B6BC54DD-1A4D-4C9D-A8FD-9005EE47D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2391605" y="3421005"/>
            <a:ext cx="807080" cy="807080"/>
          </a:xfrm>
          <a:prstGeom prst="rect">
            <a:avLst/>
          </a:prstGeom>
        </p:spPr>
      </p:pic>
      <p:sp>
        <p:nvSpPr>
          <p:cNvPr id="139" name="Rectangle 3">
            <a:extLst>
              <a:ext uri="{FF2B5EF4-FFF2-40B4-BE49-F238E27FC236}">
                <a16:creationId xmlns:a16="http://schemas.microsoft.com/office/drawing/2014/main" id="{645065FF-81AB-4ED8-88FB-F8C9F7AD5F3F}"/>
              </a:ext>
            </a:extLst>
          </p:cNvPr>
          <p:cNvSpPr txBox="1">
            <a:spLocks noChangeArrowheads="1"/>
          </p:cNvSpPr>
          <p:nvPr/>
        </p:nvSpPr>
        <p:spPr bwMode="auto">
          <a:xfrm>
            <a:off x="2714183" y="257033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12</a:t>
            </a:r>
          </a:p>
        </p:txBody>
      </p:sp>
      <p:sp>
        <p:nvSpPr>
          <p:cNvPr id="140" name="Rectangle 3">
            <a:extLst>
              <a:ext uri="{FF2B5EF4-FFF2-40B4-BE49-F238E27FC236}">
                <a16:creationId xmlns:a16="http://schemas.microsoft.com/office/drawing/2014/main" id="{46D393EF-DB07-4C46-BD1F-118B94C9807B}"/>
              </a:ext>
            </a:extLst>
          </p:cNvPr>
          <p:cNvSpPr txBox="1">
            <a:spLocks noChangeArrowheads="1"/>
          </p:cNvSpPr>
          <p:nvPr/>
        </p:nvSpPr>
        <p:spPr bwMode="auto">
          <a:xfrm>
            <a:off x="3534033" y="1403702"/>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5</a:t>
            </a:r>
          </a:p>
        </p:txBody>
      </p:sp>
      <p:sp>
        <p:nvSpPr>
          <p:cNvPr id="141" name="Rectangle 3">
            <a:extLst>
              <a:ext uri="{FF2B5EF4-FFF2-40B4-BE49-F238E27FC236}">
                <a16:creationId xmlns:a16="http://schemas.microsoft.com/office/drawing/2014/main" id="{9172027D-905C-403B-9075-0C06E83DB4EA}"/>
              </a:ext>
            </a:extLst>
          </p:cNvPr>
          <p:cNvSpPr txBox="1">
            <a:spLocks noChangeArrowheads="1"/>
          </p:cNvSpPr>
          <p:nvPr/>
        </p:nvSpPr>
        <p:spPr bwMode="auto">
          <a:xfrm>
            <a:off x="4494629" y="186866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10</a:t>
            </a:r>
          </a:p>
        </p:txBody>
      </p:sp>
      <p:sp>
        <p:nvSpPr>
          <p:cNvPr id="142" name="Rectangle 3">
            <a:extLst>
              <a:ext uri="{FF2B5EF4-FFF2-40B4-BE49-F238E27FC236}">
                <a16:creationId xmlns:a16="http://schemas.microsoft.com/office/drawing/2014/main" id="{873F850D-495C-4CDE-91A1-445EE5D461DE}"/>
              </a:ext>
            </a:extLst>
          </p:cNvPr>
          <p:cNvSpPr txBox="1">
            <a:spLocks noChangeArrowheads="1"/>
          </p:cNvSpPr>
          <p:nvPr/>
        </p:nvSpPr>
        <p:spPr bwMode="auto">
          <a:xfrm>
            <a:off x="3517966" y="312875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8</a:t>
            </a:r>
          </a:p>
        </p:txBody>
      </p:sp>
      <p:sp>
        <p:nvSpPr>
          <p:cNvPr id="143" name="Rectangle 3">
            <a:extLst>
              <a:ext uri="{FF2B5EF4-FFF2-40B4-BE49-F238E27FC236}">
                <a16:creationId xmlns:a16="http://schemas.microsoft.com/office/drawing/2014/main" id="{ECC5969A-0D5C-4E1F-979E-B511FD73FDAC}"/>
              </a:ext>
            </a:extLst>
          </p:cNvPr>
          <p:cNvSpPr txBox="1">
            <a:spLocks noChangeArrowheads="1"/>
          </p:cNvSpPr>
          <p:nvPr/>
        </p:nvSpPr>
        <p:spPr bwMode="auto">
          <a:xfrm>
            <a:off x="4569261" y="314294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10</a:t>
            </a:r>
          </a:p>
        </p:txBody>
      </p:sp>
      <p:sp>
        <p:nvSpPr>
          <p:cNvPr id="144" name="Rectangle 3">
            <a:extLst>
              <a:ext uri="{FF2B5EF4-FFF2-40B4-BE49-F238E27FC236}">
                <a16:creationId xmlns:a16="http://schemas.microsoft.com/office/drawing/2014/main" id="{CB4A8DD3-E9C0-4F0C-8B14-0E37DCABAB8B}"/>
              </a:ext>
            </a:extLst>
          </p:cNvPr>
          <p:cNvSpPr txBox="1">
            <a:spLocks noChangeArrowheads="1"/>
          </p:cNvSpPr>
          <p:nvPr/>
        </p:nvSpPr>
        <p:spPr bwMode="auto">
          <a:xfrm>
            <a:off x="4716352" y="234122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7</a:t>
            </a:r>
          </a:p>
        </p:txBody>
      </p:sp>
      <p:sp>
        <p:nvSpPr>
          <p:cNvPr id="145" name="Rectangle 3">
            <a:extLst>
              <a:ext uri="{FF2B5EF4-FFF2-40B4-BE49-F238E27FC236}">
                <a16:creationId xmlns:a16="http://schemas.microsoft.com/office/drawing/2014/main" id="{40ED4E46-D0B8-405D-818C-1D53961C0716}"/>
              </a:ext>
            </a:extLst>
          </p:cNvPr>
          <p:cNvSpPr txBox="1">
            <a:spLocks noChangeArrowheads="1"/>
          </p:cNvSpPr>
          <p:nvPr/>
        </p:nvSpPr>
        <p:spPr bwMode="auto">
          <a:xfrm>
            <a:off x="6075850" y="285998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3</a:t>
            </a:r>
          </a:p>
        </p:txBody>
      </p:sp>
      <p:sp>
        <p:nvSpPr>
          <p:cNvPr id="146" name="Rectangle 3">
            <a:extLst>
              <a:ext uri="{FF2B5EF4-FFF2-40B4-BE49-F238E27FC236}">
                <a16:creationId xmlns:a16="http://schemas.microsoft.com/office/drawing/2014/main" id="{E7440EE2-31B6-4738-B813-BCA76D8D65C7}"/>
              </a:ext>
            </a:extLst>
          </p:cNvPr>
          <p:cNvSpPr txBox="1">
            <a:spLocks noChangeArrowheads="1"/>
          </p:cNvSpPr>
          <p:nvPr/>
        </p:nvSpPr>
        <p:spPr bwMode="auto">
          <a:xfrm>
            <a:off x="6657941" y="261807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2</a:t>
            </a:r>
          </a:p>
        </p:txBody>
      </p:sp>
      <p:sp>
        <p:nvSpPr>
          <p:cNvPr id="147" name="Rectangle 3">
            <a:extLst>
              <a:ext uri="{FF2B5EF4-FFF2-40B4-BE49-F238E27FC236}">
                <a16:creationId xmlns:a16="http://schemas.microsoft.com/office/drawing/2014/main" id="{0E5892EB-304B-4D59-A55A-ADD07CBB03C1}"/>
              </a:ext>
            </a:extLst>
          </p:cNvPr>
          <p:cNvSpPr txBox="1">
            <a:spLocks noChangeArrowheads="1"/>
          </p:cNvSpPr>
          <p:nvPr/>
        </p:nvSpPr>
        <p:spPr bwMode="auto">
          <a:xfrm>
            <a:off x="5653726" y="159867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11</a:t>
            </a:r>
          </a:p>
        </p:txBody>
      </p:sp>
      <p:sp>
        <p:nvSpPr>
          <p:cNvPr id="148" name="Rectangle 3">
            <a:extLst>
              <a:ext uri="{FF2B5EF4-FFF2-40B4-BE49-F238E27FC236}">
                <a16:creationId xmlns:a16="http://schemas.microsoft.com/office/drawing/2014/main" id="{BB7D4BFF-EB0E-4216-A124-17CCE044B5A6}"/>
              </a:ext>
            </a:extLst>
          </p:cNvPr>
          <p:cNvSpPr txBox="1">
            <a:spLocks noChangeArrowheads="1"/>
          </p:cNvSpPr>
          <p:nvPr/>
        </p:nvSpPr>
        <p:spPr bwMode="auto">
          <a:xfrm>
            <a:off x="6251291" y="128613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18</a:t>
            </a:r>
          </a:p>
        </p:txBody>
      </p:sp>
      <p:sp>
        <p:nvSpPr>
          <p:cNvPr id="149" name="Rectangle 3">
            <a:extLst>
              <a:ext uri="{FF2B5EF4-FFF2-40B4-BE49-F238E27FC236}">
                <a16:creationId xmlns:a16="http://schemas.microsoft.com/office/drawing/2014/main" id="{2B13FA41-99A9-4902-9A5A-A2198D18E06F}"/>
              </a:ext>
            </a:extLst>
          </p:cNvPr>
          <p:cNvSpPr txBox="1">
            <a:spLocks noChangeArrowheads="1"/>
          </p:cNvSpPr>
          <p:nvPr/>
        </p:nvSpPr>
        <p:spPr bwMode="auto">
          <a:xfrm>
            <a:off x="7211001" y="20801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6</a:t>
            </a:r>
          </a:p>
        </p:txBody>
      </p:sp>
      <p:sp>
        <p:nvSpPr>
          <p:cNvPr id="150" name="Rectangle 3">
            <a:extLst>
              <a:ext uri="{FF2B5EF4-FFF2-40B4-BE49-F238E27FC236}">
                <a16:creationId xmlns:a16="http://schemas.microsoft.com/office/drawing/2014/main" id="{9FAE8D58-3677-4C57-B8E4-317C697F149C}"/>
              </a:ext>
            </a:extLst>
          </p:cNvPr>
          <p:cNvSpPr txBox="1">
            <a:spLocks noChangeArrowheads="1"/>
          </p:cNvSpPr>
          <p:nvPr/>
        </p:nvSpPr>
        <p:spPr bwMode="auto">
          <a:xfrm>
            <a:off x="6083131" y="373791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14</a:t>
            </a:r>
          </a:p>
        </p:txBody>
      </p:sp>
      <p:sp>
        <p:nvSpPr>
          <p:cNvPr id="151" name="Rectangle 3">
            <a:extLst>
              <a:ext uri="{FF2B5EF4-FFF2-40B4-BE49-F238E27FC236}">
                <a16:creationId xmlns:a16="http://schemas.microsoft.com/office/drawing/2014/main" id="{793BB08B-FBF4-4D07-8E95-94C1AE3A96AB}"/>
              </a:ext>
            </a:extLst>
          </p:cNvPr>
          <p:cNvSpPr txBox="1">
            <a:spLocks noChangeArrowheads="1"/>
          </p:cNvSpPr>
          <p:nvPr/>
        </p:nvSpPr>
        <p:spPr bwMode="auto">
          <a:xfrm>
            <a:off x="5377230" y="322816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9</a:t>
            </a:r>
          </a:p>
        </p:txBody>
      </p:sp>
      <p:sp>
        <p:nvSpPr>
          <p:cNvPr id="152" name="Rectangle 3">
            <a:extLst>
              <a:ext uri="{FF2B5EF4-FFF2-40B4-BE49-F238E27FC236}">
                <a16:creationId xmlns:a16="http://schemas.microsoft.com/office/drawing/2014/main" id="{16FBDC0B-F059-49E7-B7AE-56B8C1336C09}"/>
              </a:ext>
            </a:extLst>
          </p:cNvPr>
          <p:cNvSpPr txBox="1">
            <a:spLocks noChangeArrowheads="1"/>
          </p:cNvSpPr>
          <p:nvPr/>
        </p:nvSpPr>
        <p:spPr bwMode="auto">
          <a:xfrm>
            <a:off x="3924438" y="39470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4</a:t>
            </a:r>
          </a:p>
        </p:txBody>
      </p:sp>
      <p:cxnSp>
        <p:nvCxnSpPr>
          <p:cNvPr id="153" name="Connettore diritto 152">
            <a:extLst>
              <a:ext uri="{FF2B5EF4-FFF2-40B4-BE49-F238E27FC236}">
                <a16:creationId xmlns:a16="http://schemas.microsoft.com/office/drawing/2014/main" id="{0B567CDE-1FF1-4C4A-AAD5-2936B4103DC5}"/>
              </a:ext>
            </a:extLst>
          </p:cNvPr>
          <p:cNvCxnSpPr>
            <a:cxnSpLocks/>
            <a:stCxn id="115" idx="6"/>
            <a:endCxn id="123" idx="2"/>
          </p:cNvCxnSpPr>
          <p:nvPr/>
        </p:nvCxnSpPr>
        <p:spPr bwMode="auto">
          <a:xfrm>
            <a:off x="3424837" y="3811855"/>
            <a:ext cx="1562616" cy="333577"/>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4" name="Connettore diritto 153">
            <a:extLst>
              <a:ext uri="{FF2B5EF4-FFF2-40B4-BE49-F238E27FC236}">
                <a16:creationId xmlns:a16="http://schemas.microsoft.com/office/drawing/2014/main" id="{5241D0D5-F000-4A07-AF1D-65E1A57F84A7}"/>
              </a:ext>
            </a:extLst>
          </p:cNvPr>
          <p:cNvCxnSpPr>
            <a:cxnSpLocks/>
            <a:stCxn id="116" idx="5"/>
            <a:endCxn id="123" idx="1"/>
          </p:cNvCxnSpPr>
          <p:nvPr/>
        </p:nvCxnSpPr>
        <p:spPr bwMode="auto">
          <a:xfrm>
            <a:off x="4283968" y="2739334"/>
            <a:ext cx="801188" cy="1170223"/>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5" name="Connettore diritto 154">
            <a:extLst>
              <a:ext uri="{FF2B5EF4-FFF2-40B4-BE49-F238E27FC236}">
                <a16:creationId xmlns:a16="http://schemas.microsoft.com/office/drawing/2014/main" id="{43C2B83C-7545-47D0-BB45-BD88276B8A78}"/>
              </a:ext>
            </a:extLst>
          </p:cNvPr>
          <p:cNvCxnSpPr>
            <a:cxnSpLocks/>
            <a:stCxn id="116" idx="6"/>
            <a:endCxn id="117" idx="2"/>
          </p:cNvCxnSpPr>
          <p:nvPr/>
        </p:nvCxnSpPr>
        <p:spPr bwMode="auto">
          <a:xfrm>
            <a:off x="4358429" y="2559569"/>
            <a:ext cx="1021082" cy="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6" name="Connettore diritto 155">
            <a:extLst>
              <a:ext uri="{FF2B5EF4-FFF2-40B4-BE49-F238E27FC236}">
                <a16:creationId xmlns:a16="http://schemas.microsoft.com/office/drawing/2014/main" id="{CAD80515-D1E3-4414-9689-C5A3EF6E2430}"/>
              </a:ext>
            </a:extLst>
          </p:cNvPr>
          <p:cNvCxnSpPr>
            <a:cxnSpLocks/>
            <a:stCxn id="117" idx="5"/>
            <a:endCxn id="122" idx="2"/>
          </p:cNvCxnSpPr>
          <p:nvPr/>
        </p:nvCxnSpPr>
        <p:spPr bwMode="auto">
          <a:xfrm>
            <a:off x="5813503" y="2739334"/>
            <a:ext cx="1143272" cy="892756"/>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7" name="Connettore diritto 156">
            <a:extLst>
              <a:ext uri="{FF2B5EF4-FFF2-40B4-BE49-F238E27FC236}">
                <a16:creationId xmlns:a16="http://schemas.microsoft.com/office/drawing/2014/main" id="{B1C61647-9D8C-45C7-B947-6F7B47AE9630}"/>
              </a:ext>
            </a:extLst>
          </p:cNvPr>
          <p:cNvCxnSpPr>
            <a:cxnSpLocks/>
            <a:stCxn id="118" idx="4"/>
            <a:endCxn id="122" idx="1"/>
          </p:cNvCxnSpPr>
          <p:nvPr/>
        </p:nvCxnSpPr>
        <p:spPr bwMode="auto">
          <a:xfrm>
            <a:off x="6616548" y="2400687"/>
            <a:ext cx="414688" cy="1051637"/>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8" name="Connettore diritto 157">
            <a:extLst>
              <a:ext uri="{FF2B5EF4-FFF2-40B4-BE49-F238E27FC236}">
                <a16:creationId xmlns:a16="http://schemas.microsoft.com/office/drawing/2014/main" id="{7CEB114F-BB5B-4196-8CC1-E804CE4EC9CE}"/>
              </a:ext>
            </a:extLst>
          </p:cNvPr>
          <p:cNvCxnSpPr>
            <a:cxnSpLocks/>
            <a:stCxn id="120" idx="5"/>
            <a:endCxn id="118" idx="1"/>
          </p:cNvCxnSpPr>
          <p:nvPr/>
        </p:nvCxnSpPr>
        <p:spPr bwMode="auto">
          <a:xfrm>
            <a:off x="5219049" y="1653892"/>
            <a:ext cx="1217733" cy="312803"/>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59" name="Rectangle 3">
            <a:extLst>
              <a:ext uri="{FF2B5EF4-FFF2-40B4-BE49-F238E27FC236}">
                <a16:creationId xmlns:a16="http://schemas.microsoft.com/office/drawing/2014/main" id="{F310EB52-4158-4733-9399-0361C1623346}"/>
              </a:ext>
            </a:extLst>
          </p:cNvPr>
          <p:cNvSpPr txBox="1">
            <a:spLocks noChangeArrowheads="1"/>
          </p:cNvSpPr>
          <p:nvPr/>
        </p:nvSpPr>
        <p:spPr bwMode="auto">
          <a:xfrm>
            <a:off x="2245874" y="1341233"/>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[0,1,2,0,3]</a:t>
            </a:r>
          </a:p>
        </p:txBody>
      </p:sp>
      <p:sp>
        <p:nvSpPr>
          <p:cNvPr id="160" name="Rectangle 3">
            <a:extLst>
              <a:ext uri="{FF2B5EF4-FFF2-40B4-BE49-F238E27FC236}">
                <a16:creationId xmlns:a16="http://schemas.microsoft.com/office/drawing/2014/main" id="{4BC1A030-139A-4473-BF3D-60A9ED945951}"/>
              </a:ext>
            </a:extLst>
          </p:cNvPr>
          <p:cNvSpPr txBox="1">
            <a:spLocks noChangeArrowheads="1"/>
          </p:cNvSpPr>
          <p:nvPr/>
        </p:nvSpPr>
        <p:spPr bwMode="auto">
          <a:xfrm>
            <a:off x="5157186" y="1119626"/>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[1,3,2,6,4]</a:t>
            </a:r>
          </a:p>
        </p:txBody>
      </p:sp>
      <p:sp>
        <p:nvSpPr>
          <p:cNvPr id="161" name="Rectangle 3">
            <a:extLst>
              <a:ext uri="{FF2B5EF4-FFF2-40B4-BE49-F238E27FC236}">
                <a16:creationId xmlns:a16="http://schemas.microsoft.com/office/drawing/2014/main" id="{0699337A-C5E6-44ED-A16B-0939E5B9832E}"/>
              </a:ext>
            </a:extLst>
          </p:cNvPr>
          <p:cNvSpPr txBox="1">
            <a:spLocks noChangeArrowheads="1"/>
          </p:cNvSpPr>
          <p:nvPr/>
        </p:nvSpPr>
        <p:spPr bwMode="auto">
          <a:xfrm>
            <a:off x="6870774" y="1014880"/>
            <a:ext cx="919743"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[5,2,0,4,8]</a:t>
            </a:r>
          </a:p>
        </p:txBody>
      </p:sp>
      <p:sp>
        <p:nvSpPr>
          <p:cNvPr id="162" name="Rectangle 3">
            <a:extLst>
              <a:ext uri="{FF2B5EF4-FFF2-40B4-BE49-F238E27FC236}">
                <a16:creationId xmlns:a16="http://schemas.microsoft.com/office/drawing/2014/main" id="{F1DE1183-21DE-4EA8-A0FB-AB54B891EBF9}"/>
              </a:ext>
            </a:extLst>
          </p:cNvPr>
          <p:cNvSpPr txBox="1">
            <a:spLocks noChangeArrowheads="1"/>
          </p:cNvSpPr>
          <p:nvPr/>
        </p:nvSpPr>
        <p:spPr bwMode="auto">
          <a:xfrm>
            <a:off x="6247494" y="1643492"/>
            <a:ext cx="9635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[2,5,9,3,0]</a:t>
            </a:r>
          </a:p>
        </p:txBody>
      </p:sp>
      <p:sp>
        <p:nvSpPr>
          <p:cNvPr id="163" name="Rectangle 3">
            <a:extLst>
              <a:ext uri="{FF2B5EF4-FFF2-40B4-BE49-F238E27FC236}">
                <a16:creationId xmlns:a16="http://schemas.microsoft.com/office/drawing/2014/main" id="{F634AA8D-8FD7-48F2-A9D1-BC2A1C049FEF}"/>
              </a:ext>
            </a:extLst>
          </p:cNvPr>
          <p:cNvSpPr txBox="1">
            <a:spLocks noChangeArrowheads="1"/>
          </p:cNvSpPr>
          <p:nvPr/>
        </p:nvSpPr>
        <p:spPr bwMode="auto">
          <a:xfrm>
            <a:off x="5164334" y="2032116"/>
            <a:ext cx="911194"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[0,0,2,3,8]</a:t>
            </a:r>
          </a:p>
        </p:txBody>
      </p:sp>
      <p:sp>
        <p:nvSpPr>
          <p:cNvPr id="164" name="Rectangle 3">
            <a:extLst>
              <a:ext uri="{FF2B5EF4-FFF2-40B4-BE49-F238E27FC236}">
                <a16:creationId xmlns:a16="http://schemas.microsoft.com/office/drawing/2014/main" id="{AE352E3F-0B7E-4561-AC77-C9DEC6E10011}"/>
              </a:ext>
            </a:extLst>
          </p:cNvPr>
          <p:cNvSpPr txBox="1">
            <a:spLocks noChangeArrowheads="1"/>
          </p:cNvSpPr>
          <p:nvPr/>
        </p:nvSpPr>
        <p:spPr bwMode="auto">
          <a:xfrm>
            <a:off x="3465569" y="2053907"/>
            <a:ext cx="96342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[4,2,6,8,0]</a:t>
            </a:r>
          </a:p>
        </p:txBody>
      </p:sp>
      <p:sp>
        <p:nvSpPr>
          <p:cNvPr id="165" name="Rectangle 3">
            <a:extLst>
              <a:ext uri="{FF2B5EF4-FFF2-40B4-BE49-F238E27FC236}">
                <a16:creationId xmlns:a16="http://schemas.microsoft.com/office/drawing/2014/main" id="{E98B7919-14A4-44F0-80F7-EE49A2F518E2}"/>
              </a:ext>
            </a:extLst>
          </p:cNvPr>
          <p:cNvSpPr txBox="1">
            <a:spLocks noChangeArrowheads="1"/>
          </p:cNvSpPr>
          <p:nvPr/>
        </p:nvSpPr>
        <p:spPr bwMode="auto">
          <a:xfrm>
            <a:off x="2783954" y="4146380"/>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[2,1,0,5,9]</a:t>
            </a:r>
          </a:p>
        </p:txBody>
      </p:sp>
      <p:sp>
        <p:nvSpPr>
          <p:cNvPr id="166" name="Rectangle 3">
            <a:extLst>
              <a:ext uri="{FF2B5EF4-FFF2-40B4-BE49-F238E27FC236}">
                <a16:creationId xmlns:a16="http://schemas.microsoft.com/office/drawing/2014/main" id="{CC223124-BAE0-4717-BE70-D684C9CAE096}"/>
              </a:ext>
            </a:extLst>
          </p:cNvPr>
          <p:cNvSpPr txBox="1">
            <a:spLocks noChangeArrowheads="1"/>
          </p:cNvSpPr>
          <p:nvPr/>
        </p:nvSpPr>
        <p:spPr bwMode="auto">
          <a:xfrm>
            <a:off x="4964448" y="4534022"/>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[0,1,2,6,9]</a:t>
            </a:r>
          </a:p>
        </p:txBody>
      </p:sp>
      <p:sp>
        <p:nvSpPr>
          <p:cNvPr id="167" name="Rectangle 3">
            <a:extLst>
              <a:ext uri="{FF2B5EF4-FFF2-40B4-BE49-F238E27FC236}">
                <a16:creationId xmlns:a16="http://schemas.microsoft.com/office/drawing/2014/main" id="{94F8BFCC-3086-454F-8616-62B97C7DD9D0}"/>
              </a:ext>
            </a:extLst>
          </p:cNvPr>
          <p:cNvSpPr txBox="1">
            <a:spLocks noChangeArrowheads="1"/>
          </p:cNvSpPr>
          <p:nvPr/>
        </p:nvSpPr>
        <p:spPr bwMode="auto">
          <a:xfrm>
            <a:off x="6676197" y="3955229"/>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[3,2,1,8,4]</a:t>
            </a:r>
          </a:p>
        </p:txBody>
      </p:sp>
      <p:cxnSp>
        <p:nvCxnSpPr>
          <p:cNvPr id="168" name="Connettore diritto 167">
            <a:extLst>
              <a:ext uri="{FF2B5EF4-FFF2-40B4-BE49-F238E27FC236}">
                <a16:creationId xmlns:a16="http://schemas.microsoft.com/office/drawing/2014/main" id="{0D98C3FF-DF13-4976-95FD-B87D83255183}"/>
              </a:ext>
            </a:extLst>
          </p:cNvPr>
          <p:cNvCxnSpPr>
            <a:cxnSpLocks/>
            <a:stCxn id="121" idx="6"/>
            <a:endCxn id="120" idx="2"/>
          </p:cNvCxnSpPr>
          <p:nvPr/>
        </p:nvCxnSpPr>
        <p:spPr bwMode="auto">
          <a:xfrm flipV="1">
            <a:off x="2926193" y="1474127"/>
            <a:ext cx="1858864" cy="35953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 name="Rettangolo con angoli arrotondati 1">
            <a:extLst>
              <a:ext uri="{FF2B5EF4-FFF2-40B4-BE49-F238E27FC236}">
                <a16:creationId xmlns:a16="http://schemas.microsoft.com/office/drawing/2014/main" id="{6903A586-155F-49F7-8B06-E6D47F164080}"/>
              </a:ext>
            </a:extLst>
          </p:cNvPr>
          <p:cNvSpPr/>
          <p:nvPr/>
        </p:nvSpPr>
        <p:spPr bwMode="auto">
          <a:xfrm>
            <a:off x="1407270" y="3876063"/>
            <a:ext cx="909005" cy="333578"/>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chemeClr val="bg1"/>
                </a:solidFill>
                <a:effectLst/>
                <a:latin typeface="Georgia" panose="02040502050405020303" pitchFamily="18" charset="0"/>
              </a:rPr>
              <a:t>1 2 10</a:t>
            </a:r>
          </a:p>
        </p:txBody>
      </p:sp>
      <p:sp>
        <p:nvSpPr>
          <p:cNvPr id="170" name="Rectangle 3">
            <a:extLst>
              <a:ext uri="{FF2B5EF4-FFF2-40B4-BE49-F238E27FC236}">
                <a16:creationId xmlns:a16="http://schemas.microsoft.com/office/drawing/2014/main" id="{20A802DB-602B-4D01-AA7B-4A3EF476DD96}"/>
              </a:ext>
            </a:extLst>
          </p:cNvPr>
          <p:cNvSpPr txBox="1">
            <a:spLocks noChangeArrowheads="1"/>
          </p:cNvSpPr>
          <p:nvPr/>
        </p:nvSpPr>
        <p:spPr bwMode="auto">
          <a:xfrm>
            <a:off x="1261037" y="2781333"/>
            <a:ext cx="1198920" cy="5084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chemeClr val="tx1"/>
                </a:solidFill>
              </a:rPr>
              <a:t>Calcolo</a:t>
            </a:r>
            <a:r>
              <a:rPr lang="en-US" altLang="it-IT" sz="1000" b="0" dirty="0">
                <a:solidFill>
                  <a:schemeClr val="tx1"/>
                </a:solidFill>
              </a:rPr>
              <a:t> </a:t>
            </a:r>
            <a:r>
              <a:rPr lang="en-US" altLang="it-IT" sz="1000" b="0" dirty="0" err="1">
                <a:solidFill>
                  <a:schemeClr val="tx1"/>
                </a:solidFill>
              </a:rPr>
              <a:t>i</a:t>
            </a:r>
            <a:r>
              <a:rPr lang="en-US" altLang="it-IT" sz="1000" b="0" dirty="0">
                <a:solidFill>
                  <a:schemeClr val="tx1"/>
                </a:solidFill>
              </a:rPr>
              <a:t> </a:t>
            </a:r>
            <a:r>
              <a:rPr lang="en-US" altLang="it-IT" sz="1000" b="0" dirty="0" err="1">
                <a:solidFill>
                  <a:schemeClr val="tx1"/>
                </a:solidFill>
              </a:rPr>
              <a:t>vicini</a:t>
            </a:r>
            <a:r>
              <a:rPr lang="en-US" altLang="it-IT" sz="1000" b="0" dirty="0">
                <a:solidFill>
                  <a:schemeClr val="tx1"/>
                </a:solidFill>
              </a:rPr>
              <a:t> del </a:t>
            </a:r>
            <a:r>
              <a:rPr lang="en-US" altLang="it-IT" sz="1000" b="0" dirty="0" err="1">
                <a:solidFill>
                  <a:schemeClr val="tx1"/>
                </a:solidFill>
              </a:rPr>
              <a:t>nodo</a:t>
            </a:r>
            <a:r>
              <a:rPr lang="en-US" altLang="it-IT" sz="1000" b="0" dirty="0">
                <a:solidFill>
                  <a:schemeClr val="tx1"/>
                </a:solidFill>
              </a:rPr>
              <a:t> 0, </a:t>
            </a:r>
            <a:r>
              <a:rPr lang="en-US" altLang="it-IT" sz="1000" b="0" dirty="0" err="1">
                <a:solidFill>
                  <a:schemeClr val="tx1"/>
                </a:solidFill>
              </a:rPr>
              <a:t>che</a:t>
            </a:r>
            <a:r>
              <a:rPr lang="en-US" altLang="it-IT" sz="1000" b="0" dirty="0">
                <a:solidFill>
                  <a:schemeClr val="tx1"/>
                </a:solidFill>
              </a:rPr>
              <a:t> </a:t>
            </a:r>
            <a:r>
              <a:rPr lang="en-US" altLang="it-IT" sz="1000" b="0" dirty="0" err="1">
                <a:solidFill>
                  <a:schemeClr val="tx1"/>
                </a:solidFill>
              </a:rPr>
              <a:t>sono</a:t>
            </a:r>
            <a:r>
              <a:rPr lang="en-US" altLang="it-IT" sz="1000" b="0" dirty="0">
                <a:solidFill>
                  <a:schemeClr val="tx1"/>
                </a:solidFill>
              </a:rPr>
              <a:t> 1, 2 e 10</a:t>
            </a:r>
            <a:endParaRPr lang="en-US" altLang="it-IT" sz="1000" b="0" i="1" dirty="0">
              <a:solidFill>
                <a:schemeClr val="tx1"/>
              </a:solidFill>
            </a:endParaRPr>
          </a:p>
        </p:txBody>
      </p:sp>
      <p:cxnSp>
        <p:nvCxnSpPr>
          <p:cNvPr id="171" name="Connettore 2 14">
            <a:extLst>
              <a:ext uri="{FF2B5EF4-FFF2-40B4-BE49-F238E27FC236}">
                <a16:creationId xmlns:a16="http://schemas.microsoft.com/office/drawing/2014/main" id="{1C100329-EB74-48F7-8480-7726CB89F83F}"/>
              </a:ext>
            </a:extLst>
          </p:cNvPr>
          <p:cNvCxnSpPr>
            <a:cxnSpLocks/>
            <a:stCxn id="170" idx="2"/>
            <a:endCxn id="2" idx="0"/>
          </p:cNvCxnSpPr>
          <p:nvPr/>
        </p:nvCxnSpPr>
        <p:spPr bwMode="auto">
          <a:xfrm>
            <a:off x="1860497" y="3289786"/>
            <a:ext cx="1276" cy="586277"/>
          </a:xfrm>
          <a:prstGeom prst="straightConnector1">
            <a:avLst/>
          </a:prstGeom>
          <a:ln>
            <a:solidFill>
              <a:schemeClr val="tx2"/>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75" name="Rettangolo con angoli arrotondati 174">
            <a:extLst>
              <a:ext uri="{FF2B5EF4-FFF2-40B4-BE49-F238E27FC236}">
                <a16:creationId xmlns:a16="http://schemas.microsoft.com/office/drawing/2014/main" id="{5F23E5A0-062A-42CD-9DA0-55360ECE0977}"/>
              </a:ext>
            </a:extLst>
          </p:cNvPr>
          <p:cNvSpPr/>
          <p:nvPr/>
        </p:nvSpPr>
        <p:spPr bwMode="auto">
          <a:xfrm>
            <a:off x="2312076" y="1960089"/>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Georgia" panose="02040502050405020303" pitchFamily="18" charset="0"/>
              </a:rPr>
              <a:t>-6</a:t>
            </a:r>
          </a:p>
        </p:txBody>
      </p:sp>
      <p:sp>
        <p:nvSpPr>
          <p:cNvPr id="177" name="Rettangolo con angoli arrotondati 176">
            <a:extLst>
              <a:ext uri="{FF2B5EF4-FFF2-40B4-BE49-F238E27FC236}">
                <a16:creationId xmlns:a16="http://schemas.microsoft.com/office/drawing/2014/main" id="{02E671C4-7317-4EE7-8E2A-0EC889B2D496}"/>
              </a:ext>
            </a:extLst>
          </p:cNvPr>
          <p:cNvSpPr/>
          <p:nvPr/>
        </p:nvSpPr>
        <p:spPr bwMode="auto">
          <a:xfrm>
            <a:off x="3621851" y="2655304"/>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Georgia" panose="02040502050405020303" pitchFamily="18" charset="0"/>
              </a:rPr>
              <a:t>7</a:t>
            </a:r>
          </a:p>
        </p:txBody>
      </p:sp>
      <p:sp>
        <p:nvSpPr>
          <p:cNvPr id="178" name="Rettangolo con angoli arrotondati 177">
            <a:extLst>
              <a:ext uri="{FF2B5EF4-FFF2-40B4-BE49-F238E27FC236}">
                <a16:creationId xmlns:a16="http://schemas.microsoft.com/office/drawing/2014/main" id="{96D2EFE7-E2E6-4DF8-941F-87A36F2FC925}"/>
              </a:ext>
            </a:extLst>
          </p:cNvPr>
          <p:cNvSpPr/>
          <p:nvPr/>
        </p:nvSpPr>
        <p:spPr bwMode="auto">
          <a:xfrm>
            <a:off x="4641109" y="4009787"/>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Georgia" panose="02040502050405020303" pitchFamily="18" charset="0"/>
              </a:rPr>
              <a:t>14</a:t>
            </a:r>
          </a:p>
        </p:txBody>
      </p:sp>
      <p:sp>
        <p:nvSpPr>
          <p:cNvPr id="179" name="Rectangle 3">
            <a:extLst>
              <a:ext uri="{FF2B5EF4-FFF2-40B4-BE49-F238E27FC236}">
                <a16:creationId xmlns:a16="http://schemas.microsoft.com/office/drawing/2014/main" id="{9CC0347C-6DD6-4F1E-A777-C0BBA5BA0EC6}"/>
              </a:ext>
            </a:extLst>
          </p:cNvPr>
          <p:cNvSpPr txBox="1">
            <a:spLocks noChangeArrowheads="1"/>
          </p:cNvSpPr>
          <p:nvPr/>
        </p:nvSpPr>
        <p:spPr bwMode="auto">
          <a:xfrm>
            <a:off x="1157342" y="1101028"/>
            <a:ext cx="1154734" cy="3315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rgbClr val="C75806"/>
                </a:solidFill>
              </a:rPr>
              <a:t>Calcolo</a:t>
            </a:r>
            <a:r>
              <a:rPr lang="en-US" altLang="it-IT" sz="1000" b="0" dirty="0">
                <a:solidFill>
                  <a:srgbClr val="C75806"/>
                </a:solidFill>
              </a:rPr>
              <a:t> il rank </a:t>
            </a:r>
            <a:r>
              <a:rPr lang="en-US" altLang="it-IT" sz="1000" b="0" dirty="0" err="1">
                <a:solidFill>
                  <a:srgbClr val="C75806"/>
                </a:solidFill>
              </a:rPr>
              <a:t>dei</a:t>
            </a:r>
            <a:r>
              <a:rPr lang="en-US" altLang="it-IT" sz="1000" b="0" dirty="0">
                <a:solidFill>
                  <a:srgbClr val="C75806"/>
                </a:solidFill>
              </a:rPr>
              <a:t> </a:t>
            </a:r>
            <a:r>
              <a:rPr lang="en-US" altLang="it-IT" sz="1000" b="0" dirty="0" err="1">
                <a:solidFill>
                  <a:srgbClr val="C75806"/>
                </a:solidFill>
              </a:rPr>
              <a:t>pianeti</a:t>
            </a:r>
            <a:r>
              <a:rPr lang="en-US" altLang="it-IT" sz="1000" b="0" dirty="0">
                <a:solidFill>
                  <a:srgbClr val="C75806"/>
                </a:solidFill>
              </a:rPr>
              <a:t> </a:t>
            </a:r>
            <a:r>
              <a:rPr lang="en-US" altLang="it-IT" sz="1000" b="0" dirty="0" err="1">
                <a:solidFill>
                  <a:srgbClr val="C75806"/>
                </a:solidFill>
              </a:rPr>
              <a:t>vicini</a:t>
            </a:r>
            <a:endParaRPr lang="en-US" altLang="it-IT" sz="1000" b="0" i="1" dirty="0">
              <a:solidFill>
                <a:srgbClr val="C75806"/>
              </a:solidFill>
            </a:endParaRPr>
          </a:p>
        </p:txBody>
      </p:sp>
      <p:cxnSp>
        <p:nvCxnSpPr>
          <p:cNvPr id="180" name="Connettore 2 14">
            <a:extLst>
              <a:ext uri="{FF2B5EF4-FFF2-40B4-BE49-F238E27FC236}">
                <a16:creationId xmlns:a16="http://schemas.microsoft.com/office/drawing/2014/main" id="{DA4C594D-5B20-407D-A004-F1BE42D03FC5}"/>
              </a:ext>
            </a:extLst>
          </p:cNvPr>
          <p:cNvCxnSpPr>
            <a:cxnSpLocks/>
            <a:stCxn id="179" idx="2"/>
            <a:endCxn id="175" idx="1"/>
          </p:cNvCxnSpPr>
          <p:nvPr/>
        </p:nvCxnSpPr>
        <p:spPr bwMode="auto">
          <a:xfrm rot="16200000" flipH="1">
            <a:off x="1686191" y="1481046"/>
            <a:ext cx="674402" cy="577367"/>
          </a:xfrm>
          <a:prstGeom prst="bentConnector2">
            <a:avLst/>
          </a:prstGeom>
          <a:ln>
            <a:solidFill>
              <a:srgbClr val="C75806"/>
            </a:solidFill>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9909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par>
                                <p:cTn id="8" presetID="10" presetClass="entr" presetSubtype="0" fill="hold"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500"/>
                                        <p:tgtEl>
                                          <p:spTgt spid="1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70"/>
                                        </p:tgtEl>
                                      </p:cBhvr>
                                    </p:animEffect>
                                    <p:set>
                                      <p:cBhvr>
                                        <p:cTn id="18" dur="1" fill="hold">
                                          <p:stCondLst>
                                            <p:cond delay="499"/>
                                          </p:stCondLst>
                                        </p:cTn>
                                        <p:tgtEl>
                                          <p:spTgt spid="17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71"/>
                                        </p:tgtEl>
                                      </p:cBhvr>
                                    </p:animEffect>
                                    <p:set>
                                      <p:cBhvr>
                                        <p:cTn id="21" dur="1" fill="hold">
                                          <p:stCondLst>
                                            <p:cond delay="499"/>
                                          </p:stCondLst>
                                        </p:cTn>
                                        <p:tgtEl>
                                          <p:spTgt spid="17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animEffect transition="in" filter="fade">
                                      <p:cBhvr>
                                        <p:cTn id="27" dur="500"/>
                                        <p:tgtEl>
                                          <p:spTgt spid="179"/>
                                        </p:tgtEl>
                                      </p:cBhvr>
                                    </p:animEffect>
                                  </p:childTnLst>
                                </p:cTn>
                              </p:par>
                              <p:par>
                                <p:cTn id="28" presetID="10" presetClass="entr" presetSubtype="0" fill="hold" nodeType="withEffect">
                                  <p:stCondLst>
                                    <p:cond delay="0"/>
                                  </p:stCondLst>
                                  <p:childTnLst>
                                    <p:set>
                                      <p:cBhvr>
                                        <p:cTn id="29" dur="1" fill="hold">
                                          <p:stCondLst>
                                            <p:cond delay="0"/>
                                          </p:stCondLst>
                                        </p:cTn>
                                        <p:tgtEl>
                                          <p:spTgt spid="180"/>
                                        </p:tgtEl>
                                        <p:attrNameLst>
                                          <p:attrName>style.visibility</p:attrName>
                                        </p:attrNameLst>
                                      </p:cBhvr>
                                      <p:to>
                                        <p:strVal val="visible"/>
                                      </p:to>
                                    </p:set>
                                    <p:animEffect transition="in" filter="fade">
                                      <p:cBhvr>
                                        <p:cTn id="30" dur="500"/>
                                        <p:tgtEl>
                                          <p:spTgt spid="18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75"/>
                                        </p:tgtEl>
                                        <p:attrNameLst>
                                          <p:attrName>style.visibility</p:attrName>
                                        </p:attrNameLst>
                                      </p:cBhvr>
                                      <p:to>
                                        <p:strVal val="visible"/>
                                      </p:to>
                                    </p:set>
                                    <p:animEffect transition="in" filter="fade">
                                      <p:cBhvr>
                                        <p:cTn id="34" dur="500"/>
                                        <p:tgtEl>
                                          <p:spTgt spid="175"/>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77"/>
                                        </p:tgtEl>
                                        <p:attrNameLst>
                                          <p:attrName>style.visibility</p:attrName>
                                        </p:attrNameLst>
                                      </p:cBhvr>
                                      <p:to>
                                        <p:strVal val="visible"/>
                                      </p:to>
                                    </p:set>
                                    <p:animEffect transition="in" filter="fade">
                                      <p:cBhvr>
                                        <p:cTn id="38" dur="500"/>
                                        <p:tgtEl>
                                          <p:spTgt spid="177"/>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500"/>
                                        <p:tgtEl>
                                          <p:spTgt spid="1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9"/>
                                        </p:tgtEl>
                                      </p:cBhvr>
                                    </p:animEffect>
                                    <p:set>
                                      <p:cBhvr>
                                        <p:cTn id="47" dur="1" fill="hold">
                                          <p:stCondLst>
                                            <p:cond delay="499"/>
                                          </p:stCondLst>
                                        </p:cTn>
                                        <p:tgtEl>
                                          <p:spTgt spid="17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80"/>
                                        </p:tgtEl>
                                      </p:cBhvr>
                                    </p:animEffect>
                                    <p:set>
                                      <p:cBhvr>
                                        <p:cTn id="50" dur="1" fill="hold">
                                          <p:stCondLst>
                                            <p:cond delay="499"/>
                                          </p:stCondLst>
                                        </p:cTn>
                                        <p:tgtEl>
                                          <p:spTgt spid="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70" grpId="0"/>
      <p:bldP spid="170" grpId="1"/>
      <p:bldP spid="175" grpId="0" animBg="1"/>
      <p:bldP spid="177" grpId="0" animBg="1"/>
      <p:bldP spid="178" grpId="0" animBg="1"/>
      <p:bldP spid="179" grpId="0"/>
      <p:bldP spid="17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Funzionamento</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45</a:t>
            </a:fld>
            <a:endParaRPr lang="ru-RU" altLang="it-IT" dirty="0"/>
          </a:p>
        </p:txBody>
      </p:sp>
      <p:sp>
        <p:nvSpPr>
          <p:cNvPr id="115" name="Ovale 114">
            <a:extLst>
              <a:ext uri="{FF2B5EF4-FFF2-40B4-BE49-F238E27FC236}">
                <a16:creationId xmlns:a16="http://schemas.microsoft.com/office/drawing/2014/main" id="{68707EC1-6232-4F25-A63E-7044F7D72976}"/>
              </a:ext>
            </a:extLst>
          </p:cNvPr>
          <p:cNvSpPr/>
          <p:nvPr/>
        </p:nvSpPr>
        <p:spPr bwMode="auto">
          <a:xfrm>
            <a:off x="2916384" y="355762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16" name="Ovale 115">
            <a:extLst>
              <a:ext uri="{FF2B5EF4-FFF2-40B4-BE49-F238E27FC236}">
                <a16:creationId xmlns:a16="http://schemas.microsoft.com/office/drawing/2014/main" id="{5153BAAB-3DB3-412B-A534-F8E2F0C5210E}"/>
              </a:ext>
            </a:extLst>
          </p:cNvPr>
          <p:cNvSpPr/>
          <p:nvPr/>
        </p:nvSpPr>
        <p:spPr bwMode="auto">
          <a:xfrm>
            <a:off x="3849976" y="23053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117" name="Ovale 116">
            <a:extLst>
              <a:ext uri="{FF2B5EF4-FFF2-40B4-BE49-F238E27FC236}">
                <a16:creationId xmlns:a16="http://schemas.microsoft.com/office/drawing/2014/main" id="{AD40764D-53EC-4C21-BF4C-770C4EE1ADD7}"/>
              </a:ext>
            </a:extLst>
          </p:cNvPr>
          <p:cNvSpPr/>
          <p:nvPr/>
        </p:nvSpPr>
        <p:spPr bwMode="auto">
          <a:xfrm>
            <a:off x="5379511" y="23053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18" name="Ovale 117">
            <a:extLst>
              <a:ext uri="{FF2B5EF4-FFF2-40B4-BE49-F238E27FC236}">
                <a16:creationId xmlns:a16="http://schemas.microsoft.com/office/drawing/2014/main" id="{270034F8-08F4-4FCC-9977-70C6B2516E88}"/>
              </a:ext>
            </a:extLst>
          </p:cNvPr>
          <p:cNvSpPr/>
          <p:nvPr/>
        </p:nvSpPr>
        <p:spPr bwMode="auto">
          <a:xfrm>
            <a:off x="6362321" y="189223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119" name="Ovale 118">
            <a:extLst>
              <a:ext uri="{FF2B5EF4-FFF2-40B4-BE49-F238E27FC236}">
                <a16:creationId xmlns:a16="http://schemas.microsoft.com/office/drawing/2014/main" id="{A64465B9-D0B8-4167-B102-C6C1C8F783F1}"/>
              </a:ext>
            </a:extLst>
          </p:cNvPr>
          <p:cNvSpPr/>
          <p:nvPr/>
        </p:nvSpPr>
        <p:spPr bwMode="auto">
          <a:xfrm>
            <a:off x="7327699" y="124586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120" name="Ovale 119">
            <a:extLst>
              <a:ext uri="{FF2B5EF4-FFF2-40B4-BE49-F238E27FC236}">
                <a16:creationId xmlns:a16="http://schemas.microsoft.com/office/drawing/2014/main" id="{2426A795-8197-4ABA-92AA-BD68C5EF56F6}"/>
              </a:ext>
            </a:extLst>
          </p:cNvPr>
          <p:cNvSpPr/>
          <p:nvPr/>
        </p:nvSpPr>
        <p:spPr bwMode="auto">
          <a:xfrm>
            <a:off x="4785057" y="12199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121" name="Ovale 120">
            <a:extLst>
              <a:ext uri="{FF2B5EF4-FFF2-40B4-BE49-F238E27FC236}">
                <a16:creationId xmlns:a16="http://schemas.microsoft.com/office/drawing/2014/main" id="{11536D2E-FEEC-4747-9FF2-11C8F8C262CB}"/>
              </a:ext>
            </a:extLst>
          </p:cNvPr>
          <p:cNvSpPr/>
          <p:nvPr/>
        </p:nvSpPr>
        <p:spPr bwMode="auto">
          <a:xfrm>
            <a:off x="2417740" y="157943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22" name="Ovale 121">
            <a:extLst>
              <a:ext uri="{FF2B5EF4-FFF2-40B4-BE49-F238E27FC236}">
                <a16:creationId xmlns:a16="http://schemas.microsoft.com/office/drawing/2014/main" id="{A3C1BE4A-7ABF-440F-BD08-3DF86FB72356}"/>
              </a:ext>
            </a:extLst>
          </p:cNvPr>
          <p:cNvSpPr/>
          <p:nvPr/>
        </p:nvSpPr>
        <p:spPr bwMode="auto">
          <a:xfrm>
            <a:off x="6956775" y="33778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23" name="Ovale 122">
            <a:extLst>
              <a:ext uri="{FF2B5EF4-FFF2-40B4-BE49-F238E27FC236}">
                <a16:creationId xmlns:a16="http://schemas.microsoft.com/office/drawing/2014/main" id="{6710E004-87F9-4A27-ADB2-EBD77D370238}"/>
              </a:ext>
            </a:extLst>
          </p:cNvPr>
          <p:cNvSpPr/>
          <p:nvPr/>
        </p:nvSpPr>
        <p:spPr bwMode="auto">
          <a:xfrm>
            <a:off x="4987453" y="3811854"/>
            <a:ext cx="667156" cy="667156"/>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124" name="Connettore diritto 123">
            <a:extLst>
              <a:ext uri="{FF2B5EF4-FFF2-40B4-BE49-F238E27FC236}">
                <a16:creationId xmlns:a16="http://schemas.microsoft.com/office/drawing/2014/main" id="{88435A2E-89F0-4860-8BCA-F05CACA18D0A}"/>
              </a:ext>
            </a:extLst>
          </p:cNvPr>
          <p:cNvCxnSpPr>
            <a:cxnSpLocks/>
            <a:stCxn id="115" idx="1"/>
            <a:endCxn id="121" idx="4"/>
          </p:cNvCxnSpPr>
          <p:nvPr/>
        </p:nvCxnSpPr>
        <p:spPr bwMode="auto">
          <a:xfrm flipH="1" flipV="1">
            <a:off x="2671967" y="2087883"/>
            <a:ext cx="318879" cy="1544207"/>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5" name="Connettore diritto 124">
            <a:extLst>
              <a:ext uri="{FF2B5EF4-FFF2-40B4-BE49-F238E27FC236}">
                <a16:creationId xmlns:a16="http://schemas.microsoft.com/office/drawing/2014/main" id="{48B2B81B-5284-4DB0-A98C-D95F90CEEE67}"/>
              </a:ext>
            </a:extLst>
          </p:cNvPr>
          <p:cNvCxnSpPr>
            <a:cxnSpLocks/>
            <a:stCxn id="120" idx="2"/>
            <a:endCxn id="121" idx="6"/>
          </p:cNvCxnSpPr>
          <p:nvPr/>
        </p:nvCxnSpPr>
        <p:spPr bwMode="auto">
          <a:xfrm flipH="1">
            <a:off x="2926193" y="1474127"/>
            <a:ext cx="1858864" cy="35953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6" name="Connettore diritto 125">
            <a:extLst>
              <a:ext uri="{FF2B5EF4-FFF2-40B4-BE49-F238E27FC236}">
                <a16:creationId xmlns:a16="http://schemas.microsoft.com/office/drawing/2014/main" id="{D246BA61-505B-482E-80FA-576526009ECB}"/>
              </a:ext>
            </a:extLst>
          </p:cNvPr>
          <p:cNvCxnSpPr>
            <a:cxnSpLocks/>
            <a:stCxn id="115" idx="7"/>
            <a:endCxn id="116" idx="3"/>
          </p:cNvCxnSpPr>
          <p:nvPr/>
        </p:nvCxnSpPr>
        <p:spPr bwMode="auto">
          <a:xfrm flipV="1">
            <a:off x="3350376" y="2739334"/>
            <a:ext cx="574062" cy="892756"/>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7" name="Connettore diritto 126">
            <a:extLst>
              <a:ext uri="{FF2B5EF4-FFF2-40B4-BE49-F238E27FC236}">
                <a16:creationId xmlns:a16="http://schemas.microsoft.com/office/drawing/2014/main" id="{8044D1BA-79B4-466A-A909-1A679976408E}"/>
              </a:ext>
            </a:extLst>
          </p:cNvPr>
          <p:cNvCxnSpPr>
            <a:cxnSpLocks/>
            <a:stCxn id="117" idx="4"/>
            <a:endCxn id="123" idx="0"/>
          </p:cNvCxnSpPr>
          <p:nvPr/>
        </p:nvCxnSpPr>
        <p:spPr bwMode="auto">
          <a:xfrm flipH="1">
            <a:off x="5321031" y="2813795"/>
            <a:ext cx="312707" cy="998059"/>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8" name="Connettore diritto 127">
            <a:extLst>
              <a:ext uri="{FF2B5EF4-FFF2-40B4-BE49-F238E27FC236}">
                <a16:creationId xmlns:a16="http://schemas.microsoft.com/office/drawing/2014/main" id="{CF4FFD16-5828-488E-AEFA-DDE724373C96}"/>
              </a:ext>
            </a:extLst>
          </p:cNvPr>
          <p:cNvCxnSpPr>
            <a:cxnSpLocks/>
            <a:stCxn id="122" idx="1"/>
            <a:endCxn id="118" idx="4"/>
          </p:cNvCxnSpPr>
          <p:nvPr/>
        </p:nvCxnSpPr>
        <p:spPr bwMode="auto">
          <a:xfrm flipH="1" flipV="1">
            <a:off x="6616547" y="2400688"/>
            <a:ext cx="414689" cy="105163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9" name="Connettore diritto 128">
            <a:extLst>
              <a:ext uri="{FF2B5EF4-FFF2-40B4-BE49-F238E27FC236}">
                <a16:creationId xmlns:a16="http://schemas.microsoft.com/office/drawing/2014/main" id="{A1AA4801-2451-4B7F-BFB6-A889205D150F}"/>
              </a:ext>
            </a:extLst>
          </p:cNvPr>
          <p:cNvCxnSpPr>
            <a:cxnSpLocks/>
            <a:stCxn id="116" idx="6"/>
            <a:endCxn id="117" idx="2"/>
          </p:cNvCxnSpPr>
          <p:nvPr/>
        </p:nvCxnSpPr>
        <p:spPr bwMode="auto">
          <a:xfrm>
            <a:off x="4358429" y="255956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0" name="Connettore diritto 129">
            <a:extLst>
              <a:ext uri="{FF2B5EF4-FFF2-40B4-BE49-F238E27FC236}">
                <a16:creationId xmlns:a16="http://schemas.microsoft.com/office/drawing/2014/main" id="{8C8C92F5-8475-442B-B766-87C197950301}"/>
              </a:ext>
            </a:extLst>
          </p:cNvPr>
          <p:cNvCxnSpPr>
            <a:cxnSpLocks/>
            <a:stCxn id="120" idx="3"/>
            <a:endCxn id="116" idx="7"/>
          </p:cNvCxnSpPr>
          <p:nvPr/>
        </p:nvCxnSpPr>
        <p:spPr bwMode="auto">
          <a:xfrm flipH="1">
            <a:off x="4283968" y="1653892"/>
            <a:ext cx="575551" cy="725912"/>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1" name="Connettore diritto 130">
            <a:extLst>
              <a:ext uri="{FF2B5EF4-FFF2-40B4-BE49-F238E27FC236}">
                <a16:creationId xmlns:a16="http://schemas.microsoft.com/office/drawing/2014/main" id="{D2A84B6E-6F2E-4C62-A353-E1845EB21E9C}"/>
              </a:ext>
            </a:extLst>
          </p:cNvPr>
          <p:cNvCxnSpPr>
            <a:cxnSpLocks/>
            <a:stCxn id="122" idx="7"/>
            <a:endCxn id="119" idx="4"/>
          </p:cNvCxnSpPr>
          <p:nvPr/>
        </p:nvCxnSpPr>
        <p:spPr bwMode="auto">
          <a:xfrm flipV="1">
            <a:off x="7390767" y="1754315"/>
            <a:ext cx="191159" cy="1698010"/>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2" name="Connettore diritto 131">
            <a:extLst>
              <a:ext uri="{FF2B5EF4-FFF2-40B4-BE49-F238E27FC236}">
                <a16:creationId xmlns:a16="http://schemas.microsoft.com/office/drawing/2014/main" id="{A240DEA5-BE66-4CE9-ABC6-D3CFB869637D}"/>
              </a:ext>
            </a:extLst>
          </p:cNvPr>
          <p:cNvCxnSpPr>
            <a:cxnSpLocks/>
            <a:stCxn id="116" idx="5"/>
            <a:endCxn id="123" idx="1"/>
          </p:cNvCxnSpPr>
          <p:nvPr/>
        </p:nvCxnSpPr>
        <p:spPr bwMode="auto">
          <a:xfrm>
            <a:off x="4283968" y="2739334"/>
            <a:ext cx="801188" cy="117022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3" name="Connettore diritto 132">
            <a:extLst>
              <a:ext uri="{FF2B5EF4-FFF2-40B4-BE49-F238E27FC236}">
                <a16:creationId xmlns:a16="http://schemas.microsoft.com/office/drawing/2014/main" id="{5B22D745-A4C3-48FA-9571-A9EBE2F0C485}"/>
              </a:ext>
            </a:extLst>
          </p:cNvPr>
          <p:cNvCxnSpPr>
            <a:cxnSpLocks/>
            <a:stCxn id="120" idx="5"/>
            <a:endCxn id="118" idx="1"/>
          </p:cNvCxnSpPr>
          <p:nvPr/>
        </p:nvCxnSpPr>
        <p:spPr bwMode="auto">
          <a:xfrm>
            <a:off x="5219049" y="1653892"/>
            <a:ext cx="1217734" cy="31280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4" name="Connettore diritto 133">
            <a:extLst>
              <a:ext uri="{FF2B5EF4-FFF2-40B4-BE49-F238E27FC236}">
                <a16:creationId xmlns:a16="http://schemas.microsoft.com/office/drawing/2014/main" id="{89D0C80A-E56F-43AA-82C0-D75C5BBF15A1}"/>
              </a:ext>
            </a:extLst>
          </p:cNvPr>
          <p:cNvCxnSpPr>
            <a:cxnSpLocks/>
            <a:stCxn id="115" idx="6"/>
            <a:endCxn id="123" idx="2"/>
          </p:cNvCxnSpPr>
          <p:nvPr/>
        </p:nvCxnSpPr>
        <p:spPr bwMode="auto">
          <a:xfrm>
            <a:off x="3424837" y="3811855"/>
            <a:ext cx="1562616"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5" name="Connettore diritto 134">
            <a:extLst>
              <a:ext uri="{FF2B5EF4-FFF2-40B4-BE49-F238E27FC236}">
                <a16:creationId xmlns:a16="http://schemas.microsoft.com/office/drawing/2014/main" id="{A4DB126B-721D-432F-87DC-37B938C3783F}"/>
              </a:ext>
            </a:extLst>
          </p:cNvPr>
          <p:cNvCxnSpPr>
            <a:cxnSpLocks/>
            <a:stCxn id="117" idx="5"/>
            <a:endCxn id="122" idx="2"/>
          </p:cNvCxnSpPr>
          <p:nvPr/>
        </p:nvCxnSpPr>
        <p:spPr bwMode="auto">
          <a:xfrm>
            <a:off x="5813503" y="273933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6" name="Connettore diritto 135">
            <a:extLst>
              <a:ext uri="{FF2B5EF4-FFF2-40B4-BE49-F238E27FC236}">
                <a16:creationId xmlns:a16="http://schemas.microsoft.com/office/drawing/2014/main" id="{A8CCFE85-CA61-43CB-9126-ABF00B6B6769}"/>
              </a:ext>
            </a:extLst>
          </p:cNvPr>
          <p:cNvCxnSpPr>
            <a:cxnSpLocks/>
            <a:stCxn id="120" idx="6"/>
            <a:endCxn id="119" idx="2"/>
          </p:cNvCxnSpPr>
          <p:nvPr/>
        </p:nvCxnSpPr>
        <p:spPr bwMode="auto">
          <a:xfrm>
            <a:off x="5293510" y="1474127"/>
            <a:ext cx="2034189" cy="25962"/>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7" name="Connettore diritto 136">
            <a:extLst>
              <a:ext uri="{FF2B5EF4-FFF2-40B4-BE49-F238E27FC236}">
                <a16:creationId xmlns:a16="http://schemas.microsoft.com/office/drawing/2014/main" id="{38B46227-91B9-4198-B0BC-D4930B885824}"/>
              </a:ext>
            </a:extLst>
          </p:cNvPr>
          <p:cNvCxnSpPr>
            <a:cxnSpLocks/>
            <a:stCxn id="123" idx="6"/>
            <a:endCxn id="122" idx="3"/>
          </p:cNvCxnSpPr>
          <p:nvPr/>
        </p:nvCxnSpPr>
        <p:spPr bwMode="auto">
          <a:xfrm flipV="1">
            <a:off x="5654609" y="3811855"/>
            <a:ext cx="1376627" cy="333577"/>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9" name="Rectangle 3">
            <a:extLst>
              <a:ext uri="{FF2B5EF4-FFF2-40B4-BE49-F238E27FC236}">
                <a16:creationId xmlns:a16="http://schemas.microsoft.com/office/drawing/2014/main" id="{645065FF-81AB-4ED8-88FB-F8C9F7AD5F3F}"/>
              </a:ext>
            </a:extLst>
          </p:cNvPr>
          <p:cNvSpPr txBox="1">
            <a:spLocks noChangeArrowheads="1"/>
          </p:cNvSpPr>
          <p:nvPr/>
        </p:nvSpPr>
        <p:spPr bwMode="auto">
          <a:xfrm>
            <a:off x="2714183" y="257033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12</a:t>
            </a:r>
          </a:p>
        </p:txBody>
      </p:sp>
      <p:sp>
        <p:nvSpPr>
          <p:cNvPr id="140" name="Rectangle 3">
            <a:extLst>
              <a:ext uri="{FF2B5EF4-FFF2-40B4-BE49-F238E27FC236}">
                <a16:creationId xmlns:a16="http://schemas.microsoft.com/office/drawing/2014/main" id="{46D393EF-DB07-4C46-BD1F-118B94C9807B}"/>
              </a:ext>
            </a:extLst>
          </p:cNvPr>
          <p:cNvSpPr txBox="1">
            <a:spLocks noChangeArrowheads="1"/>
          </p:cNvSpPr>
          <p:nvPr/>
        </p:nvSpPr>
        <p:spPr bwMode="auto">
          <a:xfrm>
            <a:off x="3534033" y="1403702"/>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5</a:t>
            </a:r>
          </a:p>
        </p:txBody>
      </p:sp>
      <p:sp>
        <p:nvSpPr>
          <p:cNvPr id="141" name="Rectangle 3">
            <a:extLst>
              <a:ext uri="{FF2B5EF4-FFF2-40B4-BE49-F238E27FC236}">
                <a16:creationId xmlns:a16="http://schemas.microsoft.com/office/drawing/2014/main" id="{9172027D-905C-403B-9075-0C06E83DB4EA}"/>
              </a:ext>
            </a:extLst>
          </p:cNvPr>
          <p:cNvSpPr txBox="1">
            <a:spLocks noChangeArrowheads="1"/>
          </p:cNvSpPr>
          <p:nvPr/>
        </p:nvSpPr>
        <p:spPr bwMode="auto">
          <a:xfrm>
            <a:off x="4494629" y="186866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10</a:t>
            </a:r>
          </a:p>
        </p:txBody>
      </p:sp>
      <p:sp>
        <p:nvSpPr>
          <p:cNvPr id="142" name="Rectangle 3">
            <a:extLst>
              <a:ext uri="{FF2B5EF4-FFF2-40B4-BE49-F238E27FC236}">
                <a16:creationId xmlns:a16="http://schemas.microsoft.com/office/drawing/2014/main" id="{873F850D-495C-4CDE-91A1-445EE5D461DE}"/>
              </a:ext>
            </a:extLst>
          </p:cNvPr>
          <p:cNvSpPr txBox="1">
            <a:spLocks noChangeArrowheads="1"/>
          </p:cNvSpPr>
          <p:nvPr/>
        </p:nvSpPr>
        <p:spPr bwMode="auto">
          <a:xfrm>
            <a:off x="3517966" y="312875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8</a:t>
            </a:r>
          </a:p>
        </p:txBody>
      </p:sp>
      <p:sp>
        <p:nvSpPr>
          <p:cNvPr id="143" name="Rectangle 3">
            <a:extLst>
              <a:ext uri="{FF2B5EF4-FFF2-40B4-BE49-F238E27FC236}">
                <a16:creationId xmlns:a16="http://schemas.microsoft.com/office/drawing/2014/main" id="{ECC5969A-0D5C-4E1F-979E-B511FD73FDAC}"/>
              </a:ext>
            </a:extLst>
          </p:cNvPr>
          <p:cNvSpPr txBox="1">
            <a:spLocks noChangeArrowheads="1"/>
          </p:cNvSpPr>
          <p:nvPr/>
        </p:nvSpPr>
        <p:spPr bwMode="auto">
          <a:xfrm>
            <a:off x="4569261" y="314294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10</a:t>
            </a:r>
          </a:p>
        </p:txBody>
      </p:sp>
      <p:sp>
        <p:nvSpPr>
          <p:cNvPr id="144" name="Rectangle 3">
            <a:extLst>
              <a:ext uri="{FF2B5EF4-FFF2-40B4-BE49-F238E27FC236}">
                <a16:creationId xmlns:a16="http://schemas.microsoft.com/office/drawing/2014/main" id="{CB4A8DD3-E9C0-4F0C-8B14-0E37DCABAB8B}"/>
              </a:ext>
            </a:extLst>
          </p:cNvPr>
          <p:cNvSpPr txBox="1">
            <a:spLocks noChangeArrowheads="1"/>
          </p:cNvSpPr>
          <p:nvPr/>
        </p:nvSpPr>
        <p:spPr bwMode="auto">
          <a:xfrm>
            <a:off x="4716352" y="234122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7</a:t>
            </a:r>
          </a:p>
        </p:txBody>
      </p:sp>
      <p:sp>
        <p:nvSpPr>
          <p:cNvPr id="145" name="Rectangle 3">
            <a:extLst>
              <a:ext uri="{FF2B5EF4-FFF2-40B4-BE49-F238E27FC236}">
                <a16:creationId xmlns:a16="http://schemas.microsoft.com/office/drawing/2014/main" id="{40ED4E46-D0B8-405D-818C-1D53961C0716}"/>
              </a:ext>
            </a:extLst>
          </p:cNvPr>
          <p:cNvSpPr txBox="1">
            <a:spLocks noChangeArrowheads="1"/>
          </p:cNvSpPr>
          <p:nvPr/>
        </p:nvSpPr>
        <p:spPr bwMode="auto">
          <a:xfrm>
            <a:off x="6075850" y="285998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3</a:t>
            </a:r>
          </a:p>
        </p:txBody>
      </p:sp>
      <p:sp>
        <p:nvSpPr>
          <p:cNvPr id="146" name="Rectangle 3">
            <a:extLst>
              <a:ext uri="{FF2B5EF4-FFF2-40B4-BE49-F238E27FC236}">
                <a16:creationId xmlns:a16="http://schemas.microsoft.com/office/drawing/2014/main" id="{E7440EE2-31B6-4738-B813-BCA76D8D65C7}"/>
              </a:ext>
            </a:extLst>
          </p:cNvPr>
          <p:cNvSpPr txBox="1">
            <a:spLocks noChangeArrowheads="1"/>
          </p:cNvSpPr>
          <p:nvPr/>
        </p:nvSpPr>
        <p:spPr bwMode="auto">
          <a:xfrm>
            <a:off x="6657941" y="261807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2</a:t>
            </a:r>
          </a:p>
        </p:txBody>
      </p:sp>
      <p:sp>
        <p:nvSpPr>
          <p:cNvPr id="147" name="Rectangle 3">
            <a:extLst>
              <a:ext uri="{FF2B5EF4-FFF2-40B4-BE49-F238E27FC236}">
                <a16:creationId xmlns:a16="http://schemas.microsoft.com/office/drawing/2014/main" id="{0E5892EB-304B-4D59-A55A-ADD07CBB03C1}"/>
              </a:ext>
            </a:extLst>
          </p:cNvPr>
          <p:cNvSpPr txBox="1">
            <a:spLocks noChangeArrowheads="1"/>
          </p:cNvSpPr>
          <p:nvPr/>
        </p:nvSpPr>
        <p:spPr bwMode="auto">
          <a:xfrm>
            <a:off x="5653726" y="159867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11</a:t>
            </a:r>
          </a:p>
        </p:txBody>
      </p:sp>
      <p:sp>
        <p:nvSpPr>
          <p:cNvPr id="148" name="Rectangle 3">
            <a:extLst>
              <a:ext uri="{FF2B5EF4-FFF2-40B4-BE49-F238E27FC236}">
                <a16:creationId xmlns:a16="http://schemas.microsoft.com/office/drawing/2014/main" id="{BB7D4BFF-EB0E-4216-A124-17CCE044B5A6}"/>
              </a:ext>
            </a:extLst>
          </p:cNvPr>
          <p:cNvSpPr txBox="1">
            <a:spLocks noChangeArrowheads="1"/>
          </p:cNvSpPr>
          <p:nvPr/>
        </p:nvSpPr>
        <p:spPr bwMode="auto">
          <a:xfrm>
            <a:off x="6251291" y="128613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18</a:t>
            </a:r>
          </a:p>
        </p:txBody>
      </p:sp>
      <p:sp>
        <p:nvSpPr>
          <p:cNvPr id="149" name="Rectangle 3">
            <a:extLst>
              <a:ext uri="{FF2B5EF4-FFF2-40B4-BE49-F238E27FC236}">
                <a16:creationId xmlns:a16="http://schemas.microsoft.com/office/drawing/2014/main" id="{2B13FA41-99A9-4902-9A5A-A2198D18E06F}"/>
              </a:ext>
            </a:extLst>
          </p:cNvPr>
          <p:cNvSpPr txBox="1">
            <a:spLocks noChangeArrowheads="1"/>
          </p:cNvSpPr>
          <p:nvPr/>
        </p:nvSpPr>
        <p:spPr bwMode="auto">
          <a:xfrm>
            <a:off x="7211001" y="20801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6</a:t>
            </a:r>
          </a:p>
        </p:txBody>
      </p:sp>
      <p:sp>
        <p:nvSpPr>
          <p:cNvPr id="150" name="Rectangle 3">
            <a:extLst>
              <a:ext uri="{FF2B5EF4-FFF2-40B4-BE49-F238E27FC236}">
                <a16:creationId xmlns:a16="http://schemas.microsoft.com/office/drawing/2014/main" id="{9FAE8D58-3677-4C57-B8E4-317C697F149C}"/>
              </a:ext>
            </a:extLst>
          </p:cNvPr>
          <p:cNvSpPr txBox="1">
            <a:spLocks noChangeArrowheads="1"/>
          </p:cNvSpPr>
          <p:nvPr/>
        </p:nvSpPr>
        <p:spPr bwMode="auto">
          <a:xfrm>
            <a:off x="6083131" y="373791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14</a:t>
            </a:r>
          </a:p>
        </p:txBody>
      </p:sp>
      <p:sp>
        <p:nvSpPr>
          <p:cNvPr id="151" name="Rectangle 3">
            <a:extLst>
              <a:ext uri="{FF2B5EF4-FFF2-40B4-BE49-F238E27FC236}">
                <a16:creationId xmlns:a16="http://schemas.microsoft.com/office/drawing/2014/main" id="{793BB08B-FBF4-4D07-8E95-94C1AE3A96AB}"/>
              </a:ext>
            </a:extLst>
          </p:cNvPr>
          <p:cNvSpPr txBox="1">
            <a:spLocks noChangeArrowheads="1"/>
          </p:cNvSpPr>
          <p:nvPr/>
        </p:nvSpPr>
        <p:spPr bwMode="auto">
          <a:xfrm>
            <a:off x="5377230" y="322816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9</a:t>
            </a:r>
          </a:p>
        </p:txBody>
      </p:sp>
      <p:sp>
        <p:nvSpPr>
          <p:cNvPr id="152" name="Rectangle 3">
            <a:extLst>
              <a:ext uri="{FF2B5EF4-FFF2-40B4-BE49-F238E27FC236}">
                <a16:creationId xmlns:a16="http://schemas.microsoft.com/office/drawing/2014/main" id="{16FBDC0B-F059-49E7-B7AE-56B8C1336C09}"/>
              </a:ext>
            </a:extLst>
          </p:cNvPr>
          <p:cNvSpPr txBox="1">
            <a:spLocks noChangeArrowheads="1"/>
          </p:cNvSpPr>
          <p:nvPr/>
        </p:nvSpPr>
        <p:spPr bwMode="auto">
          <a:xfrm>
            <a:off x="3924438" y="39470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4</a:t>
            </a:r>
          </a:p>
        </p:txBody>
      </p:sp>
      <p:cxnSp>
        <p:nvCxnSpPr>
          <p:cNvPr id="153" name="Connettore diritto 152">
            <a:extLst>
              <a:ext uri="{FF2B5EF4-FFF2-40B4-BE49-F238E27FC236}">
                <a16:creationId xmlns:a16="http://schemas.microsoft.com/office/drawing/2014/main" id="{0B567CDE-1FF1-4C4A-AAD5-2936B4103DC5}"/>
              </a:ext>
            </a:extLst>
          </p:cNvPr>
          <p:cNvCxnSpPr>
            <a:cxnSpLocks/>
            <a:stCxn id="115" idx="6"/>
            <a:endCxn id="123" idx="2"/>
          </p:cNvCxnSpPr>
          <p:nvPr/>
        </p:nvCxnSpPr>
        <p:spPr bwMode="auto">
          <a:xfrm>
            <a:off x="3424837" y="3811855"/>
            <a:ext cx="1562616" cy="333577"/>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4" name="Connettore diritto 153">
            <a:extLst>
              <a:ext uri="{FF2B5EF4-FFF2-40B4-BE49-F238E27FC236}">
                <a16:creationId xmlns:a16="http://schemas.microsoft.com/office/drawing/2014/main" id="{5241D0D5-F000-4A07-AF1D-65E1A57F84A7}"/>
              </a:ext>
            </a:extLst>
          </p:cNvPr>
          <p:cNvCxnSpPr>
            <a:cxnSpLocks/>
            <a:stCxn id="116" idx="5"/>
            <a:endCxn id="123" idx="1"/>
          </p:cNvCxnSpPr>
          <p:nvPr/>
        </p:nvCxnSpPr>
        <p:spPr bwMode="auto">
          <a:xfrm>
            <a:off x="4283968" y="2739334"/>
            <a:ext cx="801188" cy="1170223"/>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5" name="Connettore diritto 154">
            <a:extLst>
              <a:ext uri="{FF2B5EF4-FFF2-40B4-BE49-F238E27FC236}">
                <a16:creationId xmlns:a16="http://schemas.microsoft.com/office/drawing/2014/main" id="{43C2B83C-7545-47D0-BB45-BD88276B8A78}"/>
              </a:ext>
            </a:extLst>
          </p:cNvPr>
          <p:cNvCxnSpPr>
            <a:cxnSpLocks/>
            <a:stCxn id="116" idx="6"/>
            <a:endCxn id="117" idx="2"/>
          </p:cNvCxnSpPr>
          <p:nvPr/>
        </p:nvCxnSpPr>
        <p:spPr bwMode="auto">
          <a:xfrm>
            <a:off x="4358429" y="2559569"/>
            <a:ext cx="1021082" cy="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6" name="Connettore diritto 155">
            <a:extLst>
              <a:ext uri="{FF2B5EF4-FFF2-40B4-BE49-F238E27FC236}">
                <a16:creationId xmlns:a16="http://schemas.microsoft.com/office/drawing/2014/main" id="{CAD80515-D1E3-4414-9689-C5A3EF6E2430}"/>
              </a:ext>
            </a:extLst>
          </p:cNvPr>
          <p:cNvCxnSpPr>
            <a:cxnSpLocks/>
            <a:stCxn id="117" idx="5"/>
            <a:endCxn id="122" idx="2"/>
          </p:cNvCxnSpPr>
          <p:nvPr/>
        </p:nvCxnSpPr>
        <p:spPr bwMode="auto">
          <a:xfrm>
            <a:off x="5813503" y="2739334"/>
            <a:ext cx="1143272" cy="892756"/>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7" name="Connettore diritto 156">
            <a:extLst>
              <a:ext uri="{FF2B5EF4-FFF2-40B4-BE49-F238E27FC236}">
                <a16:creationId xmlns:a16="http://schemas.microsoft.com/office/drawing/2014/main" id="{B1C61647-9D8C-45C7-B947-6F7B47AE9630}"/>
              </a:ext>
            </a:extLst>
          </p:cNvPr>
          <p:cNvCxnSpPr>
            <a:cxnSpLocks/>
            <a:stCxn id="118" idx="4"/>
            <a:endCxn id="122" idx="1"/>
          </p:cNvCxnSpPr>
          <p:nvPr/>
        </p:nvCxnSpPr>
        <p:spPr bwMode="auto">
          <a:xfrm>
            <a:off x="6616548" y="2400687"/>
            <a:ext cx="414688" cy="1051637"/>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8" name="Connettore diritto 157">
            <a:extLst>
              <a:ext uri="{FF2B5EF4-FFF2-40B4-BE49-F238E27FC236}">
                <a16:creationId xmlns:a16="http://schemas.microsoft.com/office/drawing/2014/main" id="{7CEB114F-BB5B-4196-8CC1-E804CE4EC9CE}"/>
              </a:ext>
            </a:extLst>
          </p:cNvPr>
          <p:cNvCxnSpPr>
            <a:cxnSpLocks/>
            <a:stCxn id="120" idx="5"/>
            <a:endCxn id="118" idx="1"/>
          </p:cNvCxnSpPr>
          <p:nvPr/>
        </p:nvCxnSpPr>
        <p:spPr bwMode="auto">
          <a:xfrm>
            <a:off x="5219049" y="1653892"/>
            <a:ext cx="1217733" cy="312803"/>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59" name="Rectangle 3">
            <a:extLst>
              <a:ext uri="{FF2B5EF4-FFF2-40B4-BE49-F238E27FC236}">
                <a16:creationId xmlns:a16="http://schemas.microsoft.com/office/drawing/2014/main" id="{F310EB52-4158-4733-9399-0361C1623346}"/>
              </a:ext>
            </a:extLst>
          </p:cNvPr>
          <p:cNvSpPr txBox="1">
            <a:spLocks noChangeArrowheads="1"/>
          </p:cNvSpPr>
          <p:nvPr/>
        </p:nvSpPr>
        <p:spPr bwMode="auto">
          <a:xfrm>
            <a:off x="2245874" y="1341233"/>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[0,1,2,0,3]</a:t>
            </a:r>
          </a:p>
        </p:txBody>
      </p:sp>
      <p:sp>
        <p:nvSpPr>
          <p:cNvPr id="160" name="Rectangle 3">
            <a:extLst>
              <a:ext uri="{FF2B5EF4-FFF2-40B4-BE49-F238E27FC236}">
                <a16:creationId xmlns:a16="http://schemas.microsoft.com/office/drawing/2014/main" id="{4BC1A030-139A-4473-BF3D-60A9ED945951}"/>
              </a:ext>
            </a:extLst>
          </p:cNvPr>
          <p:cNvSpPr txBox="1">
            <a:spLocks noChangeArrowheads="1"/>
          </p:cNvSpPr>
          <p:nvPr/>
        </p:nvSpPr>
        <p:spPr bwMode="auto">
          <a:xfrm>
            <a:off x="5157186" y="1119626"/>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[1,3,2,6,4]</a:t>
            </a:r>
          </a:p>
        </p:txBody>
      </p:sp>
      <p:sp>
        <p:nvSpPr>
          <p:cNvPr id="161" name="Rectangle 3">
            <a:extLst>
              <a:ext uri="{FF2B5EF4-FFF2-40B4-BE49-F238E27FC236}">
                <a16:creationId xmlns:a16="http://schemas.microsoft.com/office/drawing/2014/main" id="{0699337A-C5E6-44ED-A16B-0939E5B9832E}"/>
              </a:ext>
            </a:extLst>
          </p:cNvPr>
          <p:cNvSpPr txBox="1">
            <a:spLocks noChangeArrowheads="1"/>
          </p:cNvSpPr>
          <p:nvPr/>
        </p:nvSpPr>
        <p:spPr bwMode="auto">
          <a:xfrm>
            <a:off x="6870774" y="1014880"/>
            <a:ext cx="919743"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[5,2,0,4,8]</a:t>
            </a:r>
          </a:p>
        </p:txBody>
      </p:sp>
      <p:sp>
        <p:nvSpPr>
          <p:cNvPr id="162" name="Rectangle 3">
            <a:extLst>
              <a:ext uri="{FF2B5EF4-FFF2-40B4-BE49-F238E27FC236}">
                <a16:creationId xmlns:a16="http://schemas.microsoft.com/office/drawing/2014/main" id="{F1DE1183-21DE-4EA8-A0FB-AB54B891EBF9}"/>
              </a:ext>
            </a:extLst>
          </p:cNvPr>
          <p:cNvSpPr txBox="1">
            <a:spLocks noChangeArrowheads="1"/>
          </p:cNvSpPr>
          <p:nvPr/>
        </p:nvSpPr>
        <p:spPr bwMode="auto">
          <a:xfrm>
            <a:off x="6247494" y="1643492"/>
            <a:ext cx="9635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[2,5,9,3,0]</a:t>
            </a:r>
          </a:p>
        </p:txBody>
      </p:sp>
      <p:sp>
        <p:nvSpPr>
          <p:cNvPr id="163" name="Rectangle 3">
            <a:extLst>
              <a:ext uri="{FF2B5EF4-FFF2-40B4-BE49-F238E27FC236}">
                <a16:creationId xmlns:a16="http://schemas.microsoft.com/office/drawing/2014/main" id="{F634AA8D-8FD7-48F2-A9D1-BC2A1C049FEF}"/>
              </a:ext>
            </a:extLst>
          </p:cNvPr>
          <p:cNvSpPr txBox="1">
            <a:spLocks noChangeArrowheads="1"/>
          </p:cNvSpPr>
          <p:nvPr/>
        </p:nvSpPr>
        <p:spPr bwMode="auto">
          <a:xfrm>
            <a:off x="5164334" y="2032116"/>
            <a:ext cx="911194"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[0,0,2,3,8]</a:t>
            </a:r>
          </a:p>
        </p:txBody>
      </p:sp>
      <p:sp>
        <p:nvSpPr>
          <p:cNvPr id="164" name="Rectangle 3">
            <a:extLst>
              <a:ext uri="{FF2B5EF4-FFF2-40B4-BE49-F238E27FC236}">
                <a16:creationId xmlns:a16="http://schemas.microsoft.com/office/drawing/2014/main" id="{AE352E3F-0B7E-4561-AC77-C9DEC6E10011}"/>
              </a:ext>
            </a:extLst>
          </p:cNvPr>
          <p:cNvSpPr txBox="1">
            <a:spLocks noChangeArrowheads="1"/>
          </p:cNvSpPr>
          <p:nvPr/>
        </p:nvSpPr>
        <p:spPr bwMode="auto">
          <a:xfrm>
            <a:off x="3465569" y="2053907"/>
            <a:ext cx="96342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[4,2,6,8,0]</a:t>
            </a:r>
          </a:p>
        </p:txBody>
      </p:sp>
      <p:sp>
        <p:nvSpPr>
          <p:cNvPr id="165" name="Rectangle 3">
            <a:extLst>
              <a:ext uri="{FF2B5EF4-FFF2-40B4-BE49-F238E27FC236}">
                <a16:creationId xmlns:a16="http://schemas.microsoft.com/office/drawing/2014/main" id="{E98B7919-14A4-44F0-80F7-EE49A2F518E2}"/>
              </a:ext>
            </a:extLst>
          </p:cNvPr>
          <p:cNvSpPr txBox="1">
            <a:spLocks noChangeArrowheads="1"/>
          </p:cNvSpPr>
          <p:nvPr/>
        </p:nvSpPr>
        <p:spPr bwMode="auto">
          <a:xfrm>
            <a:off x="2783954" y="4146380"/>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[2,1,0,5,9]</a:t>
            </a:r>
          </a:p>
        </p:txBody>
      </p:sp>
      <p:sp>
        <p:nvSpPr>
          <p:cNvPr id="166" name="Rectangle 3">
            <a:extLst>
              <a:ext uri="{FF2B5EF4-FFF2-40B4-BE49-F238E27FC236}">
                <a16:creationId xmlns:a16="http://schemas.microsoft.com/office/drawing/2014/main" id="{CC223124-BAE0-4717-BE70-D684C9CAE096}"/>
              </a:ext>
            </a:extLst>
          </p:cNvPr>
          <p:cNvSpPr txBox="1">
            <a:spLocks noChangeArrowheads="1"/>
          </p:cNvSpPr>
          <p:nvPr/>
        </p:nvSpPr>
        <p:spPr bwMode="auto">
          <a:xfrm>
            <a:off x="4964448" y="4534022"/>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[0,1,2,6,9]</a:t>
            </a:r>
          </a:p>
        </p:txBody>
      </p:sp>
      <p:sp>
        <p:nvSpPr>
          <p:cNvPr id="167" name="Rectangle 3">
            <a:extLst>
              <a:ext uri="{FF2B5EF4-FFF2-40B4-BE49-F238E27FC236}">
                <a16:creationId xmlns:a16="http://schemas.microsoft.com/office/drawing/2014/main" id="{94F8BFCC-3086-454F-8616-62B97C7DD9D0}"/>
              </a:ext>
            </a:extLst>
          </p:cNvPr>
          <p:cNvSpPr txBox="1">
            <a:spLocks noChangeArrowheads="1"/>
          </p:cNvSpPr>
          <p:nvPr/>
        </p:nvSpPr>
        <p:spPr bwMode="auto">
          <a:xfrm>
            <a:off x="6676197" y="3955229"/>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[3,2,1,8,4]</a:t>
            </a:r>
          </a:p>
        </p:txBody>
      </p:sp>
      <p:cxnSp>
        <p:nvCxnSpPr>
          <p:cNvPr id="168" name="Connettore diritto 167">
            <a:extLst>
              <a:ext uri="{FF2B5EF4-FFF2-40B4-BE49-F238E27FC236}">
                <a16:creationId xmlns:a16="http://schemas.microsoft.com/office/drawing/2014/main" id="{0D98C3FF-DF13-4976-95FD-B87D83255183}"/>
              </a:ext>
            </a:extLst>
          </p:cNvPr>
          <p:cNvCxnSpPr>
            <a:cxnSpLocks/>
            <a:stCxn id="121" idx="6"/>
            <a:endCxn id="120" idx="2"/>
          </p:cNvCxnSpPr>
          <p:nvPr/>
        </p:nvCxnSpPr>
        <p:spPr bwMode="auto">
          <a:xfrm flipV="1">
            <a:off x="2926193" y="1474127"/>
            <a:ext cx="1858864" cy="35953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75" name="Rettangolo con angoli arrotondati 174">
            <a:extLst>
              <a:ext uri="{FF2B5EF4-FFF2-40B4-BE49-F238E27FC236}">
                <a16:creationId xmlns:a16="http://schemas.microsoft.com/office/drawing/2014/main" id="{5F23E5A0-062A-42CD-9DA0-55360ECE0977}"/>
              </a:ext>
            </a:extLst>
          </p:cNvPr>
          <p:cNvSpPr/>
          <p:nvPr/>
        </p:nvSpPr>
        <p:spPr bwMode="auto">
          <a:xfrm>
            <a:off x="2312076" y="1960089"/>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Georgia" panose="02040502050405020303" pitchFamily="18" charset="0"/>
              </a:rPr>
              <a:t>-6</a:t>
            </a:r>
          </a:p>
        </p:txBody>
      </p:sp>
      <p:sp>
        <p:nvSpPr>
          <p:cNvPr id="177" name="Rettangolo con angoli arrotondati 176">
            <a:extLst>
              <a:ext uri="{FF2B5EF4-FFF2-40B4-BE49-F238E27FC236}">
                <a16:creationId xmlns:a16="http://schemas.microsoft.com/office/drawing/2014/main" id="{02E671C4-7317-4EE7-8E2A-0EC889B2D496}"/>
              </a:ext>
            </a:extLst>
          </p:cNvPr>
          <p:cNvSpPr/>
          <p:nvPr/>
        </p:nvSpPr>
        <p:spPr bwMode="auto">
          <a:xfrm>
            <a:off x="3621851" y="2655304"/>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Georgia" panose="02040502050405020303" pitchFamily="18" charset="0"/>
              </a:rPr>
              <a:t>7</a:t>
            </a:r>
          </a:p>
        </p:txBody>
      </p:sp>
      <p:sp>
        <p:nvSpPr>
          <p:cNvPr id="178" name="Rettangolo con angoli arrotondati 177">
            <a:extLst>
              <a:ext uri="{FF2B5EF4-FFF2-40B4-BE49-F238E27FC236}">
                <a16:creationId xmlns:a16="http://schemas.microsoft.com/office/drawing/2014/main" id="{96D2EFE7-E2E6-4DF8-941F-87A36F2FC925}"/>
              </a:ext>
            </a:extLst>
          </p:cNvPr>
          <p:cNvSpPr/>
          <p:nvPr/>
        </p:nvSpPr>
        <p:spPr bwMode="auto">
          <a:xfrm>
            <a:off x="4654271" y="3955210"/>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Georgia" panose="02040502050405020303" pitchFamily="18" charset="0"/>
              </a:rPr>
              <a:t>14</a:t>
            </a:r>
          </a:p>
        </p:txBody>
      </p:sp>
      <p:sp>
        <p:nvSpPr>
          <p:cNvPr id="3" name="Fumetto: rettangolo con angoli arrotondati 2">
            <a:extLst>
              <a:ext uri="{FF2B5EF4-FFF2-40B4-BE49-F238E27FC236}">
                <a16:creationId xmlns:a16="http://schemas.microsoft.com/office/drawing/2014/main" id="{21C6AD89-F5CD-4DD9-909D-007EE435DA91}"/>
              </a:ext>
            </a:extLst>
          </p:cNvPr>
          <p:cNvSpPr/>
          <p:nvPr/>
        </p:nvSpPr>
        <p:spPr bwMode="auto">
          <a:xfrm>
            <a:off x="1436413" y="2774931"/>
            <a:ext cx="903823" cy="661698"/>
          </a:xfrm>
          <a:prstGeom prst="wedgeRoundRectCallout">
            <a:avLst>
              <a:gd name="adj1" fmla="val 67308"/>
              <a:gd name="adj2" fmla="val 90105"/>
              <a:gd name="adj3" fmla="val 1666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900" b="1" i="0" u="none" strike="noStrike" cap="none" normalizeH="0" baseline="0" dirty="0">
                <a:ln>
                  <a:noFill/>
                </a:ln>
                <a:solidFill>
                  <a:schemeClr val="bg1"/>
                </a:solidFill>
                <a:effectLst/>
                <a:latin typeface="Georgia" panose="02040502050405020303" pitchFamily="18" charset="0"/>
              </a:rPr>
              <a:t>Conviene andare sul nodo 10</a:t>
            </a:r>
          </a:p>
        </p:txBody>
      </p:sp>
      <p:cxnSp>
        <p:nvCxnSpPr>
          <p:cNvPr id="5" name="Connettore diritto 4">
            <a:extLst>
              <a:ext uri="{FF2B5EF4-FFF2-40B4-BE49-F238E27FC236}">
                <a16:creationId xmlns:a16="http://schemas.microsoft.com/office/drawing/2014/main" id="{BB2DC13C-DC26-4114-BCD1-1F8B361DF5FB}"/>
              </a:ext>
            </a:extLst>
          </p:cNvPr>
          <p:cNvCxnSpPr>
            <a:stCxn id="115" idx="6"/>
            <a:endCxn id="123" idx="2"/>
          </p:cNvCxnSpPr>
          <p:nvPr/>
        </p:nvCxnSpPr>
        <p:spPr bwMode="auto">
          <a:xfrm>
            <a:off x="3424837" y="3811855"/>
            <a:ext cx="1562616" cy="33357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 name="Connettore diritto 14">
            <a:extLst>
              <a:ext uri="{FF2B5EF4-FFF2-40B4-BE49-F238E27FC236}">
                <a16:creationId xmlns:a16="http://schemas.microsoft.com/office/drawing/2014/main" id="{EB8FE441-4FC1-400E-AC10-CAAC2E34F912}"/>
              </a:ext>
            </a:extLst>
          </p:cNvPr>
          <p:cNvCxnSpPr>
            <a:stCxn id="116" idx="5"/>
            <a:endCxn id="123" idx="1"/>
          </p:cNvCxnSpPr>
          <p:nvPr/>
        </p:nvCxnSpPr>
        <p:spPr bwMode="auto">
          <a:xfrm>
            <a:off x="4283968" y="2739334"/>
            <a:ext cx="801188" cy="117022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1" name="Rettangolo con angoli arrotondati 70">
            <a:extLst>
              <a:ext uri="{FF2B5EF4-FFF2-40B4-BE49-F238E27FC236}">
                <a16:creationId xmlns:a16="http://schemas.microsoft.com/office/drawing/2014/main" id="{19E53A46-A31B-4398-A540-DC1C88663DED}"/>
              </a:ext>
            </a:extLst>
          </p:cNvPr>
          <p:cNvSpPr/>
          <p:nvPr/>
        </p:nvSpPr>
        <p:spPr bwMode="auto">
          <a:xfrm>
            <a:off x="4013372" y="2666953"/>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400" dirty="0"/>
              <a:t>10</a:t>
            </a:r>
            <a:endParaRPr kumimoji="0" lang="it-IT" sz="1400" b="1" i="0" u="none" strike="noStrike" cap="none" normalizeH="0" baseline="0" dirty="0">
              <a:ln>
                <a:noFill/>
              </a:ln>
              <a:solidFill>
                <a:schemeClr val="tx1"/>
              </a:solidFill>
              <a:effectLst/>
              <a:latin typeface="Georgia" panose="02040502050405020303" pitchFamily="18" charset="0"/>
            </a:endParaRPr>
          </a:p>
        </p:txBody>
      </p:sp>
      <p:sp>
        <p:nvSpPr>
          <p:cNvPr id="72" name="Rettangolo con angoli arrotondati 71">
            <a:extLst>
              <a:ext uri="{FF2B5EF4-FFF2-40B4-BE49-F238E27FC236}">
                <a16:creationId xmlns:a16="http://schemas.microsoft.com/office/drawing/2014/main" id="{2C6D68AF-2B17-4974-BE9E-D97C9E102A50}"/>
              </a:ext>
            </a:extLst>
          </p:cNvPr>
          <p:cNvSpPr/>
          <p:nvPr/>
        </p:nvSpPr>
        <p:spPr bwMode="auto">
          <a:xfrm>
            <a:off x="5335641" y="2711453"/>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400" dirty="0"/>
              <a:t>4</a:t>
            </a:r>
            <a:endParaRPr kumimoji="0" lang="it-IT" sz="1400" b="1" i="0" u="none" strike="noStrike" cap="none" normalizeH="0" baseline="0" dirty="0">
              <a:ln>
                <a:noFill/>
              </a:ln>
              <a:solidFill>
                <a:schemeClr val="tx1"/>
              </a:solidFill>
              <a:effectLst/>
              <a:latin typeface="Georgia" panose="02040502050405020303" pitchFamily="18" charset="0"/>
            </a:endParaRPr>
          </a:p>
        </p:txBody>
      </p:sp>
      <p:sp>
        <p:nvSpPr>
          <p:cNvPr id="73" name="Rettangolo con angoli arrotondati 72">
            <a:extLst>
              <a:ext uri="{FF2B5EF4-FFF2-40B4-BE49-F238E27FC236}">
                <a16:creationId xmlns:a16="http://schemas.microsoft.com/office/drawing/2014/main" id="{239262E9-B5C2-4A29-A99D-86F514FF7CB4}"/>
              </a:ext>
            </a:extLst>
          </p:cNvPr>
          <p:cNvSpPr/>
          <p:nvPr/>
        </p:nvSpPr>
        <p:spPr bwMode="auto">
          <a:xfrm>
            <a:off x="6653530" y="3665012"/>
            <a:ext cx="445121" cy="293684"/>
          </a:xfrm>
          <a:prstGeom prst="roundRect">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400" dirty="0"/>
              <a:t>6</a:t>
            </a:r>
            <a:endParaRPr kumimoji="0" lang="it-IT" sz="1400" b="1" i="0" u="none" strike="noStrike" cap="none" normalizeH="0" baseline="0" dirty="0">
              <a:ln>
                <a:noFill/>
              </a:ln>
              <a:solidFill>
                <a:schemeClr val="tx1"/>
              </a:solidFill>
              <a:effectLst/>
              <a:latin typeface="Georgia" panose="02040502050405020303" pitchFamily="18" charset="0"/>
            </a:endParaRPr>
          </a:p>
        </p:txBody>
      </p:sp>
      <p:sp>
        <p:nvSpPr>
          <p:cNvPr id="74" name="Rettangolo con angoli arrotondati 73">
            <a:extLst>
              <a:ext uri="{FF2B5EF4-FFF2-40B4-BE49-F238E27FC236}">
                <a16:creationId xmlns:a16="http://schemas.microsoft.com/office/drawing/2014/main" id="{57E87B32-8BFF-49BD-80D7-6CC6D7A0EC0A}"/>
              </a:ext>
            </a:extLst>
          </p:cNvPr>
          <p:cNvSpPr/>
          <p:nvPr/>
        </p:nvSpPr>
        <p:spPr bwMode="auto">
          <a:xfrm>
            <a:off x="5742540" y="4471423"/>
            <a:ext cx="1061708" cy="333578"/>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chemeClr val="bg1"/>
                </a:solidFill>
                <a:effectLst/>
                <a:latin typeface="Georgia" panose="02040502050405020303" pitchFamily="18" charset="0"/>
              </a:rPr>
              <a:t>0 2 3 6</a:t>
            </a:r>
          </a:p>
        </p:txBody>
      </p:sp>
      <p:sp>
        <p:nvSpPr>
          <p:cNvPr id="75" name="Rectangle 3">
            <a:extLst>
              <a:ext uri="{FF2B5EF4-FFF2-40B4-BE49-F238E27FC236}">
                <a16:creationId xmlns:a16="http://schemas.microsoft.com/office/drawing/2014/main" id="{21E8E963-FBC1-465F-840D-295A6517FECD}"/>
              </a:ext>
            </a:extLst>
          </p:cNvPr>
          <p:cNvSpPr txBox="1">
            <a:spLocks noChangeArrowheads="1"/>
          </p:cNvSpPr>
          <p:nvPr/>
        </p:nvSpPr>
        <p:spPr bwMode="auto">
          <a:xfrm>
            <a:off x="7162426" y="4450856"/>
            <a:ext cx="1162280" cy="3725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err="1">
                <a:solidFill>
                  <a:schemeClr val="tx1"/>
                </a:solidFill>
              </a:rPr>
              <a:t>Calcolo</a:t>
            </a:r>
            <a:r>
              <a:rPr lang="en-US" altLang="it-IT" sz="1000" b="0" dirty="0">
                <a:solidFill>
                  <a:schemeClr val="tx1"/>
                </a:solidFill>
              </a:rPr>
              <a:t> </a:t>
            </a:r>
            <a:r>
              <a:rPr lang="en-US" altLang="it-IT" sz="1000" b="0" dirty="0" err="1">
                <a:solidFill>
                  <a:schemeClr val="tx1"/>
                </a:solidFill>
              </a:rPr>
              <a:t>i</a:t>
            </a:r>
            <a:r>
              <a:rPr lang="en-US" altLang="it-IT" sz="1000" b="0" dirty="0">
                <a:solidFill>
                  <a:schemeClr val="tx1"/>
                </a:solidFill>
              </a:rPr>
              <a:t> </a:t>
            </a:r>
            <a:r>
              <a:rPr lang="en-US" altLang="it-IT" sz="1000" b="0" dirty="0" err="1">
                <a:solidFill>
                  <a:schemeClr val="tx1"/>
                </a:solidFill>
              </a:rPr>
              <a:t>vicini</a:t>
            </a:r>
            <a:r>
              <a:rPr lang="en-US" altLang="it-IT" sz="1000" b="0" dirty="0">
                <a:solidFill>
                  <a:schemeClr val="tx1"/>
                </a:solidFill>
              </a:rPr>
              <a:t> del </a:t>
            </a:r>
            <a:r>
              <a:rPr lang="en-US" altLang="it-IT" sz="1000" b="0" dirty="0" err="1">
                <a:solidFill>
                  <a:schemeClr val="tx1"/>
                </a:solidFill>
              </a:rPr>
              <a:t>nodo</a:t>
            </a:r>
            <a:r>
              <a:rPr lang="en-US" altLang="it-IT" sz="1000" b="0" dirty="0">
                <a:solidFill>
                  <a:schemeClr val="tx1"/>
                </a:solidFill>
              </a:rPr>
              <a:t> 10</a:t>
            </a:r>
            <a:endParaRPr lang="en-US" altLang="it-IT" sz="1000" b="0" i="1" dirty="0">
              <a:solidFill>
                <a:schemeClr val="tx1"/>
              </a:solidFill>
            </a:endParaRPr>
          </a:p>
        </p:txBody>
      </p:sp>
      <p:cxnSp>
        <p:nvCxnSpPr>
          <p:cNvPr id="76" name="Connettore 2 14">
            <a:extLst>
              <a:ext uri="{FF2B5EF4-FFF2-40B4-BE49-F238E27FC236}">
                <a16:creationId xmlns:a16="http://schemas.microsoft.com/office/drawing/2014/main" id="{F108A867-C4C3-42B0-A2EE-60E8633FCD74}"/>
              </a:ext>
            </a:extLst>
          </p:cNvPr>
          <p:cNvCxnSpPr>
            <a:cxnSpLocks/>
            <a:stCxn id="75" idx="1"/>
            <a:endCxn id="74" idx="3"/>
          </p:cNvCxnSpPr>
          <p:nvPr/>
        </p:nvCxnSpPr>
        <p:spPr bwMode="auto">
          <a:xfrm flipH="1">
            <a:off x="6804248" y="4637147"/>
            <a:ext cx="358178" cy="1065"/>
          </a:xfrm>
          <a:prstGeom prst="straightConnector1">
            <a:avLst/>
          </a:prstGeom>
          <a:ln>
            <a:solidFill>
              <a:schemeClr val="tx2"/>
            </a:solidFill>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138" name="Elemento grafico 137" descr="Razzo con riempimento a tinta unita">
            <a:extLst>
              <a:ext uri="{FF2B5EF4-FFF2-40B4-BE49-F238E27FC236}">
                <a16:creationId xmlns:a16="http://schemas.microsoft.com/office/drawing/2014/main" id="{B6BC54DD-1A4D-4C9D-A8FD-9005EE47D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2391605" y="3421005"/>
            <a:ext cx="807080" cy="807080"/>
          </a:xfrm>
          <a:prstGeom prst="rect">
            <a:avLst/>
          </a:prstGeom>
        </p:spPr>
      </p:pic>
      <p:sp>
        <p:nvSpPr>
          <p:cNvPr id="87" name="Rettangolo con angoli arrotondati 86">
            <a:extLst>
              <a:ext uri="{FF2B5EF4-FFF2-40B4-BE49-F238E27FC236}">
                <a16:creationId xmlns:a16="http://schemas.microsoft.com/office/drawing/2014/main" id="{25F8AB4E-FE3F-44F5-B91A-59A82322C0EE}"/>
              </a:ext>
            </a:extLst>
          </p:cNvPr>
          <p:cNvSpPr/>
          <p:nvPr/>
        </p:nvSpPr>
        <p:spPr bwMode="auto">
          <a:xfrm>
            <a:off x="3320214" y="3639815"/>
            <a:ext cx="722517" cy="29368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t>-4000</a:t>
            </a:r>
            <a:endParaRPr kumimoji="0" lang="it-IT" sz="1200" b="1" i="0" u="none" strike="noStrike" cap="none" normalizeH="0" baseline="0" dirty="0">
              <a:ln>
                <a:noFill/>
              </a:ln>
              <a:solidFill>
                <a:schemeClr val="tx1"/>
              </a:solidFill>
              <a:effectLst/>
            </a:endParaRPr>
          </a:p>
        </p:txBody>
      </p:sp>
      <p:sp>
        <p:nvSpPr>
          <p:cNvPr id="19" name="CasellaDiTesto 18">
            <a:extLst>
              <a:ext uri="{FF2B5EF4-FFF2-40B4-BE49-F238E27FC236}">
                <a16:creationId xmlns:a16="http://schemas.microsoft.com/office/drawing/2014/main" id="{0145B6FA-9C9F-4819-90DF-4E4BFD8127BE}"/>
              </a:ext>
            </a:extLst>
          </p:cNvPr>
          <p:cNvSpPr txBox="1"/>
          <p:nvPr/>
        </p:nvSpPr>
        <p:spPr>
          <a:xfrm>
            <a:off x="1452147" y="4460285"/>
            <a:ext cx="1771109" cy="553998"/>
          </a:xfrm>
          <a:prstGeom prst="rect">
            <a:avLst/>
          </a:prstGeom>
          <a:noFill/>
        </p:spPr>
        <p:txBody>
          <a:bodyPr wrap="square" rtlCol="0">
            <a:spAutoFit/>
          </a:bodyPr>
          <a:lstStyle/>
          <a:p>
            <a:pPr algn="ctr"/>
            <a:r>
              <a:rPr lang="it-IT" sz="1000" b="0" dirty="0">
                <a:solidFill>
                  <a:srgbClr val="FF0000"/>
                </a:solidFill>
              </a:rPr>
              <a:t>Il pianeta l’ho già visitato, quindi va penalizzato in termini di </a:t>
            </a:r>
            <a:r>
              <a:rPr lang="it-IT" sz="1000" b="0" dirty="0" err="1">
                <a:solidFill>
                  <a:srgbClr val="FF0000"/>
                </a:solidFill>
              </a:rPr>
              <a:t>rank</a:t>
            </a:r>
            <a:endParaRPr lang="it-IT" sz="1000" b="0" dirty="0">
              <a:solidFill>
                <a:srgbClr val="FF0000"/>
              </a:solidFill>
            </a:endParaRPr>
          </a:p>
        </p:txBody>
      </p:sp>
      <p:cxnSp>
        <p:nvCxnSpPr>
          <p:cNvPr id="23" name="Connettore 2 22">
            <a:extLst>
              <a:ext uri="{FF2B5EF4-FFF2-40B4-BE49-F238E27FC236}">
                <a16:creationId xmlns:a16="http://schemas.microsoft.com/office/drawing/2014/main" id="{360F85EB-8052-4B57-B00A-1A7B92EB6ABF}"/>
              </a:ext>
            </a:extLst>
          </p:cNvPr>
          <p:cNvCxnSpPr>
            <a:stCxn id="19" idx="3"/>
            <a:endCxn id="87" idx="2"/>
          </p:cNvCxnSpPr>
          <p:nvPr/>
        </p:nvCxnSpPr>
        <p:spPr bwMode="auto">
          <a:xfrm flipV="1">
            <a:off x="3223256" y="3933499"/>
            <a:ext cx="458217" cy="803785"/>
          </a:xfrm>
          <a:prstGeom prst="bentConnector2">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Fumetto: rettangolo con angoli arrotondati 93">
            <a:extLst>
              <a:ext uri="{FF2B5EF4-FFF2-40B4-BE49-F238E27FC236}">
                <a16:creationId xmlns:a16="http://schemas.microsoft.com/office/drawing/2014/main" id="{AF2B033D-8B43-4E15-929B-899C21263FD0}"/>
              </a:ext>
            </a:extLst>
          </p:cNvPr>
          <p:cNvSpPr/>
          <p:nvPr/>
        </p:nvSpPr>
        <p:spPr bwMode="auto">
          <a:xfrm>
            <a:off x="4048795" y="4427968"/>
            <a:ext cx="914872" cy="508453"/>
          </a:xfrm>
          <a:prstGeom prst="wedgeRoundRectCallout">
            <a:avLst>
              <a:gd name="adj1" fmla="val 83209"/>
              <a:gd name="adj2" fmla="val -52248"/>
              <a:gd name="adj3" fmla="val 1666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900" b="1" i="0" u="none" strike="noStrike" cap="none" normalizeH="0" baseline="0" dirty="0">
                <a:ln>
                  <a:noFill/>
                </a:ln>
                <a:solidFill>
                  <a:schemeClr val="bg1"/>
                </a:solidFill>
                <a:effectLst/>
                <a:latin typeface="Georgia" panose="02040502050405020303" pitchFamily="18" charset="0"/>
              </a:rPr>
              <a:t>Conviene andare sul nodo 2</a:t>
            </a:r>
          </a:p>
        </p:txBody>
      </p:sp>
    </p:spTree>
    <p:extLst>
      <p:ext uri="{BB962C8B-B14F-4D97-AF65-F5344CB8AC3E}">
        <p14:creationId xmlns:p14="http://schemas.microsoft.com/office/powerpoint/2010/main" val="381230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75"/>
                                        </p:tgtEl>
                                      </p:cBhvr>
                                    </p:animEffect>
                                    <p:set>
                                      <p:cBhvr>
                                        <p:cTn id="15" dur="1" fill="hold">
                                          <p:stCondLst>
                                            <p:cond delay="499"/>
                                          </p:stCondLst>
                                        </p:cTn>
                                        <p:tgtEl>
                                          <p:spTgt spid="175"/>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77"/>
                                        </p:tgtEl>
                                      </p:cBhvr>
                                    </p:animEffect>
                                    <p:set>
                                      <p:cBhvr>
                                        <p:cTn id="18" dur="1" fill="hold">
                                          <p:stCondLst>
                                            <p:cond delay="499"/>
                                          </p:stCondLst>
                                        </p:cTn>
                                        <p:tgtEl>
                                          <p:spTgt spid="17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78"/>
                                        </p:tgtEl>
                                      </p:cBhvr>
                                    </p:animEffect>
                                    <p:set>
                                      <p:cBhvr>
                                        <p:cTn id="21" dur="1" fill="hold">
                                          <p:stCondLst>
                                            <p:cond delay="499"/>
                                          </p:stCondLst>
                                        </p:cTn>
                                        <p:tgtEl>
                                          <p:spTgt spid="17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8.33333E-7 8.917E-7 L 0.29653 0.09503 " pathEditMode="relative" rAng="0" ptsTypes="AA">
                                      <p:cBhvr>
                                        <p:cTn id="25" dur="2000" fill="hold"/>
                                        <p:tgtEl>
                                          <p:spTgt spid="138"/>
                                        </p:tgtEl>
                                        <p:attrNameLst>
                                          <p:attrName>ppt_x</p:attrName>
                                          <p:attrName>ppt_y</p:attrName>
                                        </p:attrNameLst>
                                      </p:cBhvr>
                                      <p:rCtr x="14826" y="4752"/>
                                    </p:animMotion>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10" presetClass="entr" presetSubtype="0" fill="hold"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75"/>
                                        </p:tgtEl>
                                      </p:cBhvr>
                                    </p:animEffect>
                                    <p:set>
                                      <p:cBhvr>
                                        <p:cTn id="44" dur="1" fill="hold">
                                          <p:stCondLst>
                                            <p:cond delay="499"/>
                                          </p:stCondLst>
                                        </p:cTn>
                                        <p:tgtEl>
                                          <p:spTgt spid="75"/>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76"/>
                                        </p:tgtEl>
                                      </p:cBhvr>
                                    </p:animEffect>
                                    <p:set>
                                      <p:cBhvr>
                                        <p:cTn id="47" dur="1" fill="hold">
                                          <p:stCondLst>
                                            <p:cond delay="499"/>
                                          </p:stCondLst>
                                        </p:cTn>
                                        <p:tgtEl>
                                          <p:spTgt spid="76"/>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4"/>
                                        </p:tgtEl>
                                      </p:cBhvr>
                                    </p:animEffect>
                                    <p:set>
                                      <p:cBhvr>
                                        <p:cTn id="50" dur="1" fill="hold">
                                          <p:stCondLst>
                                            <p:cond delay="499"/>
                                          </p:stCondLst>
                                        </p:cTn>
                                        <p:tgtEl>
                                          <p:spTgt spid="7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500"/>
                                        <p:tgtEl>
                                          <p:spTgt spid="8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71"/>
                                        </p:tgtEl>
                                      </p:cBhvr>
                                    </p:animEffect>
                                    <p:set>
                                      <p:cBhvr>
                                        <p:cTn id="75" dur="1" fill="hold">
                                          <p:stCondLst>
                                            <p:cond delay="499"/>
                                          </p:stCondLst>
                                        </p:cTn>
                                        <p:tgtEl>
                                          <p:spTgt spid="71"/>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72"/>
                                        </p:tgtEl>
                                      </p:cBhvr>
                                    </p:animEffect>
                                    <p:set>
                                      <p:cBhvr>
                                        <p:cTn id="78" dur="1" fill="hold">
                                          <p:stCondLst>
                                            <p:cond delay="499"/>
                                          </p:stCondLst>
                                        </p:cTn>
                                        <p:tgtEl>
                                          <p:spTgt spid="7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73"/>
                                        </p:tgtEl>
                                      </p:cBhvr>
                                    </p:animEffect>
                                    <p:set>
                                      <p:cBhvr>
                                        <p:cTn id="81" dur="1" fill="hold">
                                          <p:stCondLst>
                                            <p:cond delay="499"/>
                                          </p:stCondLst>
                                        </p:cTn>
                                        <p:tgtEl>
                                          <p:spTgt spid="7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23"/>
                                        </p:tgtEl>
                                      </p:cBhvr>
                                    </p:animEffect>
                                    <p:set>
                                      <p:cBhvr>
                                        <p:cTn id="84" dur="1" fill="hold">
                                          <p:stCondLst>
                                            <p:cond delay="499"/>
                                          </p:stCondLst>
                                        </p:cTn>
                                        <p:tgtEl>
                                          <p:spTgt spid="2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87"/>
                                        </p:tgtEl>
                                      </p:cBhvr>
                                    </p:animEffect>
                                    <p:set>
                                      <p:cBhvr>
                                        <p:cTn id="90" dur="1" fill="hold">
                                          <p:stCondLst>
                                            <p:cond delay="499"/>
                                          </p:stCondLst>
                                        </p:cTn>
                                        <p:tgtEl>
                                          <p:spTgt spid="8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94"/>
                                        </p:tgtEl>
                                        <p:attrNameLst>
                                          <p:attrName>style.visibility</p:attrName>
                                        </p:attrNameLst>
                                      </p:cBhvr>
                                      <p:to>
                                        <p:strVal val="visible"/>
                                      </p:to>
                                    </p:set>
                                    <p:animEffect transition="in" filter="fade">
                                      <p:cBhvr>
                                        <p:cTn id="95" dur="500"/>
                                        <p:tgtEl>
                                          <p:spTgt spid="9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94"/>
                                        </p:tgtEl>
                                      </p:cBhvr>
                                    </p:animEffect>
                                    <p:set>
                                      <p:cBhvr>
                                        <p:cTn id="100" dur="1" fill="hold">
                                          <p:stCondLst>
                                            <p:cond delay="499"/>
                                          </p:stCondLst>
                                        </p:cTn>
                                        <p:tgtEl>
                                          <p:spTgt spid="9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0.29653 0.09503 L 0.11233 -0.26844 " pathEditMode="relative" rAng="0" ptsTypes="AA">
                                      <p:cBhvr>
                                        <p:cTn id="104" dur="2000" fill="hold"/>
                                        <p:tgtEl>
                                          <p:spTgt spid="138"/>
                                        </p:tgtEl>
                                        <p:attrNameLst>
                                          <p:attrName>ppt_x</p:attrName>
                                          <p:attrName>ppt_y</p:attrName>
                                        </p:attrNameLst>
                                      </p:cBhvr>
                                      <p:rCtr x="-9219" y="-18173"/>
                                    </p:animMotion>
                                  </p:childTnLst>
                                </p:cTn>
                              </p:par>
                              <p:par>
                                <p:cTn id="105" presetID="10" presetClass="entr" presetSubtype="0" fill="hold"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7" grpId="0" animBg="1"/>
      <p:bldP spid="178" grpId="0" animBg="1"/>
      <p:bldP spid="3" grpId="0" animBg="1"/>
      <p:bldP spid="3" grpId="1" animBg="1"/>
      <p:bldP spid="71" grpId="0" animBg="1"/>
      <p:bldP spid="71" grpId="1" animBg="1"/>
      <p:bldP spid="72" grpId="0" animBg="1"/>
      <p:bldP spid="72" grpId="1" animBg="1"/>
      <p:bldP spid="73" grpId="0" animBg="1"/>
      <p:bldP spid="73" grpId="1" animBg="1"/>
      <p:bldP spid="74" grpId="0" animBg="1"/>
      <p:bldP spid="74" grpId="1" animBg="1"/>
      <p:bldP spid="75" grpId="0"/>
      <p:bldP spid="75" grpId="1"/>
      <p:bldP spid="87" grpId="0" animBg="1"/>
      <p:bldP spid="87" grpId="1" animBg="1"/>
      <p:bldP spid="19" grpId="0"/>
      <p:bldP spid="19" grpId="1"/>
      <p:bldP spid="94" grpId="0" animBg="1"/>
      <p:bldP spid="94"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a:t>Terza </a:t>
            </a:r>
            <a:r>
              <a:rPr lang="en-US" altLang="it-IT" dirty="0" err="1"/>
              <a:t>soluzione</a:t>
            </a:r>
            <a:r>
              <a:rPr lang="en-US" altLang="it-IT" dirty="0"/>
              <a:t> - </a:t>
            </a:r>
            <a:r>
              <a:rPr lang="en-US" altLang="it-IT" dirty="0" err="1"/>
              <a:t>Funzionamento</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46</a:t>
            </a:fld>
            <a:endParaRPr lang="ru-RU" altLang="it-IT" dirty="0"/>
          </a:p>
        </p:txBody>
      </p:sp>
      <p:sp>
        <p:nvSpPr>
          <p:cNvPr id="115" name="Ovale 114">
            <a:extLst>
              <a:ext uri="{FF2B5EF4-FFF2-40B4-BE49-F238E27FC236}">
                <a16:creationId xmlns:a16="http://schemas.microsoft.com/office/drawing/2014/main" id="{68707EC1-6232-4F25-A63E-7044F7D72976}"/>
              </a:ext>
            </a:extLst>
          </p:cNvPr>
          <p:cNvSpPr/>
          <p:nvPr/>
        </p:nvSpPr>
        <p:spPr bwMode="auto">
          <a:xfrm>
            <a:off x="2896132" y="387789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16" name="Ovale 115">
            <a:extLst>
              <a:ext uri="{FF2B5EF4-FFF2-40B4-BE49-F238E27FC236}">
                <a16:creationId xmlns:a16="http://schemas.microsoft.com/office/drawing/2014/main" id="{5153BAAB-3DB3-412B-A534-F8E2F0C5210E}"/>
              </a:ext>
            </a:extLst>
          </p:cNvPr>
          <p:cNvSpPr/>
          <p:nvPr/>
        </p:nvSpPr>
        <p:spPr bwMode="auto">
          <a:xfrm>
            <a:off x="3829724" y="262561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117" name="Ovale 116">
            <a:extLst>
              <a:ext uri="{FF2B5EF4-FFF2-40B4-BE49-F238E27FC236}">
                <a16:creationId xmlns:a16="http://schemas.microsoft.com/office/drawing/2014/main" id="{AD40764D-53EC-4C21-BF4C-770C4EE1ADD7}"/>
              </a:ext>
            </a:extLst>
          </p:cNvPr>
          <p:cNvSpPr/>
          <p:nvPr/>
        </p:nvSpPr>
        <p:spPr bwMode="auto">
          <a:xfrm>
            <a:off x="5359259" y="262561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18" name="Ovale 117">
            <a:extLst>
              <a:ext uri="{FF2B5EF4-FFF2-40B4-BE49-F238E27FC236}">
                <a16:creationId xmlns:a16="http://schemas.microsoft.com/office/drawing/2014/main" id="{270034F8-08F4-4FCC-9977-70C6B2516E88}"/>
              </a:ext>
            </a:extLst>
          </p:cNvPr>
          <p:cNvSpPr/>
          <p:nvPr/>
        </p:nvSpPr>
        <p:spPr bwMode="auto">
          <a:xfrm>
            <a:off x="6342069" y="221250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119" name="Ovale 118">
            <a:extLst>
              <a:ext uri="{FF2B5EF4-FFF2-40B4-BE49-F238E27FC236}">
                <a16:creationId xmlns:a16="http://schemas.microsoft.com/office/drawing/2014/main" id="{A64465B9-D0B8-4167-B102-C6C1C8F783F1}"/>
              </a:ext>
            </a:extLst>
          </p:cNvPr>
          <p:cNvSpPr/>
          <p:nvPr/>
        </p:nvSpPr>
        <p:spPr bwMode="auto">
          <a:xfrm>
            <a:off x="7307447" y="156613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120" name="Ovale 119">
            <a:extLst>
              <a:ext uri="{FF2B5EF4-FFF2-40B4-BE49-F238E27FC236}">
                <a16:creationId xmlns:a16="http://schemas.microsoft.com/office/drawing/2014/main" id="{2426A795-8197-4ABA-92AA-BD68C5EF56F6}"/>
              </a:ext>
            </a:extLst>
          </p:cNvPr>
          <p:cNvSpPr/>
          <p:nvPr/>
        </p:nvSpPr>
        <p:spPr bwMode="auto">
          <a:xfrm>
            <a:off x="4764805" y="154017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121" name="Ovale 120">
            <a:extLst>
              <a:ext uri="{FF2B5EF4-FFF2-40B4-BE49-F238E27FC236}">
                <a16:creationId xmlns:a16="http://schemas.microsoft.com/office/drawing/2014/main" id="{11536D2E-FEEC-4747-9FF2-11C8F8C262CB}"/>
              </a:ext>
            </a:extLst>
          </p:cNvPr>
          <p:cNvSpPr/>
          <p:nvPr/>
        </p:nvSpPr>
        <p:spPr bwMode="auto">
          <a:xfrm>
            <a:off x="2397488" y="18997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22" name="Ovale 121">
            <a:extLst>
              <a:ext uri="{FF2B5EF4-FFF2-40B4-BE49-F238E27FC236}">
                <a16:creationId xmlns:a16="http://schemas.microsoft.com/office/drawing/2014/main" id="{A3C1BE4A-7ABF-440F-BD08-3DF86FB72356}"/>
              </a:ext>
            </a:extLst>
          </p:cNvPr>
          <p:cNvSpPr/>
          <p:nvPr/>
        </p:nvSpPr>
        <p:spPr bwMode="auto">
          <a:xfrm>
            <a:off x="6936523" y="369813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123" name="Ovale 122">
            <a:extLst>
              <a:ext uri="{FF2B5EF4-FFF2-40B4-BE49-F238E27FC236}">
                <a16:creationId xmlns:a16="http://schemas.microsoft.com/office/drawing/2014/main" id="{6710E004-87F9-4A27-ADB2-EBD77D370238}"/>
              </a:ext>
            </a:extLst>
          </p:cNvPr>
          <p:cNvSpPr/>
          <p:nvPr/>
        </p:nvSpPr>
        <p:spPr bwMode="auto">
          <a:xfrm>
            <a:off x="4967201" y="4132124"/>
            <a:ext cx="667156" cy="667156"/>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124" name="Connettore diritto 123">
            <a:extLst>
              <a:ext uri="{FF2B5EF4-FFF2-40B4-BE49-F238E27FC236}">
                <a16:creationId xmlns:a16="http://schemas.microsoft.com/office/drawing/2014/main" id="{88435A2E-89F0-4860-8BCA-F05CACA18D0A}"/>
              </a:ext>
            </a:extLst>
          </p:cNvPr>
          <p:cNvCxnSpPr>
            <a:cxnSpLocks/>
            <a:stCxn id="115" idx="1"/>
            <a:endCxn id="121" idx="4"/>
          </p:cNvCxnSpPr>
          <p:nvPr/>
        </p:nvCxnSpPr>
        <p:spPr bwMode="auto">
          <a:xfrm flipH="1" flipV="1">
            <a:off x="2651715" y="2408153"/>
            <a:ext cx="318879" cy="1544207"/>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5" name="Connettore diritto 124">
            <a:extLst>
              <a:ext uri="{FF2B5EF4-FFF2-40B4-BE49-F238E27FC236}">
                <a16:creationId xmlns:a16="http://schemas.microsoft.com/office/drawing/2014/main" id="{48B2B81B-5284-4DB0-A98C-D95F90CEEE67}"/>
              </a:ext>
            </a:extLst>
          </p:cNvPr>
          <p:cNvCxnSpPr>
            <a:cxnSpLocks/>
            <a:stCxn id="120" idx="2"/>
            <a:endCxn id="121" idx="6"/>
          </p:cNvCxnSpPr>
          <p:nvPr/>
        </p:nvCxnSpPr>
        <p:spPr bwMode="auto">
          <a:xfrm flipH="1">
            <a:off x="2905941" y="1794397"/>
            <a:ext cx="1858864" cy="35953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6" name="Connettore diritto 125">
            <a:extLst>
              <a:ext uri="{FF2B5EF4-FFF2-40B4-BE49-F238E27FC236}">
                <a16:creationId xmlns:a16="http://schemas.microsoft.com/office/drawing/2014/main" id="{D246BA61-505B-482E-80FA-576526009ECB}"/>
              </a:ext>
            </a:extLst>
          </p:cNvPr>
          <p:cNvCxnSpPr>
            <a:cxnSpLocks/>
            <a:stCxn id="115" idx="7"/>
            <a:endCxn id="116" idx="3"/>
          </p:cNvCxnSpPr>
          <p:nvPr/>
        </p:nvCxnSpPr>
        <p:spPr bwMode="auto">
          <a:xfrm flipV="1">
            <a:off x="3330124" y="3059604"/>
            <a:ext cx="574062" cy="892756"/>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7" name="Connettore diritto 126">
            <a:extLst>
              <a:ext uri="{FF2B5EF4-FFF2-40B4-BE49-F238E27FC236}">
                <a16:creationId xmlns:a16="http://schemas.microsoft.com/office/drawing/2014/main" id="{8044D1BA-79B4-466A-A909-1A679976408E}"/>
              </a:ext>
            </a:extLst>
          </p:cNvPr>
          <p:cNvCxnSpPr>
            <a:cxnSpLocks/>
            <a:stCxn id="117" idx="4"/>
            <a:endCxn id="123" idx="0"/>
          </p:cNvCxnSpPr>
          <p:nvPr/>
        </p:nvCxnSpPr>
        <p:spPr bwMode="auto">
          <a:xfrm flipH="1">
            <a:off x="5300779" y="3134065"/>
            <a:ext cx="312707" cy="998059"/>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8" name="Connettore diritto 127">
            <a:extLst>
              <a:ext uri="{FF2B5EF4-FFF2-40B4-BE49-F238E27FC236}">
                <a16:creationId xmlns:a16="http://schemas.microsoft.com/office/drawing/2014/main" id="{CF4FFD16-5828-488E-AEFA-DDE724373C96}"/>
              </a:ext>
            </a:extLst>
          </p:cNvPr>
          <p:cNvCxnSpPr>
            <a:cxnSpLocks/>
            <a:stCxn id="122" idx="1"/>
            <a:endCxn id="118" idx="4"/>
          </p:cNvCxnSpPr>
          <p:nvPr/>
        </p:nvCxnSpPr>
        <p:spPr bwMode="auto">
          <a:xfrm flipH="1" flipV="1">
            <a:off x="6596295" y="2720958"/>
            <a:ext cx="414689" cy="105163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9" name="Connettore diritto 128">
            <a:extLst>
              <a:ext uri="{FF2B5EF4-FFF2-40B4-BE49-F238E27FC236}">
                <a16:creationId xmlns:a16="http://schemas.microsoft.com/office/drawing/2014/main" id="{A1AA4801-2451-4B7F-BFB6-A889205D150F}"/>
              </a:ext>
            </a:extLst>
          </p:cNvPr>
          <p:cNvCxnSpPr>
            <a:cxnSpLocks/>
            <a:stCxn id="116" idx="6"/>
            <a:endCxn id="117" idx="2"/>
          </p:cNvCxnSpPr>
          <p:nvPr/>
        </p:nvCxnSpPr>
        <p:spPr bwMode="auto">
          <a:xfrm>
            <a:off x="4338177" y="287983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0" name="Connettore diritto 129">
            <a:extLst>
              <a:ext uri="{FF2B5EF4-FFF2-40B4-BE49-F238E27FC236}">
                <a16:creationId xmlns:a16="http://schemas.microsoft.com/office/drawing/2014/main" id="{8C8C92F5-8475-442B-B766-87C197950301}"/>
              </a:ext>
            </a:extLst>
          </p:cNvPr>
          <p:cNvCxnSpPr>
            <a:cxnSpLocks/>
            <a:stCxn id="120" idx="3"/>
            <a:endCxn id="116" idx="7"/>
          </p:cNvCxnSpPr>
          <p:nvPr/>
        </p:nvCxnSpPr>
        <p:spPr bwMode="auto">
          <a:xfrm flipH="1">
            <a:off x="4263716" y="1974162"/>
            <a:ext cx="575551" cy="725912"/>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1" name="Connettore diritto 130">
            <a:extLst>
              <a:ext uri="{FF2B5EF4-FFF2-40B4-BE49-F238E27FC236}">
                <a16:creationId xmlns:a16="http://schemas.microsoft.com/office/drawing/2014/main" id="{D2A84B6E-6F2E-4C62-A353-E1845EB21E9C}"/>
              </a:ext>
            </a:extLst>
          </p:cNvPr>
          <p:cNvCxnSpPr>
            <a:cxnSpLocks/>
            <a:stCxn id="122" idx="7"/>
            <a:endCxn id="119" idx="4"/>
          </p:cNvCxnSpPr>
          <p:nvPr/>
        </p:nvCxnSpPr>
        <p:spPr bwMode="auto">
          <a:xfrm flipV="1">
            <a:off x="7370515" y="2074585"/>
            <a:ext cx="191159" cy="1698010"/>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2" name="Connettore diritto 131">
            <a:extLst>
              <a:ext uri="{FF2B5EF4-FFF2-40B4-BE49-F238E27FC236}">
                <a16:creationId xmlns:a16="http://schemas.microsoft.com/office/drawing/2014/main" id="{A240DEA5-BE66-4CE9-ABC6-D3CFB869637D}"/>
              </a:ext>
            </a:extLst>
          </p:cNvPr>
          <p:cNvCxnSpPr>
            <a:cxnSpLocks/>
            <a:stCxn id="116" idx="5"/>
            <a:endCxn id="123" idx="1"/>
          </p:cNvCxnSpPr>
          <p:nvPr/>
        </p:nvCxnSpPr>
        <p:spPr bwMode="auto">
          <a:xfrm>
            <a:off x="4263716" y="3059604"/>
            <a:ext cx="801188" cy="117022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3" name="Connettore diritto 132">
            <a:extLst>
              <a:ext uri="{FF2B5EF4-FFF2-40B4-BE49-F238E27FC236}">
                <a16:creationId xmlns:a16="http://schemas.microsoft.com/office/drawing/2014/main" id="{5B22D745-A4C3-48FA-9571-A9EBE2F0C485}"/>
              </a:ext>
            </a:extLst>
          </p:cNvPr>
          <p:cNvCxnSpPr>
            <a:cxnSpLocks/>
            <a:stCxn id="120" idx="5"/>
            <a:endCxn id="118" idx="1"/>
          </p:cNvCxnSpPr>
          <p:nvPr/>
        </p:nvCxnSpPr>
        <p:spPr bwMode="auto">
          <a:xfrm>
            <a:off x="5198797" y="1974162"/>
            <a:ext cx="1217734" cy="31280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4" name="Connettore diritto 133">
            <a:extLst>
              <a:ext uri="{FF2B5EF4-FFF2-40B4-BE49-F238E27FC236}">
                <a16:creationId xmlns:a16="http://schemas.microsoft.com/office/drawing/2014/main" id="{89D0C80A-E56F-43AA-82C0-D75C5BBF15A1}"/>
              </a:ext>
            </a:extLst>
          </p:cNvPr>
          <p:cNvCxnSpPr>
            <a:cxnSpLocks/>
            <a:stCxn id="115" idx="6"/>
            <a:endCxn id="123" idx="2"/>
          </p:cNvCxnSpPr>
          <p:nvPr/>
        </p:nvCxnSpPr>
        <p:spPr bwMode="auto">
          <a:xfrm>
            <a:off x="3404585" y="4132125"/>
            <a:ext cx="1562616"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5" name="Connettore diritto 134">
            <a:extLst>
              <a:ext uri="{FF2B5EF4-FFF2-40B4-BE49-F238E27FC236}">
                <a16:creationId xmlns:a16="http://schemas.microsoft.com/office/drawing/2014/main" id="{A4DB126B-721D-432F-87DC-37B938C3783F}"/>
              </a:ext>
            </a:extLst>
          </p:cNvPr>
          <p:cNvCxnSpPr>
            <a:cxnSpLocks/>
            <a:stCxn id="117" idx="5"/>
            <a:endCxn id="122" idx="2"/>
          </p:cNvCxnSpPr>
          <p:nvPr/>
        </p:nvCxnSpPr>
        <p:spPr bwMode="auto">
          <a:xfrm>
            <a:off x="5793251" y="305960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6" name="Connettore diritto 135">
            <a:extLst>
              <a:ext uri="{FF2B5EF4-FFF2-40B4-BE49-F238E27FC236}">
                <a16:creationId xmlns:a16="http://schemas.microsoft.com/office/drawing/2014/main" id="{A8CCFE85-CA61-43CB-9126-ABF00B6B6769}"/>
              </a:ext>
            </a:extLst>
          </p:cNvPr>
          <p:cNvCxnSpPr>
            <a:cxnSpLocks/>
            <a:stCxn id="120" idx="6"/>
            <a:endCxn id="119" idx="2"/>
          </p:cNvCxnSpPr>
          <p:nvPr/>
        </p:nvCxnSpPr>
        <p:spPr bwMode="auto">
          <a:xfrm>
            <a:off x="5273258" y="1794397"/>
            <a:ext cx="2034189" cy="25962"/>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7" name="Connettore diritto 136">
            <a:extLst>
              <a:ext uri="{FF2B5EF4-FFF2-40B4-BE49-F238E27FC236}">
                <a16:creationId xmlns:a16="http://schemas.microsoft.com/office/drawing/2014/main" id="{38B46227-91B9-4198-B0BC-D4930B885824}"/>
              </a:ext>
            </a:extLst>
          </p:cNvPr>
          <p:cNvCxnSpPr>
            <a:cxnSpLocks/>
            <a:stCxn id="123" idx="6"/>
            <a:endCxn id="122" idx="3"/>
          </p:cNvCxnSpPr>
          <p:nvPr/>
        </p:nvCxnSpPr>
        <p:spPr bwMode="auto">
          <a:xfrm flipV="1">
            <a:off x="5634357" y="4132125"/>
            <a:ext cx="1376627" cy="333577"/>
          </a:xfrm>
          <a:prstGeom prst="line">
            <a:avLst/>
          </a:prstGeom>
          <a:ln w="9525">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9" name="Rectangle 3">
            <a:extLst>
              <a:ext uri="{FF2B5EF4-FFF2-40B4-BE49-F238E27FC236}">
                <a16:creationId xmlns:a16="http://schemas.microsoft.com/office/drawing/2014/main" id="{645065FF-81AB-4ED8-88FB-F8C9F7AD5F3F}"/>
              </a:ext>
            </a:extLst>
          </p:cNvPr>
          <p:cNvSpPr txBox="1">
            <a:spLocks noChangeArrowheads="1"/>
          </p:cNvSpPr>
          <p:nvPr/>
        </p:nvSpPr>
        <p:spPr bwMode="auto">
          <a:xfrm>
            <a:off x="2693931" y="289060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12</a:t>
            </a:r>
          </a:p>
        </p:txBody>
      </p:sp>
      <p:sp>
        <p:nvSpPr>
          <p:cNvPr id="140" name="Rectangle 3">
            <a:extLst>
              <a:ext uri="{FF2B5EF4-FFF2-40B4-BE49-F238E27FC236}">
                <a16:creationId xmlns:a16="http://schemas.microsoft.com/office/drawing/2014/main" id="{46D393EF-DB07-4C46-BD1F-118B94C9807B}"/>
              </a:ext>
            </a:extLst>
          </p:cNvPr>
          <p:cNvSpPr txBox="1">
            <a:spLocks noChangeArrowheads="1"/>
          </p:cNvSpPr>
          <p:nvPr/>
        </p:nvSpPr>
        <p:spPr bwMode="auto">
          <a:xfrm>
            <a:off x="3513781" y="1723972"/>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5</a:t>
            </a:r>
          </a:p>
        </p:txBody>
      </p:sp>
      <p:sp>
        <p:nvSpPr>
          <p:cNvPr id="141" name="Rectangle 3">
            <a:extLst>
              <a:ext uri="{FF2B5EF4-FFF2-40B4-BE49-F238E27FC236}">
                <a16:creationId xmlns:a16="http://schemas.microsoft.com/office/drawing/2014/main" id="{9172027D-905C-403B-9075-0C06E83DB4EA}"/>
              </a:ext>
            </a:extLst>
          </p:cNvPr>
          <p:cNvSpPr txBox="1">
            <a:spLocks noChangeArrowheads="1"/>
          </p:cNvSpPr>
          <p:nvPr/>
        </p:nvSpPr>
        <p:spPr bwMode="auto">
          <a:xfrm>
            <a:off x="4474377" y="218893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10</a:t>
            </a:r>
          </a:p>
        </p:txBody>
      </p:sp>
      <p:sp>
        <p:nvSpPr>
          <p:cNvPr id="142" name="Rectangle 3">
            <a:extLst>
              <a:ext uri="{FF2B5EF4-FFF2-40B4-BE49-F238E27FC236}">
                <a16:creationId xmlns:a16="http://schemas.microsoft.com/office/drawing/2014/main" id="{873F850D-495C-4CDE-91A1-445EE5D461DE}"/>
              </a:ext>
            </a:extLst>
          </p:cNvPr>
          <p:cNvSpPr txBox="1">
            <a:spLocks noChangeArrowheads="1"/>
          </p:cNvSpPr>
          <p:nvPr/>
        </p:nvSpPr>
        <p:spPr bwMode="auto">
          <a:xfrm>
            <a:off x="3497714" y="344902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8</a:t>
            </a:r>
          </a:p>
        </p:txBody>
      </p:sp>
      <p:sp>
        <p:nvSpPr>
          <p:cNvPr id="143" name="Rectangle 3">
            <a:extLst>
              <a:ext uri="{FF2B5EF4-FFF2-40B4-BE49-F238E27FC236}">
                <a16:creationId xmlns:a16="http://schemas.microsoft.com/office/drawing/2014/main" id="{ECC5969A-0D5C-4E1F-979E-B511FD73FDAC}"/>
              </a:ext>
            </a:extLst>
          </p:cNvPr>
          <p:cNvSpPr txBox="1">
            <a:spLocks noChangeArrowheads="1"/>
          </p:cNvSpPr>
          <p:nvPr/>
        </p:nvSpPr>
        <p:spPr bwMode="auto">
          <a:xfrm>
            <a:off x="4549009" y="346321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10</a:t>
            </a:r>
          </a:p>
        </p:txBody>
      </p:sp>
      <p:sp>
        <p:nvSpPr>
          <p:cNvPr id="144" name="Rectangle 3">
            <a:extLst>
              <a:ext uri="{FF2B5EF4-FFF2-40B4-BE49-F238E27FC236}">
                <a16:creationId xmlns:a16="http://schemas.microsoft.com/office/drawing/2014/main" id="{CB4A8DD3-E9C0-4F0C-8B14-0E37DCABAB8B}"/>
              </a:ext>
            </a:extLst>
          </p:cNvPr>
          <p:cNvSpPr txBox="1">
            <a:spLocks noChangeArrowheads="1"/>
          </p:cNvSpPr>
          <p:nvPr/>
        </p:nvSpPr>
        <p:spPr bwMode="auto">
          <a:xfrm>
            <a:off x="4696100" y="266149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7</a:t>
            </a:r>
          </a:p>
        </p:txBody>
      </p:sp>
      <p:sp>
        <p:nvSpPr>
          <p:cNvPr id="145" name="Rectangle 3">
            <a:extLst>
              <a:ext uri="{FF2B5EF4-FFF2-40B4-BE49-F238E27FC236}">
                <a16:creationId xmlns:a16="http://schemas.microsoft.com/office/drawing/2014/main" id="{40ED4E46-D0B8-405D-818C-1D53961C0716}"/>
              </a:ext>
            </a:extLst>
          </p:cNvPr>
          <p:cNvSpPr txBox="1">
            <a:spLocks noChangeArrowheads="1"/>
          </p:cNvSpPr>
          <p:nvPr/>
        </p:nvSpPr>
        <p:spPr bwMode="auto">
          <a:xfrm>
            <a:off x="6055598" y="318025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3</a:t>
            </a:r>
          </a:p>
        </p:txBody>
      </p:sp>
      <p:sp>
        <p:nvSpPr>
          <p:cNvPr id="146" name="Rectangle 3">
            <a:extLst>
              <a:ext uri="{FF2B5EF4-FFF2-40B4-BE49-F238E27FC236}">
                <a16:creationId xmlns:a16="http://schemas.microsoft.com/office/drawing/2014/main" id="{E7440EE2-31B6-4738-B813-BCA76D8D65C7}"/>
              </a:ext>
            </a:extLst>
          </p:cNvPr>
          <p:cNvSpPr txBox="1">
            <a:spLocks noChangeArrowheads="1"/>
          </p:cNvSpPr>
          <p:nvPr/>
        </p:nvSpPr>
        <p:spPr bwMode="auto">
          <a:xfrm>
            <a:off x="6637689" y="293834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2</a:t>
            </a:r>
          </a:p>
        </p:txBody>
      </p:sp>
      <p:sp>
        <p:nvSpPr>
          <p:cNvPr id="147" name="Rectangle 3">
            <a:extLst>
              <a:ext uri="{FF2B5EF4-FFF2-40B4-BE49-F238E27FC236}">
                <a16:creationId xmlns:a16="http://schemas.microsoft.com/office/drawing/2014/main" id="{0E5892EB-304B-4D59-A55A-ADD07CBB03C1}"/>
              </a:ext>
            </a:extLst>
          </p:cNvPr>
          <p:cNvSpPr txBox="1">
            <a:spLocks noChangeArrowheads="1"/>
          </p:cNvSpPr>
          <p:nvPr/>
        </p:nvSpPr>
        <p:spPr bwMode="auto">
          <a:xfrm>
            <a:off x="5633474" y="19189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11</a:t>
            </a:r>
          </a:p>
        </p:txBody>
      </p:sp>
      <p:sp>
        <p:nvSpPr>
          <p:cNvPr id="148" name="Rectangle 3">
            <a:extLst>
              <a:ext uri="{FF2B5EF4-FFF2-40B4-BE49-F238E27FC236}">
                <a16:creationId xmlns:a16="http://schemas.microsoft.com/office/drawing/2014/main" id="{BB7D4BFF-EB0E-4216-A124-17CCE044B5A6}"/>
              </a:ext>
            </a:extLst>
          </p:cNvPr>
          <p:cNvSpPr txBox="1">
            <a:spLocks noChangeArrowheads="1"/>
          </p:cNvSpPr>
          <p:nvPr/>
        </p:nvSpPr>
        <p:spPr bwMode="auto">
          <a:xfrm>
            <a:off x="6231039" y="160640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18</a:t>
            </a:r>
          </a:p>
        </p:txBody>
      </p:sp>
      <p:sp>
        <p:nvSpPr>
          <p:cNvPr id="149" name="Rectangle 3">
            <a:extLst>
              <a:ext uri="{FF2B5EF4-FFF2-40B4-BE49-F238E27FC236}">
                <a16:creationId xmlns:a16="http://schemas.microsoft.com/office/drawing/2014/main" id="{2B13FA41-99A9-4902-9A5A-A2198D18E06F}"/>
              </a:ext>
            </a:extLst>
          </p:cNvPr>
          <p:cNvSpPr txBox="1">
            <a:spLocks noChangeArrowheads="1"/>
          </p:cNvSpPr>
          <p:nvPr/>
        </p:nvSpPr>
        <p:spPr bwMode="auto">
          <a:xfrm>
            <a:off x="7190749" y="240038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6</a:t>
            </a:r>
          </a:p>
        </p:txBody>
      </p:sp>
      <p:sp>
        <p:nvSpPr>
          <p:cNvPr id="150" name="Rectangle 3">
            <a:extLst>
              <a:ext uri="{FF2B5EF4-FFF2-40B4-BE49-F238E27FC236}">
                <a16:creationId xmlns:a16="http://schemas.microsoft.com/office/drawing/2014/main" id="{9FAE8D58-3677-4C57-B8E4-317C697F149C}"/>
              </a:ext>
            </a:extLst>
          </p:cNvPr>
          <p:cNvSpPr txBox="1">
            <a:spLocks noChangeArrowheads="1"/>
          </p:cNvSpPr>
          <p:nvPr/>
        </p:nvSpPr>
        <p:spPr bwMode="auto">
          <a:xfrm>
            <a:off x="6062879" y="405818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14</a:t>
            </a:r>
          </a:p>
        </p:txBody>
      </p:sp>
      <p:sp>
        <p:nvSpPr>
          <p:cNvPr id="151" name="Rectangle 3">
            <a:extLst>
              <a:ext uri="{FF2B5EF4-FFF2-40B4-BE49-F238E27FC236}">
                <a16:creationId xmlns:a16="http://schemas.microsoft.com/office/drawing/2014/main" id="{793BB08B-FBF4-4D07-8E95-94C1AE3A96AB}"/>
              </a:ext>
            </a:extLst>
          </p:cNvPr>
          <p:cNvSpPr txBox="1">
            <a:spLocks noChangeArrowheads="1"/>
          </p:cNvSpPr>
          <p:nvPr/>
        </p:nvSpPr>
        <p:spPr bwMode="auto">
          <a:xfrm>
            <a:off x="5356978" y="354843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9</a:t>
            </a:r>
          </a:p>
        </p:txBody>
      </p:sp>
      <p:sp>
        <p:nvSpPr>
          <p:cNvPr id="152" name="Rectangle 3">
            <a:extLst>
              <a:ext uri="{FF2B5EF4-FFF2-40B4-BE49-F238E27FC236}">
                <a16:creationId xmlns:a16="http://schemas.microsoft.com/office/drawing/2014/main" id="{16FBDC0B-F059-49E7-B7AE-56B8C1336C09}"/>
              </a:ext>
            </a:extLst>
          </p:cNvPr>
          <p:cNvSpPr txBox="1">
            <a:spLocks noChangeArrowheads="1"/>
          </p:cNvSpPr>
          <p:nvPr/>
        </p:nvSpPr>
        <p:spPr bwMode="auto">
          <a:xfrm>
            <a:off x="3904186" y="426731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rgbClr val="C75806"/>
                </a:solidFill>
              </a:rPr>
              <a:t>4</a:t>
            </a:r>
          </a:p>
        </p:txBody>
      </p:sp>
      <p:cxnSp>
        <p:nvCxnSpPr>
          <p:cNvPr id="153" name="Connettore diritto 152">
            <a:extLst>
              <a:ext uri="{FF2B5EF4-FFF2-40B4-BE49-F238E27FC236}">
                <a16:creationId xmlns:a16="http://schemas.microsoft.com/office/drawing/2014/main" id="{0B567CDE-1FF1-4C4A-AAD5-2936B4103DC5}"/>
              </a:ext>
            </a:extLst>
          </p:cNvPr>
          <p:cNvCxnSpPr>
            <a:cxnSpLocks/>
            <a:stCxn id="115" idx="6"/>
            <a:endCxn id="123" idx="2"/>
          </p:cNvCxnSpPr>
          <p:nvPr/>
        </p:nvCxnSpPr>
        <p:spPr bwMode="auto">
          <a:xfrm>
            <a:off x="3404585" y="4132125"/>
            <a:ext cx="1562616" cy="333577"/>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4" name="Connettore diritto 153">
            <a:extLst>
              <a:ext uri="{FF2B5EF4-FFF2-40B4-BE49-F238E27FC236}">
                <a16:creationId xmlns:a16="http://schemas.microsoft.com/office/drawing/2014/main" id="{5241D0D5-F000-4A07-AF1D-65E1A57F84A7}"/>
              </a:ext>
            </a:extLst>
          </p:cNvPr>
          <p:cNvCxnSpPr>
            <a:cxnSpLocks/>
            <a:stCxn id="116" idx="5"/>
            <a:endCxn id="123" idx="1"/>
          </p:cNvCxnSpPr>
          <p:nvPr/>
        </p:nvCxnSpPr>
        <p:spPr bwMode="auto">
          <a:xfrm>
            <a:off x="4263716" y="3059604"/>
            <a:ext cx="801188" cy="1170223"/>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5" name="Connettore diritto 154">
            <a:extLst>
              <a:ext uri="{FF2B5EF4-FFF2-40B4-BE49-F238E27FC236}">
                <a16:creationId xmlns:a16="http://schemas.microsoft.com/office/drawing/2014/main" id="{43C2B83C-7545-47D0-BB45-BD88276B8A78}"/>
              </a:ext>
            </a:extLst>
          </p:cNvPr>
          <p:cNvCxnSpPr>
            <a:cxnSpLocks/>
            <a:stCxn id="116" idx="6"/>
            <a:endCxn id="117" idx="2"/>
          </p:cNvCxnSpPr>
          <p:nvPr/>
        </p:nvCxnSpPr>
        <p:spPr bwMode="auto">
          <a:xfrm>
            <a:off x="4338177" y="2879839"/>
            <a:ext cx="1021082" cy="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6" name="Connettore diritto 155">
            <a:extLst>
              <a:ext uri="{FF2B5EF4-FFF2-40B4-BE49-F238E27FC236}">
                <a16:creationId xmlns:a16="http://schemas.microsoft.com/office/drawing/2014/main" id="{CAD80515-D1E3-4414-9689-C5A3EF6E2430}"/>
              </a:ext>
            </a:extLst>
          </p:cNvPr>
          <p:cNvCxnSpPr>
            <a:cxnSpLocks/>
            <a:stCxn id="117" idx="5"/>
            <a:endCxn id="122" idx="2"/>
          </p:cNvCxnSpPr>
          <p:nvPr/>
        </p:nvCxnSpPr>
        <p:spPr bwMode="auto">
          <a:xfrm>
            <a:off x="5793251" y="3059604"/>
            <a:ext cx="1143272" cy="892756"/>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7" name="Connettore diritto 156">
            <a:extLst>
              <a:ext uri="{FF2B5EF4-FFF2-40B4-BE49-F238E27FC236}">
                <a16:creationId xmlns:a16="http://schemas.microsoft.com/office/drawing/2014/main" id="{B1C61647-9D8C-45C7-B947-6F7B47AE9630}"/>
              </a:ext>
            </a:extLst>
          </p:cNvPr>
          <p:cNvCxnSpPr>
            <a:cxnSpLocks/>
            <a:stCxn id="118" idx="4"/>
            <a:endCxn id="122" idx="1"/>
          </p:cNvCxnSpPr>
          <p:nvPr/>
        </p:nvCxnSpPr>
        <p:spPr bwMode="auto">
          <a:xfrm>
            <a:off x="6596296" y="2720957"/>
            <a:ext cx="414688" cy="1051637"/>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8" name="Connettore diritto 157">
            <a:extLst>
              <a:ext uri="{FF2B5EF4-FFF2-40B4-BE49-F238E27FC236}">
                <a16:creationId xmlns:a16="http://schemas.microsoft.com/office/drawing/2014/main" id="{7CEB114F-BB5B-4196-8CC1-E804CE4EC9CE}"/>
              </a:ext>
            </a:extLst>
          </p:cNvPr>
          <p:cNvCxnSpPr>
            <a:cxnSpLocks/>
            <a:stCxn id="120" idx="5"/>
            <a:endCxn id="118" idx="1"/>
          </p:cNvCxnSpPr>
          <p:nvPr/>
        </p:nvCxnSpPr>
        <p:spPr bwMode="auto">
          <a:xfrm>
            <a:off x="5198797" y="1974162"/>
            <a:ext cx="1217733" cy="312803"/>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59" name="Rectangle 3">
            <a:extLst>
              <a:ext uri="{FF2B5EF4-FFF2-40B4-BE49-F238E27FC236}">
                <a16:creationId xmlns:a16="http://schemas.microsoft.com/office/drawing/2014/main" id="{F310EB52-4158-4733-9399-0361C1623346}"/>
              </a:ext>
            </a:extLst>
          </p:cNvPr>
          <p:cNvSpPr txBox="1">
            <a:spLocks noChangeArrowheads="1"/>
          </p:cNvSpPr>
          <p:nvPr/>
        </p:nvSpPr>
        <p:spPr bwMode="auto">
          <a:xfrm>
            <a:off x="2225622" y="1661503"/>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[0,1,2,0,3]</a:t>
            </a:r>
          </a:p>
        </p:txBody>
      </p:sp>
      <p:sp>
        <p:nvSpPr>
          <p:cNvPr id="160" name="Rectangle 3">
            <a:extLst>
              <a:ext uri="{FF2B5EF4-FFF2-40B4-BE49-F238E27FC236}">
                <a16:creationId xmlns:a16="http://schemas.microsoft.com/office/drawing/2014/main" id="{4BC1A030-139A-4473-BF3D-60A9ED945951}"/>
              </a:ext>
            </a:extLst>
          </p:cNvPr>
          <p:cNvSpPr txBox="1">
            <a:spLocks noChangeArrowheads="1"/>
          </p:cNvSpPr>
          <p:nvPr/>
        </p:nvSpPr>
        <p:spPr bwMode="auto">
          <a:xfrm>
            <a:off x="5136934" y="1439896"/>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[1,3,2,6,4]</a:t>
            </a:r>
          </a:p>
        </p:txBody>
      </p:sp>
      <p:sp>
        <p:nvSpPr>
          <p:cNvPr id="161" name="Rectangle 3">
            <a:extLst>
              <a:ext uri="{FF2B5EF4-FFF2-40B4-BE49-F238E27FC236}">
                <a16:creationId xmlns:a16="http://schemas.microsoft.com/office/drawing/2014/main" id="{0699337A-C5E6-44ED-A16B-0939E5B9832E}"/>
              </a:ext>
            </a:extLst>
          </p:cNvPr>
          <p:cNvSpPr txBox="1">
            <a:spLocks noChangeArrowheads="1"/>
          </p:cNvSpPr>
          <p:nvPr/>
        </p:nvSpPr>
        <p:spPr bwMode="auto">
          <a:xfrm>
            <a:off x="6850522" y="1335150"/>
            <a:ext cx="919743"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[5,2,0,4,8]</a:t>
            </a:r>
          </a:p>
        </p:txBody>
      </p:sp>
      <p:sp>
        <p:nvSpPr>
          <p:cNvPr id="162" name="Rectangle 3">
            <a:extLst>
              <a:ext uri="{FF2B5EF4-FFF2-40B4-BE49-F238E27FC236}">
                <a16:creationId xmlns:a16="http://schemas.microsoft.com/office/drawing/2014/main" id="{F1DE1183-21DE-4EA8-A0FB-AB54B891EBF9}"/>
              </a:ext>
            </a:extLst>
          </p:cNvPr>
          <p:cNvSpPr txBox="1">
            <a:spLocks noChangeArrowheads="1"/>
          </p:cNvSpPr>
          <p:nvPr/>
        </p:nvSpPr>
        <p:spPr bwMode="auto">
          <a:xfrm>
            <a:off x="6227242" y="1963762"/>
            <a:ext cx="9635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[2,5,9,3,0]</a:t>
            </a:r>
          </a:p>
        </p:txBody>
      </p:sp>
      <p:sp>
        <p:nvSpPr>
          <p:cNvPr id="163" name="Rectangle 3">
            <a:extLst>
              <a:ext uri="{FF2B5EF4-FFF2-40B4-BE49-F238E27FC236}">
                <a16:creationId xmlns:a16="http://schemas.microsoft.com/office/drawing/2014/main" id="{F634AA8D-8FD7-48F2-A9D1-BC2A1C049FEF}"/>
              </a:ext>
            </a:extLst>
          </p:cNvPr>
          <p:cNvSpPr txBox="1">
            <a:spLocks noChangeArrowheads="1"/>
          </p:cNvSpPr>
          <p:nvPr/>
        </p:nvSpPr>
        <p:spPr bwMode="auto">
          <a:xfrm>
            <a:off x="5144082" y="2352386"/>
            <a:ext cx="911194"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[0,0,2,3,8]</a:t>
            </a:r>
          </a:p>
        </p:txBody>
      </p:sp>
      <p:sp>
        <p:nvSpPr>
          <p:cNvPr id="164" name="Rectangle 3">
            <a:extLst>
              <a:ext uri="{FF2B5EF4-FFF2-40B4-BE49-F238E27FC236}">
                <a16:creationId xmlns:a16="http://schemas.microsoft.com/office/drawing/2014/main" id="{AE352E3F-0B7E-4561-AC77-C9DEC6E10011}"/>
              </a:ext>
            </a:extLst>
          </p:cNvPr>
          <p:cNvSpPr txBox="1">
            <a:spLocks noChangeArrowheads="1"/>
          </p:cNvSpPr>
          <p:nvPr/>
        </p:nvSpPr>
        <p:spPr bwMode="auto">
          <a:xfrm>
            <a:off x="3445317" y="2374177"/>
            <a:ext cx="96342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[4,2,6,8,0]</a:t>
            </a:r>
          </a:p>
        </p:txBody>
      </p:sp>
      <p:sp>
        <p:nvSpPr>
          <p:cNvPr id="165" name="Rectangle 3">
            <a:extLst>
              <a:ext uri="{FF2B5EF4-FFF2-40B4-BE49-F238E27FC236}">
                <a16:creationId xmlns:a16="http://schemas.microsoft.com/office/drawing/2014/main" id="{E98B7919-14A4-44F0-80F7-EE49A2F518E2}"/>
              </a:ext>
            </a:extLst>
          </p:cNvPr>
          <p:cNvSpPr txBox="1">
            <a:spLocks noChangeArrowheads="1"/>
          </p:cNvSpPr>
          <p:nvPr/>
        </p:nvSpPr>
        <p:spPr bwMode="auto">
          <a:xfrm>
            <a:off x="2641540" y="4359822"/>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[2,1,0,5,9]</a:t>
            </a:r>
          </a:p>
        </p:txBody>
      </p:sp>
      <p:sp>
        <p:nvSpPr>
          <p:cNvPr id="166" name="Rectangle 3">
            <a:extLst>
              <a:ext uri="{FF2B5EF4-FFF2-40B4-BE49-F238E27FC236}">
                <a16:creationId xmlns:a16="http://schemas.microsoft.com/office/drawing/2014/main" id="{CC223124-BAE0-4717-BE70-D684C9CAE096}"/>
              </a:ext>
            </a:extLst>
          </p:cNvPr>
          <p:cNvSpPr txBox="1">
            <a:spLocks noChangeArrowheads="1"/>
          </p:cNvSpPr>
          <p:nvPr/>
        </p:nvSpPr>
        <p:spPr bwMode="auto">
          <a:xfrm>
            <a:off x="4944196" y="4854292"/>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[0,1,2,6,9]</a:t>
            </a:r>
          </a:p>
        </p:txBody>
      </p:sp>
      <p:sp>
        <p:nvSpPr>
          <p:cNvPr id="167" name="Rectangle 3">
            <a:extLst>
              <a:ext uri="{FF2B5EF4-FFF2-40B4-BE49-F238E27FC236}">
                <a16:creationId xmlns:a16="http://schemas.microsoft.com/office/drawing/2014/main" id="{94F8BFCC-3086-454F-8616-62B97C7DD9D0}"/>
              </a:ext>
            </a:extLst>
          </p:cNvPr>
          <p:cNvSpPr txBox="1">
            <a:spLocks noChangeArrowheads="1"/>
          </p:cNvSpPr>
          <p:nvPr/>
        </p:nvSpPr>
        <p:spPr bwMode="auto">
          <a:xfrm>
            <a:off x="6655945" y="4275499"/>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a:solidFill>
                  <a:schemeClr val="accent1">
                    <a:lumMod val="50000"/>
                  </a:schemeClr>
                </a:solidFill>
              </a:rPr>
              <a:t>[3,2,1,8,4]</a:t>
            </a:r>
          </a:p>
        </p:txBody>
      </p:sp>
      <p:cxnSp>
        <p:nvCxnSpPr>
          <p:cNvPr id="168" name="Connettore diritto 167">
            <a:extLst>
              <a:ext uri="{FF2B5EF4-FFF2-40B4-BE49-F238E27FC236}">
                <a16:creationId xmlns:a16="http://schemas.microsoft.com/office/drawing/2014/main" id="{0D98C3FF-DF13-4976-95FD-B87D83255183}"/>
              </a:ext>
            </a:extLst>
          </p:cNvPr>
          <p:cNvCxnSpPr>
            <a:cxnSpLocks/>
            <a:stCxn id="121" idx="6"/>
            <a:endCxn id="120" idx="2"/>
          </p:cNvCxnSpPr>
          <p:nvPr/>
        </p:nvCxnSpPr>
        <p:spPr bwMode="auto">
          <a:xfrm flipV="1">
            <a:off x="2905941" y="1794397"/>
            <a:ext cx="1858864" cy="359530"/>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 name="Connettore diritto 4">
            <a:extLst>
              <a:ext uri="{FF2B5EF4-FFF2-40B4-BE49-F238E27FC236}">
                <a16:creationId xmlns:a16="http://schemas.microsoft.com/office/drawing/2014/main" id="{BB2DC13C-DC26-4114-BCD1-1F8B361DF5FB}"/>
              </a:ext>
            </a:extLst>
          </p:cNvPr>
          <p:cNvCxnSpPr>
            <a:stCxn id="115" idx="6"/>
            <a:endCxn id="123" idx="2"/>
          </p:cNvCxnSpPr>
          <p:nvPr/>
        </p:nvCxnSpPr>
        <p:spPr bwMode="auto">
          <a:xfrm>
            <a:off x="3404585" y="4132125"/>
            <a:ext cx="1562616" cy="33357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5" name="Connettore diritto 14">
            <a:extLst>
              <a:ext uri="{FF2B5EF4-FFF2-40B4-BE49-F238E27FC236}">
                <a16:creationId xmlns:a16="http://schemas.microsoft.com/office/drawing/2014/main" id="{EB8FE441-4FC1-400E-AC10-CAAC2E34F912}"/>
              </a:ext>
            </a:extLst>
          </p:cNvPr>
          <p:cNvCxnSpPr>
            <a:stCxn id="116" idx="5"/>
            <a:endCxn id="123" idx="1"/>
          </p:cNvCxnSpPr>
          <p:nvPr/>
        </p:nvCxnSpPr>
        <p:spPr bwMode="auto">
          <a:xfrm>
            <a:off x="4263716" y="3059604"/>
            <a:ext cx="801188" cy="117022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138" name="Elemento grafico 137" descr="Razzo con riempimento a tinta unita">
            <a:extLst>
              <a:ext uri="{FF2B5EF4-FFF2-40B4-BE49-F238E27FC236}">
                <a16:creationId xmlns:a16="http://schemas.microsoft.com/office/drawing/2014/main" id="{B6BC54DD-1A4D-4C9D-A8FD-9005EE47D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3282497" y="2398067"/>
            <a:ext cx="807080" cy="807080"/>
          </a:xfrm>
          <a:prstGeom prst="rect">
            <a:avLst/>
          </a:prstGeom>
        </p:spPr>
      </p:pic>
      <p:sp>
        <p:nvSpPr>
          <p:cNvPr id="87" name="Rettangolo con angoli arrotondati 86">
            <a:extLst>
              <a:ext uri="{FF2B5EF4-FFF2-40B4-BE49-F238E27FC236}">
                <a16:creationId xmlns:a16="http://schemas.microsoft.com/office/drawing/2014/main" id="{25F8AB4E-FE3F-44F5-B91A-59A82322C0EE}"/>
              </a:ext>
            </a:extLst>
          </p:cNvPr>
          <p:cNvSpPr/>
          <p:nvPr/>
        </p:nvSpPr>
        <p:spPr bwMode="auto">
          <a:xfrm>
            <a:off x="3299962" y="3960085"/>
            <a:ext cx="722517" cy="29368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t>-4000</a:t>
            </a:r>
            <a:endParaRPr kumimoji="0" lang="it-IT" sz="1200" b="1" i="0" u="none" strike="noStrike" cap="none" normalizeH="0" baseline="0" dirty="0">
              <a:ln>
                <a:noFill/>
              </a:ln>
              <a:solidFill>
                <a:schemeClr val="tx1"/>
              </a:solidFill>
              <a:effectLst/>
            </a:endParaRPr>
          </a:p>
        </p:txBody>
      </p:sp>
      <p:sp>
        <p:nvSpPr>
          <p:cNvPr id="19" name="CasellaDiTesto 18">
            <a:extLst>
              <a:ext uri="{FF2B5EF4-FFF2-40B4-BE49-F238E27FC236}">
                <a16:creationId xmlns:a16="http://schemas.microsoft.com/office/drawing/2014/main" id="{0145B6FA-9C9F-4819-90DF-4E4BFD8127BE}"/>
              </a:ext>
            </a:extLst>
          </p:cNvPr>
          <p:cNvSpPr txBox="1"/>
          <p:nvPr/>
        </p:nvSpPr>
        <p:spPr>
          <a:xfrm>
            <a:off x="1344196" y="4590484"/>
            <a:ext cx="1419506" cy="400110"/>
          </a:xfrm>
          <a:prstGeom prst="rect">
            <a:avLst/>
          </a:prstGeom>
          <a:noFill/>
        </p:spPr>
        <p:txBody>
          <a:bodyPr wrap="square" rtlCol="0">
            <a:spAutoFit/>
          </a:bodyPr>
          <a:lstStyle/>
          <a:p>
            <a:pPr algn="ctr"/>
            <a:r>
              <a:rPr lang="it-IT" sz="1000" b="0" dirty="0">
                <a:solidFill>
                  <a:srgbClr val="FF0000"/>
                </a:solidFill>
              </a:rPr>
              <a:t>Tutti i vicini di 2 sono stati visitati</a:t>
            </a:r>
          </a:p>
        </p:txBody>
      </p:sp>
      <p:cxnSp>
        <p:nvCxnSpPr>
          <p:cNvPr id="23" name="Connettore 2 22">
            <a:extLst>
              <a:ext uri="{FF2B5EF4-FFF2-40B4-BE49-F238E27FC236}">
                <a16:creationId xmlns:a16="http://schemas.microsoft.com/office/drawing/2014/main" id="{360F85EB-8052-4B57-B00A-1A7B92EB6ABF}"/>
              </a:ext>
            </a:extLst>
          </p:cNvPr>
          <p:cNvCxnSpPr>
            <a:cxnSpLocks/>
            <a:stCxn id="19" idx="3"/>
            <a:endCxn id="87" idx="2"/>
          </p:cNvCxnSpPr>
          <p:nvPr/>
        </p:nvCxnSpPr>
        <p:spPr bwMode="auto">
          <a:xfrm flipV="1">
            <a:off x="2763702" y="4253769"/>
            <a:ext cx="897519" cy="536770"/>
          </a:xfrm>
          <a:prstGeom prst="bentConnector2">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3">
            <a:extLst>
              <a:ext uri="{FF2B5EF4-FFF2-40B4-BE49-F238E27FC236}">
                <a16:creationId xmlns:a16="http://schemas.microsoft.com/office/drawing/2014/main" id="{18E7581B-9E13-45FF-9114-AD3F0F4EB662}"/>
              </a:ext>
            </a:extLst>
          </p:cNvPr>
          <p:cNvSpPr txBox="1">
            <a:spLocks noChangeArrowheads="1"/>
          </p:cNvSpPr>
          <p:nvPr/>
        </p:nvSpPr>
        <p:spPr bwMode="auto">
          <a:xfrm>
            <a:off x="1382224" y="969018"/>
            <a:ext cx="7633146" cy="41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Qualora ci fosse una soluzione che include tutti pianeti a </a:t>
            </a:r>
            <a:r>
              <a:rPr lang="it-IT" altLang="it-IT" sz="1200" b="0" dirty="0" err="1"/>
              <a:t>rank</a:t>
            </a:r>
            <a:r>
              <a:rPr lang="it-IT" altLang="it-IT" sz="1200" b="0" dirty="0"/>
              <a:t> penalizzato, non ci sarebbe stallo, perché l’astronave sceglierebbe comunque quella a </a:t>
            </a:r>
            <a:r>
              <a:rPr lang="it-IT" altLang="it-IT" sz="1200" b="0" dirty="0" err="1"/>
              <a:t>rank</a:t>
            </a:r>
            <a:r>
              <a:rPr lang="it-IT" altLang="it-IT" sz="1200" b="0" dirty="0"/>
              <a:t> più alto, e nel caso di tutti pianeti penalizzati sceglie a caso</a:t>
            </a:r>
          </a:p>
        </p:txBody>
      </p:sp>
      <p:sp>
        <p:nvSpPr>
          <p:cNvPr id="79" name="Rettangolo con angoli arrotondati 78">
            <a:extLst>
              <a:ext uri="{FF2B5EF4-FFF2-40B4-BE49-F238E27FC236}">
                <a16:creationId xmlns:a16="http://schemas.microsoft.com/office/drawing/2014/main" id="{FFCDB9DF-C865-4FAA-B11E-5E3EA372455C}"/>
              </a:ext>
            </a:extLst>
          </p:cNvPr>
          <p:cNvSpPr/>
          <p:nvPr/>
        </p:nvSpPr>
        <p:spPr bwMode="auto">
          <a:xfrm>
            <a:off x="4746184" y="4029170"/>
            <a:ext cx="722517" cy="29368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t>-4000</a:t>
            </a:r>
            <a:endParaRPr kumimoji="0" lang="it-IT" sz="1200" b="1" i="0" u="none" strike="noStrike" cap="none" normalizeH="0" baseline="0" dirty="0">
              <a:ln>
                <a:noFill/>
              </a:ln>
              <a:solidFill>
                <a:schemeClr val="tx1"/>
              </a:solidFill>
              <a:effectLst/>
            </a:endParaRPr>
          </a:p>
        </p:txBody>
      </p:sp>
      <p:sp>
        <p:nvSpPr>
          <p:cNvPr id="80" name="Rettangolo con angoli arrotondati 79">
            <a:extLst>
              <a:ext uri="{FF2B5EF4-FFF2-40B4-BE49-F238E27FC236}">
                <a16:creationId xmlns:a16="http://schemas.microsoft.com/office/drawing/2014/main" id="{0B53E33D-A9E6-49BA-AAA0-A471D154BECD}"/>
              </a:ext>
            </a:extLst>
          </p:cNvPr>
          <p:cNvSpPr/>
          <p:nvPr/>
        </p:nvSpPr>
        <p:spPr bwMode="auto">
          <a:xfrm>
            <a:off x="5269525" y="2559703"/>
            <a:ext cx="722517" cy="29368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t>-4000</a:t>
            </a:r>
            <a:endParaRPr kumimoji="0" lang="it-IT" sz="1200" b="1" i="0" u="none" strike="noStrike" cap="none" normalizeH="0" baseline="0" dirty="0">
              <a:ln>
                <a:noFill/>
              </a:ln>
              <a:solidFill>
                <a:schemeClr val="tx1"/>
              </a:solidFill>
              <a:effectLst/>
            </a:endParaRPr>
          </a:p>
        </p:txBody>
      </p:sp>
      <p:sp>
        <p:nvSpPr>
          <p:cNvPr id="81" name="Rettangolo con angoli arrotondati 80">
            <a:extLst>
              <a:ext uri="{FF2B5EF4-FFF2-40B4-BE49-F238E27FC236}">
                <a16:creationId xmlns:a16="http://schemas.microsoft.com/office/drawing/2014/main" id="{671E57AB-BE83-4407-BFD8-5F6EF5FF0FB5}"/>
              </a:ext>
            </a:extLst>
          </p:cNvPr>
          <p:cNvSpPr/>
          <p:nvPr/>
        </p:nvSpPr>
        <p:spPr bwMode="auto">
          <a:xfrm>
            <a:off x="4369591" y="1876397"/>
            <a:ext cx="722517" cy="29368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t>-4000</a:t>
            </a:r>
            <a:endParaRPr kumimoji="0" lang="it-IT" sz="1200" b="1" i="0" u="none" strike="noStrike" cap="none" normalizeH="0" baseline="0" dirty="0">
              <a:ln>
                <a:noFill/>
              </a:ln>
              <a:solidFill>
                <a:schemeClr val="tx1"/>
              </a:solidFill>
              <a:effectLst/>
            </a:endParaRPr>
          </a:p>
        </p:txBody>
      </p:sp>
      <p:sp>
        <p:nvSpPr>
          <p:cNvPr id="85" name="Fumetto: rettangolo con angoli arrotondati 84">
            <a:extLst>
              <a:ext uri="{FF2B5EF4-FFF2-40B4-BE49-F238E27FC236}">
                <a16:creationId xmlns:a16="http://schemas.microsoft.com/office/drawing/2014/main" id="{D81DB514-105A-4FCD-A601-2F5F770EF9DA}"/>
              </a:ext>
            </a:extLst>
          </p:cNvPr>
          <p:cNvSpPr/>
          <p:nvPr/>
        </p:nvSpPr>
        <p:spPr bwMode="auto">
          <a:xfrm>
            <a:off x="1443588" y="2613809"/>
            <a:ext cx="956345" cy="1085469"/>
          </a:xfrm>
          <a:prstGeom prst="wedgeRoundRectCallout">
            <a:avLst>
              <a:gd name="adj1" fmla="val 171592"/>
              <a:gd name="adj2" fmla="val -49148"/>
              <a:gd name="adj3" fmla="val 1666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900" b="1" i="0" u="none" strike="noStrike" cap="none" normalizeH="0" baseline="0" dirty="0">
                <a:ln>
                  <a:noFill/>
                </a:ln>
                <a:solidFill>
                  <a:schemeClr val="bg1"/>
                </a:solidFill>
                <a:effectLst/>
                <a:latin typeface="Georgia" panose="02040502050405020303" pitchFamily="18" charset="0"/>
              </a:rPr>
              <a:t>Conviene scegliere</a:t>
            </a:r>
            <a:r>
              <a:rPr kumimoji="0" lang="it-IT" sz="900" b="1" i="0" u="none" strike="noStrike" cap="none" normalizeH="0" dirty="0">
                <a:ln>
                  <a:noFill/>
                </a:ln>
                <a:solidFill>
                  <a:schemeClr val="bg1"/>
                </a:solidFill>
                <a:effectLst/>
                <a:latin typeface="Georgia" panose="02040502050405020303" pitchFamily="18" charset="0"/>
              </a:rPr>
              <a:t> un pianeta a caso, per esempio il pianeta 3</a:t>
            </a:r>
            <a:endParaRPr kumimoji="0" lang="it-IT" sz="900" b="1" i="0" u="none" strike="noStrike" cap="none" normalizeH="0" baseline="0" dirty="0">
              <a:ln>
                <a:noFill/>
              </a:ln>
              <a:solidFill>
                <a:schemeClr val="bg1"/>
              </a:solidFill>
              <a:effectLst/>
              <a:latin typeface="Georgia" panose="02040502050405020303" pitchFamily="18" charset="0"/>
            </a:endParaRPr>
          </a:p>
        </p:txBody>
      </p:sp>
      <p:cxnSp>
        <p:nvCxnSpPr>
          <p:cNvPr id="86" name="Connettore diritto 85">
            <a:extLst>
              <a:ext uri="{FF2B5EF4-FFF2-40B4-BE49-F238E27FC236}">
                <a16:creationId xmlns:a16="http://schemas.microsoft.com/office/drawing/2014/main" id="{A1FE9A55-55C3-402A-8928-24A55E5DB13C}"/>
              </a:ext>
            </a:extLst>
          </p:cNvPr>
          <p:cNvCxnSpPr>
            <a:cxnSpLocks/>
            <a:stCxn id="116" idx="6"/>
            <a:endCxn id="117" idx="2"/>
          </p:cNvCxnSpPr>
          <p:nvPr/>
        </p:nvCxnSpPr>
        <p:spPr bwMode="auto">
          <a:xfrm>
            <a:off x="4338177" y="2879839"/>
            <a:ext cx="102108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1017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7"/>
                                        </p:tgtEl>
                                      </p:cBhvr>
                                    </p:animEffect>
                                    <p:set>
                                      <p:cBhvr>
                                        <p:cTn id="32" dur="1" fill="hold">
                                          <p:stCondLst>
                                            <p:cond delay="499"/>
                                          </p:stCondLst>
                                        </p:cTn>
                                        <p:tgtEl>
                                          <p:spTgt spid="8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9"/>
                                        </p:tgtEl>
                                      </p:cBhvr>
                                    </p:animEffect>
                                    <p:set>
                                      <p:cBhvr>
                                        <p:cTn id="35" dur="1" fill="hold">
                                          <p:stCondLst>
                                            <p:cond delay="499"/>
                                          </p:stCondLst>
                                        </p:cTn>
                                        <p:tgtEl>
                                          <p:spTgt spid="7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80"/>
                                        </p:tgtEl>
                                      </p:cBhvr>
                                    </p:animEffect>
                                    <p:set>
                                      <p:cBhvr>
                                        <p:cTn id="38" dur="1" fill="hold">
                                          <p:stCondLst>
                                            <p:cond delay="499"/>
                                          </p:stCondLst>
                                        </p:cTn>
                                        <p:tgtEl>
                                          <p:spTgt spid="8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1"/>
                                        </p:tgtEl>
                                      </p:cBhvr>
                                    </p:animEffect>
                                    <p:set>
                                      <p:cBhvr>
                                        <p:cTn id="41" dur="1" fill="hold">
                                          <p:stCondLst>
                                            <p:cond delay="499"/>
                                          </p:stCondLst>
                                        </p:cTn>
                                        <p:tgtEl>
                                          <p:spTgt spid="81"/>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85"/>
                                        </p:tgtEl>
                                      </p:cBhvr>
                                    </p:animEffect>
                                    <p:set>
                                      <p:cBhvr>
                                        <p:cTn id="54" dur="1" fill="hold">
                                          <p:stCondLst>
                                            <p:cond delay="499"/>
                                          </p:stCondLst>
                                        </p:cTn>
                                        <p:tgtEl>
                                          <p:spTgt spid="8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5E-6 4.99537E-6 L 0.19497 0.00092 " pathEditMode="relative" rAng="0" ptsTypes="AA">
                                      <p:cBhvr>
                                        <p:cTn id="58" dur="2000" fill="hold"/>
                                        <p:tgtEl>
                                          <p:spTgt spid="138"/>
                                        </p:tgtEl>
                                        <p:attrNameLst>
                                          <p:attrName>ppt_x</p:attrName>
                                          <p:attrName>ppt_y</p:attrName>
                                        </p:attrNameLst>
                                      </p:cBhvr>
                                      <p:rCtr x="9740" y="31"/>
                                    </p:animMotion>
                                  </p:childTnLst>
                                </p:cTn>
                              </p:par>
                              <p:par>
                                <p:cTn id="59" presetID="10"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19" grpId="0"/>
      <p:bldP spid="19" grpId="1"/>
      <p:bldP spid="79" grpId="0" animBg="1"/>
      <p:bldP spid="79" grpId="1" animBg="1"/>
      <p:bldP spid="80" grpId="0" animBg="1"/>
      <p:bldP spid="80" grpId="1" animBg="1"/>
      <p:bldP spid="81" grpId="0" animBg="1"/>
      <p:bldP spid="81" grpId="1" animBg="1"/>
      <p:bldP spid="85" grpId="0" animBg="1"/>
      <p:bldP spid="8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Confronto</a:t>
            </a:r>
            <a:r>
              <a:rPr lang="en-US" altLang="it-IT" dirty="0"/>
              <a:t> </a:t>
            </a:r>
            <a:r>
              <a:rPr lang="en-US" altLang="it-IT" dirty="0" err="1"/>
              <a:t>tra</a:t>
            </a:r>
            <a:r>
              <a:rPr lang="en-US" altLang="it-IT" dirty="0"/>
              <a:t> </a:t>
            </a:r>
            <a:r>
              <a:rPr lang="en-US" altLang="it-IT" dirty="0" err="1"/>
              <a:t>soluzioni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47</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78210"/>
            <a:ext cx="7633146" cy="41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Tra</a:t>
            </a:r>
            <a:r>
              <a:rPr lang="en-US" altLang="it-IT" sz="1200" b="0" dirty="0"/>
              <a:t> </a:t>
            </a:r>
            <a:r>
              <a:rPr lang="en-US" altLang="it-IT" sz="1200" b="0" dirty="0" err="1"/>
              <a:t>tutte</a:t>
            </a:r>
            <a:r>
              <a:rPr lang="en-US" altLang="it-IT" sz="1200" b="0" dirty="0"/>
              <a:t> le </a:t>
            </a:r>
            <a:r>
              <a:rPr lang="en-US" altLang="it-IT" sz="1200" b="0" dirty="0" err="1"/>
              <a:t>soluzioni</a:t>
            </a:r>
            <a:r>
              <a:rPr lang="en-US" altLang="it-IT" sz="1200" b="0" dirty="0"/>
              <a:t> </a:t>
            </a:r>
            <a:r>
              <a:rPr lang="en-US" altLang="it-IT" sz="1200" b="0" dirty="0" err="1"/>
              <a:t>trovate</a:t>
            </a:r>
            <a:r>
              <a:rPr lang="en-US" altLang="it-IT" sz="1200" b="0" dirty="0"/>
              <a:t>, Andiamo </a:t>
            </a:r>
            <a:r>
              <a:rPr lang="en-US" altLang="it-IT" sz="1200" b="0" dirty="0" err="1"/>
              <a:t>quindi</a:t>
            </a:r>
            <a:r>
              <a:rPr lang="en-US" altLang="it-IT" sz="1200" b="0" dirty="0"/>
              <a:t> a fare un </a:t>
            </a:r>
            <a:r>
              <a:rPr lang="en-US" altLang="it-IT" sz="1200" b="0" dirty="0" err="1"/>
              <a:t>confronto</a:t>
            </a:r>
            <a:r>
              <a:rPr lang="en-US" altLang="it-IT" sz="1200" b="0" dirty="0"/>
              <a:t> </a:t>
            </a:r>
            <a:r>
              <a:rPr lang="en-US" altLang="it-IT" sz="1200" b="0" dirty="0" err="1"/>
              <a:t>tra</a:t>
            </a:r>
            <a:r>
              <a:rPr lang="en-US" altLang="it-IT" sz="1200" b="0" dirty="0"/>
              <a:t> tempi di </a:t>
            </a:r>
            <a:r>
              <a:rPr lang="en-US" altLang="it-IT" sz="1200" b="0" dirty="0" err="1"/>
              <a:t>calcolo</a:t>
            </a:r>
            <a:r>
              <a:rPr lang="en-US" altLang="it-IT" sz="1200" b="0" dirty="0"/>
              <a:t> e </a:t>
            </a:r>
            <a:r>
              <a:rPr lang="en-US" altLang="it-IT" sz="1200" b="0" dirty="0" err="1"/>
              <a:t>qualità</a:t>
            </a:r>
            <a:r>
              <a:rPr lang="en-US" altLang="it-IT" sz="1200" b="0" dirty="0"/>
              <a:t> </a:t>
            </a:r>
            <a:r>
              <a:rPr lang="en-US" altLang="it-IT" sz="1200" b="0" dirty="0" err="1"/>
              <a:t>della</a:t>
            </a:r>
            <a:r>
              <a:rPr lang="en-US" altLang="it-IT" sz="1200" b="0" dirty="0"/>
              <a:t> </a:t>
            </a:r>
            <a:r>
              <a:rPr lang="en-US" altLang="it-IT" sz="1200" b="0" dirty="0" err="1"/>
              <a:t>soluzione</a:t>
            </a:r>
            <a:r>
              <a:rPr lang="en-US" altLang="it-IT" sz="1200" b="0" dirty="0"/>
              <a:t> </a:t>
            </a:r>
            <a:r>
              <a:rPr lang="en-US" altLang="it-IT" sz="1200" b="0" dirty="0" err="1"/>
              <a:t>ottenuta</a:t>
            </a:r>
            <a:r>
              <a:rPr lang="en-US" altLang="it-IT" sz="1200" b="0" dirty="0"/>
              <a:t>, per </a:t>
            </a:r>
            <a:r>
              <a:rPr lang="en-US" altLang="it-IT" sz="1200" b="0" dirty="0" err="1"/>
              <a:t>convincerci</a:t>
            </a:r>
            <a:r>
              <a:rPr lang="en-US" altLang="it-IT" sz="1200" b="0" dirty="0"/>
              <a:t> </a:t>
            </a:r>
            <a:r>
              <a:rPr lang="en-US" altLang="it-IT" sz="1200" b="0" dirty="0" err="1"/>
              <a:t>ancora</a:t>
            </a:r>
            <a:r>
              <a:rPr lang="en-US" altLang="it-IT" sz="1200" b="0" dirty="0"/>
              <a:t> una volta </a:t>
            </a:r>
            <a:r>
              <a:rPr lang="en-US" altLang="it-IT" sz="1200" b="0" dirty="0" err="1"/>
              <a:t>che</a:t>
            </a:r>
            <a:r>
              <a:rPr lang="en-US" altLang="it-IT" sz="1200" b="0" dirty="0"/>
              <a:t> la </a:t>
            </a:r>
            <a:r>
              <a:rPr lang="en-US" altLang="it-IT" sz="1200" b="0" dirty="0" err="1"/>
              <a:t>soluzione</a:t>
            </a:r>
            <a:r>
              <a:rPr lang="en-US" altLang="it-IT" sz="1200" b="0" dirty="0"/>
              <a:t> </a:t>
            </a:r>
            <a:r>
              <a:rPr lang="en-US" altLang="it-IT" sz="1200" b="0" dirty="0" err="1"/>
              <a:t>ottimizzata</a:t>
            </a:r>
            <a:r>
              <a:rPr lang="en-US" altLang="it-IT" sz="1200" b="0" dirty="0"/>
              <a:t> è </a:t>
            </a:r>
            <a:r>
              <a:rPr lang="en-US" altLang="it-IT" sz="1200" b="0" dirty="0" err="1"/>
              <a:t>quella</a:t>
            </a:r>
            <a:r>
              <a:rPr lang="en-US" altLang="it-IT" sz="1200" b="0" dirty="0"/>
              <a:t> </a:t>
            </a:r>
            <a:r>
              <a:rPr lang="en-US" altLang="it-IT" sz="1200" b="0" dirty="0" err="1"/>
              <a:t>che</a:t>
            </a:r>
            <a:r>
              <a:rPr lang="en-US" altLang="it-IT" sz="1200" b="0" dirty="0"/>
              <a:t> mi da un trade off </a:t>
            </a:r>
            <a:r>
              <a:rPr lang="en-US" altLang="it-IT" sz="1200" b="0" dirty="0" err="1"/>
              <a:t>migliore</a:t>
            </a:r>
            <a:endParaRPr lang="en-US" altLang="it-IT" sz="1200" b="0" dirty="0"/>
          </a:p>
        </p:txBody>
      </p:sp>
      <p:graphicFrame>
        <p:nvGraphicFramePr>
          <p:cNvPr id="5" name="Grafico 4">
            <a:extLst>
              <a:ext uri="{FF2B5EF4-FFF2-40B4-BE49-F238E27FC236}">
                <a16:creationId xmlns:a16="http://schemas.microsoft.com/office/drawing/2014/main" id="{0F4C8D99-B5B8-4FAB-8B8D-492F83F7067F}"/>
              </a:ext>
            </a:extLst>
          </p:cNvPr>
          <p:cNvGraphicFramePr/>
          <p:nvPr>
            <p:extLst>
              <p:ext uri="{D42A27DB-BD31-4B8C-83A1-F6EECF244321}">
                <p14:modId xmlns:p14="http://schemas.microsoft.com/office/powerpoint/2010/main" val="332962029"/>
              </p:ext>
            </p:extLst>
          </p:nvPr>
        </p:nvGraphicFramePr>
        <p:xfrm>
          <a:off x="2423678" y="1684266"/>
          <a:ext cx="5592490" cy="2825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921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Confronto</a:t>
            </a:r>
            <a:r>
              <a:rPr lang="en-US" altLang="it-IT" dirty="0"/>
              <a:t> </a:t>
            </a:r>
            <a:r>
              <a:rPr lang="en-US" altLang="it-IT" dirty="0" err="1"/>
              <a:t>tra</a:t>
            </a:r>
            <a:r>
              <a:rPr lang="en-US" altLang="it-IT" dirty="0"/>
              <a:t> </a:t>
            </a:r>
            <a:r>
              <a:rPr lang="en-US" altLang="it-IT" dirty="0" err="1"/>
              <a:t>soluzioni</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48</a:t>
            </a:fld>
            <a:endParaRPr lang="ru-RU" altLang="it-IT" dirty="0"/>
          </a:p>
        </p:txBody>
      </p:sp>
      <p:sp>
        <p:nvSpPr>
          <p:cNvPr id="26" name="Rectangle 3">
            <a:extLst>
              <a:ext uri="{FF2B5EF4-FFF2-40B4-BE49-F238E27FC236}">
                <a16:creationId xmlns:a16="http://schemas.microsoft.com/office/drawing/2014/main" id="{93570DA4-35AE-4662-AFD6-DC98BCC09CC8}"/>
              </a:ext>
            </a:extLst>
          </p:cNvPr>
          <p:cNvSpPr txBox="1">
            <a:spLocks noChangeArrowheads="1"/>
          </p:cNvSpPr>
          <p:nvPr/>
        </p:nvSpPr>
        <p:spPr bwMode="auto">
          <a:xfrm>
            <a:off x="1403350" y="1060376"/>
            <a:ext cx="7633146" cy="154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Come </a:t>
            </a:r>
            <a:r>
              <a:rPr lang="en-US" altLang="it-IT" sz="1200" b="0" dirty="0" err="1"/>
              <a:t>si</a:t>
            </a:r>
            <a:r>
              <a:rPr lang="en-US" altLang="it-IT" sz="1200" b="0" dirty="0"/>
              <a:t> </a:t>
            </a:r>
            <a:r>
              <a:rPr lang="en-US" altLang="it-IT" sz="1200" b="0" dirty="0" err="1"/>
              <a:t>vede</a:t>
            </a:r>
            <a:r>
              <a:rPr lang="en-US" altLang="it-IT" sz="1200" b="0" dirty="0"/>
              <a:t>, </a:t>
            </a:r>
            <a:r>
              <a:rPr lang="en-US" altLang="it-IT" sz="1200" b="0" dirty="0" err="1"/>
              <a:t>sicuramente</a:t>
            </a:r>
            <a:r>
              <a:rPr lang="en-US" altLang="it-IT" sz="1200" b="0" dirty="0"/>
              <a:t> la </a:t>
            </a:r>
            <a:r>
              <a:rPr lang="en-US" altLang="it-IT" sz="1200" b="0" dirty="0" err="1"/>
              <a:t>soluzione</a:t>
            </a:r>
            <a:r>
              <a:rPr lang="en-US" altLang="it-IT" sz="1200" b="0" dirty="0"/>
              <a:t> </a:t>
            </a:r>
            <a:r>
              <a:rPr lang="en-US" altLang="it-IT" sz="1200" b="0" dirty="0" err="1"/>
              <a:t>che</a:t>
            </a:r>
            <a:r>
              <a:rPr lang="en-US" altLang="it-IT" sz="1200" b="0" dirty="0"/>
              <a:t> </a:t>
            </a:r>
            <a:r>
              <a:rPr lang="en-US" altLang="it-IT" sz="1200" b="0" dirty="0" err="1"/>
              <a:t>teneva</a:t>
            </a:r>
            <a:r>
              <a:rPr lang="en-US" altLang="it-IT" sz="1200" b="0" dirty="0"/>
              <a:t> </a:t>
            </a:r>
            <a:r>
              <a:rPr lang="en-US" altLang="it-IT" sz="1200" b="0" dirty="0" err="1"/>
              <a:t>conto</a:t>
            </a:r>
            <a:r>
              <a:rPr lang="en-US" altLang="it-IT" sz="1200" b="0" dirty="0"/>
              <a:t> </a:t>
            </a:r>
            <a:r>
              <a:rPr lang="en-US" altLang="it-IT" sz="1200" b="0" dirty="0" err="1"/>
              <a:t>dei</a:t>
            </a:r>
            <a:r>
              <a:rPr lang="en-US" altLang="it-IT" sz="1200" b="0" dirty="0"/>
              <a:t> soli </a:t>
            </a:r>
            <a:r>
              <a:rPr lang="en-US" altLang="it-IT" sz="1200" b="0" dirty="0" err="1"/>
              <a:t>costi</a:t>
            </a:r>
            <a:r>
              <a:rPr lang="en-US" altLang="it-IT" sz="1200" b="0" dirty="0"/>
              <a:t> </a:t>
            </a:r>
            <a:r>
              <a:rPr lang="en-US" altLang="it-IT" sz="1200" b="0" dirty="0" err="1"/>
              <a:t>degli</a:t>
            </a:r>
            <a:r>
              <a:rPr lang="en-US" altLang="it-IT" sz="1200" b="0" dirty="0"/>
              <a:t> </a:t>
            </a:r>
            <a:r>
              <a:rPr lang="en-US" altLang="it-IT" sz="1200" b="0" dirty="0" err="1"/>
              <a:t>archi</a:t>
            </a:r>
            <a:r>
              <a:rPr lang="en-US" altLang="it-IT" sz="1200" b="0" dirty="0"/>
              <a:t> è </a:t>
            </a:r>
            <a:r>
              <a:rPr lang="en-US" altLang="it-IT" sz="1200" b="0" dirty="0" err="1"/>
              <a:t>quella</a:t>
            </a:r>
            <a:r>
              <a:rPr lang="en-US" altLang="it-IT" sz="1200" b="0" dirty="0"/>
              <a:t> di </a:t>
            </a:r>
            <a:r>
              <a:rPr lang="en-US" altLang="it-IT" sz="1200" b="0" dirty="0" err="1"/>
              <a:t>scarso</a:t>
            </a:r>
            <a:r>
              <a:rPr lang="en-US" altLang="it-IT" sz="1200" b="0" dirty="0"/>
              <a:t> </a:t>
            </a:r>
            <a:r>
              <a:rPr lang="en-US" altLang="it-IT" sz="1200" b="0" dirty="0" err="1"/>
              <a:t>rango</a:t>
            </a:r>
            <a:r>
              <a:rPr lang="en-US" altLang="it-IT" sz="1200" b="0" dirty="0"/>
              <a:t>, </a:t>
            </a:r>
            <a:r>
              <a:rPr lang="en-US" altLang="it-IT" sz="1200" b="0" dirty="0" err="1"/>
              <a:t>mentre</a:t>
            </a:r>
            <a:r>
              <a:rPr lang="en-US" altLang="it-IT" sz="1200" b="0" dirty="0"/>
              <a:t> le successive </a:t>
            </a:r>
            <a:r>
              <a:rPr lang="en-US" altLang="it-IT" sz="1200" b="0" dirty="0" err="1"/>
              <a:t>danno</a:t>
            </a:r>
            <a:r>
              <a:rPr lang="en-US" altLang="it-IT" sz="1200" b="0" dirty="0"/>
              <a:t> un </a:t>
            </a:r>
            <a:r>
              <a:rPr lang="en-US" altLang="it-IT" sz="1200" b="0" dirty="0" err="1"/>
              <a:t>punteggio</a:t>
            </a:r>
            <a:r>
              <a:rPr lang="en-US" altLang="it-IT" sz="1200" b="0" dirty="0"/>
              <a:t> </a:t>
            </a:r>
            <a:r>
              <a:rPr lang="en-US" altLang="it-IT" sz="1200" b="0" dirty="0" err="1"/>
              <a:t>decisamente</a:t>
            </a:r>
            <a:r>
              <a:rPr lang="en-US" altLang="it-IT" sz="1200" b="0" dirty="0"/>
              <a:t> </a:t>
            </a:r>
            <a:r>
              <a:rPr lang="en-US" altLang="it-IT" sz="1200" b="0" dirty="0" err="1"/>
              <a:t>più</a:t>
            </a:r>
            <a:r>
              <a:rPr lang="en-US" altLang="it-IT" sz="1200" b="0" dirty="0"/>
              <a:t> </a:t>
            </a:r>
            <a:r>
              <a:rPr lang="en-US" altLang="it-IT" sz="1200" b="0" dirty="0" err="1"/>
              <a:t>elevato</a:t>
            </a:r>
            <a:r>
              <a:rPr lang="en-US" altLang="it-IT" sz="1200" b="0" dirty="0"/>
              <a:t> </a:t>
            </a:r>
            <a:r>
              <a:rPr lang="en-US" altLang="it-IT" sz="1200" b="0" dirty="0" err="1"/>
              <a:t>considerando</a:t>
            </a:r>
            <a:r>
              <a:rPr lang="en-US" altLang="it-IT" sz="1200" b="0" dirty="0"/>
              <a:t> il </a:t>
            </a:r>
            <a:r>
              <a:rPr lang="en-US" altLang="it-IT" sz="1200" b="0" dirty="0" err="1"/>
              <a:t>numero</a:t>
            </a:r>
            <a:r>
              <a:rPr lang="en-US" altLang="it-IT" sz="1200" b="0" dirty="0"/>
              <a:t> di </a:t>
            </a:r>
            <a:r>
              <a:rPr lang="en-US" altLang="it-IT" sz="1200" b="0" dirty="0" err="1"/>
              <a:t>pianeti</a:t>
            </a:r>
            <a:r>
              <a:rPr lang="en-US" altLang="it-IT" sz="1200" b="0" dirty="0"/>
              <a:t> </a:t>
            </a:r>
            <a:r>
              <a:rPr lang="en-US" altLang="it-IT" sz="1200" b="0" dirty="0" err="1"/>
              <a:t>singoli</a:t>
            </a:r>
            <a:r>
              <a:rPr lang="en-US" altLang="it-IT" sz="1200" b="0" dirty="0"/>
              <a:t> </a:t>
            </a:r>
            <a:r>
              <a:rPr lang="en-US" altLang="it-IT" sz="1200" b="0" dirty="0" err="1"/>
              <a:t>visitati</a:t>
            </a:r>
            <a:r>
              <a:rPr lang="en-US" altLang="it-IT" sz="1200" b="0" dirty="0"/>
              <a:t> e il </a:t>
            </a:r>
            <a:r>
              <a:rPr lang="en-US" altLang="it-IT" sz="1200" b="0" dirty="0" err="1"/>
              <a:t>quantitativo</a:t>
            </a:r>
            <a:r>
              <a:rPr lang="en-US" altLang="it-IT" sz="1200" b="0" dirty="0"/>
              <a:t> di </a:t>
            </a:r>
            <a:r>
              <a:rPr lang="en-US" altLang="it-IT" sz="1200" b="0" dirty="0" err="1"/>
              <a:t>liquidi</a:t>
            </a:r>
            <a:r>
              <a:rPr lang="en-US" altLang="it-IT" sz="1200" b="0" dirty="0"/>
              <a:t> </a:t>
            </a:r>
            <a:r>
              <a:rPr lang="en-US" altLang="it-IT" sz="1200" b="0" dirty="0" err="1"/>
              <a:t>che</a:t>
            </a:r>
            <a:r>
              <a:rPr lang="en-US" altLang="it-IT" sz="1200" b="0" dirty="0"/>
              <a:t> </a:t>
            </a:r>
            <a:r>
              <a:rPr lang="en-US" altLang="it-IT" sz="1200" b="0" dirty="0" err="1"/>
              <a:t>raccolgo</a:t>
            </a:r>
            <a:r>
              <a:rPr lang="en-US" altLang="it-IT" sz="1200" b="0" dirty="0"/>
              <a:t>.</a:t>
            </a:r>
          </a:p>
          <a:p>
            <a:pPr marL="0" indent="0">
              <a:lnSpc>
                <a:spcPct val="90000"/>
              </a:lnSpc>
              <a:buNone/>
            </a:pPr>
            <a:endParaRPr lang="en-US" altLang="it-IT" sz="1200" b="0" dirty="0"/>
          </a:p>
          <a:p>
            <a:pPr marL="0" indent="0">
              <a:lnSpc>
                <a:spcPct val="90000"/>
              </a:lnSpc>
              <a:buNone/>
            </a:pPr>
            <a:r>
              <a:rPr lang="en-US" altLang="it-IT" sz="1200" b="0" dirty="0"/>
              <a:t>La </a:t>
            </a:r>
            <a:r>
              <a:rPr lang="en-US" altLang="it-IT" sz="1200" b="0" dirty="0" err="1"/>
              <a:t>soluzione</a:t>
            </a:r>
            <a:r>
              <a:rPr lang="en-US" altLang="it-IT" sz="1200" b="0" dirty="0"/>
              <a:t> </a:t>
            </a:r>
            <a:r>
              <a:rPr lang="en-US" altLang="it-IT" sz="1200" b="0" dirty="0" err="1"/>
              <a:t>migliore</a:t>
            </a:r>
            <a:r>
              <a:rPr lang="en-US" altLang="it-IT" sz="1200" b="0" dirty="0"/>
              <a:t> è </a:t>
            </a:r>
            <a:r>
              <a:rPr lang="en-US" altLang="it-IT" sz="1200" b="0" dirty="0" err="1"/>
              <a:t>quindi</a:t>
            </a:r>
            <a:r>
              <a:rPr lang="en-US" altLang="it-IT" sz="1200" b="0" dirty="0"/>
              <a:t> </a:t>
            </a:r>
            <a:r>
              <a:rPr lang="en-US" altLang="it-IT" sz="1200" b="0" dirty="0" err="1"/>
              <a:t>sicuramente</a:t>
            </a:r>
            <a:r>
              <a:rPr lang="en-US" altLang="it-IT" sz="1200" b="0" dirty="0"/>
              <a:t> </a:t>
            </a:r>
            <a:r>
              <a:rPr lang="en-US" altLang="it-IT" sz="1200" b="0" dirty="0" err="1"/>
              <a:t>l’ultima</a:t>
            </a:r>
            <a:r>
              <a:rPr lang="en-US" altLang="it-IT" sz="1200" b="0" dirty="0"/>
              <a:t>, </a:t>
            </a:r>
            <a:r>
              <a:rPr lang="en-US" altLang="it-IT" sz="1200" b="0" dirty="0" err="1"/>
              <a:t>che</a:t>
            </a:r>
            <a:r>
              <a:rPr lang="en-US" altLang="it-IT" sz="1200" b="0" dirty="0"/>
              <a:t> mi da un </a:t>
            </a:r>
            <a:r>
              <a:rPr lang="en-US" altLang="it-IT" sz="1200" b="0" dirty="0" err="1"/>
              <a:t>punteggio</a:t>
            </a:r>
            <a:r>
              <a:rPr lang="en-US" altLang="it-IT" sz="1200" b="0" dirty="0"/>
              <a:t> </a:t>
            </a:r>
            <a:r>
              <a:rPr lang="en-US" altLang="it-IT" sz="1200" b="0" dirty="0" err="1"/>
              <a:t>che</a:t>
            </a:r>
            <a:r>
              <a:rPr lang="en-US" altLang="it-IT" sz="1200" b="0" dirty="0"/>
              <a:t> non è il </a:t>
            </a:r>
            <a:r>
              <a:rPr lang="en-US" altLang="it-IT" sz="1200" b="0" dirty="0" err="1"/>
              <a:t>più</a:t>
            </a:r>
            <a:r>
              <a:rPr lang="en-US" altLang="it-IT" sz="1200" b="0" dirty="0"/>
              <a:t> alto </a:t>
            </a:r>
            <a:r>
              <a:rPr lang="en-US" altLang="it-IT" sz="1200" b="0" dirty="0" err="1"/>
              <a:t>ottenibile</a:t>
            </a:r>
            <a:r>
              <a:rPr lang="en-US" altLang="it-IT" sz="1200" b="0" dirty="0"/>
              <a:t>, ma </a:t>
            </a:r>
            <a:r>
              <a:rPr lang="en-US" altLang="it-IT" sz="1200" b="0" dirty="0" err="1"/>
              <a:t>che</a:t>
            </a:r>
            <a:r>
              <a:rPr lang="en-US" altLang="it-IT" sz="1200" b="0" dirty="0"/>
              <a:t> </a:t>
            </a:r>
            <a:r>
              <a:rPr lang="en-US" altLang="it-IT" sz="1200" b="0" dirty="0" err="1"/>
              <a:t>si</a:t>
            </a:r>
            <a:r>
              <a:rPr lang="en-US" altLang="it-IT" sz="1200" b="0" dirty="0"/>
              <a:t> </a:t>
            </a:r>
            <a:r>
              <a:rPr lang="en-US" altLang="it-IT" sz="1200" b="0" dirty="0" err="1"/>
              <a:t>ottiene</a:t>
            </a:r>
            <a:r>
              <a:rPr lang="en-US" altLang="it-IT" sz="1200" b="0" dirty="0"/>
              <a:t> in un tempo </a:t>
            </a:r>
            <a:r>
              <a:rPr lang="en-US" altLang="it-IT" sz="1200" b="0" dirty="0" err="1"/>
              <a:t>decisamente</a:t>
            </a:r>
            <a:r>
              <a:rPr lang="en-US" altLang="it-IT" sz="1200" b="0" dirty="0"/>
              <a:t> </a:t>
            </a:r>
            <a:r>
              <a:rPr lang="en-US" altLang="it-IT" sz="1200" b="0" dirty="0" err="1"/>
              <a:t>più</a:t>
            </a:r>
            <a:r>
              <a:rPr lang="en-US" altLang="it-IT" sz="1200" b="0" dirty="0"/>
              <a:t> </a:t>
            </a:r>
            <a:r>
              <a:rPr lang="en-US" altLang="it-IT" sz="1200" b="0" dirty="0" err="1"/>
              <a:t>ragionevole</a:t>
            </a:r>
            <a:r>
              <a:rPr lang="en-US" altLang="it-IT" sz="1200" b="0" dirty="0"/>
              <a:t> rispetto </a:t>
            </a:r>
            <a:r>
              <a:rPr lang="en-US" altLang="it-IT" sz="1200" b="0" dirty="0" err="1"/>
              <a:t>alla</a:t>
            </a:r>
            <a:r>
              <a:rPr lang="en-US" altLang="it-IT" sz="1200" b="0" dirty="0"/>
              <a:t> </a:t>
            </a:r>
            <a:r>
              <a:rPr lang="en-US" altLang="it-IT" sz="1200" b="0" dirty="0" err="1"/>
              <a:t>seconda</a:t>
            </a:r>
            <a:r>
              <a:rPr lang="en-US" altLang="it-IT" sz="1200" b="0" dirty="0"/>
              <a:t> </a:t>
            </a:r>
            <a:r>
              <a:rPr lang="en-US" altLang="it-IT" sz="1200" b="0" dirty="0" err="1"/>
              <a:t>soluzione</a:t>
            </a:r>
            <a:r>
              <a:rPr lang="en-US" altLang="it-IT" sz="1200" b="0" dirty="0"/>
              <a:t>. Per </a:t>
            </a:r>
            <a:r>
              <a:rPr lang="en-US" altLang="it-IT" sz="1200" b="0" dirty="0" err="1"/>
              <a:t>convincerci</a:t>
            </a:r>
            <a:r>
              <a:rPr lang="en-US" altLang="it-IT" sz="1200" b="0" dirty="0"/>
              <a:t> </a:t>
            </a:r>
            <a:r>
              <a:rPr lang="en-US" altLang="it-IT" sz="1200" b="0" dirty="0" err="1"/>
              <a:t>ulteriormente</a:t>
            </a:r>
            <a:r>
              <a:rPr lang="en-US" altLang="it-IT" sz="1200" b="0" dirty="0"/>
              <a:t> </a:t>
            </a:r>
            <a:r>
              <a:rPr lang="en-US" altLang="it-IT" sz="1200" b="0" dirty="0" err="1"/>
              <a:t>possiamo</a:t>
            </a:r>
            <a:r>
              <a:rPr lang="en-US" altLang="it-IT" sz="1200" b="0" dirty="0"/>
              <a:t> </a:t>
            </a:r>
            <a:r>
              <a:rPr lang="en-US" altLang="it-IT" sz="1200" b="0" dirty="0" err="1"/>
              <a:t>considerare</a:t>
            </a:r>
            <a:r>
              <a:rPr lang="en-US" altLang="it-IT" sz="1200" b="0" dirty="0"/>
              <a:t> il </a:t>
            </a:r>
            <a:r>
              <a:rPr lang="en-US" altLang="it-IT" sz="1200" b="0" dirty="0" err="1"/>
              <a:t>numero</a:t>
            </a:r>
            <a:r>
              <a:rPr lang="en-US" altLang="it-IT" sz="1200" b="0" dirty="0"/>
              <a:t> di nodi </a:t>
            </a:r>
            <a:r>
              <a:rPr lang="en-US" altLang="it-IT" sz="1200" b="0" dirty="0" err="1"/>
              <a:t>visitati</a:t>
            </a:r>
            <a:r>
              <a:rPr lang="en-US" altLang="it-IT" sz="1200" b="0" dirty="0"/>
              <a:t> </a:t>
            </a:r>
            <a:r>
              <a:rPr lang="en-US" altLang="it-IT" sz="1200" b="0" dirty="0" err="1"/>
              <a:t>dall’algoritmo</a:t>
            </a:r>
            <a:r>
              <a:rPr lang="en-US" altLang="it-IT" sz="1200" b="0" dirty="0"/>
              <a:t> al secondo, </a:t>
            </a:r>
            <a:r>
              <a:rPr lang="en-US" altLang="it-IT" sz="1200" b="0" dirty="0" err="1"/>
              <a:t>scartando</a:t>
            </a:r>
            <a:r>
              <a:rPr lang="en-US" altLang="it-IT" sz="1200" b="0" dirty="0"/>
              <a:t> la </a:t>
            </a:r>
            <a:r>
              <a:rPr lang="en-US" altLang="it-IT" sz="1200" b="0" dirty="0" err="1"/>
              <a:t>seconda</a:t>
            </a:r>
            <a:r>
              <a:rPr lang="en-US" altLang="it-IT" sz="1200" b="0" dirty="0"/>
              <a:t> </a:t>
            </a:r>
            <a:r>
              <a:rPr lang="en-US" altLang="it-IT" sz="1200" b="0" dirty="0" err="1"/>
              <a:t>soluzione</a:t>
            </a:r>
            <a:r>
              <a:rPr lang="en-US" altLang="it-IT" sz="1200" b="0" dirty="0"/>
              <a:t>, la quale </a:t>
            </a:r>
            <a:r>
              <a:rPr lang="en-US" altLang="it-IT" sz="1200" b="0" dirty="0" err="1"/>
              <a:t>visita</a:t>
            </a:r>
            <a:r>
              <a:rPr lang="en-US" altLang="it-IT" sz="1200" b="0" dirty="0"/>
              <a:t> un </a:t>
            </a:r>
            <a:r>
              <a:rPr lang="en-US" altLang="it-IT" sz="1200" b="0" dirty="0" err="1"/>
              <a:t>numero</a:t>
            </a:r>
            <a:r>
              <a:rPr lang="en-US" altLang="it-IT" sz="1200" b="0" dirty="0"/>
              <a:t> di nodi </a:t>
            </a:r>
            <a:r>
              <a:rPr lang="en-US" altLang="it-IT" sz="1200" b="0" dirty="0" err="1"/>
              <a:t>troppo</a:t>
            </a:r>
            <a:r>
              <a:rPr lang="en-US" altLang="it-IT" sz="1200" b="0" dirty="0"/>
              <a:t> </a:t>
            </a:r>
            <a:r>
              <a:rPr lang="en-US" altLang="it-IT" sz="1200" b="0" dirty="0" err="1"/>
              <a:t>irrisorio</a:t>
            </a:r>
            <a:r>
              <a:rPr lang="en-US" altLang="it-IT" sz="1200" b="0" dirty="0"/>
              <a:t>. Si ha </a:t>
            </a:r>
            <a:r>
              <a:rPr lang="en-US" altLang="it-IT" sz="1200" b="0" dirty="0" err="1"/>
              <a:t>quindi</a:t>
            </a:r>
            <a:r>
              <a:rPr lang="en-US" altLang="it-IT" sz="1200" b="0" dirty="0"/>
              <a:t>:</a:t>
            </a:r>
          </a:p>
        </p:txBody>
      </p:sp>
      <p:graphicFrame>
        <p:nvGraphicFramePr>
          <p:cNvPr id="4" name="Grafico 3">
            <a:extLst>
              <a:ext uri="{FF2B5EF4-FFF2-40B4-BE49-F238E27FC236}">
                <a16:creationId xmlns:a16="http://schemas.microsoft.com/office/drawing/2014/main" id="{EB6DA67E-8AE9-4493-B256-DA6AB48D128F}"/>
              </a:ext>
            </a:extLst>
          </p:cNvPr>
          <p:cNvGraphicFramePr/>
          <p:nvPr>
            <p:extLst>
              <p:ext uri="{D42A27DB-BD31-4B8C-83A1-F6EECF244321}">
                <p14:modId xmlns:p14="http://schemas.microsoft.com/office/powerpoint/2010/main" val="1777958310"/>
              </p:ext>
            </p:extLst>
          </p:nvPr>
        </p:nvGraphicFramePr>
        <p:xfrm>
          <a:off x="2889075" y="2608536"/>
          <a:ext cx="4373912" cy="2299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8258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di </a:t>
            </a:r>
            <a:r>
              <a:rPr lang="en-US" altLang="it-IT" dirty="0" err="1"/>
              <a:t>ricerca</a:t>
            </a:r>
            <a:r>
              <a:rPr lang="en-US" altLang="it-IT" dirty="0"/>
              <a:t> locale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49</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1" y="1243625"/>
            <a:ext cx="4248769" cy="327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L’algoritmo</a:t>
            </a:r>
            <a:r>
              <a:rPr lang="en-US" altLang="it-IT" sz="1200" b="0" dirty="0"/>
              <a:t> </a:t>
            </a:r>
            <a:r>
              <a:rPr lang="en-US" altLang="it-IT" sz="1200" b="0" dirty="0" err="1"/>
              <a:t>scelto</a:t>
            </a:r>
            <a:r>
              <a:rPr lang="en-US" altLang="it-IT" sz="1200" b="0" dirty="0"/>
              <a:t> è un </a:t>
            </a:r>
            <a:r>
              <a:rPr lang="en-US" altLang="it-IT" sz="1200" b="0" dirty="0" err="1"/>
              <a:t>algoritmo</a:t>
            </a:r>
            <a:r>
              <a:rPr lang="en-US" altLang="it-IT" sz="1200" b="0" dirty="0"/>
              <a:t> di </a:t>
            </a:r>
            <a:r>
              <a:rPr lang="en-US" altLang="it-IT" sz="1200" dirty="0" err="1">
                <a:solidFill>
                  <a:srgbClr val="476E98"/>
                </a:solidFill>
              </a:rPr>
              <a:t>ricerca</a:t>
            </a:r>
            <a:r>
              <a:rPr lang="en-US" altLang="it-IT" sz="1200" dirty="0">
                <a:solidFill>
                  <a:srgbClr val="476E98"/>
                </a:solidFill>
              </a:rPr>
              <a:t> locale </a:t>
            </a:r>
            <a:r>
              <a:rPr lang="en-US" altLang="it-IT" sz="1200" b="0" dirty="0">
                <a:solidFill>
                  <a:schemeClr val="tx1"/>
                </a:solidFill>
              </a:rPr>
              <a:t>, il quale </a:t>
            </a:r>
            <a:r>
              <a:rPr lang="en-US" altLang="it-IT" sz="1200" b="0" dirty="0" err="1">
                <a:solidFill>
                  <a:schemeClr val="tx1"/>
                </a:solidFill>
              </a:rPr>
              <a:t>va</a:t>
            </a:r>
            <a:r>
              <a:rPr lang="en-US" altLang="it-IT" sz="1200" b="0" dirty="0">
                <a:solidFill>
                  <a:schemeClr val="tx1"/>
                </a:solidFill>
              </a:rPr>
              <a:t> a </a:t>
            </a:r>
            <a:r>
              <a:rPr lang="en-US" altLang="it-IT" sz="1200" b="0" dirty="0" err="1">
                <a:solidFill>
                  <a:schemeClr val="tx1"/>
                </a:solidFill>
              </a:rPr>
              <a:t>considerare</a:t>
            </a:r>
            <a:r>
              <a:rPr lang="en-US" altLang="it-IT" sz="1200" b="0" dirty="0">
                <a:solidFill>
                  <a:schemeClr val="tx1"/>
                </a:solidFill>
              </a:rPr>
              <a:t> </a:t>
            </a:r>
            <a:r>
              <a:rPr lang="en-US" altLang="it-IT" sz="1200" b="0" dirty="0" err="1">
                <a:solidFill>
                  <a:schemeClr val="tx1"/>
                </a:solidFill>
              </a:rPr>
              <a:t>soluzioni</a:t>
            </a:r>
            <a:r>
              <a:rPr lang="en-US" altLang="it-IT" sz="1200" b="0" dirty="0">
                <a:solidFill>
                  <a:schemeClr val="tx1"/>
                </a:solidFill>
              </a:rPr>
              <a:t> vicine rispetto a </a:t>
            </a:r>
            <a:r>
              <a:rPr lang="en-US" altLang="it-IT" sz="1200" b="0" dirty="0" err="1">
                <a:solidFill>
                  <a:schemeClr val="tx1"/>
                </a:solidFill>
              </a:rPr>
              <a:t>quella</a:t>
            </a:r>
            <a:r>
              <a:rPr lang="en-US" altLang="it-IT" sz="1200" b="0" dirty="0">
                <a:solidFill>
                  <a:schemeClr val="tx1"/>
                </a:solidFill>
              </a:rPr>
              <a:t> </a:t>
            </a:r>
            <a:r>
              <a:rPr lang="en-US" altLang="it-IT" sz="1200" b="0" dirty="0" err="1">
                <a:solidFill>
                  <a:schemeClr val="tx1"/>
                </a:solidFill>
              </a:rPr>
              <a:t>individuata</a:t>
            </a:r>
            <a:r>
              <a:rPr lang="en-US" altLang="it-IT" sz="1200" b="0" dirty="0">
                <a:solidFill>
                  <a:schemeClr val="tx1"/>
                </a:solidFill>
              </a:rPr>
              <a:t> </a:t>
            </a:r>
            <a:r>
              <a:rPr lang="en-US" altLang="it-IT" sz="1200" b="0" dirty="0" err="1">
                <a:solidFill>
                  <a:schemeClr val="tx1"/>
                </a:solidFill>
              </a:rPr>
              <a:t>nell’iterazione</a:t>
            </a:r>
            <a:r>
              <a:rPr lang="en-US" altLang="it-IT" sz="1200" b="0" dirty="0">
                <a:solidFill>
                  <a:schemeClr val="tx1"/>
                </a:solidFill>
              </a:rPr>
              <a:t> </a:t>
            </a:r>
            <a:r>
              <a:rPr lang="en-US" altLang="it-IT" sz="1200" b="0" dirty="0" err="1">
                <a:solidFill>
                  <a:schemeClr val="tx1"/>
                </a:solidFill>
              </a:rPr>
              <a:t>precedente</a:t>
            </a:r>
            <a:r>
              <a:rPr lang="en-US" altLang="it-IT" sz="1200" b="0" dirty="0">
                <a:solidFill>
                  <a:schemeClr val="tx1"/>
                </a:solidFill>
              </a:rPr>
              <a:t>, </a:t>
            </a:r>
            <a:r>
              <a:rPr lang="en-US" altLang="it-IT" sz="1200" b="0" dirty="0" err="1">
                <a:solidFill>
                  <a:schemeClr val="tx1"/>
                </a:solidFill>
              </a:rPr>
              <a:t>calcolando</a:t>
            </a:r>
            <a:r>
              <a:rPr lang="en-US" altLang="it-IT" sz="1200" b="0" dirty="0">
                <a:solidFill>
                  <a:schemeClr val="tx1"/>
                </a:solidFill>
              </a:rPr>
              <a:t> quale </a:t>
            </a:r>
            <a:r>
              <a:rPr lang="en-US" altLang="it-IT" sz="1200" b="0" dirty="0" err="1">
                <a:solidFill>
                  <a:schemeClr val="tx1"/>
                </a:solidFill>
              </a:rPr>
              <a:t>tra</a:t>
            </a:r>
            <a:r>
              <a:rPr lang="en-US" altLang="it-IT" sz="1200" b="0" dirty="0">
                <a:solidFill>
                  <a:schemeClr val="tx1"/>
                </a:solidFill>
              </a:rPr>
              <a:t> quelle </a:t>
            </a:r>
            <a:r>
              <a:rPr lang="en-US" altLang="it-IT" sz="1200" b="0" dirty="0" err="1">
                <a:solidFill>
                  <a:schemeClr val="tx1"/>
                </a:solidFill>
              </a:rPr>
              <a:t>soluzioni</a:t>
            </a:r>
            <a:r>
              <a:rPr lang="en-US" altLang="it-IT" sz="1200" b="0" dirty="0">
                <a:solidFill>
                  <a:schemeClr val="tx1"/>
                </a:solidFill>
              </a:rPr>
              <a:t> è la </a:t>
            </a:r>
            <a:r>
              <a:rPr lang="en-US" altLang="it-IT" sz="1200" b="0" dirty="0" err="1">
                <a:solidFill>
                  <a:schemeClr val="tx1"/>
                </a:solidFill>
              </a:rPr>
              <a:t>più</a:t>
            </a:r>
            <a:r>
              <a:rPr lang="en-US" altLang="it-IT" sz="1200" b="0" dirty="0">
                <a:solidFill>
                  <a:schemeClr val="tx1"/>
                </a:solidFill>
              </a:rPr>
              <a:t> </a:t>
            </a:r>
            <a:r>
              <a:rPr lang="en-US" altLang="it-IT" sz="1200" b="0" dirty="0" err="1">
                <a:solidFill>
                  <a:schemeClr val="tx1"/>
                </a:solidFill>
              </a:rPr>
              <a:t>conveniente</a:t>
            </a:r>
            <a:r>
              <a:rPr lang="en-US" altLang="it-IT" sz="1200" b="0" dirty="0">
                <a:solidFill>
                  <a:schemeClr val="tx1"/>
                </a:solidFill>
              </a:rPr>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a:solidFill>
                  <a:schemeClr val="tx1"/>
                </a:solidFill>
              </a:rPr>
              <a:t>In </a:t>
            </a:r>
            <a:r>
              <a:rPr lang="en-US" altLang="it-IT" sz="1200" b="0" dirty="0" err="1">
                <a:solidFill>
                  <a:schemeClr val="tx1"/>
                </a:solidFill>
              </a:rPr>
              <a:t>particolare</a:t>
            </a:r>
            <a:r>
              <a:rPr lang="en-US" altLang="it-IT" sz="1200" b="0" dirty="0">
                <a:solidFill>
                  <a:schemeClr val="tx1"/>
                </a:solidFill>
              </a:rPr>
              <a:t>, </a:t>
            </a:r>
            <a:r>
              <a:rPr lang="en-US" altLang="it-IT" sz="1200" b="0" dirty="0" err="1">
                <a:solidFill>
                  <a:schemeClr val="tx1"/>
                </a:solidFill>
              </a:rPr>
              <a:t>infatti</a:t>
            </a:r>
            <a:r>
              <a:rPr lang="en-US" altLang="it-IT" sz="1200" b="0" dirty="0">
                <a:solidFill>
                  <a:schemeClr val="tx1"/>
                </a:solidFill>
              </a:rPr>
              <a:t>, </a:t>
            </a:r>
            <a:r>
              <a:rPr lang="en-US" altLang="it-IT" sz="1200" b="0" dirty="0" err="1">
                <a:solidFill>
                  <a:schemeClr val="tx1"/>
                </a:solidFill>
              </a:rPr>
              <a:t>ogni</a:t>
            </a:r>
            <a:r>
              <a:rPr lang="en-US" altLang="it-IT" sz="1200" b="0" dirty="0">
                <a:solidFill>
                  <a:schemeClr val="tx1"/>
                </a:solidFill>
              </a:rPr>
              <a:t> </a:t>
            </a:r>
            <a:r>
              <a:rPr lang="en-US" altLang="it-IT" sz="1200" b="0" dirty="0" err="1">
                <a:solidFill>
                  <a:schemeClr val="tx1"/>
                </a:solidFill>
              </a:rPr>
              <a:t>nodo</a:t>
            </a:r>
            <a:r>
              <a:rPr lang="en-US" altLang="it-IT" sz="1200" b="0" dirty="0">
                <a:solidFill>
                  <a:schemeClr val="tx1"/>
                </a:solidFill>
              </a:rPr>
              <a:t> del </a:t>
            </a:r>
            <a:r>
              <a:rPr lang="en-US" altLang="it-IT" sz="1200" b="0" dirty="0" err="1">
                <a:solidFill>
                  <a:schemeClr val="tx1"/>
                </a:solidFill>
              </a:rPr>
              <a:t>problema</a:t>
            </a:r>
            <a:r>
              <a:rPr lang="en-US" altLang="it-IT" sz="1200" b="0" dirty="0">
                <a:solidFill>
                  <a:schemeClr val="tx1"/>
                </a:solidFill>
              </a:rPr>
              <a:t> </a:t>
            </a:r>
            <a:r>
              <a:rPr lang="en-US" altLang="it-IT" sz="1200" b="0" dirty="0" err="1">
                <a:solidFill>
                  <a:schemeClr val="tx1"/>
                </a:solidFill>
              </a:rPr>
              <a:t>rappresenta</a:t>
            </a:r>
            <a:r>
              <a:rPr lang="en-US" altLang="it-IT" sz="1200" b="0" dirty="0">
                <a:solidFill>
                  <a:schemeClr val="tx1"/>
                </a:solidFill>
              </a:rPr>
              <a:t> una </a:t>
            </a:r>
            <a:r>
              <a:rPr lang="en-US" altLang="it-IT" sz="1200" b="0" dirty="0" err="1">
                <a:solidFill>
                  <a:schemeClr val="tx1"/>
                </a:solidFill>
              </a:rPr>
              <a:t>soluzione</a:t>
            </a:r>
            <a:r>
              <a:rPr lang="en-US" altLang="it-IT" sz="1200" b="0" dirty="0">
                <a:solidFill>
                  <a:schemeClr val="tx1"/>
                </a:solidFill>
              </a:rPr>
              <a:t>, e </a:t>
            </a:r>
            <a:r>
              <a:rPr lang="en-US" altLang="it-IT" sz="1200" b="0" dirty="0" err="1">
                <a:solidFill>
                  <a:schemeClr val="tx1"/>
                </a:solidFill>
              </a:rPr>
              <a:t>aggiungendo</a:t>
            </a:r>
            <a:r>
              <a:rPr lang="en-US" altLang="it-IT" sz="1200" b="0" dirty="0">
                <a:solidFill>
                  <a:schemeClr val="tx1"/>
                </a:solidFill>
              </a:rPr>
              <a:t> nodi non </a:t>
            </a:r>
            <a:r>
              <a:rPr lang="en-US" altLang="it-IT" sz="1200" b="0" dirty="0" err="1">
                <a:solidFill>
                  <a:schemeClr val="tx1"/>
                </a:solidFill>
              </a:rPr>
              <a:t>posso</a:t>
            </a:r>
            <a:r>
              <a:rPr lang="en-US" altLang="it-IT" sz="1200" b="0" dirty="0">
                <a:solidFill>
                  <a:schemeClr val="tx1"/>
                </a:solidFill>
              </a:rPr>
              <a:t> fare </a:t>
            </a:r>
            <a:r>
              <a:rPr lang="en-US" altLang="it-IT" sz="1200" b="0" dirty="0" err="1">
                <a:solidFill>
                  <a:schemeClr val="tx1"/>
                </a:solidFill>
              </a:rPr>
              <a:t>altro</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migliorare</a:t>
            </a:r>
            <a:r>
              <a:rPr lang="en-US" altLang="it-IT" sz="1200" b="0" dirty="0">
                <a:solidFill>
                  <a:schemeClr val="tx1"/>
                </a:solidFill>
              </a:rPr>
              <a:t> la </a:t>
            </a:r>
            <a:r>
              <a:rPr lang="en-US" altLang="it-IT" sz="1200" b="0" dirty="0" err="1">
                <a:solidFill>
                  <a:schemeClr val="tx1"/>
                </a:solidFill>
              </a:rPr>
              <a:t>funzione</a:t>
            </a:r>
            <a:r>
              <a:rPr lang="en-US" altLang="it-IT" sz="1200" b="0" dirty="0">
                <a:solidFill>
                  <a:schemeClr val="tx1"/>
                </a:solidFill>
              </a:rPr>
              <a:t> </a:t>
            </a:r>
            <a:r>
              <a:rPr lang="en-US" altLang="it-IT" sz="1200" b="0" dirty="0" err="1">
                <a:solidFill>
                  <a:schemeClr val="tx1"/>
                </a:solidFill>
              </a:rPr>
              <a:t>obiettivo</a:t>
            </a:r>
            <a:r>
              <a:rPr lang="en-US" altLang="it-IT" sz="1200" b="0" dirty="0">
                <a:solidFill>
                  <a:schemeClr val="tx1"/>
                </a:solidFill>
              </a:rPr>
              <a:t>, dal </a:t>
            </a:r>
            <a:r>
              <a:rPr lang="en-US" altLang="it-IT" sz="1200" b="0" dirty="0" err="1">
                <a:solidFill>
                  <a:schemeClr val="tx1"/>
                </a:solidFill>
              </a:rPr>
              <a:t>momento</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cresce</a:t>
            </a:r>
            <a:r>
              <a:rPr lang="en-US" altLang="it-IT" sz="1200" b="0" dirty="0">
                <a:solidFill>
                  <a:schemeClr val="tx1"/>
                </a:solidFill>
              </a:rPr>
              <a:t> il </a:t>
            </a:r>
            <a:r>
              <a:rPr lang="en-US" altLang="it-IT" sz="1200" b="0" dirty="0" err="1">
                <a:solidFill>
                  <a:schemeClr val="tx1"/>
                </a:solidFill>
              </a:rPr>
              <a:t>numero</a:t>
            </a:r>
            <a:r>
              <a:rPr lang="en-US" altLang="it-IT" sz="1200" b="0" dirty="0">
                <a:solidFill>
                  <a:schemeClr val="tx1"/>
                </a:solidFill>
              </a:rPr>
              <a:t> di nodi e </a:t>
            </a:r>
            <a:r>
              <a:rPr lang="en-US" altLang="it-IT" sz="1200" b="0" dirty="0" err="1">
                <a:solidFill>
                  <a:schemeClr val="tx1"/>
                </a:solidFill>
              </a:rPr>
              <a:t>cresce</a:t>
            </a:r>
            <a:r>
              <a:rPr lang="en-US" altLang="it-IT" sz="1200" b="0" dirty="0">
                <a:solidFill>
                  <a:schemeClr val="tx1"/>
                </a:solidFill>
              </a:rPr>
              <a:t> il </a:t>
            </a:r>
            <a:r>
              <a:rPr lang="en-US" altLang="it-IT" sz="1200" b="0" dirty="0" err="1">
                <a:solidFill>
                  <a:schemeClr val="tx1"/>
                </a:solidFill>
              </a:rPr>
              <a:t>quantitativo</a:t>
            </a:r>
            <a:r>
              <a:rPr lang="en-US" altLang="it-IT" sz="1200" b="0" dirty="0">
                <a:solidFill>
                  <a:schemeClr val="tx1"/>
                </a:solidFill>
              </a:rPr>
              <a:t> di </a:t>
            </a:r>
            <a:r>
              <a:rPr lang="en-US" altLang="it-IT" sz="1200" b="0" dirty="0" err="1">
                <a:solidFill>
                  <a:schemeClr val="tx1"/>
                </a:solidFill>
              </a:rPr>
              <a:t>liquidi</a:t>
            </a:r>
            <a:r>
              <a:rPr lang="en-US" altLang="it-IT" sz="1200" b="0" dirty="0">
                <a:solidFill>
                  <a:schemeClr val="tx1"/>
                </a:solidFill>
              </a:rPr>
              <a:t> </a:t>
            </a:r>
            <a:r>
              <a:rPr lang="en-US" altLang="it-IT" sz="1200" b="0" dirty="0" err="1">
                <a:solidFill>
                  <a:schemeClr val="tx1"/>
                </a:solidFill>
              </a:rPr>
              <a:t>accumulati</a:t>
            </a:r>
            <a:r>
              <a:rPr lang="en-US" altLang="it-IT" sz="1200" b="0" dirty="0">
                <a:solidFill>
                  <a:schemeClr val="tx1"/>
                </a:solidFill>
              </a:rPr>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a:solidFill>
                  <a:schemeClr val="tx1"/>
                </a:solidFill>
              </a:rPr>
              <a:t>La prima </a:t>
            </a:r>
            <a:r>
              <a:rPr lang="en-US" altLang="it-IT" sz="1200" b="0" dirty="0" err="1">
                <a:solidFill>
                  <a:schemeClr val="tx1"/>
                </a:solidFill>
              </a:rPr>
              <a:t>soluzione</a:t>
            </a:r>
            <a:r>
              <a:rPr lang="en-US" altLang="it-IT" sz="1200" b="0" dirty="0">
                <a:solidFill>
                  <a:schemeClr val="tx1"/>
                </a:solidFill>
              </a:rPr>
              <a:t> è </a:t>
            </a:r>
            <a:r>
              <a:rPr lang="en-US" altLang="it-IT" sz="1200" b="0" dirty="0" err="1">
                <a:solidFill>
                  <a:schemeClr val="tx1"/>
                </a:solidFill>
              </a:rPr>
              <a:t>quella</a:t>
            </a:r>
            <a:r>
              <a:rPr lang="en-US" altLang="it-IT" sz="1200" b="0" dirty="0">
                <a:solidFill>
                  <a:schemeClr val="tx1"/>
                </a:solidFill>
              </a:rPr>
              <a:t> di </a:t>
            </a:r>
            <a:r>
              <a:rPr lang="en-US" altLang="it-IT" sz="1200" b="0" dirty="0" err="1">
                <a:solidFill>
                  <a:schemeClr val="tx1"/>
                </a:solidFill>
              </a:rPr>
              <a:t>partenza</a:t>
            </a:r>
            <a:r>
              <a:rPr lang="en-US" altLang="it-IT" sz="1200" b="0" dirty="0">
                <a:solidFill>
                  <a:schemeClr val="tx1"/>
                </a:solidFill>
              </a:rPr>
              <a:t> </a:t>
            </a:r>
            <a:r>
              <a:rPr lang="en-US" altLang="it-IT" sz="1200" b="0" dirty="0" err="1">
                <a:solidFill>
                  <a:schemeClr val="tx1"/>
                </a:solidFill>
              </a:rPr>
              <a:t>della</a:t>
            </a:r>
            <a:r>
              <a:rPr lang="en-US" altLang="it-IT" sz="1200" b="0" dirty="0">
                <a:solidFill>
                  <a:schemeClr val="tx1"/>
                </a:solidFill>
              </a:rPr>
              <a:t> </a:t>
            </a:r>
            <a:r>
              <a:rPr lang="en-US" altLang="it-IT" sz="1200" b="0" dirty="0" err="1">
                <a:solidFill>
                  <a:schemeClr val="tx1"/>
                </a:solidFill>
              </a:rPr>
              <a:t>navicella</a:t>
            </a:r>
            <a:r>
              <a:rPr lang="en-US" altLang="it-IT" sz="1200" b="0" dirty="0">
                <a:solidFill>
                  <a:schemeClr val="tx1"/>
                </a:solidFill>
              </a:rPr>
              <a:t>, e </a:t>
            </a:r>
            <a:r>
              <a:rPr lang="en-US" altLang="it-IT" sz="1200" b="0" dirty="0" err="1">
                <a:solidFill>
                  <a:schemeClr val="tx1"/>
                </a:solidFill>
              </a:rPr>
              <a:t>aggiungendo</a:t>
            </a:r>
            <a:r>
              <a:rPr lang="en-US" altLang="it-IT" sz="1200" b="0" dirty="0">
                <a:solidFill>
                  <a:schemeClr val="tx1"/>
                </a:solidFill>
              </a:rPr>
              <a:t> man mano nodi al </a:t>
            </a:r>
            <a:r>
              <a:rPr lang="en-US" altLang="it-IT" sz="1200" b="0" dirty="0" err="1">
                <a:solidFill>
                  <a:schemeClr val="tx1"/>
                </a:solidFill>
              </a:rPr>
              <a:t>percorso</a:t>
            </a:r>
            <a:r>
              <a:rPr lang="en-US" altLang="it-IT" sz="1200" b="0" dirty="0">
                <a:solidFill>
                  <a:schemeClr val="tx1"/>
                </a:solidFill>
              </a:rPr>
              <a:t>, </a:t>
            </a:r>
            <a:r>
              <a:rPr lang="en-US" altLang="it-IT" sz="1200" b="0" dirty="0" err="1">
                <a:solidFill>
                  <a:schemeClr val="tx1"/>
                </a:solidFill>
              </a:rPr>
              <a:t>sto</a:t>
            </a:r>
            <a:r>
              <a:rPr lang="en-US" altLang="it-IT" sz="1200" b="0" dirty="0">
                <a:solidFill>
                  <a:schemeClr val="tx1"/>
                </a:solidFill>
              </a:rPr>
              <a:t> </a:t>
            </a:r>
            <a:r>
              <a:rPr lang="en-US" altLang="it-IT" sz="1200" b="0" dirty="0" err="1">
                <a:solidFill>
                  <a:schemeClr val="tx1"/>
                </a:solidFill>
              </a:rPr>
              <a:t>definendo</a:t>
            </a:r>
            <a:r>
              <a:rPr lang="en-US" altLang="it-IT" sz="1200" b="0" dirty="0">
                <a:solidFill>
                  <a:schemeClr val="tx1"/>
                </a:solidFill>
              </a:rPr>
              <a:t> una </a:t>
            </a:r>
            <a:r>
              <a:rPr lang="en-US" altLang="it-IT" sz="1200" b="0" dirty="0" err="1">
                <a:solidFill>
                  <a:schemeClr val="tx1"/>
                </a:solidFill>
              </a:rPr>
              <a:t>soluzione</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è </a:t>
            </a:r>
            <a:r>
              <a:rPr lang="en-US" altLang="it-IT" sz="1200" b="0" dirty="0" err="1">
                <a:solidFill>
                  <a:schemeClr val="tx1"/>
                </a:solidFill>
              </a:rPr>
              <a:t>sicuramente</a:t>
            </a:r>
            <a:r>
              <a:rPr lang="en-US" altLang="it-IT" sz="1200" b="0" dirty="0">
                <a:solidFill>
                  <a:schemeClr val="tx1"/>
                </a:solidFill>
              </a:rPr>
              <a:t> </a:t>
            </a:r>
            <a:r>
              <a:rPr lang="en-US" altLang="it-IT" sz="1200" b="0" dirty="0" err="1">
                <a:solidFill>
                  <a:schemeClr val="tx1"/>
                </a:solidFill>
              </a:rPr>
              <a:t>migliorativa</a:t>
            </a:r>
            <a:r>
              <a:rPr lang="en-US" altLang="it-IT" sz="1200" b="0" dirty="0">
                <a:solidFill>
                  <a:schemeClr val="tx1"/>
                </a:solidFill>
              </a:rPr>
              <a:t> rispetto </a:t>
            </a:r>
            <a:r>
              <a:rPr lang="en-US" altLang="it-IT" sz="1200" b="0" dirty="0" err="1">
                <a:solidFill>
                  <a:schemeClr val="tx1"/>
                </a:solidFill>
              </a:rPr>
              <a:t>alla</a:t>
            </a:r>
            <a:r>
              <a:rPr lang="en-US" altLang="it-IT" sz="1200" b="0" dirty="0">
                <a:solidFill>
                  <a:schemeClr val="tx1"/>
                </a:solidFill>
              </a:rPr>
              <a:t> </a:t>
            </a:r>
            <a:r>
              <a:rPr lang="en-US" altLang="it-IT" sz="1200" b="0" dirty="0" err="1">
                <a:solidFill>
                  <a:schemeClr val="tx1"/>
                </a:solidFill>
              </a:rPr>
              <a:t>precedente</a:t>
            </a:r>
            <a:r>
              <a:rPr lang="en-US" altLang="it-IT" sz="1200" b="0" dirty="0">
                <a:solidFill>
                  <a:schemeClr val="tx1"/>
                </a:solidFill>
              </a:rPr>
              <a:t>, se il </a:t>
            </a:r>
            <a:r>
              <a:rPr lang="en-US" altLang="it-IT" sz="1200" b="0" dirty="0" err="1">
                <a:solidFill>
                  <a:schemeClr val="tx1"/>
                </a:solidFill>
              </a:rPr>
              <a:t>nodo</a:t>
            </a:r>
            <a:r>
              <a:rPr lang="en-US" altLang="it-IT" sz="1200" b="0" dirty="0">
                <a:solidFill>
                  <a:schemeClr val="tx1"/>
                </a:solidFill>
              </a:rPr>
              <a:t> non è </a:t>
            </a:r>
            <a:r>
              <a:rPr lang="en-US" altLang="it-IT" sz="1200" b="0" dirty="0" err="1">
                <a:solidFill>
                  <a:schemeClr val="tx1"/>
                </a:solidFill>
              </a:rPr>
              <a:t>mai</a:t>
            </a:r>
            <a:r>
              <a:rPr lang="en-US" altLang="it-IT" sz="1200" b="0" dirty="0">
                <a:solidFill>
                  <a:schemeClr val="tx1"/>
                </a:solidFill>
              </a:rPr>
              <a:t> </a:t>
            </a:r>
            <a:r>
              <a:rPr lang="en-US" altLang="it-IT" sz="1200" b="0" dirty="0" err="1">
                <a:solidFill>
                  <a:schemeClr val="tx1"/>
                </a:solidFill>
              </a:rPr>
              <a:t>stato</a:t>
            </a:r>
            <a:r>
              <a:rPr lang="en-US" altLang="it-IT" sz="1200" b="0" dirty="0">
                <a:solidFill>
                  <a:schemeClr val="tx1"/>
                </a:solidFill>
              </a:rPr>
              <a:t> </a:t>
            </a:r>
            <a:r>
              <a:rPr lang="en-US" altLang="it-IT" sz="1200" b="0" dirty="0" err="1">
                <a:solidFill>
                  <a:schemeClr val="tx1"/>
                </a:solidFill>
              </a:rPr>
              <a:t>visitato</a:t>
            </a:r>
            <a:r>
              <a:rPr lang="en-US" altLang="it-IT" sz="1200" b="0" dirty="0">
                <a:solidFill>
                  <a:schemeClr val="tx1"/>
                </a:solidFill>
              </a:rPr>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err="1">
                <a:solidFill>
                  <a:schemeClr val="tx1"/>
                </a:solidFill>
              </a:rPr>
              <a:t>Aggiungendo</a:t>
            </a:r>
            <a:r>
              <a:rPr lang="en-US" altLang="it-IT" sz="1200" b="0" dirty="0">
                <a:solidFill>
                  <a:schemeClr val="tx1"/>
                </a:solidFill>
              </a:rPr>
              <a:t> </a:t>
            </a:r>
            <a:r>
              <a:rPr lang="en-US" altLang="it-IT" sz="1200" b="0" dirty="0" err="1">
                <a:solidFill>
                  <a:schemeClr val="tx1"/>
                </a:solidFill>
              </a:rPr>
              <a:t>quindi</a:t>
            </a:r>
            <a:r>
              <a:rPr lang="en-US" altLang="it-IT" sz="1200" b="0" dirty="0">
                <a:solidFill>
                  <a:schemeClr val="tx1"/>
                </a:solidFill>
              </a:rPr>
              <a:t> al </a:t>
            </a:r>
            <a:r>
              <a:rPr lang="en-US" altLang="it-IT" sz="1200" b="0" dirty="0" err="1">
                <a:solidFill>
                  <a:schemeClr val="tx1"/>
                </a:solidFill>
              </a:rPr>
              <a:t>percorso</a:t>
            </a:r>
            <a:r>
              <a:rPr lang="en-US" altLang="it-IT" sz="1200" b="0" dirty="0">
                <a:solidFill>
                  <a:schemeClr val="tx1"/>
                </a:solidFill>
              </a:rPr>
              <a:t> </a:t>
            </a:r>
            <a:r>
              <a:rPr lang="en-US" altLang="it-IT" sz="1200" b="0" dirty="0" err="1">
                <a:solidFill>
                  <a:schemeClr val="tx1"/>
                </a:solidFill>
              </a:rPr>
              <a:t>della</a:t>
            </a:r>
            <a:r>
              <a:rPr lang="en-US" altLang="it-IT" sz="1200" b="0" dirty="0">
                <a:solidFill>
                  <a:schemeClr val="tx1"/>
                </a:solidFill>
              </a:rPr>
              <a:t> </a:t>
            </a:r>
            <a:r>
              <a:rPr lang="en-US" altLang="it-IT" sz="1200" b="0" dirty="0" err="1">
                <a:solidFill>
                  <a:schemeClr val="tx1"/>
                </a:solidFill>
              </a:rPr>
              <a:t>navicella</a:t>
            </a:r>
            <a:r>
              <a:rPr lang="en-US" altLang="it-IT" sz="1200" b="0" dirty="0">
                <a:solidFill>
                  <a:schemeClr val="tx1"/>
                </a:solidFill>
              </a:rPr>
              <a:t> un </a:t>
            </a:r>
            <a:r>
              <a:rPr lang="en-US" altLang="it-IT" sz="1200" b="0" dirty="0" err="1">
                <a:solidFill>
                  <a:schemeClr val="tx1"/>
                </a:solidFill>
              </a:rPr>
              <a:t>nodo</a:t>
            </a:r>
            <a:r>
              <a:rPr lang="en-US" altLang="it-IT" sz="1200" b="0" dirty="0">
                <a:solidFill>
                  <a:schemeClr val="tx1"/>
                </a:solidFill>
              </a:rPr>
              <a:t> nuovo, non </a:t>
            </a:r>
            <a:r>
              <a:rPr lang="en-US" altLang="it-IT" sz="1200" b="0" dirty="0" err="1">
                <a:solidFill>
                  <a:schemeClr val="tx1"/>
                </a:solidFill>
              </a:rPr>
              <a:t>visitato</a:t>
            </a:r>
            <a:r>
              <a:rPr lang="en-US" altLang="it-IT" sz="1200" b="0" dirty="0">
                <a:solidFill>
                  <a:schemeClr val="tx1"/>
                </a:solidFill>
              </a:rPr>
              <a:t> </a:t>
            </a:r>
            <a:r>
              <a:rPr lang="en-US" altLang="it-IT" sz="1200" b="0" dirty="0" err="1">
                <a:solidFill>
                  <a:schemeClr val="tx1"/>
                </a:solidFill>
              </a:rPr>
              <a:t>sto</a:t>
            </a:r>
            <a:r>
              <a:rPr lang="en-US" altLang="it-IT" sz="1200" b="0" dirty="0">
                <a:solidFill>
                  <a:schemeClr val="tx1"/>
                </a:solidFill>
              </a:rPr>
              <a:t> </a:t>
            </a:r>
            <a:r>
              <a:rPr lang="en-US" altLang="it-IT" sz="1200" b="0" dirty="0" err="1">
                <a:solidFill>
                  <a:schemeClr val="tx1"/>
                </a:solidFill>
              </a:rPr>
              <a:t>migliorando</a:t>
            </a:r>
            <a:r>
              <a:rPr lang="en-US" altLang="it-IT" sz="1200" b="0" dirty="0">
                <a:solidFill>
                  <a:schemeClr val="tx1"/>
                </a:solidFill>
              </a:rPr>
              <a:t> la </a:t>
            </a:r>
            <a:r>
              <a:rPr lang="en-US" altLang="it-IT" sz="1200" b="0" dirty="0" err="1">
                <a:solidFill>
                  <a:schemeClr val="tx1"/>
                </a:solidFill>
              </a:rPr>
              <a:t>funzione</a:t>
            </a:r>
            <a:r>
              <a:rPr lang="en-US" altLang="it-IT" sz="1200" b="0" dirty="0">
                <a:solidFill>
                  <a:schemeClr val="tx1"/>
                </a:solidFill>
              </a:rPr>
              <a:t> </a:t>
            </a:r>
            <a:r>
              <a:rPr lang="en-US" altLang="it-IT" sz="1200" b="0" dirty="0" err="1">
                <a:solidFill>
                  <a:schemeClr val="tx1"/>
                </a:solidFill>
              </a:rPr>
              <a:t>obiettivo</a:t>
            </a:r>
            <a:endParaRPr lang="en-US" altLang="it-IT" sz="1200" b="0" dirty="0">
              <a:solidFill>
                <a:schemeClr val="tx1"/>
              </a:solidFill>
            </a:endParaRPr>
          </a:p>
        </p:txBody>
      </p:sp>
      <p:grpSp>
        <p:nvGrpSpPr>
          <p:cNvPr id="35" name="Gruppo 34">
            <a:extLst>
              <a:ext uri="{FF2B5EF4-FFF2-40B4-BE49-F238E27FC236}">
                <a16:creationId xmlns:a16="http://schemas.microsoft.com/office/drawing/2014/main" id="{888C9F96-3EC6-432A-AD27-4997A28DD7D4}"/>
              </a:ext>
            </a:extLst>
          </p:cNvPr>
          <p:cNvGrpSpPr/>
          <p:nvPr/>
        </p:nvGrpSpPr>
        <p:grpSpPr>
          <a:xfrm>
            <a:off x="5964128" y="1564432"/>
            <a:ext cx="2779896" cy="1854892"/>
            <a:chOff x="3821799" y="1101141"/>
            <a:chExt cx="4980471" cy="3031750"/>
          </a:xfrm>
        </p:grpSpPr>
        <p:sp>
          <p:nvSpPr>
            <p:cNvPr id="36" name="Ovale 35">
              <a:extLst>
                <a:ext uri="{FF2B5EF4-FFF2-40B4-BE49-F238E27FC236}">
                  <a16:creationId xmlns:a16="http://schemas.microsoft.com/office/drawing/2014/main" id="{28716483-CB68-45D5-AEEA-B55D9754F2C6}"/>
                </a:ext>
              </a:extLst>
            </p:cNvPr>
            <p:cNvSpPr/>
            <p:nvPr/>
          </p:nvSpPr>
          <p:spPr bwMode="auto">
            <a:xfrm>
              <a:off x="3897496" y="362443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0</a:t>
              </a:r>
            </a:p>
          </p:txBody>
        </p:sp>
        <p:sp>
          <p:nvSpPr>
            <p:cNvPr id="37" name="Ovale 36">
              <a:extLst>
                <a:ext uri="{FF2B5EF4-FFF2-40B4-BE49-F238E27FC236}">
                  <a16:creationId xmlns:a16="http://schemas.microsoft.com/office/drawing/2014/main" id="{EA66C94F-4B80-424C-85EA-A7AAE50BBD63}"/>
                </a:ext>
              </a:extLst>
            </p:cNvPr>
            <p:cNvSpPr/>
            <p:nvPr/>
          </p:nvSpPr>
          <p:spPr bwMode="auto">
            <a:xfrm>
              <a:off x="5139584" y="291509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2</a:t>
              </a:r>
            </a:p>
          </p:txBody>
        </p:sp>
        <p:sp>
          <p:nvSpPr>
            <p:cNvPr id="38" name="Ovale 37">
              <a:extLst>
                <a:ext uri="{FF2B5EF4-FFF2-40B4-BE49-F238E27FC236}">
                  <a16:creationId xmlns:a16="http://schemas.microsoft.com/office/drawing/2014/main" id="{8BBB490D-D461-4980-BF2F-DF81B8635494}"/>
                </a:ext>
              </a:extLst>
            </p:cNvPr>
            <p:cNvSpPr/>
            <p:nvPr/>
          </p:nvSpPr>
          <p:spPr bwMode="auto">
            <a:xfrm>
              <a:off x="6412651" y="3497214"/>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3</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39" name="Ovale 38">
              <a:extLst>
                <a:ext uri="{FF2B5EF4-FFF2-40B4-BE49-F238E27FC236}">
                  <a16:creationId xmlns:a16="http://schemas.microsoft.com/office/drawing/2014/main" id="{5AFF6F79-FF30-4A4F-923E-EBCFBD2D3DE8}"/>
                </a:ext>
              </a:extLst>
            </p:cNvPr>
            <p:cNvSpPr/>
            <p:nvPr/>
          </p:nvSpPr>
          <p:spPr bwMode="auto">
            <a:xfrm>
              <a:off x="6890396" y="2197809"/>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5</a:t>
              </a:r>
            </a:p>
          </p:txBody>
        </p:sp>
        <p:sp>
          <p:nvSpPr>
            <p:cNvPr id="40" name="Ovale 39">
              <a:extLst>
                <a:ext uri="{FF2B5EF4-FFF2-40B4-BE49-F238E27FC236}">
                  <a16:creationId xmlns:a16="http://schemas.microsoft.com/office/drawing/2014/main" id="{EC2C9F6A-F8B7-4C60-BC01-C1AA200668E8}"/>
                </a:ext>
              </a:extLst>
            </p:cNvPr>
            <p:cNvSpPr/>
            <p:nvPr/>
          </p:nvSpPr>
          <p:spPr bwMode="auto">
            <a:xfrm>
              <a:off x="8054280" y="1458173"/>
              <a:ext cx="508454"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9</a:t>
              </a:r>
            </a:p>
          </p:txBody>
        </p:sp>
        <p:sp>
          <p:nvSpPr>
            <p:cNvPr id="41" name="Ovale 40">
              <a:extLst>
                <a:ext uri="{FF2B5EF4-FFF2-40B4-BE49-F238E27FC236}">
                  <a16:creationId xmlns:a16="http://schemas.microsoft.com/office/drawing/2014/main" id="{24FADB59-1A41-4D73-A701-85D0B5995A41}"/>
                </a:ext>
              </a:extLst>
            </p:cNvPr>
            <p:cNvSpPr/>
            <p:nvPr/>
          </p:nvSpPr>
          <p:spPr bwMode="auto">
            <a:xfrm>
              <a:off x="5765520" y="1101141"/>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8</a:t>
              </a:r>
            </a:p>
          </p:txBody>
        </p:sp>
        <p:sp>
          <p:nvSpPr>
            <p:cNvPr id="42" name="Ovale 41">
              <a:extLst>
                <a:ext uri="{FF2B5EF4-FFF2-40B4-BE49-F238E27FC236}">
                  <a16:creationId xmlns:a16="http://schemas.microsoft.com/office/drawing/2014/main" id="{2718525A-388B-450F-BE36-5CD915F7219B}"/>
                </a:ext>
              </a:extLst>
            </p:cNvPr>
            <p:cNvSpPr/>
            <p:nvPr/>
          </p:nvSpPr>
          <p:spPr bwMode="auto">
            <a:xfrm>
              <a:off x="3944047" y="1966626"/>
              <a:ext cx="508454"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1</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43" name="Ovale 42">
              <a:extLst>
                <a:ext uri="{FF2B5EF4-FFF2-40B4-BE49-F238E27FC236}">
                  <a16:creationId xmlns:a16="http://schemas.microsoft.com/office/drawing/2014/main" id="{DF2BEAB2-60F7-400F-8DE8-654AC4BD93E0}"/>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6</a:t>
              </a:r>
              <a:endParaRPr kumimoji="0" lang="it-IT" sz="1200" b="1" i="0" u="none" strike="noStrike" cap="none" normalizeH="0" baseline="0" dirty="0">
                <a:solidFill>
                  <a:schemeClr val="tx1"/>
                </a:solidFill>
                <a:effectLst/>
                <a:latin typeface="Georgia" panose="02040502050405020303" pitchFamily="18" charset="0"/>
              </a:endParaRPr>
            </a:p>
          </p:txBody>
        </p:sp>
        <p:cxnSp>
          <p:nvCxnSpPr>
            <p:cNvPr id="45" name="Connettore diritto 44">
              <a:extLst>
                <a:ext uri="{FF2B5EF4-FFF2-40B4-BE49-F238E27FC236}">
                  <a16:creationId xmlns:a16="http://schemas.microsoft.com/office/drawing/2014/main" id="{951EC30D-B987-470C-8D2C-5C22B3487397}"/>
                </a:ext>
              </a:extLst>
            </p:cNvPr>
            <p:cNvCxnSpPr>
              <a:cxnSpLocks/>
              <a:stCxn id="36" idx="0"/>
              <a:endCxn id="42" idx="4"/>
            </p:cNvCxnSpPr>
            <p:nvPr/>
          </p:nvCxnSpPr>
          <p:spPr bwMode="auto">
            <a:xfrm flipV="1">
              <a:off x="4151723" y="2475079"/>
              <a:ext cx="46551" cy="114935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6" name="Connettore diritto 45">
              <a:extLst>
                <a:ext uri="{FF2B5EF4-FFF2-40B4-BE49-F238E27FC236}">
                  <a16:creationId xmlns:a16="http://schemas.microsoft.com/office/drawing/2014/main" id="{10B7BD42-AA0E-46D2-BF48-09133A36EE1B}"/>
                </a:ext>
              </a:extLst>
            </p:cNvPr>
            <p:cNvCxnSpPr>
              <a:cxnSpLocks/>
              <a:stCxn id="41" idx="2"/>
              <a:endCxn id="42" idx="6"/>
            </p:cNvCxnSpPr>
            <p:nvPr/>
          </p:nvCxnSpPr>
          <p:spPr bwMode="auto">
            <a:xfrm flipH="1">
              <a:off x="4452501" y="1355369"/>
              <a:ext cx="1313020" cy="865485"/>
            </a:xfrm>
            <a:prstGeom prst="line">
              <a:avLst/>
            </a:prstGeom>
            <a:ln w="9525">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7" name="Connettore diritto 46">
              <a:extLst>
                <a:ext uri="{FF2B5EF4-FFF2-40B4-BE49-F238E27FC236}">
                  <a16:creationId xmlns:a16="http://schemas.microsoft.com/office/drawing/2014/main" id="{D3B555D5-7FFA-49F3-9546-9EB5221F219C}"/>
                </a:ext>
              </a:extLst>
            </p:cNvPr>
            <p:cNvCxnSpPr>
              <a:cxnSpLocks/>
              <a:stCxn id="36" idx="6"/>
              <a:endCxn id="37" idx="3"/>
            </p:cNvCxnSpPr>
            <p:nvPr/>
          </p:nvCxnSpPr>
          <p:spPr bwMode="auto">
            <a:xfrm flipV="1">
              <a:off x="4405949" y="3349087"/>
              <a:ext cx="808096" cy="52957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Connettore diritto 48">
              <a:extLst>
                <a:ext uri="{FF2B5EF4-FFF2-40B4-BE49-F238E27FC236}">
                  <a16:creationId xmlns:a16="http://schemas.microsoft.com/office/drawing/2014/main" id="{CD17CE9F-2F59-4711-853F-814AFC53E944}"/>
                </a:ext>
              </a:extLst>
            </p:cNvPr>
            <p:cNvCxnSpPr>
              <a:cxnSpLocks/>
              <a:stCxn id="43" idx="1"/>
              <a:endCxn id="39" idx="5"/>
            </p:cNvCxnSpPr>
            <p:nvPr/>
          </p:nvCxnSpPr>
          <p:spPr bwMode="auto">
            <a:xfrm flipH="1" flipV="1">
              <a:off x="7324389" y="2631802"/>
              <a:ext cx="852995" cy="769023"/>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0" name="Connettore diritto 49">
              <a:extLst>
                <a:ext uri="{FF2B5EF4-FFF2-40B4-BE49-F238E27FC236}">
                  <a16:creationId xmlns:a16="http://schemas.microsoft.com/office/drawing/2014/main" id="{707A2F8D-8855-4240-8C0C-55F0E78298D9}"/>
                </a:ext>
              </a:extLst>
            </p:cNvPr>
            <p:cNvCxnSpPr>
              <a:cxnSpLocks/>
              <a:stCxn id="37" idx="5"/>
              <a:endCxn id="38" idx="2"/>
            </p:cNvCxnSpPr>
            <p:nvPr/>
          </p:nvCxnSpPr>
          <p:spPr bwMode="auto">
            <a:xfrm>
              <a:off x="5573577" y="3349087"/>
              <a:ext cx="839074" cy="40235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Connettore diritto 50">
              <a:extLst>
                <a:ext uri="{FF2B5EF4-FFF2-40B4-BE49-F238E27FC236}">
                  <a16:creationId xmlns:a16="http://schemas.microsoft.com/office/drawing/2014/main" id="{DF31106F-7926-4E73-864E-E9F1A36C57E4}"/>
                </a:ext>
              </a:extLst>
            </p:cNvPr>
            <p:cNvCxnSpPr>
              <a:cxnSpLocks/>
              <a:stCxn id="41" idx="3"/>
              <a:endCxn id="37" idx="0"/>
            </p:cNvCxnSpPr>
            <p:nvPr/>
          </p:nvCxnSpPr>
          <p:spPr bwMode="auto">
            <a:xfrm flipH="1">
              <a:off x="5393811" y="1535133"/>
              <a:ext cx="446170" cy="1379961"/>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2" name="Connettore diritto 51">
              <a:extLst>
                <a:ext uri="{FF2B5EF4-FFF2-40B4-BE49-F238E27FC236}">
                  <a16:creationId xmlns:a16="http://schemas.microsoft.com/office/drawing/2014/main" id="{17185DAB-A9BD-4223-BFD8-8A6E073E5A0A}"/>
                </a:ext>
              </a:extLst>
            </p:cNvPr>
            <p:cNvCxnSpPr>
              <a:cxnSpLocks/>
              <a:stCxn id="43" idx="7"/>
              <a:endCxn id="40" idx="4"/>
            </p:cNvCxnSpPr>
            <p:nvPr/>
          </p:nvCxnSpPr>
          <p:spPr bwMode="auto">
            <a:xfrm flipH="1" flipV="1">
              <a:off x="8308506" y="1966626"/>
              <a:ext cx="228410" cy="1434198"/>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Connettore diritto 53">
              <a:extLst>
                <a:ext uri="{FF2B5EF4-FFF2-40B4-BE49-F238E27FC236}">
                  <a16:creationId xmlns:a16="http://schemas.microsoft.com/office/drawing/2014/main" id="{5E745B6A-9B6D-4239-B54B-8A67FC331EE5}"/>
                </a:ext>
              </a:extLst>
            </p:cNvPr>
            <p:cNvCxnSpPr>
              <a:cxnSpLocks/>
              <a:stCxn id="41" idx="5"/>
              <a:endCxn id="39" idx="1"/>
            </p:cNvCxnSpPr>
            <p:nvPr/>
          </p:nvCxnSpPr>
          <p:spPr bwMode="auto">
            <a:xfrm>
              <a:off x="6199513" y="1535133"/>
              <a:ext cx="765344" cy="73713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6" name="Connettore diritto 55">
              <a:extLst>
                <a:ext uri="{FF2B5EF4-FFF2-40B4-BE49-F238E27FC236}">
                  <a16:creationId xmlns:a16="http://schemas.microsoft.com/office/drawing/2014/main" id="{18C35334-513F-4D5D-B8A4-684857FFB59C}"/>
                </a:ext>
              </a:extLst>
            </p:cNvPr>
            <p:cNvCxnSpPr>
              <a:cxnSpLocks/>
              <a:stCxn id="38" idx="5"/>
              <a:endCxn id="43" idx="2"/>
            </p:cNvCxnSpPr>
            <p:nvPr/>
          </p:nvCxnSpPr>
          <p:spPr bwMode="auto">
            <a:xfrm flipV="1">
              <a:off x="6846644" y="3580591"/>
              <a:ext cx="1256280" cy="35061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7" name="Connettore diritto 56">
              <a:extLst>
                <a:ext uri="{FF2B5EF4-FFF2-40B4-BE49-F238E27FC236}">
                  <a16:creationId xmlns:a16="http://schemas.microsoft.com/office/drawing/2014/main" id="{E7BF7772-B1B7-4EBA-ABE9-F1CA50BE125C}"/>
                </a:ext>
              </a:extLst>
            </p:cNvPr>
            <p:cNvCxnSpPr>
              <a:cxnSpLocks/>
              <a:stCxn id="41" idx="6"/>
              <a:endCxn id="40" idx="2"/>
            </p:cNvCxnSpPr>
            <p:nvPr/>
          </p:nvCxnSpPr>
          <p:spPr bwMode="auto">
            <a:xfrm>
              <a:off x="6273974" y="1355369"/>
              <a:ext cx="1780306" cy="357032"/>
            </a:xfrm>
            <a:prstGeom prst="line">
              <a:avLst/>
            </a:prstGeom>
            <a:ln w="6350">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0" name="Rectangle 3">
              <a:extLst>
                <a:ext uri="{FF2B5EF4-FFF2-40B4-BE49-F238E27FC236}">
                  <a16:creationId xmlns:a16="http://schemas.microsoft.com/office/drawing/2014/main" id="{F80EA64A-3F2D-4A8E-8B6E-9E34D96837A3}"/>
                </a:ext>
              </a:extLst>
            </p:cNvPr>
            <p:cNvSpPr txBox="1">
              <a:spLocks noChangeArrowheads="1"/>
            </p:cNvSpPr>
            <p:nvPr/>
          </p:nvSpPr>
          <p:spPr bwMode="auto">
            <a:xfrm>
              <a:off x="3821799" y="2822715"/>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61" name="Rectangle 3">
              <a:extLst>
                <a:ext uri="{FF2B5EF4-FFF2-40B4-BE49-F238E27FC236}">
                  <a16:creationId xmlns:a16="http://schemas.microsoft.com/office/drawing/2014/main" id="{E8739359-88BF-43BC-BD72-D10958702359}"/>
                </a:ext>
              </a:extLst>
            </p:cNvPr>
            <p:cNvSpPr txBox="1">
              <a:spLocks noChangeArrowheads="1"/>
            </p:cNvSpPr>
            <p:nvPr/>
          </p:nvSpPr>
          <p:spPr bwMode="auto">
            <a:xfrm>
              <a:off x="6964857" y="1175602"/>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62" name="Rectangle 3">
              <a:extLst>
                <a:ext uri="{FF2B5EF4-FFF2-40B4-BE49-F238E27FC236}">
                  <a16:creationId xmlns:a16="http://schemas.microsoft.com/office/drawing/2014/main" id="{99ABD4D5-C65F-4500-AF58-D6CEFCFE00F2}"/>
                </a:ext>
              </a:extLst>
            </p:cNvPr>
            <p:cNvSpPr txBox="1">
              <a:spLocks noChangeArrowheads="1"/>
            </p:cNvSpPr>
            <p:nvPr/>
          </p:nvSpPr>
          <p:spPr bwMode="auto">
            <a:xfrm>
              <a:off x="5543790" y="3444018"/>
              <a:ext cx="599659" cy="2869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10</a:t>
              </a:r>
            </a:p>
          </p:txBody>
        </p:sp>
        <p:sp>
          <p:nvSpPr>
            <p:cNvPr id="63" name="Rectangle 3">
              <a:extLst>
                <a:ext uri="{FF2B5EF4-FFF2-40B4-BE49-F238E27FC236}">
                  <a16:creationId xmlns:a16="http://schemas.microsoft.com/office/drawing/2014/main" id="{D737BCFC-9457-4305-B6A4-4891A0B5BB5C}"/>
                </a:ext>
              </a:extLst>
            </p:cNvPr>
            <p:cNvSpPr txBox="1">
              <a:spLocks noChangeArrowheads="1"/>
            </p:cNvSpPr>
            <p:nvPr/>
          </p:nvSpPr>
          <p:spPr bwMode="auto">
            <a:xfrm>
              <a:off x="4813113" y="3580589"/>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8</a:t>
              </a:r>
            </a:p>
          </p:txBody>
        </p:sp>
        <p:sp>
          <p:nvSpPr>
            <p:cNvPr id="65" name="Rectangle 3">
              <a:extLst>
                <a:ext uri="{FF2B5EF4-FFF2-40B4-BE49-F238E27FC236}">
                  <a16:creationId xmlns:a16="http://schemas.microsoft.com/office/drawing/2014/main" id="{A8B5DB01-ACB3-4F25-A7F6-24CF0FB3AC4F}"/>
                </a:ext>
              </a:extLst>
            </p:cNvPr>
            <p:cNvSpPr txBox="1">
              <a:spLocks noChangeArrowheads="1"/>
            </p:cNvSpPr>
            <p:nvPr/>
          </p:nvSpPr>
          <p:spPr bwMode="auto">
            <a:xfrm>
              <a:off x="5862500" y="224455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7</a:t>
              </a:r>
            </a:p>
          </p:txBody>
        </p:sp>
        <p:sp>
          <p:nvSpPr>
            <p:cNvPr id="66" name="Rectangle 3">
              <a:extLst>
                <a:ext uri="{FF2B5EF4-FFF2-40B4-BE49-F238E27FC236}">
                  <a16:creationId xmlns:a16="http://schemas.microsoft.com/office/drawing/2014/main" id="{65B00432-F82F-401A-B2BD-1637DEFCDB15}"/>
                </a:ext>
              </a:extLst>
            </p:cNvPr>
            <p:cNvSpPr txBox="1">
              <a:spLocks noChangeArrowheads="1"/>
            </p:cNvSpPr>
            <p:nvPr/>
          </p:nvSpPr>
          <p:spPr bwMode="auto">
            <a:xfrm>
              <a:off x="6755897" y="2969557"/>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67" name="Rectangle 3">
              <a:extLst>
                <a:ext uri="{FF2B5EF4-FFF2-40B4-BE49-F238E27FC236}">
                  <a16:creationId xmlns:a16="http://schemas.microsoft.com/office/drawing/2014/main" id="{EB579286-506A-4B5B-B633-8C614750BD0E}"/>
                </a:ext>
              </a:extLst>
            </p:cNvPr>
            <p:cNvSpPr txBox="1">
              <a:spLocks noChangeArrowheads="1"/>
            </p:cNvSpPr>
            <p:nvPr/>
          </p:nvSpPr>
          <p:spPr bwMode="auto">
            <a:xfrm>
              <a:off x="7566585" y="2712541"/>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2</a:t>
              </a:r>
            </a:p>
          </p:txBody>
        </p:sp>
        <p:sp>
          <p:nvSpPr>
            <p:cNvPr id="68" name="Rectangle 3">
              <a:extLst>
                <a:ext uri="{FF2B5EF4-FFF2-40B4-BE49-F238E27FC236}">
                  <a16:creationId xmlns:a16="http://schemas.microsoft.com/office/drawing/2014/main" id="{8193702C-E788-4C4B-9EB1-600B309372A9}"/>
                </a:ext>
              </a:extLst>
            </p:cNvPr>
            <p:cNvSpPr txBox="1">
              <a:spLocks noChangeArrowheads="1"/>
            </p:cNvSpPr>
            <p:nvPr/>
          </p:nvSpPr>
          <p:spPr bwMode="auto">
            <a:xfrm>
              <a:off x="6496446" y="1595466"/>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70" name="Rectangle 3">
              <a:extLst>
                <a:ext uri="{FF2B5EF4-FFF2-40B4-BE49-F238E27FC236}">
                  <a16:creationId xmlns:a16="http://schemas.microsoft.com/office/drawing/2014/main" id="{5A3098FD-3C8A-49E3-A961-727F9D4812A0}"/>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cxnSp>
          <p:nvCxnSpPr>
            <p:cNvPr id="74" name="Connettore diritto 73">
              <a:extLst>
                <a:ext uri="{FF2B5EF4-FFF2-40B4-BE49-F238E27FC236}">
                  <a16:creationId xmlns:a16="http://schemas.microsoft.com/office/drawing/2014/main" id="{C4A596AD-E32F-47AA-BF05-F4C47485D287}"/>
                </a:ext>
              </a:extLst>
            </p:cNvPr>
            <p:cNvCxnSpPr>
              <a:cxnSpLocks/>
              <a:stCxn id="42" idx="5"/>
              <a:endCxn id="37" idx="2"/>
            </p:cNvCxnSpPr>
            <p:nvPr/>
          </p:nvCxnSpPr>
          <p:spPr bwMode="auto">
            <a:xfrm>
              <a:off x="4378040" y="2400618"/>
              <a:ext cx="761544" cy="768704"/>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5" name="Connettore diritto 74">
              <a:extLst>
                <a:ext uri="{FF2B5EF4-FFF2-40B4-BE49-F238E27FC236}">
                  <a16:creationId xmlns:a16="http://schemas.microsoft.com/office/drawing/2014/main" id="{B86D0F6F-8090-435C-90D2-D12D55BD24E3}"/>
                </a:ext>
              </a:extLst>
            </p:cNvPr>
            <p:cNvCxnSpPr>
              <a:cxnSpLocks/>
              <a:stCxn id="38" idx="0"/>
              <a:endCxn id="39" idx="3"/>
            </p:cNvCxnSpPr>
            <p:nvPr/>
          </p:nvCxnSpPr>
          <p:spPr bwMode="auto">
            <a:xfrm flipV="1">
              <a:off x="6666878" y="2631802"/>
              <a:ext cx="297980" cy="8654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6" name="Rectangle 3">
              <a:extLst>
                <a:ext uri="{FF2B5EF4-FFF2-40B4-BE49-F238E27FC236}">
                  <a16:creationId xmlns:a16="http://schemas.microsoft.com/office/drawing/2014/main" id="{9E034AE0-51EB-4A21-8DDC-3B5D713D5DE6}"/>
                </a:ext>
              </a:extLst>
            </p:cNvPr>
            <p:cNvSpPr txBox="1">
              <a:spLocks noChangeArrowheads="1"/>
            </p:cNvSpPr>
            <p:nvPr/>
          </p:nvSpPr>
          <p:spPr bwMode="auto">
            <a:xfrm>
              <a:off x="7463966" y="1904124"/>
              <a:ext cx="599659" cy="3404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15</a:t>
              </a:r>
            </a:p>
          </p:txBody>
        </p:sp>
        <p:sp>
          <p:nvSpPr>
            <p:cNvPr id="77" name="Rectangle 3">
              <a:extLst>
                <a:ext uri="{FF2B5EF4-FFF2-40B4-BE49-F238E27FC236}">
                  <a16:creationId xmlns:a16="http://schemas.microsoft.com/office/drawing/2014/main" id="{A388410A-562F-4CB5-A688-477CA0565FE8}"/>
                </a:ext>
              </a:extLst>
            </p:cNvPr>
            <p:cNvSpPr txBox="1">
              <a:spLocks noChangeArrowheads="1"/>
            </p:cNvSpPr>
            <p:nvPr/>
          </p:nvSpPr>
          <p:spPr bwMode="auto">
            <a:xfrm>
              <a:off x="4791237" y="152391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4</a:t>
              </a:r>
            </a:p>
          </p:txBody>
        </p:sp>
        <p:sp>
          <p:nvSpPr>
            <p:cNvPr id="99" name="Rectangle 3">
              <a:extLst>
                <a:ext uri="{FF2B5EF4-FFF2-40B4-BE49-F238E27FC236}">
                  <a16:creationId xmlns:a16="http://schemas.microsoft.com/office/drawing/2014/main" id="{3AE53509-32EA-4455-92CA-E6B73F60DC31}"/>
                </a:ext>
              </a:extLst>
            </p:cNvPr>
            <p:cNvSpPr txBox="1">
              <a:spLocks noChangeArrowheads="1"/>
            </p:cNvSpPr>
            <p:nvPr/>
          </p:nvSpPr>
          <p:spPr bwMode="auto">
            <a:xfrm>
              <a:off x="7351928" y="3716720"/>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100" name="Rectangle 3">
              <a:extLst>
                <a:ext uri="{FF2B5EF4-FFF2-40B4-BE49-F238E27FC236}">
                  <a16:creationId xmlns:a16="http://schemas.microsoft.com/office/drawing/2014/main" id="{DC884B54-C33B-451C-BFE3-C89AD2C5EA3D}"/>
                </a:ext>
              </a:extLst>
            </p:cNvPr>
            <p:cNvSpPr txBox="1">
              <a:spLocks noChangeArrowheads="1"/>
            </p:cNvSpPr>
            <p:nvPr/>
          </p:nvSpPr>
          <p:spPr bwMode="auto">
            <a:xfrm>
              <a:off x="4648696" y="2499587"/>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grpSp>
      <p:sp>
        <p:nvSpPr>
          <p:cNvPr id="114" name="Ovale 113">
            <a:extLst>
              <a:ext uri="{FF2B5EF4-FFF2-40B4-BE49-F238E27FC236}">
                <a16:creationId xmlns:a16="http://schemas.microsoft.com/office/drawing/2014/main" id="{49ED8D19-1E43-415B-9882-BE32F3A2FF77}"/>
              </a:ext>
            </a:extLst>
          </p:cNvPr>
          <p:cNvSpPr/>
          <p:nvPr/>
        </p:nvSpPr>
        <p:spPr bwMode="auto">
          <a:xfrm rot="179254">
            <a:off x="5939916" y="1996095"/>
            <a:ext cx="474422" cy="1477420"/>
          </a:xfrm>
          <a:prstGeom prst="ellipse">
            <a:avLst/>
          </a:pr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16" name="Ovale 115">
            <a:extLst>
              <a:ext uri="{FF2B5EF4-FFF2-40B4-BE49-F238E27FC236}">
                <a16:creationId xmlns:a16="http://schemas.microsoft.com/office/drawing/2014/main" id="{7DDEDF78-70AF-42A8-AC0A-C1D9704E593C}"/>
              </a:ext>
            </a:extLst>
          </p:cNvPr>
          <p:cNvSpPr/>
          <p:nvPr/>
        </p:nvSpPr>
        <p:spPr bwMode="auto">
          <a:xfrm rot="179254">
            <a:off x="5903510" y="2088919"/>
            <a:ext cx="1196360" cy="1487422"/>
          </a:xfrm>
          <a:custGeom>
            <a:avLst/>
            <a:gdLst>
              <a:gd name="connsiteX0" fmla="*/ 0 w 474422"/>
              <a:gd name="connsiteY0" fmla="*/ 738710 h 1477420"/>
              <a:gd name="connsiteX1" fmla="*/ 237211 w 474422"/>
              <a:gd name="connsiteY1" fmla="*/ 0 h 1477420"/>
              <a:gd name="connsiteX2" fmla="*/ 474422 w 474422"/>
              <a:gd name="connsiteY2" fmla="*/ 738710 h 1477420"/>
              <a:gd name="connsiteX3" fmla="*/ 237211 w 474422"/>
              <a:gd name="connsiteY3" fmla="*/ 1477420 h 1477420"/>
              <a:gd name="connsiteX4" fmla="*/ 0 w 474422"/>
              <a:gd name="connsiteY4" fmla="*/ 738710 h 1477420"/>
              <a:gd name="connsiteX0" fmla="*/ 0 w 437467"/>
              <a:gd name="connsiteY0" fmla="*/ 738784 h 1477561"/>
              <a:gd name="connsiteX1" fmla="*/ 237211 w 437467"/>
              <a:gd name="connsiteY1" fmla="*/ 74 h 1477561"/>
              <a:gd name="connsiteX2" fmla="*/ 437467 w 437467"/>
              <a:gd name="connsiteY2" fmla="*/ 705495 h 1477561"/>
              <a:gd name="connsiteX3" fmla="*/ 237211 w 437467"/>
              <a:gd name="connsiteY3" fmla="*/ 1477494 h 1477561"/>
              <a:gd name="connsiteX4" fmla="*/ 0 w 437467"/>
              <a:gd name="connsiteY4" fmla="*/ 738784 h 1477561"/>
              <a:gd name="connsiteX0" fmla="*/ 47105 w 1300640"/>
              <a:gd name="connsiteY0" fmla="*/ 382137 h 1120888"/>
              <a:gd name="connsiteX1" fmla="*/ 1296369 w 1300640"/>
              <a:gd name="connsiteY1" fmla="*/ 6169 h 1120888"/>
              <a:gd name="connsiteX2" fmla="*/ 484572 w 1300640"/>
              <a:gd name="connsiteY2" fmla="*/ 348848 h 1120888"/>
              <a:gd name="connsiteX3" fmla="*/ 284316 w 1300640"/>
              <a:gd name="connsiteY3" fmla="*/ 1120847 h 1120888"/>
              <a:gd name="connsiteX4" fmla="*/ 47105 w 1300640"/>
              <a:gd name="connsiteY4" fmla="*/ 382137 h 1120888"/>
              <a:gd name="connsiteX0" fmla="*/ 47105 w 1411324"/>
              <a:gd name="connsiteY0" fmla="*/ 814704 h 1553455"/>
              <a:gd name="connsiteX1" fmla="*/ 1296369 w 1411324"/>
              <a:gd name="connsiteY1" fmla="*/ 438736 h 1553455"/>
              <a:gd name="connsiteX2" fmla="*/ 484572 w 1411324"/>
              <a:gd name="connsiteY2" fmla="*/ 781415 h 1553455"/>
              <a:gd name="connsiteX3" fmla="*/ 284316 w 1411324"/>
              <a:gd name="connsiteY3" fmla="*/ 1553414 h 1553455"/>
              <a:gd name="connsiteX4" fmla="*/ 47105 w 1411324"/>
              <a:gd name="connsiteY4" fmla="*/ 814704 h 1553455"/>
              <a:gd name="connsiteX0" fmla="*/ 77572 w 1112588"/>
              <a:gd name="connsiteY0" fmla="*/ 57979 h 1404887"/>
              <a:gd name="connsiteX1" fmla="*/ 1111413 w 1112588"/>
              <a:gd name="connsiteY1" fmla="*/ 277858 h 1404887"/>
              <a:gd name="connsiteX2" fmla="*/ 299616 w 1112588"/>
              <a:gd name="connsiteY2" fmla="*/ 620537 h 1404887"/>
              <a:gd name="connsiteX3" fmla="*/ 99360 w 1112588"/>
              <a:gd name="connsiteY3" fmla="*/ 1392536 h 1404887"/>
              <a:gd name="connsiteX4" fmla="*/ 77572 w 1112588"/>
              <a:gd name="connsiteY4" fmla="*/ 57979 h 1404887"/>
              <a:gd name="connsiteX0" fmla="*/ 135153 w 1170169"/>
              <a:gd name="connsiteY0" fmla="*/ 57979 h 1407539"/>
              <a:gd name="connsiteX1" fmla="*/ 1168994 w 1170169"/>
              <a:gd name="connsiteY1" fmla="*/ 277858 h 1407539"/>
              <a:gd name="connsiteX2" fmla="*/ 357197 w 1170169"/>
              <a:gd name="connsiteY2" fmla="*/ 620537 h 1407539"/>
              <a:gd name="connsiteX3" fmla="*/ 156941 w 1170169"/>
              <a:gd name="connsiteY3" fmla="*/ 1392536 h 1407539"/>
              <a:gd name="connsiteX4" fmla="*/ 135153 w 1170169"/>
              <a:gd name="connsiteY4" fmla="*/ 57979 h 1407539"/>
              <a:gd name="connsiteX0" fmla="*/ 142281 w 1291090"/>
              <a:gd name="connsiteY0" fmla="*/ 3835 h 1353395"/>
              <a:gd name="connsiteX1" fmla="*/ 1290050 w 1291090"/>
              <a:gd name="connsiteY1" fmla="*/ 922109 h 1353395"/>
              <a:gd name="connsiteX2" fmla="*/ 364325 w 1291090"/>
              <a:gd name="connsiteY2" fmla="*/ 566393 h 1353395"/>
              <a:gd name="connsiteX3" fmla="*/ 164069 w 1291090"/>
              <a:gd name="connsiteY3" fmla="*/ 1338392 h 1353395"/>
              <a:gd name="connsiteX4" fmla="*/ 142281 w 1291090"/>
              <a:gd name="connsiteY4" fmla="*/ 3835 h 1353395"/>
              <a:gd name="connsiteX0" fmla="*/ 142281 w 1312110"/>
              <a:gd name="connsiteY0" fmla="*/ 4523 h 1354083"/>
              <a:gd name="connsiteX1" fmla="*/ 1290050 w 1312110"/>
              <a:gd name="connsiteY1" fmla="*/ 922797 h 1354083"/>
              <a:gd name="connsiteX2" fmla="*/ 364325 w 1312110"/>
              <a:gd name="connsiteY2" fmla="*/ 567081 h 1354083"/>
              <a:gd name="connsiteX3" fmla="*/ 164069 w 1312110"/>
              <a:gd name="connsiteY3" fmla="*/ 1339080 h 1354083"/>
              <a:gd name="connsiteX4" fmla="*/ 142281 w 1312110"/>
              <a:gd name="connsiteY4" fmla="*/ 4523 h 1354083"/>
              <a:gd name="connsiteX0" fmla="*/ 124373 w 1300783"/>
              <a:gd name="connsiteY0" fmla="*/ 40465 h 1390025"/>
              <a:gd name="connsiteX1" fmla="*/ 979984 w 1300783"/>
              <a:gd name="connsiteY1" fmla="*/ 400170 h 1390025"/>
              <a:gd name="connsiteX2" fmla="*/ 1272142 w 1300783"/>
              <a:gd name="connsiteY2" fmla="*/ 958739 h 1390025"/>
              <a:gd name="connsiteX3" fmla="*/ 346417 w 1300783"/>
              <a:gd name="connsiteY3" fmla="*/ 603023 h 1390025"/>
              <a:gd name="connsiteX4" fmla="*/ 146161 w 1300783"/>
              <a:gd name="connsiteY4" fmla="*/ 1375022 h 1390025"/>
              <a:gd name="connsiteX5" fmla="*/ 124373 w 1300783"/>
              <a:gd name="connsiteY5" fmla="*/ 40465 h 1390025"/>
              <a:gd name="connsiteX0" fmla="*/ 62890 w 1239300"/>
              <a:gd name="connsiteY0" fmla="*/ 41327 h 1404989"/>
              <a:gd name="connsiteX1" fmla="*/ 918501 w 1239300"/>
              <a:gd name="connsiteY1" fmla="*/ 401032 h 1404989"/>
              <a:gd name="connsiteX2" fmla="*/ 1210659 w 1239300"/>
              <a:gd name="connsiteY2" fmla="*/ 959601 h 1404989"/>
              <a:gd name="connsiteX3" fmla="*/ 284934 w 1239300"/>
              <a:gd name="connsiteY3" fmla="*/ 603885 h 1404989"/>
              <a:gd name="connsiteX4" fmla="*/ 212214 w 1239300"/>
              <a:gd name="connsiteY4" fmla="*/ 1390358 h 1404989"/>
              <a:gd name="connsiteX5" fmla="*/ 62890 w 1239300"/>
              <a:gd name="connsiteY5" fmla="*/ 41327 h 1404989"/>
              <a:gd name="connsiteX0" fmla="*/ 103620 w 1280030"/>
              <a:gd name="connsiteY0" fmla="*/ 41327 h 1390392"/>
              <a:gd name="connsiteX1" fmla="*/ 959231 w 1280030"/>
              <a:gd name="connsiteY1" fmla="*/ 401032 h 1390392"/>
              <a:gd name="connsiteX2" fmla="*/ 1251389 w 1280030"/>
              <a:gd name="connsiteY2" fmla="*/ 959601 h 1390392"/>
              <a:gd name="connsiteX3" fmla="*/ 325664 w 1280030"/>
              <a:gd name="connsiteY3" fmla="*/ 603885 h 1390392"/>
              <a:gd name="connsiteX4" fmla="*/ 252944 w 1280030"/>
              <a:gd name="connsiteY4" fmla="*/ 1390358 h 1390392"/>
              <a:gd name="connsiteX5" fmla="*/ 103620 w 1280030"/>
              <a:gd name="connsiteY5" fmla="*/ 41327 h 1390392"/>
              <a:gd name="connsiteX0" fmla="*/ 35606 w 1203619"/>
              <a:gd name="connsiteY0" fmla="*/ 41327 h 1400837"/>
              <a:gd name="connsiteX1" fmla="*/ 891217 w 1203619"/>
              <a:gd name="connsiteY1" fmla="*/ 401032 h 1400837"/>
              <a:gd name="connsiteX2" fmla="*/ 1183375 w 1203619"/>
              <a:gd name="connsiteY2" fmla="*/ 959601 h 1400837"/>
              <a:gd name="connsiteX3" fmla="*/ 397036 w 1203619"/>
              <a:gd name="connsiteY3" fmla="*/ 575481 h 1400837"/>
              <a:gd name="connsiteX4" fmla="*/ 184930 w 1203619"/>
              <a:gd name="connsiteY4" fmla="*/ 1390358 h 1400837"/>
              <a:gd name="connsiteX5" fmla="*/ 35606 w 1203619"/>
              <a:gd name="connsiteY5" fmla="*/ 41327 h 1400837"/>
              <a:gd name="connsiteX0" fmla="*/ 35606 w 1203619"/>
              <a:gd name="connsiteY0" fmla="*/ 41327 h 1401199"/>
              <a:gd name="connsiteX1" fmla="*/ 891217 w 1203619"/>
              <a:gd name="connsiteY1" fmla="*/ 401032 h 1401199"/>
              <a:gd name="connsiteX2" fmla="*/ 1183375 w 1203619"/>
              <a:gd name="connsiteY2" fmla="*/ 959601 h 1401199"/>
              <a:gd name="connsiteX3" fmla="*/ 397036 w 1203619"/>
              <a:gd name="connsiteY3" fmla="*/ 575481 h 1401199"/>
              <a:gd name="connsiteX4" fmla="*/ 184930 w 1203619"/>
              <a:gd name="connsiteY4" fmla="*/ 1390358 h 1401199"/>
              <a:gd name="connsiteX5" fmla="*/ 35606 w 1203619"/>
              <a:gd name="connsiteY5" fmla="*/ 41327 h 1401199"/>
              <a:gd name="connsiteX0" fmla="*/ 59386 w 1227399"/>
              <a:gd name="connsiteY0" fmla="*/ 41327 h 1393754"/>
              <a:gd name="connsiteX1" fmla="*/ 914997 w 1227399"/>
              <a:gd name="connsiteY1" fmla="*/ 401032 h 1393754"/>
              <a:gd name="connsiteX2" fmla="*/ 1207155 w 1227399"/>
              <a:gd name="connsiteY2" fmla="*/ 959601 h 1393754"/>
              <a:gd name="connsiteX3" fmla="*/ 420816 w 1227399"/>
              <a:gd name="connsiteY3" fmla="*/ 575481 h 1393754"/>
              <a:gd name="connsiteX4" fmla="*/ 208710 w 1227399"/>
              <a:gd name="connsiteY4" fmla="*/ 1390358 h 1393754"/>
              <a:gd name="connsiteX5" fmla="*/ 59386 w 1227399"/>
              <a:gd name="connsiteY5" fmla="*/ 41327 h 1393754"/>
              <a:gd name="connsiteX0" fmla="*/ 116574 w 1284587"/>
              <a:gd name="connsiteY0" fmla="*/ 78546 h 1430973"/>
              <a:gd name="connsiteX1" fmla="*/ 972185 w 1284587"/>
              <a:gd name="connsiteY1" fmla="*/ 438251 h 1430973"/>
              <a:gd name="connsiteX2" fmla="*/ 1264343 w 1284587"/>
              <a:gd name="connsiteY2" fmla="*/ 996820 h 1430973"/>
              <a:gd name="connsiteX3" fmla="*/ 478004 w 1284587"/>
              <a:gd name="connsiteY3" fmla="*/ 612700 h 1430973"/>
              <a:gd name="connsiteX4" fmla="*/ 265898 w 1284587"/>
              <a:gd name="connsiteY4" fmla="*/ 1427577 h 1430973"/>
              <a:gd name="connsiteX5" fmla="*/ 116574 w 1284587"/>
              <a:gd name="connsiteY5" fmla="*/ 78546 h 1430973"/>
              <a:gd name="connsiteX0" fmla="*/ 97709 w 1265722"/>
              <a:gd name="connsiteY0" fmla="*/ 134995 h 1487422"/>
              <a:gd name="connsiteX1" fmla="*/ 953320 w 1265722"/>
              <a:gd name="connsiteY1" fmla="*/ 494700 h 1487422"/>
              <a:gd name="connsiteX2" fmla="*/ 1245478 w 1265722"/>
              <a:gd name="connsiteY2" fmla="*/ 1053269 h 1487422"/>
              <a:gd name="connsiteX3" fmla="*/ 459139 w 1265722"/>
              <a:gd name="connsiteY3" fmla="*/ 669149 h 1487422"/>
              <a:gd name="connsiteX4" fmla="*/ 247033 w 1265722"/>
              <a:gd name="connsiteY4" fmla="*/ 1484026 h 1487422"/>
              <a:gd name="connsiteX5" fmla="*/ 97709 w 1265722"/>
              <a:gd name="connsiteY5" fmla="*/ 134995 h 1487422"/>
              <a:gd name="connsiteX0" fmla="*/ 97709 w 1320133"/>
              <a:gd name="connsiteY0" fmla="*/ 134995 h 1487422"/>
              <a:gd name="connsiteX1" fmla="*/ 953320 w 1320133"/>
              <a:gd name="connsiteY1" fmla="*/ 494700 h 1487422"/>
              <a:gd name="connsiteX2" fmla="*/ 1245478 w 1320133"/>
              <a:gd name="connsiteY2" fmla="*/ 1053269 h 1487422"/>
              <a:gd name="connsiteX3" fmla="*/ 459139 w 1320133"/>
              <a:gd name="connsiteY3" fmla="*/ 669149 h 1487422"/>
              <a:gd name="connsiteX4" fmla="*/ 247033 w 1320133"/>
              <a:gd name="connsiteY4" fmla="*/ 1484026 h 1487422"/>
              <a:gd name="connsiteX5" fmla="*/ 97709 w 1320133"/>
              <a:gd name="connsiteY5" fmla="*/ 134995 h 1487422"/>
              <a:gd name="connsiteX0" fmla="*/ 97709 w 1196360"/>
              <a:gd name="connsiteY0" fmla="*/ 134995 h 1487422"/>
              <a:gd name="connsiteX1" fmla="*/ 953320 w 1196360"/>
              <a:gd name="connsiteY1" fmla="*/ 494700 h 1487422"/>
              <a:gd name="connsiteX2" fmla="*/ 1091369 w 1196360"/>
              <a:gd name="connsiteY2" fmla="*/ 934531 h 1487422"/>
              <a:gd name="connsiteX3" fmla="*/ 459139 w 1196360"/>
              <a:gd name="connsiteY3" fmla="*/ 669149 h 1487422"/>
              <a:gd name="connsiteX4" fmla="*/ 247033 w 1196360"/>
              <a:gd name="connsiteY4" fmla="*/ 1484026 h 1487422"/>
              <a:gd name="connsiteX5" fmla="*/ 97709 w 1196360"/>
              <a:gd name="connsiteY5" fmla="*/ 134995 h 148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6360" h="1487422">
                <a:moveTo>
                  <a:pt x="97709" y="134995"/>
                </a:moveTo>
                <a:cubicBezTo>
                  <a:pt x="301667" y="-266827"/>
                  <a:pt x="762025" y="341654"/>
                  <a:pt x="953320" y="494700"/>
                </a:cubicBezTo>
                <a:cubicBezTo>
                  <a:pt x="1144615" y="647746"/>
                  <a:pt x="1312445" y="729174"/>
                  <a:pt x="1091369" y="934531"/>
                </a:cubicBezTo>
                <a:cubicBezTo>
                  <a:pt x="870293" y="1139888"/>
                  <a:pt x="459139" y="261171"/>
                  <a:pt x="459139" y="669149"/>
                </a:cubicBezTo>
                <a:cubicBezTo>
                  <a:pt x="481313" y="1097100"/>
                  <a:pt x="452948" y="1530232"/>
                  <a:pt x="247033" y="1484026"/>
                </a:cubicBezTo>
                <a:cubicBezTo>
                  <a:pt x="41118" y="1437820"/>
                  <a:pt x="-106249" y="536817"/>
                  <a:pt x="97709" y="134995"/>
                </a:cubicBezTo>
                <a:close/>
              </a:path>
            </a:pathLst>
          </a:cu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17" name="Rectangle 3">
            <a:extLst>
              <a:ext uri="{FF2B5EF4-FFF2-40B4-BE49-F238E27FC236}">
                <a16:creationId xmlns:a16="http://schemas.microsoft.com/office/drawing/2014/main" id="{FC52DFB6-357A-4D77-8550-4157A9B33B38}"/>
              </a:ext>
            </a:extLst>
          </p:cNvPr>
          <p:cNvSpPr txBox="1">
            <a:spLocks noChangeArrowheads="1"/>
          </p:cNvSpPr>
          <p:nvPr/>
        </p:nvSpPr>
        <p:spPr bwMode="auto">
          <a:xfrm>
            <a:off x="5982906" y="3625180"/>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1</a:t>
            </a:r>
            <a:endParaRPr lang="en-US" altLang="it-IT" sz="1200" i="1" dirty="0">
              <a:solidFill>
                <a:srgbClr val="325D8C"/>
              </a:solidFill>
            </a:endParaRPr>
          </a:p>
        </p:txBody>
      </p:sp>
      <p:sp>
        <p:nvSpPr>
          <p:cNvPr id="118" name="Ovale 117">
            <a:extLst>
              <a:ext uri="{FF2B5EF4-FFF2-40B4-BE49-F238E27FC236}">
                <a16:creationId xmlns:a16="http://schemas.microsoft.com/office/drawing/2014/main" id="{D329AE32-8370-4C5A-95DE-8F9082E3FF67}"/>
              </a:ext>
            </a:extLst>
          </p:cNvPr>
          <p:cNvSpPr/>
          <p:nvPr/>
        </p:nvSpPr>
        <p:spPr bwMode="auto">
          <a:xfrm rot="179254">
            <a:off x="5910264" y="3072584"/>
            <a:ext cx="474422" cy="418886"/>
          </a:xfrm>
          <a:prstGeom prst="ellipse">
            <a:avLst/>
          </a:pr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19" name="Rectangle 3">
            <a:extLst>
              <a:ext uri="{FF2B5EF4-FFF2-40B4-BE49-F238E27FC236}">
                <a16:creationId xmlns:a16="http://schemas.microsoft.com/office/drawing/2014/main" id="{D6629FA9-3DE5-4820-AE1F-B41BDE12A196}"/>
              </a:ext>
            </a:extLst>
          </p:cNvPr>
          <p:cNvSpPr txBox="1">
            <a:spLocks noChangeArrowheads="1"/>
          </p:cNvSpPr>
          <p:nvPr/>
        </p:nvSpPr>
        <p:spPr bwMode="auto">
          <a:xfrm>
            <a:off x="6248003" y="3270709"/>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2</a:t>
            </a:r>
            <a:endParaRPr lang="en-US" altLang="it-IT" sz="1200" i="1" dirty="0">
              <a:solidFill>
                <a:srgbClr val="325D8C"/>
              </a:solidFill>
            </a:endParaRPr>
          </a:p>
        </p:txBody>
      </p:sp>
      <p:sp>
        <p:nvSpPr>
          <p:cNvPr id="120" name="Rectangle 3">
            <a:extLst>
              <a:ext uri="{FF2B5EF4-FFF2-40B4-BE49-F238E27FC236}">
                <a16:creationId xmlns:a16="http://schemas.microsoft.com/office/drawing/2014/main" id="{9D58E9B5-CF39-4785-B201-176F9D99FBD0}"/>
              </a:ext>
            </a:extLst>
          </p:cNvPr>
          <p:cNvSpPr txBox="1">
            <a:spLocks noChangeArrowheads="1"/>
          </p:cNvSpPr>
          <p:nvPr/>
        </p:nvSpPr>
        <p:spPr bwMode="auto">
          <a:xfrm>
            <a:off x="5837215" y="1687949"/>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3</a:t>
            </a:r>
            <a:endParaRPr lang="en-US" altLang="it-IT" sz="1200" i="1" dirty="0">
              <a:solidFill>
                <a:srgbClr val="325D8C"/>
              </a:solidFill>
            </a:endParaRPr>
          </a:p>
        </p:txBody>
      </p:sp>
    </p:spTree>
    <p:extLst>
      <p:ext uri="{BB962C8B-B14F-4D97-AF65-F5344CB8AC3E}">
        <p14:creationId xmlns:p14="http://schemas.microsoft.com/office/powerpoint/2010/main" val="63599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500"/>
                                        <p:tgtEl>
                                          <p:spTgt spid="1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8"/>
                                        </p:tgtEl>
                                      </p:cBhvr>
                                    </p:animEffect>
                                    <p:set>
                                      <p:cBhvr>
                                        <p:cTn id="15" dur="1" fill="hold">
                                          <p:stCondLst>
                                            <p:cond delay="499"/>
                                          </p:stCondLst>
                                        </p:cTn>
                                        <p:tgtEl>
                                          <p:spTgt spid="11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7"/>
                                        </p:tgtEl>
                                      </p:cBhvr>
                                    </p:animEffect>
                                    <p:set>
                                      <p:cBhvr>
                                        <p:cTn id="18" dur="1" fill="hold">
                                          <p:stCondLst>
                                            <p:cond delay="499"/>
                                          </p:stCondLst>
                                        </p:cTn>
                                        <p:tgtEl>
                                          <p:spTgt spid="1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fade">
                                      <p:cBhvr>
                                        <p:cTn id="23" dur="500"/>
                                        <p:tgtEl>
                                          <p:spTgt spid="1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fade">
                                      <p:cBhvr>
                                        <p:cTn id="26" dur="500"/>
                                        <p:tgtEl>
                                          <p:spTgt spid="1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14"/>
                                        </p:tgtEl>
                                      </p:cBhvr>
                                    </p:animEffect>
                                    <p:set>
                                      <p:cBhvr>
                                        <p:cTn id="31" dur="1" fill="hold">
                                          <p:stCondLst>
                                            <p:cond delay="499"/>
                                          </p:stCondLst>
                                        </p:cTn>
                                        <p:tgtEl>
                                          <p:spTgt spid="114"/>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9"/>
                                        </p:tgtEl>
                                      </p:cBhvr>
                                    </p:animEffect>
                                    <p:set>
                                      <p:cBhvr>
                                        <p:cTn id="34" dur="1" fill="hold">
                                          <p:stCondLst>
                                            <p:cond delay="499"/>
                                          </p:stCondLst>
                                        </p:cTn>
                                        <p:tgtEl>
                                          <p:spTgt spid="1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fade">
                                      <p:cBhvr>
                                        <p:cTn id="39" dur="500"/>
                                        <p:tgtEl>
                                          <p:spTgt spid="1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fade">
                                      <p:cBhvr>
                                        <p:cTn id="4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4" grpId="1" animBg="1"/>
      <p:bldP spid="116" grpId="0" animBg="1"/>
      <p:bldP spid="117" grpId="0"/>
      <p:bldP spid="117" grpId="1"/>
      <p:bldP spid="118" grpId="0" animBg="1"/>
      <p:bldP spid="118" grpId="1" animBg="1"/>
      <p:bldP spid="119" grpId="0"/>
      <p:bldP spid="119" grpId="1"/>
      <p:bldP spid="1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Calcolo</a:t>
            </a:r>
            <a:r>
              <a:rPr lang="en-US" altLang="it-IT" dirty="0"/>
              <a:t> del </a:t>
            </a:r>
            <a:r>
              <a:rPr lang="it-IT" altLang="it-IT" dirty="0"/>
              <a:t>punteggio</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a:t>
            </a:fld>
            <a:endParaRPr lang="ru-RU" altLang="it-IT" dirty="0"/>
          </a:p>
        </p:txBody>
      </p:sp>
      <p:sp>
        <p:nvSpPr>
          <p:cNvPr id="52" name="Rectangle 3">
            <a:extLst>
              <a:ext uri="{FF2B5EF4-FFF2-40B4-BE49-F238E27FC236}">
                <a16:creationId xmlns:a16="http://schemas.microsoft.com/office/drawing/2014/main" id="{124F3DA9-B99B-41AD-A71E-4FDCD959F2AD}"/>
              </a:ext>
            </a:extLst>
          </p:cNvPr>
          <p:cNvSpPr txBox="1">
            <a:spLocks noChangeArrowheads="1"/>
          </p:cNvSpPr>
          <p:nvPr/>
        </p:nvSpPr>
        <p:spPr bwMode="auto">
          <a:xfrm>
            <a:off x="1403350" y="1276400"/>
            <a:ext cx="7345363"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it-IT" altLang="ko-KR" sz="1800" b="0" dirty="0">
                <a:ea typeface="Gulim" panose="020B0503020000020004" pitchFamily="34" charset="-127"/>
              </a:rPr>
              <a:t>A seconda del numero di pianeti unici visitati, e del valore di carburanti accumulati nei containers, è possibile calcolare un punteggio, attraverso la formula:</a:t>
            </a:r>
          </a:p>
          <a:p>
            <a:pPr marL="0" indent="0" algn="ctr">
              <a:lnSpc>
                <a:spcPct val="90000"/>
              </a:lnSpc>
              <a:buNone/>
            </a:pPr>
            <a:endParaRPr lang="en-US" altLang="it-IT" sz="1800" b="0" dirty="0"/>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7C4F0E6A-1A1D-4539-B179-33E9F9ADD878}"/>
                  </a:ext>
                </a:extLst>
              </p:cNvPr>
              <p:cNvSpPr txBox="1"/>
              <p:nvPr/>
            </p:nvSpPr>
            <p:spPr>
              <a:xfrm>
                <a:off x="2938860" y="2374795"/>
                <a:ext cx="32662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solidFill>
                            <a:srgbClr val="325D8C"/>
                          </a:solidFill>
                          <a:latin typeface="Cambria Math" panose="02040503050406030204" pitchFamily="18" charset="0"/>
                        </a:rPr>
                        <m:t>𝑷𝒐𝒊𝒏𝒕𝒔</m:t>
                      </m:r>
                      <m:r>
                        <a:rPr lang="it-IT" sz="2000" b="1" i="1" smtClean="0">
                          <a:solidFill>
                            <a:srgbClr val="325D8C"/>
                          </a:solidFill>
                          <a:latin typeface="Cambria Math" panose="02040503050406030204" pitchFamily="18" charset="0"/>
                        </a:rPr>
                        <m:t>=</m:t>
                      </m:r>
                      <m:r>
                        <a:rPr lang="it-IT" sz="2000" b="1" i="1" smtClean="0">
                          <a:solidFill>
                            <a:srgbClr val="325D8C"/>
                          </a:solidFill>
                          <a:latin typeface="Cambria Math" panose="02040503050406030204" pitchFamily="18" charset="0"/>
                        </a:rPr>
                        <m:t>𝟎</m:t>
                      </m:r>
                      <m:r>
                        <a:rPr lang="it-IT" sz="2000" b="1" i="1" smtClean="0">
                          <a:solidFill>
                            <a:srgbClr val="325D8C"/>
                          </a:solidFill>
                          <a:latin typeface="Cambria Math" panose="02040503050406030204" pitchFamily="18" charset="0"/>
                        </a:rPr>
                        <m:t>,</m:t>
                      </m:r>
                      <m:r>
                        <a:rPr lang="it-IT" sz="2000" b="1" i="1" smtClean="0">
                          <a:solidFill>
                            <a:srgbClr val="325D8C"/>
                          </a:solidFill>
                          <a:latin typeface="Cambria Math" panose="02040503050406030204" pitchFamily="18" charset="0"/>
                        </a:rPr>
                        <m:t>𝟒</m:t>
                      </m:r>
                      <m:r>
                        <a:rPr lang="it-IT" sz="2000" b="1" i="1" smtClean="0">
                          <a:solidFill>
                            <a:srgbClr val="325D8C"/>
                          </a:solidFill>
                          <a:latin typeface="Cambria Math" panose="02040503050406030204" pitchFamily="18" charset="0"/>
                        </a:rPr>
                        <m:t> ∗</m:t>
                      </m:r>
                      <m:r>
                        <a:rPr lang="it-IT" sz="2000" b="1" i="1" smtClean="0">
                          <a:solidFill>
                            <a:srgbClr val="325D8C"/>
                          </a:solidFill>
                          <a:latin typeface="Cambria Math" panose="02040503050406030204" pitchFamily="18" charset="0"/>
                        </a:rPr>
                        <m:t>𝑽</m:t>
                      </m:r>
                      <m:r>
                        <a:rPr lang="it-IT" sz="2000" b="1" i="1" smtClean="0">
                          <a:solidFill>
                            <a:srgbClr val="325D8C"/>
                          </a:solidFill>
                          <a:latin typeface="Cambria Math" panose="02040503050406030204" pitchFamily="18" charset="0"/>
                        </a:rPr>
                        <m:t>+</m:t>
                      </m:r>
                      <m:r>
                        <a:rPr lang="it-IT" sz="2000" b="1" i="1" smtClean="0">
                          <a:solidFill>
                            <a:srgbClr val="325D8C"/>
                          </a:solidFill>
                          <a:latin typeface="Cambria Math" panose="02040503050406030204" pitchFamily="18" charset="0"/>
                        </a:rPr>
                        <m:t>𝟎</m:t>
                      </m:r>
                      <m:r>
                        <a:rPr lang="it-IT" sz="2000" b="1" i="1" smtClean="0">
                          <a:solidFill>
                            <a:srgbClr val="325D8C"/>
                          </a:solidFill>
                          <a:latin typeface="Cambria Math" panose="02040503050406030204" pitchFamily="18" charset="0"/>
                        </a:rPr>
                        <m:t>,</m:t>
                      </m:r>
                      <m:r>
                        <a:rPr lang="it-IT" sz="2000" b="1" i="1" smtClean="0">
                          <a:solidFill>
                            <a:srgbClr val="325D8C"/>
                          </a:solidFill>
                          <a:latin typeface="Cambria Math" panose="02040503050406030204" pitchFamily="18" charset="0"/>
                        </a:rPr>
                        <m:t>𝟔</m:t>
                      </m:r>
                      <m:r>
                        <a:rPr lang="it-IT" sz="2000" b="1" i="1" smtClean="0">
                          <a:solidFill>
                            <a:srgbClr val="325D8C"/>
                          </a:solidFill>
                          <a:latin typeface="Cambria Math" panose="02040503050406030204" pitchFamily="18" charset="0"/>
                        </a:rPr>
                        <m:t> ∗</m:t>
                      </m:r>
                      <m:r>
                        <a:rPr lang="it-IT" sz="2000" b="1" i="1" smtClean="0">
                          <a:solidFill>
                            <a:srgbClr val="325D8C"/>
                          </a:solidFill>
                          <a:latin typeface="Cambria Math" panose="02040503050406030204" pitchFamily="18" charset="0"/>
                        </a:rPr>
                        <m:t>𝑹</m:t>
                      </m:r>
                    </m:oMath>
                  </m:oMathPara>
                </a14:m>
                <a:endParaRPr lang="it-IT" sz="2000" dirty="0">
                  <a:solidFill>
                    <a:srgbClr val="325D8C"/>
                  </a:solidFill>
                </a:endParaRPr>
              </a:p>
            </p:txBody>
          </p:sp>
        </mc:Choice>
        <mc:Fallback>
          <p:sp>
            <p:nvSpPr>
              <p:cNvPr id="2" name="CasellaDiTesto 1">
                <a:extLst>
                  <a:ext uri="{FF2B5EF4-FFF2-40B4-BE49-F238E27FC236}">
                    <a16:creationId xmlns:a16="http://schemas.microsoft.com/office/drawing/2014/main" id="{7C4F0E6A-1A1D-4539-B179-33E9F9ADD878}"/>
                  </a:ext>
                </a:extLst>
              </p:cNvPr>
              <p:cNvSpPr txBox="1">
                <a:spLocks noRot="1" noChangeAspect="1" noMove="1" noResize="1" noEditPoints="1" noAdjustHandles="1" noChangeArrowheads="1" noChangeShapeType="1" noTextEdit="1"/>
              </p:cNvSpPr>
              <p:nvPr/>
            </p:nvSpPr>
            <p:spPr>
              <a:xfrm>
                <a:off x="2938860" y="2374795"/>
                <a:ext cx="3266279" cy="307777"/>
              </a:xfrm>
              <a:prstGeom prst="rect">
                <a:avLst/>
              </a:prstGeom>
              <a:blipFill>
                <a:blip r:embed="rId2"/>
                <a:stretch>
                  <a:fillRect l="-1306" r="-1306" b="-10000"/>
                </a:stretch>
              </a:blipFill>
            </p:spPr>
            <p:txBody>
              <a:bodyPr/>
              <a:lstStyle/>
              <a:p>
                <a:r>
                  <a:rPr lang="it-IT">
                    <a:noFill/>
                  </a:rPr>
                  <a:t> </a:t>
                </a:r>
              </a:p>
            </p:txBody>
          </p:sp>
        </mc:Fallback>
      </mc:AlternateContent>
      <p:sp>
        <p:nvSpPr>
          <p:cNvPr id="55" name="Arco 54">
            <a:extLst>
              <a:ext uri="{FF2B5EF4-FFF2-40B4-BE49-F238E27FC236}">
                <a16:creationId xmlns:a16="http://schemas.microsoft.com/office/drawing/2014/main" id="{C331FC9F-027D-43A8-B6BC-3218BA125523}"/>
              </a:ext>
            </a:extLst>
          </p:cNvPr>
          <p:cNvSpPr/>
          <p:nvPr/>
        </p:nvSpPr>
        <p:spPr bwMode="auto">
          <a:xfrm flipV="1">
            <a:off x="2987849" y="2244873"/>
            <a:ext cx="1900725" cy="993142"/>
          </a:xfrm>
          <a:prstGeom prst="arc">
            <a:avLst>
              <a:gd name="adj1" fmla="val 16200000"/>
              <a:gd name="adj2" fmla="val 178076"/>
            </a:avLst>
          </a:prstGeom>
          <a:noFill/>
          <a:ln w="9525" cap="flat" cmpd="sng" algn="ctr">
            <a:solidFill>
              <a:srgbClr val="C75806"/>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56" name="Arco 55">
            <a:extLst>
              <a:ext uri="{FF2B5EF4-FFF2-40B4-BE49-F238E27FC236}">
                <a16:creationId xmlns:a16="http://schemas.microsoft.com/office/drawing/2014/main" id="{3FA9C183-83A1-44D2-A439-D6A9119D3A28}"/>
              </a:ext>
            </a:extLst>
          </p:cNvPr>
          <p:cNvSpPr/>
          <p:nvPr/>
        </p:nvSpPr>
        <p:spPr bwMode="auto">
          <a:xfrm flipH="1" flipV="1">
            <a:off x="6015906" y="2220790"/>
            <a:ext cx="763571" cy="993142"/>
          </a:xfrm>
          <a:prstGeom prst="arc">
            <a:avLst>
              <a:gd name="adj1" fmla="val 16200000"/>
              <a:gd name="adj2" fmla="val 178076"/>
            </a:avLst>
          </a:prstGeom>
          <a:noFill/>
          <a:ln w="9525" cap="flat" cmpd="sng" algn="ctr">
            <a:solidFill>
              <a:srgbClr val="C75806"/>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58" name="Rectangle 3">
            <a:extLst>
              <a:ext uri="{FF2B5EF4-FFF2-40B4-BE49-F238E27FC236}">
                <a16:creationId xmlns:a16="http://schemas.microsoft.com/office/drawing/2014/main" id="{FCF529DE-D249-4A31-9271-A1D7E7E3A563}"/>
              </a:ext>
            </a:extLst>
          </p:cNvPr>
          <p:cNvSpPr txBox="1">
            <a:spLocks noChangeArrowheads="1"/>
          </p:cNvSpPr>
          <p:nvPr/>
        </p:nvSpPr>
        <p:spPr bwMode="auto">
          <a:xfrm>
            <a:off x="2035361" y="3048830"/>
            <a:ext cx="1855987" cy="37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C75806"/>
                </a:solidFill>
              </a:rPr>
              <a:t>V: Numero di nodi unici su cui la navicella passa</a:t>
            </a:r>
          </a:p>
        </p:txBody>
      </p:sp>
      <p:sp>
        <p:nvSpPr>
          <p:cNvPr id="59" name="Rectangle 3">
            <a:extLst>
              <a:ext uri="{FF2B5EF4-FFF2-40B4-BE49-F238E27FC236}">
                <a16:creationId xmlns:a16="http://schemas.microsoft.com/office/drawing/2014/main" id="{176247EF-F589-4B4C-A706-9CAC141BA9B4}"/>
              </a:ext>
            </a:extLst>
          </p:cNvPr>
          <p:cNvSpPr txBox="1">
            <a:spLocks noChangeArrowheads="1"/>
          </p:cNvSpPr>
          <p:nvPr/>
        </p:nvSpPr>
        <p:spPr bwMode="auto">
          <a:xfrm>
            <a:off x="6205139" y="3048830"/>
            <a:ext cx="1855987" cy="37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050" b="0" dirty="0">
                <a:solidFill>
                  <a:srgbClr val="C75806"/>
                </a:solidFill>
              </a:rPr>
              <a:t>R: quantità totale di carburante raccolto</a:t>
            </a:r>
          </a:p>
        </p:txBody>
      </p:sp>
      <mc:AlternateContent xmlns:mc="http://schemas.openxmlformats.org/markup-compatibility/2006">
        <mc:Choice xmlns:a14="http://schemas.microsoft.com/office/drawing/2010/main" Requires="a14">
          <p:sp>
            <p:nvSpPr>
              <p:cNvPr id="61" name="Rectangle 3">
                <a:extLst>
                  <a:ext uri="{FF2B5EF4-FFF2-40B4-BE49-F238E27FC236}">
                    <a16:creationId xmlns:a16="http://schemas.microsoft.com/office/drawing/2014/main" id="{91EC59C6-7E1E-4DC5-9AB6-113B5CFC453D}"/>
                  </a:ext>
                </a:extLst>
              </p:cNvPr>
              <p:cNvSpPr txBox="1">
                <a:spLocks noChangeArrowheads="1"/>
              </p:cNvSpPr>
              <p:nvPr/>
            </p:nvSpPr>
            <p:spPr bwMode="auto">
              <a:xfrm>
                <a:off x="5557067" y="3387643"/>
                <a:ext cx="1296144" cy="8116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14:m>
                  <m:oMathPara xmlns:m="http://schemas.openxmlformats.org/officeDocument/2006/math">
                    <m:oMathParaPr>
                      <m:jc m:val="centerGroup"/>
                    </m:oMathParaPr>
                    <m:oMath xmlns:m="http://schemas.openxmlformats.org/officeDocument/2006/math">
                      <m:r>
                        <a:rPr lang="it-IT" altLang="it-IT" sz="1600" b="0" i="1" smtClean="0">
                          <a:solidFill>
                            <a:srgbClr val="C75806"/>
                          </a:solidFill>
                          <a:latin typeface="Cambria Math" panose="02040503050406030204" pitchFamily="18" charset="0"/>
                        </a:rPr>
                        <m:t>𝑅</m:t>
                      </m:r>
                      <m:r>
                        <a:rPr lang="it-IT" altLang="it-IT" sz="1600" b="0" i="1" smtClean="0">
                          <a:solidFill>
                            <a:srgbClr val="C75806"/>
                          </a:solidFill>
                          <a:latin typeface="Cambria Math" panose="02040503050406030204" pitchFamily="18" charset="0"/>
                        </a:rPr>
                        <m:t>=</m:t>
                      </m:r>
                      <m:nary>
                        <m:naryPr>
                          <m:chr m:val="∑"/>
                          <m:ctrlPr>
                            <a:rPr lang="it-IT" altLang="it-IT" sz="1600" b="0" i="1" smtClean="0">
                              <a:solidFill>
                                <a:srgbClr val="C75806"/>
                              </a:solidFill>
                              <a:latin typeface="Cambria Math" panose="02040503050406030204" pitchFamily="18" charset="0"/>
                            </a:rPr>
                          </m:ctrlPr>
                        </m:naryPr>
                        <m:sub>
                          <m:r>
                            <m:rPr>
                              <m:brk m:alnAt="23"/>
                            </m:rPr>
                            <a:rPr lang="it-IT" altLang="it-IT" sz="1600" b="0" i="1" smtClean="0">
                              <a:solidFill>
                                <a:srgbClr val="C75806"/>
                              </a:solidFill>
                              <a:latin typeface="Cambria Math" panose="02040503050406030204" pitchFamily="18" charset="0"/>
                            </a:rPr>
                            <m:t>𝑖</m:t>
                          </m:r>
                          <m:r>
                            <a:rPr lang="it-IT" altLang="it-IT" sz="1600" b="0" i="1" smtClean="0">
                              <a:solidFill>
                                <a:srgbClr val="C75806"/>
                              </a:solidFill>
                              <a:latin typeface="Cambria Math" panose="02040503050406030204" pitchFamily="18" charset="0"/>
                            </a:rPr>
                            <m:t>=1</m:t>
                          </m:r>
                        </m:sub>
                        <m:sup>
                          <m:r>
                            <a:rPr lang="it-IT" altLang="it-IT" sz="1600" b="0" i="1" smtClean="0">
                              <a:solidFill>
                                <a:srgbClr val="C75806"/>
                              </a:solidFill>
                              <a:latin typeface="Cambria Math" panose="02040503050406030204" pitchFamily="18" charset="0"/>
                            </a:rPr>
                            <m:t>𝑇</m:t>
                          </m:r>
                        </m:sup>
                        <m:e>
                          <m:sSub>
                            <m:sSubPr>
                              <m:ctrlPr>
                                <a:rPr lang="it-IT" altLang="it-IT" sz="1600" b="0" i="1" smtClean="0">
                                  <a:solidFill>
                                    <a:srgbClr val="C75806"/>
                                  </a:solidFill>
                                  <a:latin typeface="Cambria Math" panose="02040503050406030204" pitchFamily="18" charset="0"/>
                                </a:rPr>
                              </m:ctrlPr>
                            </m:sSubPr>
                            <m:e>
                              <m:r>
                                <a:rPr lang="it-IT" altLang="it-IT" sz="1600" b="0" i="1" smtClean="0">
                                  <a:solidFill>
                                    <a:srgbClr val="C75806"/>
                                  </a:solidFill>
                                  <a:latin typeface="Cambria Math" panose="02040503050406030204" pitchFamily="18" charset="0"/>
                                </a:rPr>
                                <m:t>𝑣</m:t>
                              </m:r>
                            </m:e>
                            <m:sub>
                              <m:r>
                                <a:rPr lang="it-IT" altLang="it-IT" sz="1600" b="0" i="1" smtClean="0">
                                  <a:solidFill>
                                    <a:srgbClr val="C75806"/>
                                  </a:solidFill>
                                  <a:latin typeface="Cambria Math" panose="02040503050406030204" pitchFamily="18" charset="0"/>
                                </a:rPr>
                                <m:t>𝑖</m:t>
                              </m:r>
                            </m:sub>
                          </m:sSub>
                        </m:e>
                      </m:nary>
                    </m:oMath>
                  </m:oMathPara>
                </a14:m>
                <a:endParaRPr lang="it-IT" altLang="it-IT" sz="1050" b="0" dirty="0">
                  <a:solidFill>
                    <a:srgbClr val="C75806"/>
                  </a:solidFill>
                </a:endParaRPr>
              </a:p>
            </p:txBody>
          </p:sp>
        </mc:Choice>
        <mc:Fallback>
          <p:sp>
            <p:nvSpPr>
              <p:cNvPr id="61" name="Rectangle 3">
                <a:extLst>
                  <a:ext uri="{FF2B5EF4-FFF2-40B4-BE49-F238E27FC236}">
                    <a16:creationId xmlns:a16="http://schemas.microsoft.com/office/drawing/2014/main" id="{91EC59C6-7E1E-4DC5-9AB6-113B5CFC453D}"/>
                  </a:ext>
                </a:extLst>
              </p:cNvPr>
              <p:cNvSpPr txBox="1">
                <a:spLocks noRot="1" noChangeAspect="1" noMove="1" noResize="1" noEditPoints="1" noAdjustHandles="1" noChangeArrowheads="1" noChangeShapeType="1" noTextEdit="1"/>
              </p:cNvSpPr>
              <p:nvPr/>
            </p:nvSpPr>
            <p:spPr bwMode="auto">
              <a:xfrm>
                <a:off x="5557067" y="3387643"/>
                <a:ext cx="1296144" cy="811628"/>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69" name="Rectangle 3">
                <a:extLst>
                  <a:ext uri="{FF2B5EF4-FFF2-40B4-BE49-F238E27FC236}">
                    <a16:creationId xmlns:a16="http://schemas.microsoft.com/office/drawing/2014/main" id="{FD080F6B-8B47-4240-9F09-9E9A05CE4876}"/>
                  </a:ext>
                </a:extLst>
              </p:cNvPr>
              <p:cNvSpPr txBox="1">
                <a:spLocks noChangeArrowheads="1"/>
              </p:cNvSpPr>
              <p:nvPr/>
            </p:nvSpPr>
            <p:spPr bwMode="auto">
              <a:xfrm>
                <a:off x="6829191" y="3600910"/>
                <a:ext cx="1650055" cy="3783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14:m>
                  <m:oMath xmlns:m="http://schemas.openxmlformats.org/officeDocument/2006/math">
                    <m:sSub>
                      <m:sSubPr>
                        <m:ctrlPr>
                          <a:rPr lang="it-IT" altLang="it-IT" sz="1050" b="0" i="1" smtClean="0">
                            <a:solidFill>
                              <a:srgbClr val="C75806"/>
                            </a:solidFill>
                            <a:latin typeface="Cambria Math" panose="02040503050406030204" pitchFamily="18" charset="0"/>
                          </a:rPr>
                        </m:ctrlPr>
                      </m:sSubPr>
                      <m:e>
                        <m:r>
                          <a:rPr lang="it-IT" altLang="it-IT" sz="1050" b="0" i="1" smtClean="0">
                            <a:solidFill>
                              <a:srgbClr val="C75806"/>
                            </a:solidFill>
                            <a:latin typeface="Cambria Math" panose="02040503050406030204" pitchFamily="18" charset="0"/>
                          </a:rPr>
                          <m:t>𝑣</m:t>
                        </m:r>
                      </m:e>
                      <m:sub>
                        <m:r>
                          <a:rPr lang="it-IT" altLang="it-IT" sz="1050" b="0" i="1" smtClean="0">
                            <a:solidFill>
                              <a:srgbClr val="C75806"/>
                            </a:solidFill>
                            <a:latin typeface="Cambria Math" panose="02040503050406030204" pitchFamily="18" charset="0"/>
                          </a:rPr>
                          <m:t>𝑖</m:t>
                        </m:r>
                      </m:sub>
                    </m:sSub>
                  </m:oMath>
                </a14:m>
                <a:r>
                  <a:rPr lang="it-IT" altLang="it-IT" sz="1050" b="0" dirty="0">
                    <a:solidFill>
                      <a:srgbClr val="C75806"/>
                    </a:solidFill>
                  </a:rPr>
                  <a:t>: carburante contenuto nel container i</a:t>
                </a:r>
              </a:p>
            </p:txBody>
          </p:sp>
        </mc:Choice>
        <mc:Fallback>
          <p:sp>
            <p:nvSpPr>
              <p:cNvPr id="69" name="Rectangle 3">
                <a:extLst>
                  <a:ext uri="{FF2B5EF4-FFF2-40B4-BE49-F238E27FC236}">
                    <a16:creationId xmlns:a16="http://schemas.microsoft.com/office/drawing/2014/main" id="{FD080F6B-8B47-4240-9F09-9E9A05CE4876}"/>
                  </a:ext>
                </a:extLst>
              </p:cNvPr>
              <p:cNvSpPr txBox="1">
                <a:spLocks noRot="1" noChangeAspect="1" noMove="1" noResize="1" noEditPoints="1" noAdjustHandles="1" noChangeArrowheads="1" noChangeShapeType="1" noTextEdit="1"/>
              </p:cNvSpPr>
              <p:nvPr/>
            </p:nvSpPr>
            <p:spPr bwMode="auto">
              <a:xfrm>
                <a:off x="6829191" y="3600910"/>
                <a:ext cx="1650055" cy="378369"/>
              </a:xfrm>
              <a:prstGeom prst="rect">
                <a:avLst/>
              </a:prstGeom>
              <a:blipFill>
                <a:blip r:embed="rId4"/>
                <a:stretch>
                  <a:fillRect t="-3226" r="-738" b="-9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spTree>
    <p:extLst>
      <p:ext uri="{BB962C8B-B14F-4D97-AF65-F5344CB8AC3E}">
        <p14:creationId xmlns:p14="http://schemas.microsoft.com/office/powerpoint/2010/main" val="1776788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di </a:t>
            </a:r>
            <a:r>
              <a:rPr lang="en-US" altLang="it-IT" dirty="0" err="1"/>
              <a:t>ricerca</a:t>
            </a:r>
            <a:r>
              <a:rPr lang="en-US" altLang="it-IT" dirty="0"/>
              <a:t> locale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50</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0" y="1240921"/>
            <a:ext cx="7417122"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Definiamo</a:t>
            </a:r>
            <a:r>
              <a:rPr lang="en-US" altLang="it-IT" sz="1200" b="0" dirty="0"/>
              <a:t> </a:t>
            </a:r>
            <a:r>
              <a:rPr lang="en-US" altLang="it-IT" sz="1200" b="0" dirty="0" err="1"/>
              <a:t>quindi</a:t>
            </a:r>
            <a:r>
              <a:rPr lang="en-US" altLang="it-IT" sz="1200" b="0" dirty="0"/>
              <a:t> la </a:t>
            </a:r>
            <a:r>
              <a:rPr lang="en-US" altLang="it-IT" sz="1200" b="0" dirty="0" err="1"/>
              <a:t>mossa</a:t>
            </a:r>
            <a:r>
              <a:rPr lang="en-US" altLang="it-IT" sz="1200" b="0" dirty="0"/>
              <a:t> </a:t>
            </a:r>
            <a:r>
              <a:rPr lang="en-US" altLang="it-IT" sz="1200" b="0" dirty="0" err="1"/>
              <a:t>dell’euristica</a:t>
            </a:r>
            <a:r>
              <a:rPr lang="en-US" altLang="it-IT" sz="1200" b="0" dirty="0"/>
              <a:t> e </a:t>
            </a:r>
            <a:r>
              <a:rPr lang="en-US" altLang="it-IT" sz="1200" b="0" dirty="0" err="1"/>
              <a:t>l’intorno</a:t>
            </a:r>
            <a:r>
              <a:rPr lang="en-US" altLang="it-IT" sz="1200" b="0" dirty="0"/>
              <a:t> </a:t>
            </a:r>
            <a:r>
              <a:rPr lang="en-US" altLang="it-IT" sz="1200" b="0" dirty="0" err="1"/>
              <a:t>della</a:t>
            </a:r>
            <a:r>
              <a:rPr lang="en-US" altLang="it-IT" sz="1200" b="0" dirty="0"/>
              <a:t> </a:t>
            </a:r>
            <a:r>
              <a:rPr lang="en-US" altLang="it-IT" sz="1200" b="0" dirty="0" err="1"/>
              <a:t>soluzione</a:t>
            </a:r>
            <a:r>
              <a:rPr lang="en-US" altLang="it-IT" sz="1200" b="0" dirty="0"/>
              <a:t>:</a:t>
            </a:r>
          </a:p>
          <a:p>
            <a:pPr marL="0" indent="0">
              <a:lnSpc>
                <a:spcPct val="90000"/>
              </a:lnSpc>
              <a:buNone/>
            </a:pPr>
            <a:endParaRPr lang="en-US" altLang="it-IT" sz="1200" b="0" dirty="0"/>
          </a:p>
          <a:p>
            <a:pPr marL="0" indent="0">
              <a:lnSpc>
                <a:spcPct val="90000"/>
              </a:lnSpc>
              <a:buNone/>
            </a:pPr>
            <a:endParaRPr lang="en-US" altLang="it-IT" sz="1200" b="0" dirty="0"/>
          </a:p>
        </p:txBody>
      </p:sp>
      <p:sp>
        <p:nvSpPr>
          <p:cNvPr id="5" name="Rectangle 3">
            <a:extLst>
              <a:ext uri="{FF2B5EF4-FFF2-40B4-BE49-F238E27FC236}">
                <a16:creationId xmlns:a16="http://schemas.microsoft.com/office/drawing/2014/main" id="{2C5E8E5D-B570-422F-98F9-52B9078A0D31}"/>
              </a:ext>
            </a:extLst>
          </p:cNvPr>
          <p:cNvSpPr txBox="1">
            <a:spLocks noChangeArrowheads="1"/>
          </p:cNvSpPr>
          <p:nvPr/>
        </p:nvSpPr>
        <p:spPr bwMode="auto">
          <a:xfrm>
            <a:off x="1907704" y="1970629"/>
            <a:ext cx="1944216" cy="213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it-IT" altLang="ko-KR" sz="1600" b="1" dirty="0">
                <a:solidFill>
                  <a:srgbClr val="325D8C"/>
                </a:solidFill>
                <a:ea typeface="Gulim" panose="020B0503020000020004" pitchFamily="34" charset="-127"/>
              </a:rPr>
              <a:t>Mossa</a:t>
            </a:r>
            <a:endParaRPr lang="it-IT" altLang="ko-KR" sz="1600" b="0" dirty="0">
              <a:ea typeface="Gulim" panose="020B0503020000020004" pitchFamily="34" charset="-127"/>
            </a:endParaRPr>
          </a:p>
          <a:p>
            <a:pPr>
              <a:lnSpc>
                <a:spcPct val="90000"/>
              </a:lnSpc>
            </a:pPr>
            <a:endParaRPr lang="it-IT" altLang="ko-KR" sz="1600" b="0" dirty="0">
              <a:ea typeface="Gulim" panose="020B0503020000020004" pitchFamily="34" charset="-127"/>
            </a:endParaRPr>
          </a:p>
          <a:p>
            <a:pPr>
              <a:lnSpc>
                <a:spcPct val="90000"/>
              </a:lnSpc>
            </a:pPr>
            <a:endParaRPr lang="it-IT" altLang="ko-KR" sz="1600" b="0" dirty="0">
              <a:ea typeface="Gulim" panose="020B0503020000020004" pitchFamily="34" charset="-127"/>
            </a:endParaRPr>
          </a:p>
          <a:p>
            <a:pPr>
              <a:lnSpc>
                <a:spcPct val="90000"/>
              </a:lnSpc>
            </a:pPr>
            <a:endParaRPr lang="it-IT" altLang="ko-KR" sz="1600" b="0" dirty="0">
              <a:ea typeface="Gulim" panose="020B0503020000020004" pitchFamily="34" charset="-127"/>
            </a:endParaRPr>
          </a:p>
          <a:p>
            <a:pPr>
              <a:lnSpc>
                <a:spcPct val="90000"/>
              </a:lnSpc>
            </a:pPr>
            <a:endParaRPr lang="it-IT" altLang="ko-KR" sz="1600" b="0" dirty="0">
              <a:ea typeface="Gulim" panose="020B0503020000020004" pitchFamily="34" charset="-127"/>
            </a:endParaRPr>
          </a:p>
          <a:p>
            <a:pPr>
              <a:lnSpc>
                <a:spcPct val="90000"/>
              </a:lnSpc>
            </a:pPr>
            <a:endParaRPr lang="it-IT" altLang="ko-KR" sz="1600" b="0" dirty="0">
              <a:ea typeface="Gulim" panose="020B0503020000020004" pitchFamily="34" charset="-127"/>
            </a:endParaRPr>
          </a:p>
          <a:p>
            <a:pPr>
              <a:lnSpc>
                <a:spcPct val="90000"/>
              </a:lnSpc>
            </a:pPr>
            <a:r>
              <a:rPr lang="it-IT" altLang="ko-KR" sz="1600" dirty="0">
                <a:solidFill>
                  <a:srgbClr val="325D8C"/>
                </a:solidFill>
                <a:ea typeface="Gulim" panose="020B0503020000020004" pitchFamily="34" charset="-127"/>
              </a:rPr>
              <a:t>Intorno della soluzione</a:t>
            </a:r>
            <a:endParaRPr lang="it-IT" altLang="ko-KR" sz="1600" b="1" dirty="0">
              <a:solidFill>
                <a:srgbClr val="325D8C"/>
              </a:solidFill>
              <a:ea typeface="Gulim" panose="020B0503020000020004" pitchFamily="34" charset="-127"/>
            </a:endParaRPr>
          </a:p>
          <a:p>
            <a:pPr>
              <a:lnSpc>
                <a:spcPct val="90000"/>
              </a:lnSpc>
            </a:pPr>
            <a:endParaRPr lang="en-US" altLang="it-IT" sz="1600" b="0" dirty="0"/>
          </a:p>
        </p:txBody>
      </p:sp>
      <p:cxnSp>
        <p:nvCxnSpPr>
          <p:cNvPr id="3" name="Connettore 2 2">
            <a:extLst>
              <a:ext uri="{FF2B5EF4-FFF2-40B4-BE49-F238E27FC236}">
                <a16:creationId xmlns:a16="http://schemas.microsoft.com/office/drawing/2014/main" id="{6A7F4169-C1D8-4700-A360-0E7EF0AB75D7}"/>
              </a:ext>
            </a:extLst>
          </p:cNvPr>
          <p:cNvCxnSpPr>
            <a:cxnSpLocks/>
          </p:cNvCxnSpPr>
          <p:nvPr/>
        </p:nvCxnSpPr>
        <p:spPr bwMode="auto">
          <a:xfrm>
            <a:off x="3203848" y="2140496"/>
            <a:ext cx="1800200" cy="0"/>
          </a:xfrm>
          <a:prstGeom prst="straightConnector1">
            <a:avLst/>
          </a:prstGeom>
          <a:ln>
            <a:solidFill>
              <a:srgbClr val="476E98"/>
            </a:solidFill>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9" name="Connettore 2 8">
            <a:extLst>
              <a:ext uri="{FF2B5EF4-FFF2-40B4-BE49-F238E27FC236}">
                <a16:creationId xmlns:a16="http://schemas.microsoft.com/office/drawing/2014/main" id="{758ACFD6-4E52-4F4B-856B-FFEE837B5EB9}"/>
              </a:ext>
            </a:extLst>
          </p:cNvPr>
          <p:cNvCxnSpPr>
            <a:cxnSpLocks/>
          </p:cNvCxnSpPr>
          <p:nvPr/>
        </p:nvCxnSpPr>
        <p:spPr bwMode="auto">
          <a:xfrm>
            <a:off x="3851920" y="3724672"/>
            <a:ext cx="1152128" cy="0"/>
          </a:xfrm>
          <a:prstGeom prst="straightConnector1">
            <a:avLst/>
          </a:prstGeom>
          <a:ln>
            <a:solidFill>
              <a:srgbClr val="476E98"/>
            </a:solidFill>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1" name="Rectangle 3">
            <a:extLst>
              <a:ext uri="{FF2B5EF4-FFF2-40B4-BE49-F238E27FC236}">
                <a16:creationId xmlns:a16="http://schemas.microsoft.com/office/drawing/2014/main" id="{2711AB8C-0CEC-46F6-BB1E-259BF45DCA26}"/>
              </a:ext>
            </a:extLst>
          </p:cNvPr>
          <p:cNvSpPr txBox="1">
            <a:spLocks noChangeArrowheads="1"/>
          </p:cNvSpPr>
          <p:nvPr/>
        </p:nvSpPr>
        <p:spPr bwMode="auto">
          <a:xfrm>
            <a:off x="5220072" y="1814060"/>
            <a:ext cx="3240358" cy="65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La </a:t>
            </a:r>
            <a:r>
              <a:rPr lang="en-US" altLang="it-IT" sz="1200" b="0" dirty="0" err="1"/>
              <a:t>mossa</a:t>
            </a:r>
            <a:r>
              <a:rPr lang="en-US" altLang="it-IT" sz="1200" b="0" dirty="0"/>
              <a:t> del </a:t>
            </a:r>
            <a:r>
              <a:rPr lang="en-US" altLang="it-IT" sz="1200" b="0" dirty="0" err="1"/>
              <a:t>problema</a:t>
            </a:r>
            <a:r>
              <a:rPr lang="en-US" altLang="it-IT" sz="1200" b="0" dirty="0"/>
              <a:t> è </a:t>
            </a:r>
            <a:r>
              <a:rPr lang="en-US" altLang="it-IT" sz="1200" b="0" dirty="0" err="1"/>
              <a:t>l’aggiunta</a:t>
            </a:r>
            <a:r>
              <a:rPr lang="en-US" altLang="it-IT" sz="1200" b="0" dirty="0"/>
              <a:t> di un </a:t>
            </a:r>
            <a:r>
              <a:rPr lang="en-US" altLang="it-IT" sz="1200" b="0" dirty="0" err="1"/>
              <a:t>nodo</a:t>
            </a:r>
            <a:r>
              <a:rPr lang="en-US" altLang="it-IT" sz="1200" b="0" dirty="0"/>
              <a:t> </a:t>
            </a:r>
            <a:r>
              <a:rPr lang="en-US" altLang="it-IT" sz="1200" b="0" dirty="0" err="1"/>
              <a:t>che</a:t>
            </a:r>
            <a:r>
              <a:rPr lang="en-US" altLang="it-IT" sz="1200" b="0" dirty="0"/>
              <a:t> ha un rank </a:t>
            </a:r>
            <a:r>
              <a:rPr lang="en-US" altLang="it-IT" sz="1200" b="0" dirty="0" err="1"/>
              <a:t>elevato</a:t>
            </a:r>
            <a:r>
              <a:rPr lang="en-US" altLang="it-IT" sz="1200" b="0" dirty="0"/>
              <a:t> al </a:t>
            </a:r>
            <a:r>
              <a:rPr lang="en-US" altLang="it-IT" sz="1200" b="0" dirty="0" err="1"/>
              <a:t>percorso</a:t>
            </a:r>
            <a:r>
              <a:rPr lang="en-US" altLang="it-IT" sz="1200" b="0" dirty="0"/>
              <a:t> </a:t>
            </a:r>
            <a:r>
              <a:rPr lang="en-US" altLang="it-IT" sz="1200" b="0" dirty="0" err="1"/>
              <a:t>della</a:t>
            </a:r>
            <a:r>
              <a:rPr lang="en-US" altLang="it-IT" sz="1200" b="0" dirty="0"/>
              <a:t> </a:t>
            </a:r>
            <a:r>
              <a:rPr lang="en-US" altLang="it-IT" sz="1200" b="0" dirty="0" err="1"/>
              <a:t>navicella</a:t>
            </a:r>
            <a:endParaRPr lang="en-US" altLang="it-IT" sz="1200" b="0" dirty="0"/>
          </a:p>
          <a:p>
            <a:pPr marL="0" indent="0">
              <a:lnSpc>
                <a:spcPct val="90000"/>
              </a:lnSpc>
              <a:buNone/>
            </a:pPr>
            <a:endParaRPr lang="en-US" altLang="it-IT" sz="1200" b="0" dirty="0"/>
          </a:p>
          <a:p>
            <a:pPr marL="0" indent="0">
              <a:lnSpc>
                <a:spcPct val="90000"/>
              </a:lnSpc>
              <a:buNone/>
            </a:pPr>
            <a:endParaRPr lang="en-US" altLang="it-IT" sz="1200" b="0" dirty="0"/>
          </a:p>
        </p:txBody>
      </p:sp>
      <p:sp>
        <p:nvSpPr>
          <p:cNvPr id="12" name="Rectangle 3">
            <a:extLst>
              <a:ext uri="{FF2B5EF4-FFF2-40B4-BE49-F238E27FC236}">
                <a16:creationId xmlns:a16="http://schemas.microsoft.com/office/drawing/2014/main" id="{7933295C-DB4F-46A9-AED2-E6CBEF0D3B00}"/>
              </a:ext>
            </a:extLst>
          </p:cNvPr>
          <p:cNvSpPr txBox="1">
            <a:spLocks noChangeArrowheads="1"/>
          </p:cNvSpPr>
          <p:nvPr/>
        </p:nvSpPr>
        <p:spPr bwMode="auto">
          <a:xfrm>
            <a:off x="5220072" y="3447839"/>
            <a:ext cx="3240358" cy="65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err="1"/>
              <a:t>L’intorno</a:t>
            </a:r>
            <a:r>
              <a:rPr lang="en-US" altLang="it-IT" sz="1200" b="0" dirty="0"/>
              <a:t> </a:t>
            </a:r>
            <a:r>
              <a:rPr lang="en-US" altLang="it-IT" sz="1200" b="0" dirty="0" err="1"/>
              <a:t>della</a:t>
            </a:r>
            <a:r>
              <a:rPr lang="en-US" altLang="it-IT" sz="1200" b="0" dirty="0"/>
              <a:t> </a:t>
            </a:r>
            <a:r>
              <a:rPr lang="en-US" altLang="it-IT" sz="1200" b="0" dirty="0" err="1"/>
              <a:t>soluzione</a:t>
            </a:r>
            <a:r>
              <a:rPr lang="en-US" altLang="it-IT" sz="1200" b="0" dirty="0"/>
              <a:t> è la </a:t>
            </a:r>
            <a:r>
              <a:rPr lang="en-US" altLang="it-IT" sz="1200" b="0" dirty="0" err="1"/>
              <a:t>stessa</a:t>
            </a:r>
            <a:r>
              <a:rPr lang="en-US" altLang="it-IT" sz="1200" b="0" dirty="0"/>
              <a:t> </a:t>
            </a:r>
            <a:r>
              <a:rPr lang="en-US" altLang="it-IT" sz="1200" b="0" dirty="0" err="1"/>
              <a:t>soluzione</a:t>
            </a:r>
            <a:r>
              <a:rPr lang="en-US" altLang="it-IT" sz="1200" b="0" dirty="0"/>
              <a:t> con </a:t>
            </a:r>
            <a:r>
              <a:rPr lang="en-US" altLang="it-IT" sz="1200" b="0" dirty="0" err="1"/>
              <a:t>l’aggiunta</a:t>
            </a:r>
            <a:r>
              <a:rPr lang="en-US" altLang="it-IT" sz="1200" b="0" dirty="0"/>
              <a:t> di un </a:t>
            </a:r>
            <a:r>
              <a:rPr lang="en-US" altLang="it-IT" sz="1200" b="0" dirty="0" err="1"/>
              <a:t>nodo</a:t>
            </a:r>
            <a:r>
              <a:rPr lang="en-US" altLang="it-IT" sz="1200" b="0" dirty="0"/>
              <a:t> </a:t>
            </a:r>
            <a:r>
              <a:rPr lang="en-US" altLang="it-IT" sz="1200" b="0" dirty="0" err="1"/>
              <a:t>scelto</a:t>
            </a:r>
            <a:r>
              <a:rPr lang="en-US" altLang="it-IT" sz="1200" b="0" dirty="0"/>
              <a:t> </a:t>
            </a:r>
            <a:r>
              <a:rPr lang="en-US" altLang="it-IT" sz="1200" b="0" dirty="0" err="1"/>
              <a:t>tra</a:t>
            </a:r>
            <a:r>
              <a:rPr lang="en-US" altLang="it-IT" sz="1200" b="0" dirty="0"/>
              <a:t> </a:t>
            </a:r>
            <a:r>
              <a:rPr lang="en-US" altLang="it-IT" sz="1200" b="0" dirty="0" err="1"/>
              <a:t>i</a:t>
            </a:r>
            <a:r>
              <a:rPr lang="en-US" altLang="it-IT" sz="1200" b="0" dirty="0"/>
              <a:t> </a:t>
            </a:r>
            <a:r>
              <a:rPr lang="en-US" altLang="it-IT" sz="1200" b="0" dirty="0" err="1"/>
              <a:t>vicini</a:t>
            </a:r>
            <a:r>
              <a:rPr lang="en-US" altLang="it-IT" sz="1200" b="0" dirty="0"/>
              <a:t> del </a:t>
            </a:r>
            <a:r>
              <a:rPr lang="en-US" altLang="it-IT" sz="1200" b="0" dirty="0" err="1"/>
              <a:t>pianeta</a:t>
            </a:r>
            <a:r>
              <a:rPr lang="en-US" altLang="it-IT" sz="1200" b="0" dirty="0"/>
              <a:t> </a:t>
            </a:r>
            <a:r>
              <a:rPr lang="en-US" altLang="it-IT" sz="1200" b="0" dirty="0" err="1"/>
              <a:t>corrente</a:t>
            </a:r>
            <a:r>
              <a:rPr lang="en-US" altLang="it-IT" sz="1200" b="0" dirty="0"/>
              <a:t> </a:t>
            </a:r>
            <a:r>
              <a:rPr lang="en-US" altLang="it-IT" sz="1200" b="0" dirty="0" err="1"/>
              <a:t>della</a:t>
            </a:r>
            <a:r>
              <a:rPr lang="en-US" altLang="it-IT" sz="1200" b="0" dirty="0"/>
              <a:t> </a:t>
            </a:r>
            <a:r>
              <a:rPr lang="en-US" altLang="it-IT" sz="1200" b="0" dirty="0" err="1"/>
              <a:t>navicella</a:t>
            </a:r>
            <a:endParaRPr lang="en-US" altLang="it-IT" sz="1200" b="0" dirty="0"/>
          </a:p>
          <a:p>
            <a:pPr marL="0" indent="0">
              <a:lnSpc>
                <a:spcPct val="90000"/>
              </a:lnSpc>
              <a:buNone/>
            </a:pPr>
            <a:endParaRPr lang="en-US" altLang="it-IT" sz="1200" b="0" dirty="0"/>
          </a:p>
          <a:p>
            <a:pPr marL="0" indent="0">
              <a:lnSpc>
                <a:spcPct val="90000"/>
              </a:lnSpc>
              <a:buNone/>
            </a:pPr>
            <a:endParaRPr lang="en-US" altLang="it-IT" sz="1200" b="0" dirty="0"/>
          </a:p>
        </p:txBody>
      </p:sp>
    </p:spTree>
    <p:extLst>
      <p:ext uri="{BB962C8B-B14F-4D97-AF65-F5344CB8AC3E}">
        <p14:creationId xmlns:p14="http://schemas.microsoft.com/office/powerpoint/2010/main" val="2463730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di </a:t>
            </a:r>
            <a:r>
              <a:rPr lang="en-US" altLang="it-IT" dirty="0" err="1"/>
              <a:t>ricerca</a:t>
            </a:r>
            <a:r>
              <a:rPr lang="en-US" altLang="it-IT" dirty="0"/>
              <a:t> locale</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51</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0" y="1440946"/>
            <a:ext cx="7417122" cy="249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Per </a:t>
            </a:r>
            <a:r>
              <a:rPr lang="en-US" altLang="it-IT" sz="1200" b="0" dirty="0" err="1"/>
              <a:t>effettuare</a:t>
            </a:r>
            <a:r>
              <a:rPr lang="en-US" altLang="it-IT" sz="1200" b="0" dirty="0"/>
              <a:t> la </a:t>
            </a:r>
            <a:r>
              <a:rPr lang="en-US" altLang="it-IT" sz="1200" b="0" dirty="0" err="1"/>
              <a:t>scelta</a:t>
            </a:r>
            <a:r>
              <a:rPr lang="en-US" altLang="it-IT" sz="1200" b="0" dirty="0"/>
              <a:t> </a:t>
            </a:r>
            <a:r>
              <a:rPr lang="en-US" altLang="it-IT" sz="1200" b="0" dirty="0" err="1"/>
              <a:t>della</a:t>
            </a:r>
            <a:r>
              <a:rPr lang="en-US" altLang="it-IT" sz="1200" b="0" dirty="0"/>
              <a:t> </a:t>
            </a:r>
            <a:r>
              <a:rPr lang="en-US" altLang="it-IT" sz="1200" b="0" dirty="0" err="1"/>
              <a:t>soluzione</a:t>
            </a:r>
            <a:r>
              <a:rPr lang="en-US" altLang="it-IT" sz="1200" b="0" dirty="0"/>
              <a:t> </a:t>
            </a:r>
            <a:r>
              <a:rPr lang="en-US" altLang="it-IT" sz="1200" b="0" dirty="0" err="1"/>
              <a:t>corrente</a:t>
            </a:r>
            <a:r>
              <a:rPr lang="en-US" altLang="it-IT" sz="1200" b="0" dirty="0"/>
              <a:t> </a:t>
            </a:r>
            <a:r>
              <a:rPr lang="en-US" altLang="it-IT" sz="1200" b="0" dirty="0" err="1"/>
              <a:t>si</a:t>
            </a:r>
            <a:r>
              <a:rPr lang="en-US" altLang="it-IT" sz="1200" b="0" dirty="0"/>
              <a:t> è </a:t>
            </a:r>
            <a:r>
              <a:rPr lang="en-US" altLang="it-IT" sz="1200" b="0" dirty="0" err="1"/>
              <a:t>scelto</a:t>
            </a:r>
            <a:r>
              <a:rPr lang="en-US" altLang="it-IT" sz="1200" b="0" dirty="0"/>
              <a:t> un </a:t>
            </a:r>
            <a:r>
              <a:rPr lang="en-US" altLang="it-IT" sz="1200" b="0" dirty="0" err="1"/>
              <a:t>approccio</a:t>
            </a:r>
            <a:r>
              <a:rPr lang="en-US" altLang="it-IT" sz="1200" dirty="0">
                <a:solidFill>
                  <a:srgbClr val="476E98"/>
                </a:solidFill>
              </a:rPr>
              <a:t> best-improvement</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permette</a:t>
            </a:r>
            <a:r>
              <a:rPr lang="en-US" altLang="it-IT" sz="1200" b="0" dirty="0">
                <a:solidFill>
                  <a:schemeClr val="tx1"/>
                </a:solidFill>
              </a:rPr>
              <a:t> di </a:t>
            </a:r>
            <a:r>
              <a:rPr lang="en-US" altLang="it-IT" sz="1200" b="0" dirty="0" err="1">
                <a:solidFill>
                  <a:schemeClr val="tx1"/>
                </a:solidFill>
              </a:rPr>
              <a:t>scegliere</a:t>
            </a:r>
            <a:r>
              <a:rPr lang="en-US" altLang="it-IT" sz="1200" b="0" dirty="0">
                <a:solidFill>
                  <a:schemeClr val="tx1"/>
                </a:solidFill>
              </a:rPr>
              <a:t> la </a:t>
            </a:r>
            <a:r>
              <a:rPr lang="en-US" altLang="it-IT" sz="1200" b="0" dirty="0" err="1">
                <a:solidFill>
                  <a:schemeClr val="tx1"/>
                </a:solidFill>
              </a:rPr>
              <a:t>soluzione</a:t>
            </a:r>
            <a:r>
              <a:rPr lang="en-US" altLang="it-IT" sz="1200" b="0" dirty="0">
                <a:solidFill>
                  <a:schemeClr val="tx1"/>
                </a:solidFill>
              </a:rPr>
              <a:t> </a:t>
            </a:r>
            <a:r>
              <a:rPr lang="en-US" altLang="it-IT" sz="1200" b="0" dirty="0" err="1">
                <a:solidFill>
                  <a:schemeClr val="tx1"/>
                </a:solidFill>
              </a:rPr>
              <a:t>migliore</a:t>
            </a:r>
            <a:r>
              <a:rPr lang="en-US" altLang="it-IT" sz="1200" b="0" dirty="0">
                <a:solidFill>
                  <a:schemeClr val="tx1"/>
                </a:solidFill>
              </a:rPr>
              <a:t> </a:t>
            </a:r>
            <a:r>
              <a:rPr lang="en-US" altLang="it-IT" sz="1200" b="0" dirty="0" err="1">
                <a:solidFill>
                  <a:schemeClr val="tx1"/>
                </a:solidFill>
              </a:rPr>
              <a:t>tra</a:t>
            </a:r>
            <a:r>
              <a:rPr lang="en-US" altLang="it-IT" sz="1200" b="0" dirty="0">
                <a:solidFill>
                  <a:schemeClr val="tx1"/>
                </a:solidFill>
              </a:rPr>
              <a:t> le </a:t>
            </a:r>
            <a:r>
              <a:rPr lang="en-US" altLang="it-IT" sz="1200" b="0" dirty="0" err="1">
                <a:solidFill>
                  <a:schemeClr val="tx1"/>
                </a:solidFill>
              </a:rPr>
              <a:t>soluzioni</a:t>
            </a:r>
            <a:r>
              <a:rPr lang="en-US" altLang="it-IT" sz="1200" b="0" dirty="0">
                <a:solidFill>
                  <a:schemeClr val="tx1"/>
                </a:solidFill>
              </a:rPr>
              <a:t> </a:t>
            </a:r>
            <a:r>
              <a:rPr lang="en-US" altLang="it-IT" sz="1200" b="0" dirty="0" err="1">
                <a:solidFill>
                  <a:schemeClr val="tx1"/>
                </a:solidFill>
              </a:rPr>
              <a:t>dell’intorno</a:t>
            </a:r>
            <a:r>
              <a:rPr lang="en-US" altLang="it-IT" sz="1200" b="0" dirty="0">
                <a:solidFill>
                  <a:schemeClr val="tx1"/>
                </a:solidFill>
              </a:rPr>
              <a:t>, </a:t>
            </a:r>
            <a:r>
              <a:rPr lang="en-US" altLang="it-IT" sz="1200" b="0" dirty="0" err="1">
                <a:solidFill>
                  <a:schemeClr val="tx1"/>
                </a:solidFill>
              </a:rPr>
              <a:t>analizzandole</a:t>
            </a:r>
            <a:r>
              <a:rPr lang="en-US" altLang="it-IT" sz="1200" b="0" dirty="0">
                <a:solidFill>
                  <a:schemeClr val="tx1"/>
                </a:solidFill>
              </a:rPr>
              <a:t> </a:t>
            </a:r>
            <a:r>
              <a:rPr lang="en-US" altLang="it-IT" sz="1200" b="0" dirty="0" err="1">
                <a:solidFill>
                  <a:schemeClr val="tx1"/>
                </a:solidFill>
              </a:rPr>
              <a:t>tutte</a:t>
            </a:r>
            <a:r>
              <a:rPr lang="en-US" altLang="it-IT" sz="1200" b="0" dirty="0">
                <a:solidFill>
                  <a:schemeClr val="tx1"/>
                </a:solidFill>
              </a:rPr>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a:solidFill>
                  <a:schemeClr val="tx1"/>
                </a:solidFill>
              </a:rPr>
              <a:t>Al </a:t>
            </a:r>
            <a:r>
              <a:rPr lang="en-US" altLang="it-IT" sz="1200" b="0" dirty="0" err="1">
                <a:solidFill>
                  <a:schemeClr val="tx1"/>
                </a:solidFill>
              </a:rPr>
              <a:t>contrario</a:t>
            </a:r>
            <a:r>
              <a:rPr lang="en-US" altLang="it-IT" sz="1200" b="0" dirty="0">
                <a:solidFill>
                  <a:schemeClr val="tx1"/>
                </a:solidFill>
              </a:rPr>
              <a:t> se </a:t>
            </a:r>
            <a:r>
              <a:rPr lang="en-US" altLang="it-IT" sz="1200" b="0" dirty="0" err="1">
                <a:solidFill>
                  <a:schemeClr val="tx1"/>
                </a:solidFill>
              </a:rPr>
              <a:t>si</a:t>
            </a:r>
            <a:r>
              <a:rPr lang="en-US" altLang="it-IT" sz="1200" b="0" dirty="0">
                <a:solidFill>
                  <a:schemeClr val="tx1"/>
                </a:solidFill>
              </a:rPr>
              <a:t> fosse </a:t>
            </a:r>
            <a:r>
              <a:rPr lang="en-US" altLang="it-IT" sz="1200" b="0" dirty="0" err="1">
                <a:solidFill>
                  <a:schemeClr val="tx1"/>
                </a:solidFill>
              </a:rPr>
              <a:t>scelto</a:t>
            </a:r>
            <a:r>
              <a:rPr lang="en-US" altLang="it-IT" sz="1200" b="0" dirty="0">
                <a:solidFill>
                  <a:schemeClr val="tx1"/>
                </a:solidFill>
              </a:rPr>
              <a:t> un </a:t>
            </a:r>
            <a:r>
              <a:rPr lang="en-US" altLang="it-IT" sz="1200" b="0" dirty="0" err="1">
                <a:solidFill>
                  <a:schemeClr val="tx1"/>
                </a:solidFill>
              </a:rPr>
              <a:t>approccio</a:t>
            </a:r>
            <a:r>
              <a:rPr lang="en-US" altLang="it-IT" sz="1200" b="0" dirty="0">
                <a:solidFill>
                  <a:schemeClr val="tx1"/>
                </a:solidFill>
              </a:rPr>
              <a:t> di </a:t>
            </a:r>
            <a:r>
              <a:rPr lang="en-US" altLang="it-IT" sz="1200" b="0" dirty="0" err="1">
                <a:solidFill>
                  <a:schemeClr val="tx1"/>
                </a:solidFill>
              </a:rPr>
              <a:t>tipo</a:t>
            </a:r>
            <a:r>
              <a:rPr lang="en-US" altLang="it-IT" sz="1200" b="0" dirty="0">
                <a:solidFill>
                  <a:schemeClr val="tx1"/>
                </a:solidFill>
              </a:rPr>
              <a:t> </a:t>
            </a:r>
            <a:r>
              <a:rPr lang="en-US" altLang="it-IT" sz="1200" dirty="0">
                <a:solidFill>
                  <a:srgbClr val="476E98"/>
                </a:solidFill>
              </a:rPr>
              <a:t>first-improvement</a:t>
            </a:r>
            <a:r>
              <a:rPr lang="en-US" altLang="it-IT" sz="1200" b="0" dirty="0"/>
              <a:t>  </a:t>
            </a:r>
            <a:r>
              <a:rPr lang="en-US" altLang="it-IT" sz="1200" b="0" dirty="0" err="1"/>
              <a:t>si</a:t>
            </a:r>
            <a:r>
              <a:rPr lang="en-US" altLang="it-IT" sz="1200" b="0" dirty="0"/>
              <a:t> </a:t>
            </a:r>
            <a:r>
              <a:rPr lang="en-US" altLang="it-IT" sz="1200" b="0" dirty="0" err="1"/>
              <a:t>sarebbe</a:t>
            </a:r>
            <a:r>
              <a:rPr lang="en-US" altLang="it-IT" sz="1200" b="0" dirty="0"/>
              <a:t> </a:t>
            </a:r>
            <a:r>
              <a:rPr lang="en-US" altLang="it-IT" sz="1200" b="0" dirty="0" err="1"/>
              <a:t>corso</a:t>
            </a:r>
            <a:r>
              <a:rPr lang="en-US" altLang="it-IT" sz="1200" b="0" dirty="0"/>
              <a:t> il </a:t>
            </a:r>
            <a:r>
              <a:rPr lang="en-US" altLang="it-IT" sz="1200" b="0" dirty="0" err="1"/>
              <a:t>rischio</a:t>
            </a:r>
            <a:r>
              <a:rPr lang="en-US" altLang="it-IT" sz="1200" b="0" dirty="0"/>
              <a:t> di </a:t>
            </a:r>
            <a:r>
              <a:rPr lang="en-US" altLang="it-IT" sz="1200" b="0" dirty="0" err="1"/>
              <a:t>avere</a:t>
            </a:r>
            <a:r>
              <a:rPr lang="en-US" altLang="it-IT" sz="1200" b="0" dirty="0"/>
              <a:t> </a:t>
            </a:r>
            <a:r>
              <a:rPr lang="en-US" altLang="it-IT" sz="1200" b="0" dirty="0" err="1"/>
              <a:t>delle</a:t>
            </a:r>
            <a:r>
              <a:rPr lang="en-US" altLang="it-IT" sz="1200" b="0" dirty="0"/>
              <a:t> </a:t>
            </a:r>
            <a:r>
              <a:rPr lang="en-US" altLang="it-IT" sz="1200" b="0" dirty="0" err="1"/>
              <a:t>soluzioni</a:t>
            </a:r>
            <a:r>
              <a:rPr lang="en-US" altLang="it-IT" sz="1200" b="0" dirty="0"/>
              <a:t> </a:t>
            </a:r>
            <a:r>
              <a:rPr lang="en-US" altLang="it-IT" sz="1200" b="0" dirty="0" err="1"/>
              <a:t>che</a:t>
            </a:r>
            <a:r>
              <a:rPr lang="en-US" altLang="it-IT" sz="1200" b="0" dirty="0"/>
              <a:t> </a:t>
            </a:r>
            <a:r>
              <a:rPr lang="en-US" altLang="it-IT" sz="1200" b="0" dirty="0" err="1"/>
              <a:t>sono</a:t>
            </a:r>
            <a:r>
              <a:rPr lang="en-US" altLang="it-IT" sz="1200" b="0" dirty="0"/>
              <a:t> </a:t>
            </a:r>
            <a:r>
              <a:rPr lang="en-US" altLang="it-IT" sz="1200" b="0" dirty="0" err="1"/>
              <a:t>decisamente</a:t>
            </a:r>
            <a:r>
              <a:rPr lang="en-US" altLang="it-IT" sz="1200" b="0" dirty="0"/>
              <a:t> </a:t>
            </a:r>
            <a:r>
              <a:rPr lang="en-US" altLang="it-IT" sz="1200" b="0" dirty="0" err="1"/>
              <a:t>meno</a:t>
            </a:r>
            <a:r>
              <a:rPr lang="en-US" altLang="it-IT" sz="1200" b="0" dirty="0"/>
              <a:t> qualitative, dal </a:t>
            </a:r>
            <a:r>
              <a:rPr lang="en-US" altLang="it-IT" sz="1200" b="0" dirty="0" err="1"/>
              <a:t>momento</a:t>
            </a:r>
            <a:r>
              <a:rPr lang="en-US" altLang="it-IT" sz="1200" b="0" dirty="0"/>
              <a:t> </a:t>
            </a:r>
            <a:r>
              <a:rPr lang="en-US" altLang="it-IT" sz="1200" b="0" dirty="0" err="1"/>
              <a:t>che</a:t>
            </a:r>
            <a:r>
              <a:rPr lang="en-US" altLang="it-IT" sz="1200" b="0" dirty="0"/>
              <a:t> come </a:t>
            </a:r>
            <a:r>
              <a:rPr lang="en-US" altLang="it-IT" sz="1200" b="0" dirty="0" err="1"/>
              <a:t>detto</a:t>
            </a:r>
            <a:r>
              <a:rPr lang="en-US" altLang="it-IT" sz="1200" b="0" dirty="0"/>
              <a:t>, </a:t>
            </a:r>
            <a:r>
              <a:rPr lang="en-US" altLang="it-IT" sz="1200" b="0" dirty="0" err="1"/>
              <a:t>ogni</a:t>
            </a:r>
            <a:r>
              <a:rPr lang="en-US" altLang="it-IT" sz="1200" b="0" dirty="0"/>
              <a:t> </a:t>
            </a:r>
            <a:r>
              <a:rPr lang="en-US" altLang="it-IT" sz="1200" b="0" dirty="0" err="1"/>
              <a:t>nodo</a:t>
            </a:r>
            <a:r>
              <a:rPr lang="en-US" altLang="it-IT" sz="1200" b="0" dirty="0"/>
              <a:t> non </a:t>
            </a:r>
            <a:r>
              <a:rPr lang="en-US" altLang="it-IT" sz="1200" b="0" dirty="0" err="1"/>
              <a:t>ancora</a:t>
            </a:r>
            <a:r>
              <a:rPr lang="en-US" altLang="it-IT" sz="1200" b="0" dirty="0"/>
              <a:t> </a:t>
            </a:r>
            <a:r>
              <a:rPr lang="en-US" altLang="it-IT" sz="1200" b="0" dirty="0" err="1"/>
              <a:t>visitato</a:t>
            </a:r>
            <a:r>
              <a:rPr lang="en-US" altLang="it-IT" sz="1200" b="0" dirty="0"/>
              <a:t> </a:t>
            </a:r>
            <a:r>
              <a:rPr lang="en-US" altLang="it-IT" sz="1200" b="0" dirty="0" err="1"/>
              <a:t>aggiunto</a:t>
            </a:r>
            <a:r>
              <a:rPr lang="en-US" altLang="it-IT" sz="1200" b="0" dirty="0"/>
              <a:t> </a:t>
            </a:r>
            <a:r>
              <a:rPr lang="en-US" altLang="it-IT" sz="1200" b="0" dirty="0" err="1"/>
              <a:t>alla</a:t>
            </a:r>
            <a:r>
              <a:rPr lang="en-US" altLang="it-IT" sz="1200" b="0" dirty="0"/>
              <a:t> </a:t>
            </a:r>
            <a:r>
              <a:rPr lang="en-US" altLang="it-IT" sz="1200" b="0" dirty="0" err="1"/>
              <a:t>soluzione</a:t>
            </a:r>
            <a:r>
              <a:rPr lang="en-US" altLang="it-IT" sz="1200" b="0" dirty="0"/>
              <a:t> </a:t>
            </a:r>
            <a:r>
              <a:rPr lang="en-US" altLang="it-IT" sz="1200" b="0" dirty="0" err="1"/>
              <a:t>avrebbe</a:t>
            </a:r>
            <a:r>
              <a:rPr lang="en-US" altLang="it-IT" sz="1200" b="0" dirty="0"/>
              <a:t> </a:t>
            </a:r>
            <a:r>
              <a:rPr lang="en-US" altLang="it-IT" sz="1200" b="0" dirty="0" err="1"/>
              <a:t>portato</a:t>
            </a:r>
            <a:r>
              <a:rPr lang="en-US" altLang="it-IT" sz="1200" b="0" dirty="0"/>
              <a:t> ad un </a:t>
            </a:r>
            <a:r>
              <a:rPr lang="en-US" altLang="it-IT" sz="1200" b="0" dirty="0" err="1"/>
              <a:t>miglioramento</a:t>
            </a:r>
            <a:r>
              <a:rPr lang="en-US" altLang="it-IT" sz="1200" b="0" dirty="0"/>
              <a:t> </a:t>
            </a:r>
            <a:r>
              <a:rPr lang="en-US" altLang="it-IT" sz="1200" b="0" dirty="0" err="1"/>
              <a:t>della</a:t>
            </a:r>
            <a:r>
              <a:rPr lang="en-US" altLang="it-IT" sz="1200" b="0" dirty="0"/>
              <a:t> </a:t>
            </a:r>
            <a:r>
              <a:rPr lang="en-US" altLang="it-IT" sz="1200" b="0" dirty="0" err="1"/>
              <a:t>soluzione</a:t>
            </a:r>
            <a:r>
              <a:rPr lang="en-US" altLang="it-IT" sz="1200" b="0" dirty="0"/>
              <a:t> </a:t>
            </a:r>
            <a:r>
              <a:rPr lang="en-US" altLang="it-IT" sz="1200" b="0" dirty="0" err="1"/>
              <a:t>corrente</a:t>
            </a:r>
            <a:endParaRPr lang="en-US" altLang="it-IT" sz="1200" b="0" dirty="0"/>
          </a:p>
          <a:p>
            <a:pPr marL="0" indent="0">
              <a:lnSpc>
                <a:spcPct val="90000"/>
              </a:lnSpc>
              <a:buNone/>
            </a:pPr>
            <a:endParaRPr lang="en-US" altLang="it-IT" sz="1200" b="0" dirty="0"/>
          </a:p>
          <a:p>
            <a:pPr marL="0" indent="0">
              <a:lnSpc>
                <a:spcPct val="90000"/>
              </a:lnSpc>
              <a:buNone/>
            </a:pPr>
            <a:r>
              <a:rPr lang="en-US" altLang="it-IT" sz="1200" b="0" dirty="0"/>
              <a:t>È </a:t>
            </a:r>
            <a:r>
              <a:rPr lang="en-US" altLang="it-IT" sz="1200" b="0" dirty="0" err="1"/>
              <a:t>stato</a:t>
            </a:r>
            <a:r>
              <a:rPr lang="en-US" altLang="it-IT" sz="1200" b="0" dirty="0"/>
              <a:t> </a:t>
            </a:r>
            <a:r>
              <a:rPr lang="en-US" altLang="it-IT" sz="1200" b="0" dirty="0" err="1"/>
              <a:t>però</a:t>
            </a:r>
            <a:r>
              <a:rPr lang="en-US" altLang="it-IT" sz="1200" b="0" dirty="0"/>
              <a:t> </a:t>
            </a:r>
            <a:r>
              <a:rPr lang="en-US" altLang="it-IT" sz="1200" b="0" dirty="0" err="1"/>
              <a:t>necessario</a:t>
            </a:r>
            <a:r>
              <a:rPr lang="en-US" altLang="it-IT" sz="1200" b="0" dirty="0"/>
              <a:t> </a:t>
            </a:r>
            <a:r>
              <a:rPr lang="en-US" altLang="it-IT" sz="1200" b="0" dirty="0" err="1"/>
              <a:t>conservare</a:t>
            </a:r>
            <a:r>
              <a:rPr lang="en-US" altLang="it-IT" sz="1200" b="0" dirty="0"/>
              <a:t> </a:t>
            </a:r>
            <a:r>
              <a:rPr lang="en-US" altLang="it-IT" sz="1200" b="0" dirty="0" err="1"/>
              <a:t>memoria</a:t>
            </a:r>
            <a:r>
              <a:rPr lang="en-US" altLang="it-IT" sz="1200" b="0" dirty="0"/>
              <a:t> </a:t>
            </a:r>
            <a:r>
              <a:rPr lang="en-US" altLang="it-IT" sz="1200" b="0" dirty="0" err="1"/>
              <a:t>delle</a:t>
            </a:r>
            <a:r>
              <a:rPr lang="en-US" altLang="it-IT" sz="1200" b="0" dirty="0"/>
              <a:t> </a:t>
            </a:r>
            <a:r>
              <a:rPr lang="en-US" altLang="it-IT" sz="1200" b="0" dirty="0" err="1"/>
              <a:t>soluzioni</a:t>
            </a:r>
            <a:r>
              <a:rPr lang="en-US" altLang="it-IT" sz="1200" b="0" dirty="0"/>
              <a:t> </a:t>
            </a:r>
            <a:r>
              <a:rPr lang="en-US" altLang="it-IT" sz="1200" b="0" dirty="0" err="1"/>
              <a:t>precedenti</a:t>
            </a:r>
            <a:r>
              <a:rPr lang="en-US" altLang="it-IT" sz="1200" b="0" dirty="0"/>
              <a:t>, </a:t>
            </a:r>
            <a:r>
              <a:rPr lang="en-US" altLang="it-IT" sz="1200" b="0" dirty="0" err="1"/>
              <a:t>andando</a:t>
            </a:r>
            <a:r>
              <a:rPr lang="en-US" altLang="it-IT" sz="1200" b="0" dirty="0"/>
              <a:t> a </a:t>
            </a:r>
            <a:r>
              <a:rPr lang="en-US" altLang="it-IT" sz="1200" b="0" dirty="0" err="1"/>
              <a:t>penalizzare</a:t>
            </a:r>
            <a:r>
              <a:rPr lang="en-US" altLang="it-IT" sz="1200" b="0" dirty="0"/>
              <a:t> </a:t>
            </a:r>
            <a:r>
              <a:rPr lang="en-US" altLang="it-IT" sz="1200" b="0" dirty="0" err="1"/>
              <a:t>pianeti</a:t>
            </a:r>
            <a:r>
              <a:rPr lang="en-US" altLang="it-IT" sz="1200" b="0" dirty="0"/>
              <a:t> </a:t>
            </a:r>
            <a:r>
              <a:rPr lang="en-US" altLang="it-IT" sz="1200" b="0" dirty="0" err="1"/>
              <a:t>che</a:t>
            </a:r>
            <a:r>
              <a:rPr lang="en-US" altLang="it-IT" sz="1200" b="0" dirty="0"/>
              <a:t> </a:t>
            </a:r>
            <a:r>
              <a:rPr lang="en-US" altLang="it-IT" sz="1200" b="0" dirty="0" err="1"/>
              <a:t>erano</a:t>
            </a:r>
            <a:r>
              <a:rPr lang="en-US" altLang="it-IT" sz="1200" b="0" dirty="0"/>
              <a:t> </a:t>
            </a:r>
            <a:r>
              <a:rPr lang="en-US" altLang="it-IT" sz="1200" b="0" dirty="0" err="1"/>
              <a:t>già</a:t>
            </a:r>
            <a:r>
              <a:rPr lang="en-US" altLang="it-IT" sz="1200" b="0" dirty="0"/>
              <a:t> </a:t>
            </a:r>
            <a:r>
              <a:rPr lang="en-US" altLang="it-IT" sz="1200" b="0" dirty="0" err="1"/>
              <a:t>stati</a:t>
            </a:r>
            <a:r>
              <a:rPr lang="en-US" altLang="it-IT" sz="1200" b="0" dirty="0"/>
              <a:t> </a:t>
            </a:r>
            <a:r>
              <a:rPr lang="en-US" altLang="it-IT" sz="1200" b="0" dirty="0" err="1"/>
              <a:t>visitati</a:t>
            </a:r>
            <a:r>
              <a:rPr lang="en-US" altLang="it-IT" sz="1200" b="0" dirty="0"/>
              <a:t>, in modo tale da </a:t>
            </a:r>
            <a:r>
              <a:rPr lang="en-US" altLang="it-IT" sz="1200" b="0" dirty="0" err="1"/>
              <a:t>evitare</a:t>
            </a:r>
            <a:r>
              <a:rPr lang="en-US" altLang="it-IT" sz="1200" b="0" dirty="0"/>
              <a:t> </a:t>
            </a:r>
            <a:r>
              <a:rPr lang="en-US" altLang="it-IT" sz="1200" b="0" dirty="0" err="1"/>
              <a:t>situazioni</a:t>
            </a:r>
            <a:r>
              <a:rPr lang="en-US" altLang="it-IT" sz="1200" b="0" dirty="0"/>
              <a:t> di loop, dal </a:t>
            </a:r>
            <a:r>
              <a:rPr lang="en-US" altLang="it-IT" sz="1200" b="0" dirty="0" err="1"/>
              <a:t>momento</a:t>
            </a:r>
            <a:r>
              <a:rPr lang="en-US" altLang="it-IT" sz="1200" b="0" dirty="0"/>
              <a:t> </a:t>
            </a:r>
            <a:r>
              <a:rPr lang="en-US" altLang="it-IT" sz="1200" b="0" dirty="0" err="1"/>
              <a:t>che</a:t>
            </a:r>
            <a:r>
              <a:rPr lang="en-US" altLang="it-IT" sz="1200" b="0" dirty="0"/>
              <a:t> </a:t>
            </a:r>
            <a:r>
              <a:rPr lang="en-US" altLang="it-IT" sz="1200" b="0" dirty="0" err="1"/>
              <a:t>avrebbero</a:t>
            </a:r>
            <a:r>
              <a:rPr lang="en-US" altLang="it-IT" sz="1200" b="0" dirty="0"/>
              <a:t> </a:t>
            </a:r>
            <a:r>
              <a:rPr lang="en-US" altLang="it-IT" sz="1200" b="0" dirty="0" err="1"/>
              <a:t>portato</a:t>
            </a:r>
            <a:r>
              <a:rPr lang="en-US" altLang="it-IT" sz="1200" b="0" dirty="0"/>
              <a:t> a </a:t>
            </a:r>
            <a:r>
              <a:rPr lang="en-US" altLang="it-IT" sz="1200" b="0" dirty="0" err="1"/>
              <a:t>soluzioni</a:t>
            </a:r>
            <a:r>
              <a:rPr lang="en-US" altLang="it-IT" sz="1200" b="0" dirty="0"/>
              <a:t> </a:t>
            </a:r>
            <a:r>
              <a:rPr lang="en-US" altLang="it-IT" sz="1200" b="0" dirty="0" err="1"/>
              <a:t>qualitativamente</a:t>
            </a:r>
            <a:r>
              <a:rPr lang="en-US" altLang="it-IT" sz="1200" b="0" dirty="0"/>
              <a:t> </a:t>
            </a:r>
            <a:r>
              <a:rPr lang="en-US" altLang="it-IT" sz="1200" b="0" dirty="0" err="1"/>
              <a:t>scarse</a:t>
            </a:r>
            <a:r>
              <a:rPr lang="en-US" altLang="it-IT" sz="1200" b="0" dirty="0"/>
              <a:t>.</a:t>
            </a:r>
          </a:p>
          <a:p>
            <a:pPr marL="0" indent="0">
              <a:lnSpc>
                <a:spcPct val="90000"/>
              </a:lnSpc>
              <a:buNone/>
            </a:pPr>
            <a:endParaRPr lang="en-US" altLang="it-IT" sz="1200" b="0" dirty="0"/>
          </a:p>
          <a:p>
            <a:pPr marL="0" indent="0">
              <a:lnSpc>
                <a:spcPct val="90000"/>
              </a:lnSpc>
              <a:buNone/>
            </a:pPr>
            <a:r>
              <a:rPr lang="en-US" altLang="it-IT" sz="1200" b="0" dirty="0" err="1"/>
              <a:t>Quindi</a:t>
            </a:r>
            <a:r>
              <a:rPr lang="en-US" altLang="it-IT" sz="1200" b="0" dirty="0"/>
              <a:t> </a:t>
            </a:r>
            <a:r>
              <a:rPr lang="en-US" altLang="it-IT" sz="1200" b="0" dirty="0" err="1"/>
              <a:t>l’euristica</a:t>
            </a:r>
            <a:r>
              <a:rPr lang="en-US" altLang="it-IT" sz="1200" b="0" dirty="0"/>
              <a:t> </a:t>
            </a:r>
            <a:r>
              <a:rPr lang="en-US" altLang="it-IT" sz="1200" b="0" dirty="0" err="1"/>
              <a:t>sviluppata</a:t>
            </a:r>
            <a:r>
              <a:rPr lang="en-US" altLang="it-IT" sz="1200" b="0" dirty="0"/>
              <a:t> è una </a:t>
            </a:r>
            <a:r>
              <a:rPr lang="en-US" altLang="it-IT" sz="1200" b="0" dirty="0" err="1"/>
              <a:t>sorta</a:t>
            </a:r>
            <a:r>
              <a:rPr lang="en-US" altLang="it-IT" sz="1200" b="0" dirty="0"/>
              <a:t> di </a:t>
            </a:r>
            <a:r>
              <a:rPr lang="en-US" altLang="it-IT" sz="1200" dirty="0">
                <a:solidFill>
                  <a:srgbClr val="476E98"/>
                </a:solidFill>
              </a:rPr>
              <a:t>tabu search</a:t>
            </a:r>
            <a:r>
              <a:rPr lang="en-US" altLang="it-IT" sz="1200" b="0" dirty="0">
                <a:solidFill>
                  <a:schemeClr val="tx1"/>
                </a:solidFill>
              </a:rPr>
              <a:t>.</a:t>
            </a:r>
            <a:endParaRPr lang="en-US" altLang="it-IT" sz="1200" dirty="0">
              <a:solidFill>
                <a:srgbClr val="476E98"/>
              </a:solidFill>
            </a:endParaRPr>
          </a:p>
        </p:txBody>
      </p:sp>
    </p:spTree>
    <p:extLst>
      <p:ext uri="{BB962C8B-B14F-4D97-AF65-F5344CB8AC3E}">
        <p14:creationId xmlns:p14="http://schemas.microsoft.com/office/powerpoint/2010/main" val="1102878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tabu search</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52</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75656" y="1321854"/>
            <a:ext cx="4752702" cy="250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Una </a:t>
            </a:r>
            <a:r>
              <a:rPr lang="en-US" altLang="it-IT" sz="1200" b="0" dirty="0" err="1"/>
              <a:t>euristica</a:t>
            </a:r>
            <a:r>
              <a:rPr lang="en-US" altLang="it-IT" sz="1200" b="0" dirty="0"/>
              <a:t> </a:t>
            </a:r>
            <a:r>
              <a:rPr lang="en-US" altLang="it-IT" sz="1200" dirty="0">
                <a:solidFill>
                  <a:srgbClr val="476E98"/>
                </a:solidFill>
              </a:rPr>
              <a:t>tabu </a:t>
            </a:r>
            <a:r>
              <a:rPr lang="en-US" altLang="it-IT" sz="1200" dirty="0" err="1">
                <a:solidFill>
                  <a:srgbClr val="476E98"/>
                </a:solidFill>
              </a:rPr>
              <a:t>seach</a:t>
            </a:r>
            <a:r>
              <a:rPr lang="en-US" altLang="it-IT" sz="1200" dirty="0">
                <a:solidFill>
                  <a:srgbClr val="476E98"/>
                </a:solidFill>
              </a:rPr>
              <a:t> </a:t>
            </a:r>
            <a:r>
              <a:rPr lang="en-US" altLang="it-IT" sz="1200" b="0" dirty="0"/>
              <a:t>è un </a:t>
            </a:r>
            <a:r>
              <a:rPr lang="en-US" altLang="it-IT" sz="1200" b="0" dirty="0" err="1"/>
              <a:t>tipo</a:t>
            </a:r>
            <a:r>
              <a:rPr lang="en-US" altLang="it-IT" sz="1200" b="0" dirty="0"/>
              <a:t> di </a:t>
            </a:r>
            <a:r>
              <a:rPr lang="en-US" altLang="it-IT" sz="1200" b="0" dirty="0" err="1"/>
              <a:t>euristica</a:t>
            </a:r>
            <a:r>
              <a:rPr lang="en-US" altLang="it-IT" sz="1200" b="0" dirty="0"/>
              <a:t> volta a </a:t>
            </a:r>
            <a:r>
              <a:rPr lang="en-US" altLang="it-IT" sz="1200" b="0" dirty="0" err="1"/>
              <a:t>tenere</a:t>
            </a:r>
            <a:r>
              <a:rPr lang="en-US" altLang="it-IT" sz="1200" b="0" dirty="0"/>
              <a:t>, come </a:t>
            </a:r>
            <a:r>
              <a:rPr lang="en-US" altLang="it-IT" sz="1200" b="0" dirty="0" err="1"/>
              <a:t>detto</a:t>
            </a:r>
            <a:r>
              <a:rPr lang="en-US" altLang="it-IT" sz="1200" b="0" dirty="0"/>
              <a:t>, </a:t>
            </a:r>
            <a:r>
              <a:rPr lang="en-US" altLang="it-IT" sz="1200" b="0" dirty="0" err="1"/>
              <a:t>traccia</a:t>
            </a:r>
            <a:r>
              <a:rPr lang="en-US" altLang="it-IT" sz="1200" b="0" dirty="0"/>
              <a:t> </a:t>
            </a:r>
            <a:r>
              <a:rPr lang="en-US" altLang="it-IT" sz="1200" b="0" dirty="0" err="1"/>
              <a:t>delle</a:t>
            </a:r>
            <a:r>
              <a:rPr lang="en-US" altLang="it-IT" sz="1200" b="0" dirty="0"/>
              <a:t> </a:t>
            </a:r>
            <a:r>
              <a:rPr lang="en-US" altLang="it-IT" sz="1200" b="0" dirty="0" err="1"/>
              <a:t>soluzioni</a:t>
            </a:r>
            <a:r>
              <a:rPr lang="en-US" altLang="it-IT" sz="1200" b="0" dirty="0"/>
              <a:t> </a:t>
            </a:r>
            <a:r>
              <a:rPr lang="en-US" altLang="it-IT" sz="1200" b="0" dirty="0" err="1"/>
              <a:t>precedentemente</a:t>
            </a:r>
            <a:r>
              <a:rPr lang="en-US" altLang="it-IT" sz="1200" b="0" dirty="0"/>
              <a:t> </a:t>
            </a:r>
            <a:r>
              <a:rPr lang="en-US" altLang="it-IT" sz="1200" b="0" dirty="0" err="1"/>
              <a:t>analizzare</a:t>
            </a:r>
            <a:r>
              <a:rPr lang="en-US" altLang="it-IT" sz="1200" b="0" dirty="0"/>
              <a:t>, in modo da non </a:t>
            </a:r>
            <a:r>
              <a:rPr lang="en-US" altLang="it-IT" sz="1200" b="0" dirty="0" err="1"/>
              <a:t>avere</a:t>
            </a:r>
            <a:r>
              <a:rPr lang="en-US" altLang="it-IT" sz="1200" b="0" dirty="0"/>
              <a:t> </a:t>
            </a:r>
            <a:r>
              <a:rPr lang="en-US" altLang="it-IT" sz="1200" b="0" dirty="0" err="1"/>
              <a:t>situazioni</a:t>
            </a:r>
            <a:r>
              <a:rPr lang="en-US" altLang="it-IT" sz="1200" b="0" dirty="0"/>
              <a:t> di </a:t>
            </a:r>
            <a:r>
              <a:rPr lang="en-US" altLang="it-IT" sz="1200" b="0" dirty="0" err="1"/>
              <a:t>stallo</a:t>
            </a:r>
            <a:r>
              <a:rPr lang="en-US" altLang="it-IT" sz="1200" b="0" dirty="0"/>
              <a:t> una volta </a:t>
            </a:r>
            <a:r>
              <a:rPr lang="en-US" altLang="it-IT" sz="1200" b="0" dirty="0" err="1"/>
              <a:t>ottenuto</a:t>
            </a:r>
            <a:r>
              <a:rPr lang="en-US" altLang="it-IT" sz="1200" b="0" dirty="0"/>
              <a:t> un punto di </a:t>
            </a:r>
            <a:r>
              <a:rPr lang="en-US" altLang="it-IT" sz="1200" b="0" dirty="0" err="1"/>
              <a:t>minimo</a:t>
            </a:r>
            <a:r>
              <a:rPr lang="en-US" altLang="it-IT" sz="1200" b="0" dirty="0"/>
              <a:t> locale. </a:t>
            </a:r>
          </a:p>
          <a:p>
            <a:pPr marL="0" indent="0">
              <a:lnSpc>
                <a:spcPct val="90000"/>
              </a:lnSpc>
              <a:buNone/>
            </a:pPr>
            <a:endParaRPr lang="en-US" altLang="it-IT" sz="1200" b="0" dirty="0">
              <a:solidFill>
                <a:srgbClr val="476E98"/>
              </a:solidFill>
            </a:endParaRPr>
          </a:p>
          <a:p>
            <a:pPr marL="0" indent="0">
              <a:lnSpc>
                <a:spcPct val="90000"/>
              </a:lnSpc>
              <a:buNone/>
            </a:pPr>
            <a:r>
              <a:rPr lang="en-US" altLang="it-IT" sz="1200" b="0" dirty="0">
                <a:solidFill>
                  <a:schemeClr val="tx1"/>
                </a:solidFill>
              </a:rPr>
              <a:t>Ad </a:t>
            </a:r>
            <a:r>
              <a:rPr lang="en-US" altLang="it-IT" sz="1200" b="0" dirty="0" err="1">
                <a:solidFill>
                  <a:schemeClr val="tx1"/>
                </a:solidFill>
              </a:rPr>
              <a:t>ogni</a:t>
            </a:r>
            <a:r>
              <a:rPr lang="en-US" altLang="it-IT" sz="1200" b="0" dirty="0">
                <a:solidFill>
                  <a:schemeClr val="tx1"/>
                </a:solidFill>
              </a:rPr>
              <a:t> </a:t>
            </a:r>
            <a:r>
              <a:rPr lang="en-US" altLang="it-IT" sz="1200" b="0" dirty="0" err="1">
                <a:solidFill>
                  <a:schemeClr val="tx1"/>
                </a:solidFill>
              </a:rPr>
              <a:t>iterazione</a:t>
            </a:r>
            <a:r>
              <a:rPr lang="en-US" altLang="it-IT" sz="1200" b="0" dirty="0">
                <a:solidFill>
                  <a:schemeClr val="tx1"/>
                </a:solidFill>
              </a:rPr>
              <a:t> </a:t>
            </a:r>
            <a:r>
              <a:rPr lang="en-US" altLang="it-IT" sz="1200" b="0" dirty="0" err="1">
                <a:solidFill>
                  <a:schemeClr val="tx1"/>
                </a:solidFill>
              </a:rPr>
              <a:t>si</a:t>
            </a:r>
            <a:r>
              <a:rPr lang="en-US" altLang="it-IT" sz="1200" b="0" dirty="0">
                <a:solidFill>
                  <a:schemeClr val="tx1"/>
                </a:solidFill>
              </a:rPr>
              <a:t> </a:t>
            </a:r>
            <a:r>
              <a:rPr lang="en-US" altLang="it-IT" sz="1200" b="0" dirty="0" err="1">
                <a:solidFill>
                  <a:schemeClr val="tx1"/>
                </a:solidFill>
              </a:rPr>
              <a:t>va</a:t>
            </a:r>
            <a:r>
              <a:rPr lang="en-US" altLang="it-IT" sz="1200" b="0" dirty="0">
                <a:solidFill>
                  <a:schemeClr val="tx1"/>
                </a:solidFill>
              </a:rPr>
              <a:t> ad </a:t>
            </a:r>
            <a:r>
              <a:rPr lang="en-US" altLang="it-IT" sz="1200" b="0" dirty="0" err="1">
                <a:solidFill>
                  <a:schemeClr val="tx1"/>
                </a:solidFill>
              </a:rPr>
              <a:t>applicare</a:t>
            </a:r>
            <a:r>
              <a:rPr lang="en-US" altLang="it-IT" sz="1200" b="0" dirty="0">
                <a:solidFill>
                  <a:schemeClr val="tx1"/>
                </a:solidFill>
              </a:rPr>
              <a:t> un </a:t>
            </a:r>
            <a:r>
              <a:rPr lang="en-US" altLang="it-IT" sz="1200" dirty="0" err="1">
                <a:solidFill>
                  <a:srgbClr val="476E98"/>
                </a:solidFill>
              </a:rPr>
              <a:t>criterio</a:t>
            </a:r>
            <a:r>
              <a:rPr lang="en-US" altLang="it-IT" sz="1200" dirty="0">
                <a:solidFill>
                  <a:srgbClr val="476E98"/>
                </a:solidFill>
              </a:rPr>
              <a:t> di </a:t>
            </a:r>
            <a:r>
              <a:rPr lang="en-US" altLang="it-IT" sz="1200" dirty="0" err="1">
                <a:solidFill>
                  <a:srgbClr val="476E98"/>
                </a:solidFill>
              </a:rPr>
              <a:t>valutazione</a:t>
            </a:r>
            <a:r>
              <a:rPr lang="en-US" altLang="it-IT" sz="1200" dirty="0">
                <a:solidFill>
                  <a:srgbClr val="476E98"/>
                </a:solidFill>
              </a:rPr>
              <a:t> </a:t>
            </a:r>
            <a:r>
              <a:rPr lang="en-US" altLang="it-IT" sz="1200" b="0" dirty="0" err="1">
                <a:solidFill>
                  <a:schemeClr val="tx1"/>
                </a:solidFill>
              </a:rPr>
              <a:t>delle</a:t>
            </a:r>
            <a:r>
              <a:rPr lang="en-US" altLang="it-IT" sz="1200" b="0" dirty="0">
                <a:solidFill>
                  <a:schemeClr val="tx1"/>
                </a:solidFill>
              </a:rPr>
              <a:t> </a:t>
            </a:r>
            <a:r>
              <a:rPr lang="en-US" altLang="it-IT" sz="1200" b="0" dirty="0" err="1">
                <a:solidFill>
                  <a:schemeClr val="tx1"/>
                </a:solidFill>
              </a:rPr>
              <a:t>soluzioni</a:t>
            </a:r>
            <a:r>
              <a:rPr lang="en-US" altLang="it-IT" sz="1200" b="0" dirty="0">
                <a:solidFill>
                  <a:schemeClr val="tx1"/>
                </a:solidFill>
              </a:rPr>
              <a:t> </a:t>
            </a:r>
            <a:r>
              <a:rPr lang="en-US" altLang="it-IT" sz="1200" b="0" dirty="0" err="1">
                <a:solidFill>
                  <a:schemeClr val="tx1"/>
                </a:solidFill>
              </a:rPr>
              <a:t>possibili</a:t>
            </a:r>
            <a:r>
              <a:rPr lang="en-US" altLang="it-IT" sz="1200" b="0" dirty="0">
                <a:solidFill>
                  <a:schemeClr val="tx1"/>
                </a:solidFill>
              </a:rPr>
              <a:t>, e </a:t>
            </a:r>
            <a:r>
              <a:rPr lang="en-US" altLang="it-IT" sz="1200" b="0" dirty="0" err="1">
                <a:solidFill>
                  <a:schemeClr val="tx1"/>
                </a:solidFill>
              </a:rPr>
              <a:t>nel</a:t>
            </a:r>
            <a:r>
              <a:rPr lang="en-US" altLang="it-IT" sz="1200" b="0" dirty="0">
                <a:solidFill>
                  <a:schemeClr val="tx1"/>
                </a:solidFill>
              </a:rPr>
              <a:t> </a:t>
            </a:r>
            <a:r>
              <a:rPr lang="en-US" altLang="it-IT" sz="1200" b="0" dirty="0" err="1">
                <a:solidFill>
                  <a:schemeClr val="tx1"/>
                </a:solidFill>
              </a:rPr>
              <a:t>caso</a:t>
            </a:r>
            <a:r>
              <a:rPr lang="en-US" altLang="it-IT" sz="1200" b="0" dirty="0">
                <a:solidFill>
                  <a:schemeClr val="tx1"/>
                </a:solidFill>
              </a:rPr>
              <a:t> del nostro </a:t>
            </a:r>
            <a:r>
              <a:rPr lang="en-US" altLang="it-IT" sz="1200" b="0" dirty="0" err="1">
                <a:solidFill>
                  <a:schemeClr val="tx1"/>
                </a:solidFill>
              </a:rPr>
              <a:t>problema</a:t>
            </a:r>
            <a:r>
              <a:rPr lang="en-US" altLang="it-IT" sz="1200" b="0" dirty="0">
                <a:solidFill>
                  <a:schemeClr val="tx1"/>
                </a:solidFill>
              </a:rPr>
              <a:t> il </a:t>
            </a:r>
            <a:r>
              <a:rPr lang="en-US" altLang="it-IT" sz="1200" b="0" dirty="0" err="1">
                <a:solidFill>
                  <a:schemeClr val="tx1"/>
                </a:solidFill>
              </a:rPr>
              <a:t>criterio</a:t>
            </a:r>
            <a:r>
              <a:rPr lang="en-US" altLang="it-IT" sz="1200" b="0" dirty="0">
                <a:solidFill>
                  <a:schemeClr val="tx1"/>
                </a:solidFill>
              </a:rPr>
              <a:t> </a:t>
            </a:r>
            <a:r>
              <a:rPr lang="en-US" altLang="it-IT" sz="1200" b="0" dirty="0" err="1">
                <a:solidFill>
                  <a:schemeClr val="tx1"/>
                </a:solidFill>
              </a:rPr>
              <a:t>scelto</a:t>
            </a:r>
            <a:r>
              <a:rPr lang="en-US" altLang="it-IT" sz="1200" b="0" dirty="0">
                <a:solidFill>
                  <a:schemeClr val="tx1"/>
                </a:solidFill>
              </a:rPr>
              <a:t> è </a:t>
            </a:r>
            <a:r>
              <a:rPr lang="en-US" altLang="it-IT" sz="1200" b="0" dirty="0" err="1">
                <a:solidFill>
                  <a:schemeClr val="tx1"/>
                </a:solidFill>
              </a:rPr>
              <a:t>quello</a:t>
            </a:r>
            <a:r>
              <a:rPr lang="en-US" altLang="it-IT" sz="1200" b="0" dirty="0">
                <a:solidFill>
                  <a:schemeClr val="tx1"/>
                </a:solidFill>
              </a:rPr>
              <a:t> di </a:t>
            </a:r>
            <a:r>
              <a:rPr lang="en-US" altLang="it-IT" sz="1200" b="0" dirty="0" err="1">
                <a:solidFill>
                  <a:schemeClr val="tx1"/>
                </a:solidFill>
              </a:rPr>
              <a:t>verificare</a:t>
            </a:r>
            <a:r>
              <a:rPr lang="en-US" altLang="it-IT" sz="1200" b="0" dirty="0">
                <a:solidFill>
                  <a:schemeClr val="tx1"/>
                </a:solidFill>
              </a:rPr>
              <a:t> quale fosse il </a:t>
            </a:r>
            <a:r>
              <a:rPr lang="en-US" altLang="it-IT" sz="1200" b="0" dirty="0" err="1">
                <a:solidFill>
                  <a:schemeClr val="tx1"/>
                </a:solidFill>
              </a:rPr>
              <a:t>nodo</a:t>
            </a:r>
            <a:r>
              <a:rPr lang="en-US" altLang="it-IT" sz="1200" b="0" dirty="0">
                <a:solidFill>
                  <a:schemeClr val="tx1"/>
                </a:solidFill>
              </a:rPr>
              <a:t>, </a:t>
            </a:r>
            <a:r>
              <a:rPr lang="en-US" altLang="it-IT" sz="1200" b="0" dirty="0" err="1">
                <a:solidFill>
                  <a:schemeClr val="tx1"/>
                </a:solidFill>
              </a:rPr>
              <a:t>tra</a:t>
            </a:r>
            <a:r>
              <a:rPr lang="en-US" altLang="it-IT" sz="1200" b="0" dirty="0">
                <a:solidFill>
                  <a:schemeClr val="tx1"/>
                </a:solidFill>
              </a:rPr>
              <a:t> </a:t>
            </a:r>
            <a:r>
              <a:rPr lang="en-US" altLang="it-IT" sz="1200" b="0" dirty="0" err="1">
                <a:solidFill>
                  <a:schemeClr val="tx1"/>
                </a:solidFill>
              </a:rPr>
              <a:t>quelli</a:t>
            </a:r>
            <a:r>
              <a:rPr lang="en-US" altLang="it-IT" sz="1200" b="0" dirty="0">
                <a:solidFill>
                  <a:schemeClr val="tx1"/>
                </a:solidFill>
              </a:rPr>
              <a:t> </a:t>
            </a:r>
            <a:r>
              <a:rPr lang="en-US" altLang="it-IT" sz="1200" b="0" dirty="0" err="1">
                <a:solidFill>
                  <a:schemeClr val="tx1"/>
                </a:solidFill>
              </a:rPr>
              <a:t>raggiungibili</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aggiunto</a:t>
            </a:r>
            <a:r>
              <a:rPr lang="en-US" altLang="it-IT" sz="1200" b="0" dirty="0">
                <a:solidFill>
                  <a:schemeClr val="tx1"/>
                </a:solidFill>
              </a:rPr>
              <a:t> </a:t>
            </a:r>
            <a:r>
              <a:rPr lang="en-US" altLang="it-IT" sz="1200" b="0" dirty="0" err="1">
                <a:solidFill>
                  <a:schemeClr val="tx1"/>
                </a:solidFill>
              </a:rPr>
              <a:t>alla</a:t>
            </a:r>
            <a:r>
              <a:rPr lang="en-US" altLang="it-IT" sz="1200" b="0" dirty="0">
                <a:solidFill>
                  <a:schemeClr val="tx1"/>
                </a:solidFill>
              </a:rPr>
              <a:t> </a:t>
            </a:r>
            <a:r>
              <a:rPr lang="en-US" altLang="it-IT" sz="1200" b="0" dirty="0" err="1">
                <a:solidFill>
                  <a:schemeClr val="tx1"/>
                </a:solidFill>
              </a:rPr>
              <a:t>soluzione</a:t>
            </a:r>
            <a:r>
              <a:rPr lang="en-US" altLang="it-IT" sz="1200" b="0" dirty="0">
                <a:solidFill>
                  <a:schemeClr val="tx1"/>
                </a:solidFill>
              </a:rPr>
              <a:t> </a:t>
            </a:r>
            <a:r>
              <a:rPr lang="en-US" altLang="it-IT" sz="1200" b="0" dirty="0" err="1">
                <a:solidFill>
                  <a:schemeClr val="tx1"/>
                </a:solidFill>
              </a:rPr>
              <a:t>precedente</a:t>
            </a:r>
            <a:r>
              <a:rPr lang="en-US" altLang="it-IT" sz="1200" b="0" dirty="0">
                <a:solidFill>
                  <a:schemeClr val="tx1"/>
                </a:solidFill>
              </a:rPr>
              <a:t> ci </a:t>
            </a:r>
            <a:r>
              <a:rPr lang="en-US" altLang="it-IT" sz="1200" b="0" dirty="0" err="1">
                <a:solidFill>
                  <a:schemeClr val="tx1"/>
                </a:solidFill>
              </a:rPr>
              <a:t>permettesse</a:t>
            </a:r>
            <a:r>
              <a:rPr lang="en-US" altLang="it-IT" sz="1200" b="0" dirty="0">
                <a:solidFill>
                  <a:schemeClr val="tx1"/>
                </a:solidFill>
              </a:rPr>
              <a:t> di </a:t>
            </a:r>
            <a:r>
              <a:rPr lang="en-US" altLang="it-IT" sz="1200" b="0" dirty="0" err="1">
                <a:solidFill>
                  <a:schemeClr val="tx1"/>
                </a:solidFill>
              </a:rPr>
              <a:t>avere</a:t>
            </a:r>
            <a:r>
              <a:rPr lang="en-US" altLang="it-IT" sz="1200" b="0" dirty="0">
                <a:solidFill>
                  <a:schemeClr val="tx1"/>
                </a:solidFill>
              </a:rPr>
              <a:t> poco </a:t>
            </a:r>
            <a:r>
              <a:rPr lang="en-US" altLang="it-IT" sz="1200" b="0" dirty="0" err="1">
                <a:solidFill>
                  <a:schemeClr val="tx1"/>
                </a:solidFill>
              </a:rPr>
              <a:t>carburante</a:t>
            </a:r>
            <a:r>
              <a:rPr lang="en-US" altLang="it-IT" sz="1200" b="0" dirty="0">
                <a:solidFill>
                  <a:schemeClr val="tx1"/>
                </a:solidFill>
              </a:rPr>
              <a:t> </a:t>
            </a:r>
            <a:r>
              <a:rPr lang="en-US" altLang="it-IT" sz="1200" b="0" dirty="0" err="1">
                <a:solidFill>
                  <a:schemeClr val="tx1"/>
                </a:solidFill>
              </a:rPr>
              <a:t>utilizzato</a:t>
            </a:r>
            <a:r>
              <a:rPr lang="en-US" altLang="it-IT" sz="1200" b="0" dirty="0">
                <a:solidFill>
                  <a:schemeClr val="tx1"/>
                </a:solidFill>
              </a:rPr>
              <a:t> e tanto </a:t>
            </a:r>
            <a:r>
              <a:rPr lang="en-US" altLang="it-IT" sz="1200" b="0" dirty="0" err="1">
                <a:solidFill>
                  <a:schemeClr val="tx1"/>
                </a:solidFill>
              </a:rPr>
              <a:t>materiale</a:t>
            </a:r>
            <a:r>
              <a:rPr lang="en-US" altLang="it-IT" sz="1200" b="0" dirty="0">
                <a:solidFill>
                  <a:schemeClr val="tx1"/>
                </a:solidFill>
              </a:rPr>
              <a:t> </a:t>
            </a:r>
            <a:r>
              <a:rPr lang="en-US" altLang="it-IT" sz="1200" b="0" dirty="0" err="1">
                <a:solidFill>
                  <a:schemeClr val="tx1"/>
                </a:solidFill>
              </a:rPr>
              <a:t>raccolto</a:t>
            </a:r>
            <a:r>
              <a:rPr lang="en-US" altLang="it-IT" sz="1200" b="0" dirty="0">
                <a:solidFill>
                  <a:schemeClr val="tx1"/>
                </a:solidFill>
              </a:rPr>
              <a:t>, e </a:t>
            </a:r>
            <a:r>
              <a:rPr lang="en-US" altLang="it-IT" sz="1200" b="0" dirty="0" err="1">
                <a:solidFill>
                  <a:schemeClr val="tx1"/>
                </a:solidFill>
              </a:rPr>
              <a:t>cioè</a:t>
            </a:r>
            <a:r>
              <a:rPr lang="en-US" altLang="it-IT" sz="1200" b="0" dirty="0">
                <a:solidFill>
                  <a:schemeClr val="tx1"/>
                </a:solidFill>
              </a:rPr>
              <a:t> </a:t>
            </a:r>
            <a:r>
              <a:rPr lang="en-US" altLang="it-IT" sz="1200" b="0" dirty="0" err="1">
                <a:solidFill>
                  <a:schemeClr val="tx1"/>
                </a:solidFill>
              </a:rPr>
              <a:t>quello</a:t>
            </a:r>
            <a:r>
              <a:rPr lang="en-US" altLang="it-IT" sz="1200" b="0" dirty="0">
                <a:solidFill>
                  <a:schemeClr val="tx1"/>
                </a:solidFill>
              </a:rPr>
              <a:t> a rank </a:t>
            </a:r>
            <a:r>
              <a:rPr lang="en-US" altLang="it-IT" sz="1200" b="0" dirty="0" err="1">
                <a:solidFill>
                  <a:schemeClr val="tx1"/>
                </a:solidFill>
              </a:rPr>
              <a:t>più</a:t>
            </a:r>
            <a:r>
              <a:rPr lang="en-US" altLang="it-IT" sz="1200" b="0" dirty="0">
                <a:solidFill>
                  <a:schemeClr val="tx1"/>
                </a:solidFill>
              </a:rPr>
              <a:t> alto.</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err="1">
                <a:solidFill>
                  <a:schemeClr val="tx1"/>
                </a:solidFill>
              </a:rPr>
              <a:t>Gli</a:t>
            </a:r>
            <a:r>
              <a:rPr lang="en-US" altLang="it-IT" sz="1200" b="0" dirty="0">
                <a:solidFill>
                  <a:schemeClr val="tx1"/>
                </a:solidFill>
              </a:rPr>
              <a:t> </a:t>
            </a:r>
            <a:r>
              <a:rPr lang="en-US" altLang="it-IT" sz="1200" b="0" dirty="0" err="1">
                <a:solidFill>
                  <a:schemeClr val="tx1"/>
                </a:solidFill>
              </a:rPr>
              <a:t>algoritmi</a:t>
            </a:r>
            <a:r>
              <a:rPr lang="en-US" altLang="it-IT" sz="1200" b="0" dirty="0">
                <a:solidFill>
                  <a:schemeClr val="tx1"/>
                </a:solidFill>
              </a:rPr>
              <a:t> di </a:t>
            </a:r>
            <a:r>
              <a:rPr lang="en-US" altLang="it-IT" sz="1200" b="0" dirty="0" err="1">
                <a:solidFill>
                  <a:schemeClr val="tx1"/>
                </a:solidFill>
              </a:rPr>
              <a:t>tipo</a:t>
            </a:r>
            <a:r>
              <a:rPr lang="en-US" altLang="it-IT" sz="1200" b="0" dirty="0">
                <a:solidFill>
                  <a:schemeClr val="tx1"/>
                </a:solidFill>
              </a:rPr>
              <a:t> tabu search non </a:t>
            </a:r>
            <a:r>
              <a:rPr lang="en-US" altLang="it-IT" sz="1200" b="0" dirty="0" err="1">
                <a:solidFill>
                  <a:schemeClr val="tx1"/>
                </a:solidFill>
              </a:rPr>
              <a:t>convergono</a:t>
            </a:r>
            <a:r>
              <a:rPr lang="en-US" altLang="it-IT" sz="1200" b="0" dirty="0">
                <a:solidFill>
                  <a:schemeClr val="tx1"/>
                </a:solidFill>
              </a:rPr>
              <a:t> ad una </a:t>
            </a:r>
            <a:r>
              <a:rPr lang="en-US" altLang="it-IT" sz="1200" b="0" dirty="0" err="1">
                <a:solidFill>
                  <a:schemeClr val="tx1"/>
                </a:solidFill>
              </a:rPr>
              <a:t>soluzione</a:t>
            </a:r>
            <a:r>
              <a:rPr lang="en-US" altLang="it-IT" sz="1200" b="0" dirty="0">
                <a:solidFill>
                  <a:schemeClr val="tx1"/>
                </a:solidFill>
              </a:rPr>
              <a:t>, e </a:t>
            </a:r>
            <a:r>
              <a:rPr lang="en-US" altLang="it-IT" sz="1200" b="0" dirty="0" err="1">
                <a:solidFill>
                  <a:schemeClr val="tx1"/>
                </a:solidFill>
              </a:rPr>
              <a:t>bisogna</a:t>
            </a:r>
            <a:r>
              <a:rPr lang="en-US" altLang="it-IT" sz="1200" b="0" dirty="0">
                <a:solidFill>
                  <a:schemeClr val="tx1"/>
                </a:solidFill>
              </a:rPr>
              <a:t> </a:t>
            </a:r>
            <a:r>
              <a:rPr lang="en-US" altLang="it-IT" sz="1200" b="0" dirty="0" err="1">
                <a:solidFill>
                  <a:schemeClr val="tx1"/>
                </a:solidFill>
              </a:rPr>
              <a:t>definire</a:t>
            </a:r>
            <a:r>
              <a:rPr lang="en-US" altLang="it-IT" sz="1200" b="0" dirty="0">
                <a:solidFill>
                  <a:schemeClr val="tx1"/>
                </a:solidFill>
              </a:rPr>
              <a:t> un </a:t>
            </a:r>
            <a:r>
              <a:rPr lang="en-US" altLang="it-IT" sz="1200" dirty="0" err="1">
                <a:solidFill>
                  <a:srgbClr val="476E98"/>
                </a:solidFill>
              </a:rPr>
              <a:t>criterio</a:t>
            </a:r>
            <a:r>
              <a:rPr lang="en-US" altLang="it-IT" sz="1200" dirty="0">
                <a:solidFill>
                  <a:srgbClr val="476E98"/>
                </a:solidFill>
              </a:rPr>
              <a:t> di </a:t>
            </a:r>
            <a:r>
              <a:rPr lang="en-US" altLang="it-IT" sz="1200" dirty="0" err="1">
                <a:solidFill>
                  <a:srgbClr val="476E98"/>
                </a:solidFill>
              </a:rPr>
              <a:t>arresto</a:t>
            </a:r>
            <a:r>
              <a:rPr lang="en-US" altLang="it-IT" sz="1200" b="0" dirty="0">
                <a:solidFill>
                  <a:schemeClr val="tx1"/>
                </a:solidFill>
              </a:rPr>
              <a:t> per </a:t>
            </a:r>
            <a:r>
              <a:rPr lang="en-US" altLang="it-IT" sz="1200" b="0" dirty="0" err="1">
                <a:solidFill>
                  <a:schemeClr val="tx1"/>
                </a:solidFill>
              </a:rPr>
              <a:t>l’avanzamento</a:t>
            </a:r>
            <a:r>
              <a:rPr lang="en-US" altLang="it-IT" sz="1200" b="0" dirty="0">
                <a:solidFill>
                  <a:schemeClr val="tx1"/>
                </a:solidFill>
              </a:rPr>
              <a:t> </a:t>
            </a:r>
            <a:r>
              <a:rPr lang="en-US" altLang="it-IT" sz="1200" b="0" dirty="0" err="1">
                <a:solidFill>
                  <a:schemeClr val="tx1"/>
                </a:solidFill>
              </a:rPr>
              <a:t>dell’algoritmo</a:t>
            </a:r>
            <a:r>
              <a:rPr lang="en-US" altLang="it-IT" sz="1200" b="0" dirty="0">
                <a:solidFill>
                  <a:schemeClr val="tx1"/>
                </a:solidFill>
              </a:rPr>
              <a:t>. Nel nostro </a:t>
            </a:r>
            <a:r>
              <a:rPr lang="en-US" altLang="it-IT" sz="1200" b="0" dirty="0" err="1">
                <a:solidFill>
                  <a:schemeClr val="tx1"/>
                </a:solidFill>
              </a:rPr>
              <a:t>caso</a:t>
            </a:r>
            <a:r>
              <a:rPr lang="en-US" altLang="it-IT" sz="1200" b="0" dirty="0">
                <a:solidFill>
                  <a:schemeClr val="tx1"/>
                </a:solidFill>
              </a:rPr>
              <a:t> lo stop è </a:t>
            </a:r>
            <a:r>
              <a:rPr lang="en-US" altLang="it-IT" sz="1200" b="0" dirty="0" err="1">
                <a:solidFill>
                  <a:schemeClr val="tx1"/>
                </a:solidFill>
              </a:rPr>
              <a:t>dato</a:t>
            </a:r>
            <a:r>
              <a:rPr lang="en-US" altLang="it-IT" sz="1200" b="0" dirty="0">
                <a:solidFill>
                  <a:schemeClr val="tx1"/>
                </a:solidFill>
              </a:rPr>
              <a:t> </a:t>
            </a:r>
            <a:r>
              <a:rPr lang="en-US" altLang="it-IT" sz="1200" b="0" dirty="0" err="1">
                <a:solidFill>
                  <a:schemeClr val="tx1"/>
                </a:solidFill>
              </a:rPr>
              <a:t>dall’impossibilità</a:t>
            </a:r>
            <a:r>
              <a:rPr lang="en-US" altLang="it-IT" sz="1200" b="0" dirty="0">
                <a:solidFill>
                  <a:schemeClr val="tx1"/>
                </a:solidFill>
              </a:rPr>
              <a:t> </a:t>
            </a:r>
            <a:r>
              <a:rPr lang="en-US" altLang="it-IT" sz="1200" b="0" dirty="0" err="1">
                <a:solidFill>
                  <a:schemeClr val="tx1"/>
                </a:solidFill>
              </a:rPr>
              <a:t>della</a:t>
            </a:r>
            <a:r>
              <a:rPr lang="en-US" altLang="it-IT" sz="1200" b="0" dirty="0">
                <a:solidFill>
                  <a:schemeClr val="tx1"/>
                </a:solidFill>
              </a:rPr>
              <a:t> </a:t>
            </a:r>
            <a:r>
              <a:rPr lang="en-US" altLang="it-IT" sz="1200" b="0" dirty="0" err="1">
                <a:solidFill>
                  <a:schemeClr val="tx1"/>
                </a:solidFill>
              </a:rPr>
              <a:t>navicella</a:t>
            </a:r>
            <a:r>
              <a:rPr lang="en-US" altLang="it-IT" sz="1200" b="0" dirty="0">
                <a:solidFill>
                  <a:schemeClr val="tx1"/>
                </a:solidFill>
              </a:rPr>
              <a:t> di </a:t>
            </a:r>
            <a:r>
              <a:rPr lang="en-US" altLang="it-IT" sz="1200" b="0" dirty="0" err="1">
                <a:solidFill>
                  <a:schemeClr val="tx1"/>
                </a:solidFill>
              </a:rPr>
              <a:t>proseguire</a:t>
            </a:r>
            <a:r>
              <a:rPr lang="en-US" altLang="it-IT" sz="1200" b="0" dirty="0">
                <a:solidFill>
                  <a:schemeClr val="tx1"/>
                </a:solidFill>
              </a:rPr>
              <a:t> il </a:t>
            </a:r>
            <a:r>
              <a:rPr lang="en-US" altLang="it-IT" sz="1200" b="0" dirty="0" err="1">
                <a:solidFill>
                  <a:schemeClr val="tx1"/>
                </a:solidFill>
              </a:rPr>
              <a:t>viaggio</a:t>
            </a:r>
            <a:r>
              <a:rPr lang="en-US" altLang="it-IT" sz="1200" b="0" dirty="0">
                <a:solidFill>
                  <a:schemeClr val="tx1"/>
                </a:solidFill>
              </a:rPr>
              <a:t> </a:t>
            </a:r>
            <a:r>
              <a:rPr lang="en-US" altLang="it-IT" sz="1200" b="0" dirty="0" err="1">
                <a:solidFill>
                  <a:schemeClr val="tx1"/>
                </a:solidFill>
              </a:rPr>
              <a:t>perchè</a:t>
            </a:r>
            <a:r>
              <a:rPr lang="en-US" altLang="it-IT" sz="1200" b="0" dirty="0">
                <a:solidFill>
                  <a:schemeClr val="tx1"/>
                </a:solidFill>
              </a:rPr>
              <a:t> </a:t>
            </a:r>
            <a:r>
              <a:rPr lang="en-US" altLang="it-IT" sz="1200" b="0" dirty="0" err="1">
                <a:solidFill>
                  <a:schemeClr val="tx1"/>
                </a:solidFill>
              </a:rPr>
              <a:t>sprovvista</a:t>
            </a:r>
            <a:r>
              <a:rPr lang="en-US" altLang="it-IT" sz="1200" b="0" dirty="0">
                <a:solidFill>
                  <a:schemeClr val="tx1"/>
                </a:solidFill>
              </a:rPr>
              <a:t> di </a:t>
            </a:r>
            <a:r>
              <a:rPr lang="en-US" altLang="it-IT" sz="1200" b="0" dirty="0" err="1">
                <a:solidFill>
                  <a:schemeClr val="tx1"/>
                </a:solidFill>
              </a:rPr>
              <a:t>carburante</a:t>
            </a:r>
            <a:r>
              <a:rPr lang="en-US" altLang="it-IT" sz="1200" b="0" dirty="0">
                <a:solidFill>
                  <a:schemeClr val="tx1"/>
                </a:solidFill>
              </a:rPr>
              <a:t> </a:t>
            </a:r>
            <a:r>
              <a:rPr lang="en-US" altLang="it-IT" sz="1200" b="0" dirty="0" err="1">
                <a:solidFill>
                  <a:schemeClr val="tx1"/>
                </a:solidFill>
              </a:rPr>
              <a:t>necessario</a:t>
            </a:r>
            <a:r>
              <a:rPr lang="en-US" altLang="it-IT" sz="1200" b="0" dirty="0">
                <a:solidFill>
                  <a:schemeClr val="tx1"/>
                </a:solidFill>
              </a:rPr>
              <a:t> per </a:t>
            </a:r>
            <a:r>
              <a:rPr lang="en-US" altLang="it-IT" sz="1200" b="0" dirty="0" err="1">
                <a:solidFill>
                  <a:schemeClr val="tx1"/>
                </a:solidFill>
              </a:rPr>
              <a:t>raggiungere</a:t>
            </a:r>
            <a:r>
              <a:rPr lang="en-US" altLang="it-IT" sz="1200" b="0" dirty="0">
                <a:solidFill>
                  <a:schemeClr val="tx1"/>
                </a:solidFill>
              </a:rPr>
              <a:t> il </a:t>
            </a:r>
            <a:r>
              <a:rPr lang="en-US" altLang="it-IT" sz="1200" b="0" dirty="0" err="1">
                <a:solidFill>
                  <a:schemeClr val="tx1"/>
                </a:solidFill>
              </a:rPr>
              <a:t>nodo</a:t>
            </a:r>
            <a:r>
              <a:rPr lang="en-US" altLang="it-IT" sz="1200" b="0" dirty="0">
                <a:solidFill>
                  <a:schemeClr val="tx1"/>
                </a:solidFill>
              </a:rPr>
              <a:t> successive.</a:t>
            </a:r>
          </a:p>
        </p:txBody>
      </p:sp>
      <p:grpSp>
        <p:nvGrpSpPr>
          <p:cNvPr id="2" name="Gruppo 1">
            <a:extLst>
              <a:ext uri="{FF2B5EF4-FFF2-40B4-BE49-F238E27FC236}">
                <a16:creationId xmlns:a16="http://schemas.microsoft.com/office/drawing/2014/main" id="{EEE32CE9-8390-40FD-A38A-0C1C46E83F72}"/>
              </a:ext>
            </a:extLst>
          </p:cNvPr>
          <p:cNvGrpSpPr/>
          <p:nvPr/>
        </p:nvGrpSpPr>
        <p:grpSpPr>
          <a:xfrm>
            <a:off x="6839355" y="1930156"/>
            <a:ext cx="1561290" cy="1284776"/>
            <a:chOff x="7049034" y="1564432"/>
            <a:chExt cx="1561290" cy="1284776"/>
          </a:xfrm>
        </p:grpSpPr>
        <p:sp>
          <p:nvSpPr>
            <p:cNvPr id="51" name="Ovale 50">
              <a:extLst>
                <a:ext uri="{FF2B5EF4-FFF2-40B4-BE49-F238E27FC236}">
                  <a16:creationId xmlns:a16="http://schemas.microsoft.com/office/drawing/2014/main" id="{D44313C1-F196-47D0-92BA-FD8C3F201965}"/>
                </a:ext>
              </a:extLst>
            </p:cNvPr>
            <p:cNvSpPr/>
            <p:nvPr/>
          </p:nvSpPr>
          <p:spPr bwMode="auto">
            <a:xfrm>
              <a:off x="8186972" y="2538125"/>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3</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52" name="Ovale 51">
              <a:extLst>
                <a:ext uri="{FF2B5EF4-FFF2-40B4-BE49-F238E27FC236}">
                  <a16:creationId xmlns:a16="http://schemas.microsoft.com/office/drawing/2014/main" id="{A05229B0-6485-4FF9-B138-4EB288DEBB96}"/>
                </a:ext>
              </a:extLst>
            </p:cNvPr>
            <p:cNvSpPr/>
            <p:nvPr/>
          </p:nvSpPr>
          <p:spPr bwMode="auto">
            <a:xfrm>
              <a:off x="7268337" y="2334446"/>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5</a:t>
              </a:r>
            </a:p>
          </p:txBody>
        </p:sp>
        <p:sp>
          <p:nvSpPr>
            <p:cNvPr id="53" name="Ovale 52">
              <a:extLst>
                <a:ext uri="{FF2B5EF4-FFF2-40B4-BE49-F238E27FC236}">
                  <a16:creationId xmlns:a16="http://schemas.microsoft.com/office/drawing/2014/main" id="{B1AAB73F-5038-4696-9F26-3F45A5DBA5A7}"/>
                </a:ext>
              </a:extLst>
            </p:cNvPr>
            <p:cNvSpPr/>
            <p:nvPr/>
          </p:nvSpPr>
          <p:spPr bwMode="auto">
            <a:xfrm>
              <a:off x="8326526" y="1782872"/>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9</a:t>
              </a:r>
            </a:p>
          </p:txBody>
        </p:sp>
        <p:sp>
          <p:nvSpPr>
            <p:cNvPr id="54" name="Ovale 53">
              <a:extLst>
                <a:ext uri="{FF2B5EF4-FFF2-40B4-BE49-F238E27FC236}">
                  <a16:creationId xmlns:a16="http://schemas.microsoft.com/office/drawing/2014/main" id="{A68D1E5B-8043-42B1-879C-89AC46B51063}"/>
                </a:ext>
              </a:extLst>
            </p:cNvPr>
            <p:cNvSpPr/>
            <p:nvPr/>
          </p:nvSpPr>
          <p:spPr bwMode="auto">
            <a:xfrm>
              <a:off x="7049034" y="1564432"/>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8</a:t>
              </a:r>
            </a:p>
          </p:txBody>
        </p:sp>
        <p:cxnSp>
          <p:nvCxnSpPr>
            <p:cNvPr id="55" name="Connettore diritto 54">
              <a:extLst>
                <a:ext uri="{FF2B5EF4-FFF2-40B4-BE49-F238E27FC236}">
                  <a16:creationId xmlns:a16="http://schemas.microsoft.com/office/drawing/2014/main" id="{3BEC4C09-CD1B-4C6C-B642-F10C0471B21B}"/>
                </a:ext>
              </a:extLst>
            </p:cNvPr>
            <p:cNvCxnSpPr>
              <a:cxnSpLocks/>
              <a:stCxn id="54" idx="4"/>
              <a:endCxn id="52" idx="1"/>
            </p:cNvCxnSpPr>
            <p:nvPr/>
          </p:nvCxnSpPr>
          <p:spPr bwMode="auto">
            <a:xfrm>
              <a:off x="7190933" y="1875515"/>
              <a:ext cx="118965" cy="50448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6" name="Connettore diritto 55">
              <a:extLst>
                <a:ext uri="{FF2B5EF4-FFF2-40B4-BE49-F238E27FC236}">
                  <a16:creationId xmlns:a16="http://schemas.microsoft.com/office/drawing/2014/main" id="{8AF9B8DD-B203-45EE-B2A9-2CBBC57FAF2B}"/>
                </a:ext>
              </a:extLst>
            </p:cNvPr>
            <p:cNvCxnSpPr>
              <a:cxnSpLocks/>
              <a:stCxn id="54" idx="6"/>
              <a:endCxn id="53" idx="2"/>
            </p:cNvCxnSpPr>
            <p:nvPr/>
          </p:nvCxnSpPr>
          <p:spPr bwMode="auto">
            <a:xfrm>
              <a:off x="7332832" y="1719974"/>
              <a:ext cx="993694" cy="218440"/>
            </a:xfrm>
            <a:prstGeom prst="line">
              <a:avLst/>
            </a:prstGeom>
            <a:ln w="6350">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7" name="Rectangle 3">
              <a:extLst>
                <a:ext uri="{FF2B5EF4-FFF2-40B4-BE49-F238E27FC236}">
                  <a16:creationId xmlns:a16="http://schemas.microsoft.com/office/drawing/2014/main" id="{50F6147D-018A-44C8-AAC8-778E0270C000}"/>
                </a:ext>
              </a:extLst>
            </p:cNvPr>
            <p:cNvSpPr txBox="1">
              <a:spLocks noChangeArrowheads="1"/>
            </p:cNvSpPr>
            <p:nvPr/>
          </p:nvSpPr>
          <p:spPr bwMode="auto">
            <a:xfrm>
              <a:off x="7718455" y="1609989"/>
              <a:ext cx="248448" cy="179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58" name="Rectangle 3">
              <a:extLst>
                <a:ext uri="{FF2B5EF4-FFF2-40B4-BE49-F238E27FC236}">
                  <a16:creationId xmlns:a16="http://schemas.microsoft.com/office/drawing/2014/main" id="{00047DF0-FF03-44AB-A324-A7D6746D2F9C}"/>
                </a:ext>
              </a:extLst>
            </p:cNvPr>
            <p:cNvSpPr txBox="1">
              <a:spLocks noChangeArrowheads="1"/>
            </p:cNvSpPr>
            <p:nvPr/>
          </p:nvSpPr>
          <p:spPr bwMode="auto">
            <a:xfrm>
              <a:off x="7621105" y="2550326"/>
              <a:ext cx="248448" cy="1796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59" name="Rectangle 3">
              <a:extLst>
                <a:ext uri="{FF2B5EF4-FFF2-40B4-BE49-F238E27FC236}">
                  <a16:creationId xmlns:a16="http://schemas.microsoft.com/office/drawing/2014/main" id="{7B29B287-D17B-4D68-9818-8E6AF5BF8B60}"/>
                </a:ext>
              </a:extLst>
            </p:cNvPr>
            <p:cNvSpPr txBox="1">
              <a:spLocks noChangeArrowheads="1"/>
            </p:cNvSpPr>
            <p:nvPr/>
          </p:nvSpPr>
          <p:spPr bwMode="auto">
            <a:xfrm>
              <a:off x="7210694" y="2041374"/>
              <a:ext cx="248448" cy="179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cxnSp>
          <p:nvCxnSpPr>
            <p:cNvPr id="60" name="Connettore diritto 59">
              <a:extLst>
                <a:ext uri="{FF2B5EF4-FFF2-40B4-BE49-F238E27FC236}">
                  <a16:creationId xmlns:a16="http://schemas.microsoft.com/office/drawing/2014/main" id="{F2667A5A-50C7-40A4-BEA0-23C48B867BCA}"/>
                </a:ext>
              </a:extLst>
            </p:cNvPr>
            <p:cNvCxnSpPr>
              <a:cxnSpLocks/>
              <a:stCxn id="51" idx="2"/>
              <a:endCxn id="52" idx="6"/>
            </p:cNvCxnSpPr>
            <p:nvPr/>
          </p:nvCxnSpPr>
          <p:spPr bwMode="auto">
            <a:xfrm flipH="1" flipV="1">
              <a:off x="7552135" y="2489988"/>
              <a:ext cx="634837" cy="20367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195589" name="Rettangolo 195588">
            <a:extLst>
              <a:ext uri="{FF2B5EF4-FFF2-40B4-BE49-F238E27FC236}">
                <a16:creationId xmlns:a16="http://schemas.microsoft.com/office/drawing/2014/main" id="{AA13AF52-E8E6-4F4F-B8B1-9CFC87CF7F39}"/>
              </a:ext>
            </a:extLst>
          </p:cNvPr>
          <p:cNvSpPr/>
          <p:nvPr/>
        </p:nvSpPr>
        <p:spPr bwMode="auto">
          <a:xfrm>
            <a:off x="7138505" y="2607101"/>
            <a:ext cx="376723" cy="212270"/>
          </a:xfrm>
          <a:prstGeom prst="rect">
            <a:avLst/>
          </a:prstGeom>
          <a:solidFill>
            <a:srgbClr val="AB5858"/>
          </a:solidFill>
          <a:ln w="9525" cap="flat" cmpd="sng" algn="ctr">
            <a:solidFill>
              <a:srgbClr val="AB585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100" b="1" i="0" u="none" strike="noStrike" cap="none" normalizeH="0" baseline="0" dirty="0">
                <a:ln>
                  <a:noFill/>
                </a:ln>
                <a:solidFill>
                  <a:schemeClr val="bg1"/>
                </a:solidFill>
                <a:effectLst/>
                <a:latin typeface="Georgia" panose="02040502050405020303" pitchFamily="18" charset="0"/>
              </a:rPr>
              <a:t>12</a:t>
            </a:r>
          </a:p>
        </p:txBody>
      </p:sp>
      <p:sp>
        <p:nvSpPr>
          <p:cNvPr id="70" name="Rettangolo 69">
            <a:extLst>
              <a:ext uri="{FF2B5EF4-FFF2-40B4-BE49-F238E27FC236}">
                <a16:creationId xmlns:a16="http://schemas.microsoft.com/office/drawing/2014/main" id="{8A751673-E511-46EC-8BC4-995CA0774D7B}"/>
              </a:ext>
            </a:extLst>
          </p:cNvPr>
          <p:cNvSpPr/>
          <p:nvPr/>
        </p:nvSpPr>
        <p:spPr bwMode="auto">
          <a:xfrm>
            <a:off x="7853115" y="2115161"/>
            <a:ext cx="376723" cy="212270"/>
          </a:xfrm>
          <a:prstGeom prst="rect">
            <a:avLst/>
          </a:prstGeom>
          <a:solidFill>
            <a:srgbClr val="AB5858"/>
          </a:solidFill>
          <a:ln w="9525" cap="flat" cmpd="sng" algn="ctr">
            <a:solidFill>
              <a:srgbClr val="AB5858"/>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100" b="1" i="0" u="none" strike="noStrike" cap="none" normalizeH="0" baseline="0" dirty="0">
                <a:ln>
                  <a:noFill/>
                </a:ln>
                <a:solidFill>
                  <a:schemeClr val="bg1"/>
                </a:solidFill>
                <a:effectLst/>
                <a:latin typeface="Georgia" panose="02040502050405020303" pitchFamily="18" charset="0"/>
              </a:rPr>
              <a:t>10</a:t>
            </a:r>
          </a:p>
        </p:txBody>
      </p:sp>
      <p:sp>
        <p:nvSpPr>
          <p:cNvPr id="195590" name="CasellaDiTesto 195589">
            <a:extLst>
              <a:ext uri="{FF2B5EF4-FFF2-40B4-BE49-F238E27FC236}">
                <a16:creationId xmlns:a16="http://schemas.microsoft.com/office/drawing/2014/main" id="{C70FA3BA-2A74-48D1-9D45-209631ECC01B}"/>
              </a:ext>
            </a:extLst>
          </p:cNvPr>
          <p:cNvSpPr txBox="1"/>
          <p:nvPr/>
        </p:nvSpPr>
        <p:spPr>
          <a:xfrm>
            <a:off x="7058658" y="1647022"/>
            <a:ext cx="1233030" cy="261610"/>
          </a:xfrm>
          <a:prstGeom prst="rect">
            <a:avLst/>
          </a:prstGeom>
          <a:noFill/>
        </p:spPr>
        <p:txBody>
          <a:bodyPr wrap="none" rtlCol="0">
            <a:spAutoFit/>
          </a:bodyPr>
          <a:lstStyle/>
          <a:p>
            <a:r>
              <a:rPr lang="it-IT" sz="1050" dirty="0">
                <a:solidFill>
                  <a:srgbClr val="AB5858"/>
                </a:solidFill>
              </a:rPr>
              <a:t>Calcolo il </a:t>
            </a:r>
            <a:r>
              <a:rPr lang="it-IT" sz="1050" dirty="0" err="1">
                <a:solidFill>
                  <a:srgbClr val="AB5858"/>
                </a:solidFill>
              </a:rPr>
              <a:t>rank</a:t>
            </a:r>
            <a:endParaRPr lang="it-IT" sz="1050" dirty="0">
              <a:solidFill>
                <a:srgbClr val="AB5858"/>
              </a:solidFill>
            </a:endParaRPr>
          </a:p>
        </p:txBody>
      </p:sp>
      <p:sp>
        <p:nvSpPr>
          <p:cNvPr id="72" name="CasellaDiTesto 71">
            <a:extLst>
              <a:ext uri="{FF2B5EF4-FFF2-40B4-BE49-F238E27FC236}">
                <a16:creationId xmlns:a16="http://schemas.microsoft.com/office/drawing/2014/main" id="{A48EF15B-C033-4F80-AA46-24B50F926CFB}"/>
              </a:ext>
            </a:extLst>
          </p:cNvPr>
          <p:cNvSpPr txBox="1"/>
          <p:nvPr/>
        </p:nvSpPr>
        <p:spPr>
          <a:xfrm>
            <a:off x="7101447" y="1644144"/>
            <a:ext cx="1537655" cy="415498"/>
          </a:xfrm>
          <a:prstGeom prst="rect">
            <a:avLst/>
          </a:prstGeom>
          <a:noFill/>
        </p:spPr>
        <p:txBody>
          <a:bodyPr wrap="square" rtlCol="0">
            <a:spAutoFit/>
          </a:bodyPr>
          <a:lstStyle/>
          <a:p>
            <a:r>
              <a:rPr lang="it-IT" sz="1050" dirty="0">
                <a:solidFill>
                  <a:srgbClr val="AB5858"/>
                </a:solidFill>
              </a:rPr>
              <a:t>Valuto conveniente il nodo 5</a:t>
            </a:r>
          </a:p>
        </p:txBody>
      </p:sp>
      <p:cxnSp>
        <p:nvCxnSpPr>
          <p:cNvPr id="195592" name="Connettore 2 195591">
            <a:extLst>
              <a:ext uri="{FF2B5EF4-FFF2-40B4-BE49-F238E27FC236}">
                <a16:creationId xmlns:a16="http://schemas.microsoft.com/office/drawing/2014/main" id="{7B5A220C-6F8A-4FE4-8D1A-31E9C6236D6A}"/>
              </a:ext>
            </a:extLst>
          </p:cNvPr>
          <p:cNvCxnSpPr>
            <a:stCxn id="54" idx="4"/>
            <a:endCxn id="52" idx="1"/>
          </p:cNvCxnSpPr>
          <p:nvPr/>
        </p:nvCxnSpPr>
        <p:spPr bwMode="auto">
          <a:xfrm>
            <a:off x="6981254" y="2241239"/>
            <a:ext cx="118965" cy="504488"/>
          </a:xfrm>
          <a:prstGeom prst="straightConnector1">
            <a:avLst/>
          </a:prstGeom>
          <a:solidFill>
            <a:schemeClr val="accent1"/>
          </a:solidFill>
          <a:ln w="28575" cap="flat" cmpd="sng" algn="ctr">
            <a:solidFill>
              <a:srgbClr val="AB5858"/>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5" name="Gruppo 74">
            <a:extLst>
              <a:ext uri="{FF2B5EF4-FFF2-40B4-BE49-F238E27FC236}">
                <a16:creationId xmlns:a16="http://schemas.microsoft.com/office/drawing/2014/main" id="{B7C4B620-96A7-4426-BEEB-26D8F8029227}"/>
              </a:ext>
            </a:extLst>
          </p:cNvPr>
          <p:cNvGrpSpPr/>
          <p:nvPr/>
        </p:nvGrpSpPr>
        <p:grpSpPr>
          <a:xfrm>
            <a:off x="6487008" y="3362392"/>
            <a:ext cx="1561290" cy="1284776"/>
            <a:chOff x="7049034" y="1564432"/>
            <a:chExt cx="1561290" cy="1284776"/>
          </a:xfrm>
        </p:grpSpPr>
        <p:sp>
          <p:nvSpPr>
            <p:cNvPr id="76" name="Ovale 75">
              <a:extLst>
                <a:ext uri="{FF2B5EF4-FFF2-40B4-BE49-F238E27FC236}">
                  <a16:creationId xmlns:a16="http://schemas.microsoft.com/office/drawing/2014/main" id="{BEA474C0-FEA5-4BC3-8A20-B91E1FD16CC6}"/>
                </a:ext>
              </a:extLst>
            </p:cNvPr>
            <p:cNvSpPr/>
            <p:nvPr/>
          </p:nvSpPr>
          <p:spPr bwMode="auto">
            <a:xfrm>
              <a:off x="8186972" y="2538125"/>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3</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77" name="Ovale 76">
              <a:extLst>
                <a:ext uri="{FF2B5EF4-FFF2-40B4-BE49-F238E27FC236}">
                  <a16:creationId xmlns:a16="http://schemas.microsoft.com/office/drawing/2014/main" id="{B483734E-DAA6-4601-92FD-715D0296111E}"/>
                </a:ext>
              </a:extLst>
            </p:cNvPr>
            <p:cNvSpPr/>
            <p:nvPr/>
          </p:nvSpPr>
          <p:spPr bwMode="auto">
            <a:xfrm>
              <a:off x="7268337" y="2334446"/>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5</a:t>
              </a:r>
            </a:p>
          </p:txBody>
        </p:sp>
        <p:sp>
          <p:nvSpPr>
            <p:cNvPr id="78" name="Ovale 77">
              <a:extLst>
                <a:ext uri="{FF2B5EF4-FFF2-40B4-BE49-F238E27FC236}">
                  <a16:creationId xmlns:a16="http://schemas.microsoft.com/office/drawing/2014/main" id="{7C374899-74E9-4004-B0A2-EC0727A1FBCB}"/>
                </a:ext>
              </a:extLst>
            </p:cNvPr>
            <p:cNvSpPr/>
            <p:nvPr/>
          </p:nvSpPr>
          <p:spPr bwMode="auto">
            <a:xfrm>
              <a:off x="8326526" y="1782872"/>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9</a:t>
              </a:r>
            </a:p>
          </p:txBody>
        </p:sp>
        <p:sp>
          <p:nvSpPr>
            <p:cNvPr id="79" name="Ovale 78">
              <a:extLst>
                <a:ext uri="{FF2B5EF4-FFF2-40B4-BE49-F238E27FC236}">
                  <a16:creationId xmlns:a16="http://schemas.microsoft.com/office/drawing/2014/main" id="{EAFC31FD-7E9B-4634-96BD-EB322D09F8BC}"/>
                </a:ext>
              </a:extLst>
            </p:cNvPr>
            <p:cNvSpPr/>
            <p:nvPr/>
          </p:nvSpPr>
          <p:spPr bwMode="auto">
            <a:xfrm>
              <a:off x="7049034" y="1564432"/>
              <a:ext cx="283798" cy="31108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8</a:t>
              </a:r>
            </a:p>
          </p:txBody>
        </p:sp>
        <p:cxnSp>
          <p:nvCxnSpPr>
            <p:cNvPr id="80" name="Connettore diritto 79">
              <a:extLst>
                <a:ext uri="{FF2B5EF4-FFF2-40B4-BE49-F238E27FC236}">
                  <a16:creationId xmlns:a16="http://schemas.microsoft.com/office/drawing/2014/main" id="{B54F083E-D536-4055-B382-C81E39548018}"/>
                </a:ext>
              </a:extLst>
            </p:cNvPr>
            <p:cNvCxnSpPr>
              <a:cxnSpLocks/>
              <a:stCxn id="79" idx="4"/>
              <a:endCxn id="77" idx="1"/>
            </p:cNvCxnSpPr>
            <p:nvPr/>
          </p:nvCxnSpPr>
          <p:spPr bwMode="auto">
            <a:xfrm>
              <a:off x="7190933" y="1875515"/>
              <a:ext cx="118965" cy="50448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1" name="Connettore diritto 80">
              <a:extLst>
                <a:ext uri="{FF2B5EF4-FFF2-40B4-BE49-F238E27FC236}">
                  <a16:creationId xmlns:a16="http://schemas.microsoft.com/office/drawing/2014/main" id="{483B0DDF-5A63-4617-8268-D7336B485962}"/>
                </a:ext>
              </a:extLst>
            </p:cNvPr>
            <p:cNvCxnSpPr>
              <a:cxnSpLocks/>
              <a:stCxn id="79" idx="6"/>
              <a:endCxn id="78" idx="2"/>
            </p:cNvCxnSpPr>
            <p:nvPr/>
          </p:nvCxnSpPr>
          <p:spPr bwMode="auto">
            <a:xfrm>
              <a:off x="7332832" y="1719974"/>
              <a:ext cx="993694" cy="218440"/>
            </a:xfrm>
            <a:prstGeom prst="line">
              <a:avLst/>
            </a:prstGeom>
            <a:ln w="6350">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2" name="Rectangle 3">
              <a:extLst>
                <a:ext uri="{FF2B5EF4-FFF2-40B4-BE49-F238E27FC236}">
                  <a16:creationId xmlns:a16="http://schemas.microsoft.com/office/drawing/2014/main" id="{7D113123-4304-4E69-BAB8-AE93BC766E4B}"/>
                </a:ext>
              </a:extLst>
            </p:cNvPr>
            <p:cNvSpPr txBox="1">
              <a:spLocks noChangeArrowheads="1"/>
            </p:cNvSpPr>
            <p:nvPr/>
          </p:nvSpPr>
          <p:spPr bwMode="auto">
            <a:xfrm>
              <a:off x="7718455" y="1609989"/>
              <a:ext cx="248448" cy="179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83" name="Rectangle 3">
              <a:extLst>
                <a:ext uri="{FF2B5EF4-FFF2-40B4-BE49-F238E27FC236}">
                  <a16:creationId xmlns:a16="http://schemas.microsoft.com/office/drawing/2014/main" id="{09B2C70D-D13C-4679-8F86-9C63AEDB771C}"/>
                </a:ext>
              </a:extLst>
            </p:cNvPr>
            <p:cNvSpPr txBox="1">
              <a:spLocks noChangeArrowheads="1"/>
            </p:cNvSpPr>
            <p:nvPr/>
          </p:nvSpPr>
          <p:spPr bwMode="auto">
            <a:xfrm>
              <a:off x="7621105" y="2550326"/>
              <a:ext cx="248448" cy="1796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84" name="Rectangle 3">
              <a:extLst>
                <a:ext uri="{FF2B5EF4-FFF2-40B4-BE49-F238E27FC236}">
                  <a16:creationId xmlns:a16="http://schemas.microsoft.com/office/drawing/2014/main" id="{4425B173-0E67-483A-99E4-3DEA4A7285CC}"/>
                </a:ext>
              </a:extLst>
            </p:cNvPr>
            <p:cNvSpPr txBox="1">
              <a:spLocks noChangeArrowheads="1"/>
            </p:cNvSpPr>
            <p:nvPr/>
          </p:nvSpPr>
          <p:spPr bwMode="auto">
            <a:xfrm>
              <a:off x="7210694" y="2041374"/>
              <a:ext cx="248448" cy="179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cxnSp>
          <p:nvCxnSpPr>
            <p:cNvPr id="85" name="Connettore diritto 84">
              <a:extLst>
                <a:ext uri="{FF2B5EF4-FFF2-40B4-BE49-F238E27FC236}">
                  <a16:creationId xmlns:a16="http://schemas.microsoft.com/office/drawing/2014/main" id="{32CDA49A-2354-426B-A5BC-A3ACECA288D5}"/>
                </a:ext>
              </a:extLst>
            </p:cNvPr>
            <p:cNvCxnSpPr>
              <a:cxnSpLocks/>
              <a:stCxn id="76" idx="2"/>
              <a:endCxn id="77" idx="6"/>
            </p:cNvCxnSpPr>
            <p:nvPr/>
          </p:nvCxnSpPr>
          <p:spPr bwMode="auto">
            <a:xfrm flipH="1" flipV="1">
              <a:off x="7552135" y="2489988"/>
              <a:ext cx="634837" cy="20367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86" name="CasellaDiTesto 85">
            <a:extLst>
              <a:ext uri="{FF2B5EF4-FFF2-40B4-BE49-F238E27FC236}">
                <a16:creationId xmlns:a16="http://schemas.microsoft.com/office/drawing/2014/main" id="{FA65E868-83C0-435F-8683-71FFB46AE8BD}"/>
              </a:ext>
            </a:extLst>
          </p:cNvPr>
          <p:cNvSpPr txBox="1"/>
          <p:nvPr/>
        </p:nvSpPr>
        <p:spPr>
          <a:xfrm>
            <a:off x="5711808" y="4478765"/>
            <a:ext cx="1537655" cy="415498"/>
          </a:xfrm>
          <a:prstGeom prst="rect">
            <a:avLst/>
          </a:prstGeom>
          <a:noFill/>
        </p:spPr>
        <p:txBody>
          <a:bodyPr wrap="square" rtlCol="0">
            <a:spAutoFit/>
          </a:bodyPr>
          <a:lstStyle/>
          <a:p>
            <a:r>
              <a:rPr lang="it-IT" sz="1050" dirty="0">
                <a:solidFill>
                  <a:srgbClr val="AB5858"/>
                </a:solidFill>
              </a:rPr>
              <a:t>Dal nodo 5 posso andare in 3</a:t>
            </a:r>
          </a:p>
        </p:txBody>
      </p:sp>
      <p:sp>
        <p:nvSpPr>
          <p:cNvPr id="87" name="CasellaDiTesto 86">
            <a:extLst>
              <a:ext uri="{FF2B5EF4-FFF2-40B4-BE49-F238E27FC236}">
                <a16:creationId xmlns:a16="http://schemas.microsoft.com/office/drawing/2014/main" id="{703FFD6A-C8D0-45C3-9D50-81381EA5D158}"/>
              </a:ext>
            </a:extLst>
          </p:cNvPr>
          <p:cNvSpPr txBox="1"/>
          <p:nvPr/>
        </p:nvSpPr>
        <p:spPr>
          <a:xfrm>
            <a:off x="6151442" y="4511036"/>
            <a:ext cx="1537655" cy="415498"/>
          </a:xfrm>
          <a:prstGeom prst="rect">
            <a:avLst/>
          </a:prstGeom>
          <a:noFill/>
        </p:spPr>
        <p:txBody>
          <a:bodyPr wrap="square" rtlCol="0">
            <a:spAutoFit/>
          </a:bodyPr>
          <a:lstStyle/>
          <a:p>
            <a:r>
              <a:rPr lang="it-IT" sz="1050" dirty="0">
                <a:solidFill>
                  <a:srgbClr val="333399"/>
                </a:solidFill>
              </a:rPr>
              <a:t>Carburante insufficiente</a:t>
            </a:r>
          </a:p>
        </p:txBody>
      </p:sp>
      <p:pic>
        <p:nvPicPr>
          <p:cNvPr id="88" name="Elemento grafico 87" descr="Razzo con riempimento a tinta unita">
            <a:extLst>
              <a:ext uri="{FF2B5EF4-FFF2-40B4-BE49-F238E27FC236}">
                <a16:creationId xmlns:a16="http://schemas.microsoft.com/office/drawing/2014/main" id="{7650989C-3B04-4715-8B1F-31909FEDA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6393374" y="4053569"/>
            <a:ext cx="509746" cy="509746"/>
          </a:xfrm>
          <a:prstGeom prst="rect">
            <a:avLst/>
          </a:prstGeom>
        </p:spPr>
      </p:pic>
      <p:sp>
        <p:nvSpPr>
          <p:cNvPr id="195593" name="CasellaDiTesto 195592">
            <a:extLst>
              <a:ext uri="{FF2B5EF4-FFF2-40B4-BE49-F238E27FC236}">
                <a16:creationId xmlns:a16="http://schemas.microsoft.com/office/drawing/2014/main" id="{3D5F73E9-964B-43DA-8766-0D53391B561C}"/>
              </a:ext>
            </a:extLst>
          </p:cNvPr>
          <p:cNvSpPr txBox="1"/>
          <p:nvPr/>
        </p:nvSpPr>
        <p:spPr>
          <a:xfrm>
            <a:off x="6338673" y="3934380"/>
            <a:ext cx="328936" cy="369332"/>
          </a:xfrm>
          <a:prstGeom prst="rect">
            <a:avLst/>
          </a:prstGeom>
          <a:noFill/>
        </p:spPr>
        <p:txBody>
          <a:bodyPr wrap="none" rtlCol="0">
            <a:spAutoFit/>
          </a:bodyPr>
          <a:lstStyle/>
          <a:p>
            <a:r>
              <a:rPr lang="it-IT" dirty="0">
                <a:solidFill>
                  <a:srgbClr val="333399"/>
                </a:solidFill>
              </a:rPr>
              <a:t>2</a:t>
            </a:r>
          </a:p>
        </p:txBody>
      </p:sp>
    </p:spTree>
    <p:extLst>
      <p:ext uri="{BB962C8B-B14F-4D97-AF65-F5344CB8AC3E}">
        <p14:creationId xmlns:p14="http://schemas.microsoft.com/office/powerpoint/2010/main" val="36326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5589"/>
                                        </p:tgtEl>
                                        <p:attrNameLst>
                                          <p:attrName>style.visibility</p:attrName>
                                        </p:attrNameLst>
                                      </p:cBhvr>
                                      <p:to>
                                        <p:strVal val="visible"/>
                                      </p:to>
                                    </p:set>
                                    <p:animEffect transition="in" filter="fade">
                                      <p:cBhvr>
                                        <p:cTn id="10" dur="500"/>
                                        <p:tgtEl>
                                          <p:spTgt spid="1955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5590"/>
                                        </p:tgtEl>
                                        <p:attrNameLst>
                                          <p:attrName>style.visibility</p:attrName>
                                        </p:attrNameLst>
                                      </p:cBhvr>
                                      <p:to>
                                        <p:strVal val="visible"/>
                                      </p:to>
                                    </p:set>
                                    <p:animEffect transition="in" filter="fade">
                                      <p:cBhvr>
                                        <p:cTn id="13" dur="500"/>
                                        <p:tgtEl>
                                          <p:spTgt spid="19559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95590"/>
                                        </p:tgtEl>
                                      </p:cBhvr>
                                    </p:animEffect>
                                    <p:set>
                                      <p:cBhvr>
                                        <p:cTn id="18" dur="1" fill="hold">
                                          <p:stCondLst>
                                            <p:cond delay="499"/>
                                          </p:stCondLst>
                                        </p:cTn>
                                        <p:tgtEl>
                                          <p:spTgt spid="19559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0"/>
                                        </p:tgtEl>
                                      </p:cBhvr>
                                    </p:animEffect>
                                    <p:set>
                                      <p:cBhvr>
                                        <p:cTn id="29" dur="1" fill="hold">
                                          <p:stCondLst>
                                            <p:cond delay="499"/>
                                          </p:stCondLst>
                                        </p:cTn>
                                        <p:tgtEl>
                                          <p:spTgt spid="7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5589"/>
                                        </p:tgtEl>
                                      </p:cBhvr>
                                    </p:animEffect>
                                    <p:set>
                                      <p:cBhvr>
                                        <p:cTn id="32" dur="1" fill="hold">
                                          <p:stCondLst>
                                            <p:cond delay="499"/>
                                          </p:stCondLst>
                                        </p:cTn>
                                        <p:tgtEl>
                                          <p:spTgt spid="19558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592"/>
                                        </p:tgtEl>
                                        <p:attrNameLst>
                                          <p:attrName>style.visibility</p:attrName>
                                        </p:attrNameLst>
                                      </p:cBhvr>
                                      <p:to>
                                        <p:strVal val="visible"/>
                                      </p:to>
                                    </p:set>
                                    <p:animEffect transition="in" filter="fade">
                                      <p:cBhvr>
                                        <p:cTn id="37" dur="500"/>
                                        <p:tgtEl>
                                          <p:spTgt spid="19559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5593"/>
                                        </p:tgtEl>
                                        <p:attrNameLst>
                                          <p:attrName>style.visibility</p:attrName>
                                        </p:attrNameLst>
                                      </p:cBhvr>
                                      <p:to>
                                        <p:strVal val="visible"/>
                                      </p:to>
                                    </p:set>
                                    <p:animEffect transition="in" filter="fade">
                                      <p:cBhvr>
                                        <p:cTn id="42" dur="500"/>
                                        <p:tgtEl>
                                          <p:spTgt spid="195593"/>
                                        </p:tgtEl>
                                      </p:cBhvr>
                                    </p:animEffect>
                                  </p:childTnLst>
                                </p:cTn>
                              </p:par>
                              <p:par>
                                <p:cTn id="43" presetID="10"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500"/>
                                        <p:tgtEl>
                                          <p:spTgt spid="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6"/>
                                        </p:tgtEl>
                                      </p:cBhvr>
                                    </p:animEffect>
                                    <p:set>
                                      <p:cBhvr>
                                        <p:cTn id="53" dur="1" fill="hold">
                                          <p:stCondLst>
                                            <p:cond delay="499"/>
                                          </p:stCondLst>
                                        </p:cTn>
                                        <p:tgtEl>
                                          <p:spTgt spid="86"/>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87"/>
                                        </p:tgtEl>
                                      </p:cBhvr>
                                    </p:animEffect>
                                    <p:set>
                                      <p:cBhvr>
                                        <p:cTn id="61"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animBg="1"/>
      <p:bldP spid="195589" grpId="1" animBg="1"/>
      <p:bldP spid="70" grpId="0" animBg="1"/>
      <p:bldP spid="70" grpId="1" animBg="1"/>
      <p:bldP spid="195590" grpId="0"/>
      <p:bldP spid="195590" grpId="1"/>
      <p:bldP spid="72" grpId="0"/>
      <p:bldP spid="72" grpId="1"/>
      <p:bldP spid="86" grpId="0"/>
      <p:bldP spid="86" grpId="1"/>
      <p:bldP spid="87" grpId="0"/>
      <p:bldP spid="87" grpId="1"/>
      <p:bldP spid="19559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tabu search</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53</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0" y="1440946"/>
            <a:ext cx="4320778" cy="249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t>Prima </a:t>
            </a:r>
            <a:r>
              <a:rPr lang="en-US" altLang="it-IT" sz="1200" b="0" dirty="0" err="1"/>
              <a:t>quindi</a:t>
            </a:r>
            <a:r>
              <a:rPr lang="en-US" altLang="it-IT" sz="1200" b="0" dirty="0"/>
              <a:t> di </a:t>
            </a:r>
            <a:r>
              <a:rPr lang="en-US" altLang="it-IT" sz="1200" b="0" dirty="0" err="1"/>
              <a:t>poter</a:t>
            </a:r>
            <a:r>
              <a:rPr lang="en-US" altLang="it-IT" sz="1200" b="0" dirty="0"/>
              <a:t> </a:t>
            </a:r>
            <a:r>
              <a:rPr lang="en-US" altLang="it-IT" sz="1200" b="0" dirty="0" err="1"/>
              <a:t>arrivare</a:t>
            </a:r>
            <a:r>
              <a:rPr lang="en-US" altLang="it-IT" sz="1200" b="0" dirty="0"/>
              <a:t> ad una </a:t>
            </a:r>
            <a:r>
              <a:rPr lang="en-US" altLang="it-IT" sz="1200" b="0" dirty="0" err="1"/>
              <a:t>soluzione</a:t>
            </a:r>
            <a:r>
              <a:rPr lang="en-US" altLang="it-IT" sz="1200" b="0" dirty="0"/>
              <a:t> </a:t>
            </a:r>
            <a:r>
              <a:rPr lang="en-US" altLang="it-IT" sz="1200" b="0" dirty="0" err="1"/>
              <a:t>nuova</a:t>
            </a:r>
            <a:r>
              <a:rPr lang="en-US" altLang="it-IT" sz="1200" b="0" dirty="0"/>
              <a:t>, </a:t>
            </a:r>
            <a:r>
              <a:rPr lang="en-US" altLang="it-IT" sz="1200" b="0" dirty="0" err="1"/>
              <a:t>quello</a:t>
            </a:r>
            <a:r>
              <a:rPr lang="en-US" altLang="it-IT" sz="1200" b="0" dirty="0"/>
              <a:t> </a:t>
            </a:r>
            <a:r>
              <a:rPr lang="en-US" altLang="it-IT" sz="1200" b="0" dirty="0" err="1"/>
              <a:t>che</a:t>
            </a:r>
            <a:r>
              <a:rPr lang="en-US" altLang="it-IT" sz="1200" b="0" dirty="0"/>
              <a:t> </a:t>
            </a:r>
            <a:r>
              <a:rPr lang="en-US" altLang="it-IT" sz="1200" b="0" dirty="0" err="1"/>
              <a:t>si</a:t>
            </a:r>
            <a:r>
              <a:rPr lang="en-US" altLang="it-IT" sz="1200" b="0" dirty="0"/>
              <a:t> fa è </a:t>
            </a:r>
            <a:r>
              <a:rPr lang="en-US" altLang="it-IT" sz="1200" b="0" dirty="0" err="1"/>
              <a:t>verificare</a:t>
            </a:r>
            <a:r>
              <a:rPr lang="en-US" altLang="it-IT" sz="1200" b="0" dirty="0"/>
              <a:t> </a:t>
            </a:r>
            <a:r>
              <a:rPr lang="en-US" altLang="it-IT" sz="1200" b="0" dirty="0" err="1"/>
              <a:t>che</a:t>
            </a:r>
            <a:r>
              <a:rPr lang="en-US" altLang="it-IT" sz="1200" b="0" dirty="0"/>
              <a:t> la </a:t>
            </a:r>
            <a:r>
              <a:rPr lang="en-US" altLang="it-IT" sz="1200" b="0" dirty="0" err="1"/>
              <a:t>stessa</a:t>
            </a:r>
            <a:r>
              <a:rPr lang="en-US" altLang="it-IT" sz="1200" b="0" dirty="0"/>
              <a:t> non </a:t>
            </a:r>
            <a:r>
              <a:rPr lang="en-US" altLang="it-IT" sz="1200" b="0" dirty="0" err="1"/>
              <a:t>sia</a:t>
            </a:r>
            <a:r>
              <a:rPr lang="en-US" altLang="it-IT" sz="1200" b="0" dirty="0"/>
              <a:t> tabu, e </a:t>
            </a:r>
            <a:r>
              <a:rPr lang="en-US" altLang="it-IT" sz="1200" b="0" dirty="0" err="1"/>
              <a:t>quindi</a:t>
            </a:r>
            <a:r>
              <a:rPr lang="en-US" altLang="it-IT" sz="1200" b="0" dirty="0"/>
              <a:t> </a:t>
            </a:r>
            <a:r>
              <a:rPr lang="en-US" altLang="it-IT" sz="1200" b="0" dirty="0" err="1"/>
              <a:t>vengono</a:t>
            </a:r>
            <a:r>
              <a:rPr lang="en-US" altLang="it-IT" sz="1200" b="0" dirty="0"/>
              <a:t> </a:t>
            </a:r>
            <a:r>
              <a:rPr lang="en-US" altLang="it-IT" sz="1200" b="0" dirty="0" err="1"/>
              <a:t>scartate</a:t>
            </a:r>
            <a:r>
              <a:rPr lang="en-US" altLang="it-IT" sz="1200" b="0" dirty="0"/>
              <a:t> le </a:t>
            </a:r>
            <a:r>
              <a:rPr lang="en-US" altLang="it-IT" sz="1200" b="0" dirty="0" err="1"/>
              <a:t>soluzioni</a:t>
            </a:r>
            <a:r>
              <a:rPr lang="en-US" altLang="it-IT" sz="1200" b="0" dirty="0"/>
              <a:t> </a:t>
            </a:r>
            <a:r>
              <a:rPr lang="en-US" altLang="it-IT" sz="1200" b="0" dirty="0" err="1"/>
              <a:t>che</a:t>
            </a:r>
            <a:r>
              <a:rPr lang="en-US" altLang="it-IT" sz="1200" b="0" dirty="0"/>
              <a:t> </a:t>
            </a:r>
            <a:r>
              <a:rPr lang="en-US" altLang="it-IT" sz="1200" b="0" dirty="0" err="1"/>
              <a:t>magari</a:t>
            </a:r>
            <a:r>
              <a:rPr lang="en-US" altLang="it-IT" sz="1200" b="0" dirty="0"/>
              <a:t> </a:t>
            </a:r>
            <a:r>
              <a:rPr lang="en-US" altLang="it-IT" sz="1200" b="0" dirty="0" err="1"/>
              <a:t>avrebbero</a:t>
            </a:r>
            <a:r>
              <a:rPr lang="en-US" altLang="it-IT" sz="1200" b="0" dirty="0"/>
              <a:t> </a:t>
            </a:r>
            <a:r>
              <a:rPr lang="en-US" altLang="it-IT" sz="1200" b="0" dirty="0" err="1"/>
              <a:t>incluso</a:t>
            </a:r>
            <a:r>
              <a:rPr lang="en-US" altLang="it-IT" sz="1200" b="0" dirty="0"/>
              <a:t> un </a:t>
            </a:r>
            <a:r>
              <a:rPr lang="en-US" altLang="it-IT" sz="1200" b="0" dirty="0" err="1"/>
              <a:t>nodo</a:t>
            </a:r>
            <a:r>
              <a:rPr lang="en-US" altLang="it-IT" sz="1200" b="0" dirty="0"/>
              <a:t> </a:t>
            </a:r>
            <a:r>
              <a:rPr lang="en-US" altLang="it-IT" sz="1200" b="0" dirty="0" err="1"/>
              <a:t>che</a:t>
            </a:r>
            <a:r>
              <a:rPr lang="en-US" altLang="it-IT" sz="1200" b="0" dirty="0"/>
              <a:t> era </a:t>
            </a:r>
            <a:r>
              <a:rPr lang="en-US" altLang="it-IT" sz="1200" b="0" dirty="0" err="1"/>
              <a:t>già</a:t>
            </a:r>
            <a:r>
              <a:rPr lang="en-US" altLang="it-IT" sz="1200" b="0" dirty="0"/>
              <a:t> </a:t>
            </a:r>
            <a:r>
              <a:rPr lang="en-US" altLang="it-IT" sz="1200" b="0" dirty="0" err="1"/>
              <a:t>stato</a:t>
            </a:r>
            <a:r>
              <a:rPr lang="en-US" altLang="it-IT" sz="1200" b="0" dirty="0"/>
              <a:t> </a:t>
            </a:r>
            <a:r>
              <a:rPr lang="en-US" altLang="it-IT" sz="1200" b="0" dirty="0" err="1"/>
              <a:t>visitato</a:t>
            </a:r>
            <a:r>
              <a:rPr lang="en-US" altLang="it-IT" sz="1200" b="0" dirty="0"/>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err="1">
                <a:solidFill>
                  <a:schemeClr val="tx1"/>
                </a:solidFill>
              </a:rPr>
              <a:t>Memorizzare</a:t>
            </a:r>
            <a:r>
              <a:rPr lang="en-US" altLang="it-IT" sz="1200" b="0" dirty="0">
                <a:solidFill>
                  <a:schemeClr val="tx1"/>
                </a:solidFill>
              </a:rPr>
              <a:t> </a:t>
            </a:r>
            <a:r>
              <a:rPr lang="en-US" altLang="it-IT" sz="1200" b="0" dirty="0" err="1">
                <a:solidFill>
                  <a:schemeClr val="tx1"/>
                </a:solidFill>
              </a:rPr>
              <a:t>però</a:t>
            </a:r>
            <a:r>
              <a:rPr lang="en-US" altLang="it-IT" sz="1200" b="0" dirty="0">
                <a:solidFill>
                  <a:schemeClr val="tx1"/>
                </a:solidFill>
              </a:rPr>
              <a:t> </a:t>
            </a:r>
            <a:r>
              <a:rPr lang="en-US" altLang="it-IT" sz="1200" b="0" dirty="0" err="1">
                <a:solidFill>
                  <a:schemeClr val="tx1"/>
                </a:solidFill>
              </a:rPr>
              <a:t>tutte</a:t>
            </a:r>
            <a:r>
              <a:rPr lang="en-US" altLang="it-IT" sz="1200" b="0" dirty="0">
                <a:solidFill>
                  <a:schemeClr val="tx1"/>
                </a:solidFill>
              </a:rPr>
              <a:t> le </a:t>
            </a:r>
            <a:r>
              <a:rPr lang="en-US" altLang="it-IT" sz="1200" b="0" dirty="0" err="1">
                <a:solidFill>
                  <a:schemeClr val="tx1"/>
                </a:solidFill>
              </a:rPr>
              <a:t>informazioni</a:t>
            </a:r>
            <a:r>
              <a:rPr lang="en-US" altLang="it-IT" sz="1200" b="0" dirty="0">
                <a:solidFill>
                  <a:schemeClr val="tx1"/>
                </a:solidFill>
              </a:rPr>
              <a:t> relative </a:t>
            </a:r>
            <a:r>
              <a:rPr lang="en-US" altLang="it-IT" sz="1200" b="0" dirty="0" err="1">
                <a:solidFill>
                  <a:schemeClr val="tx1"/>
                </a:solidFill>
              </a:rPr>
              <a:t>alla</a:t>
            </a:r>
            <a:r>
              <a:rPr lang="en-US" altLang="it-IT" sz="1200" b="0" dirty="0">
                <a:solidFill>
                  <a:schemeClr val="tx1"/>
                </a:solidFill>
              </a:rPr>
              <a:t> </a:t>
            </a:r>
            <a:r>
              <a:rPr lang="en-US" altLang="it-IT" sz="1200" b="0" dirty="0" err="1">
                <a:solidFill>
                  <a:schemeClr val="tx1"/>
                </a:solidFill>
              </a:rPr>
              <a:t>soluzione</a:t>
            </a:r>
            <a:r>
              <a:rPr lang="en-US" altLang="it-IT" sz="1200" b="0" dirty="0">
                <a:solidFill>
                  <a:schemeClr val="tx1"/>
                </a:solidFill>
              </a:rPr>
              <a:t> </a:t>
            </a:r>
            <a:r>
              <a:rPr lang="en-US" altLang="it-IT" sz="1200" b="0" dirty="0" err="1">
                <a:solidFill>
                  <a:schemeClr val="tx1"/>
                </a:solidFill>
              </a:rPr>
              <a:t>sarebbe</a:t>
            </a:r>
            <a:r>
              <a:rPr lang="en-US" altLang="it-IT" sz="1200" b="0" dirty="0">
                <a:solidFill>
                  <a:schemeClr val="tx1"/>
                </a:solidFill>
              </a:rPr>
              <a:t> </a:t>
            </a:r>
            <a:r>
              <a:rPr lang="en-US" altLang="it-IT" sz="1200" b="0" dirty="0" err="1">
                <a:solidFill>
                  <a:schemeClr val="tx1"/>
                </a:solidFill>
              </a:rPr>
              <a:t>stato</a:t>
            </a:r>
            <a:r>
              <a:rPr lang="en-US" altLang="it-IT" sz="1200" b="0" dirty="0">
                <a:solidFill>
                  <a:schemeClr val="tx1"/>
                </a:solidFill>
              </a:rPr>
              <a:t> </a:t>
            </a:r>
            <a:r>
              <a:rPr lang="en-US" altLang="it-IT" sz="1200" b="0" dirty="0" err="1">
                <a:solidFill>
                  <a:schemeClr val="tx1"/>
                </a:solidFill>
              </a:rPr>
              <a:t>dispendioso</a:t>
            </a:r>
            <a:r>
              <a:rPr lang="en-US" altLang="it-IT" sz="1200" b="0" dirty="0">
                <a:solidFill>
                  <a:schemeClr val="tx1"/>
                </a:solidFill>
              </a:rPr>
              <a:t> in termini di </a:t>
            </a:r>
            <a:r>
              <a:rPr lang="en-US" altLang="it-IT" sz="1200" b="0" dirty="0" err="1">
                <a:solidFill>
                  <a:schemeClr val="tx1"/>
                </a:solidFill>
              </a:rPr>
              <a:t>calcolo</a:t>
            </a:r>
            <a:r>
              <a:rPr lang="en-US" altLang="it-IT" sz="1200" b="0" dirty="0">
                <a:solidFill>
                  <a:schemeClr val="tx1"/>
                </a:solidFill>
              </a:rPr>
              <a:t>, e </a:t>
            </a:r>
            <a:r>
              <a:rPr lang="en-US" altLang="it-IT" sz="1200" b="0" dirty="0" err="1">
                <a:solidFill>
                  <a:schemeClr val="tx1"/>
                </a:solidFill>
              </a:rPr>
              <a:t>quindi</a:t>
            </a:r>
            <a:r>
              <a:rPr lang="en-US" altLang="it-IT" sz="1200" b="0" dirty="0">
                <a:solidFill>
                  <a:schemeClr val="tx1"/>
                </a:solidFill>
              </a:rPr>
              <a:t> </a:t>
            </a:r>
            <a:r>
              <a:rPr lang="en-US" altLang="it-IT" sz="1200" b="0" dirty="0" err="1">
                <a:solidFill>
                  <a:schemeClr val="tx1"/>
                </a:solidFill>
              </a:rPr>
              <a:t>quello</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ci </a:t>
            </a:r>
            <a:r>
              <a:rPr lang="en-US" altLang="it-IT" sz="1200" b="0" dirty="0" err="1">
                <a:solidFill>
                  <a:schemeClr val="tx1"/>
                </a:solidFill>
              </a:rPr>
              <a:t>si</a:t>
            </a:r>
            <a:r>
              <a:rPr lang="en-US" altLang="it-IT" sz="1200" b="0" dirty="0">
                <a:solidFill>
                  <a:schemeClr val="tx1"/>
                </a:solidFill>
              </a:rPr>
              <a:t> </a:t>
            </a:r>
            <a:r>
              <a:rPr lang="en-US" altLang="it-IT" sz="1200" b="0" dirty="0" err="1">
                <a:solidFill>
                  <a:schemeClr val="tx1"/>
                </a:solidFill>
              </a:rPr>
              <a:t>limita</a:t>
            </a:r>
            <a:r>
              <a:rPr lang="en-US" altLang="it-IT" sz="1200" b="0" dirty="0">
                <a:solidFill>
                  <a:schemeClr val="tx1"/>
                </a:solidFill>
              </a:rPr>
              <a:t> a fare è </a:t>
            </a:r>
            <a:r>
              <a:rPr lang="en-US" altLang="it-IT" sz="1200" b="0" dirty="0" err="1">
                <a:solidFill>
                  <a:schemeClr val="tx1"/>
                </a:solidFill>
              </a:rPr>
              <a:t>penalizzare</a:t>
            </a:r>
            <a:r>
              <a:rPr lang="en-US" altLang="it-IT" sz="1200" b="0" dirty="0">
                <a:solidFill>
                  <a:schemeClr val="tx1"/>
                </a:solidFill>
              </a:rPr>
              <a:t> il </a:t>
            </a:r>
            <a:r>
              <a:rPr lang="en-US" altLang="it-IT" sz="1200" b="0" dirty="0" err="1">
                <a:solidFill>
                  <a:schemeClr val="tx1"/>
                </a:solidFill>
              </a:rPr>
              <a:t>pianeta</a:t>
            </a:r>
            <a:r>
              <a:rPr lang="en-US" altLang="it-IT" sz="1200" b="0" dirty="0">
                <a:solidFill>
                  <a:schemeClr val="tx1"/>
                </a:solidFill>
              </a:rPr>
              <a:t> man mano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viene</a:t>
            </a:r>
            <a:r>
              <a:rPr lang="en-US" altLang="it-IT" sz="1200" b="0" dirty="0">
                <a:solidFill>
                  <a:schemeClr val="tx1"/>
                </a:solidFill>
              </a:rPr>
              <a:t> </a:t>
            </a:r>
            <a:r>
              <a:rPr lang="en-US" altLang="it-IT" sz="1200" b="0" dirty="0" err="1">
                <a:solidFill>
                  <a:schemeClr val="tx1"/>
                </a:solidFill>
              </a:rPr>
              <a:t>scoperto</a:t>
            </a:r>
            <a:r>
              <a:rPr lang="en-US" altLang="it-IT" sz="1200" b="0" dirty="0">
                <a:solidFill>
                  <a:schemeClr val="tx1"/>
                </a:solidFill>
              </a:rPr>
              <a:t> </a:t>
            </a:r>
            <a:r>
              <a:rPr lang="en-US" altLang="it-IT" sz="1200" b="0" dirty="0" err="1">
                <a:solidFill>
                  <a:schemeClr val="tx1"/>
                </a:solidFill>
              </a:rPr>
              <a:t>tramite</a:t>
            </a:r>
            <a:r>
              <a:rPr lang="en-US" altLang="it-IT" sz="1200" b="0" dirty="0">
                <a:solidFill>
                  <a:schemeClr val="tx1"/>
                </a:solidFill>
              </a:rPr>
              <a:t> </a:t>
            </a:r>
            <a:r>
              <a:rPr lang="en-US" altLang="it-IT" sz="1200" b="0" dirty="0" err="1">
                <a:solidFill>
                  <a:schemeClr val="tx1"/>
                </a:solidFill>
              </a:rPr>
              <a:t>vicini</a:t>
            </a:r>
            <a:r>
              <a:rPr lang="en-US" altLang="it-IT" sz="1200" b="0" dirty="0">
                <a:solidFill>
                  <a:schemeClr val="tx1"/>
                </a:solidFill>
              </a:rPr>
              <a:t> del </a:t>
            </a:r>
            <a:r>
              <a:rPr lang="en-US" altLang="it-IT" sz="1200" b="0" dirty="0" err="1">
                <a:solidFill>
                  <a:schemeClr val="tx1"/>
                </a:solidFill>
              </a:rPr>
              <a:t>nodo</a:t>
            </a:r>
            <a:r>
              <a:rPr lang="en-US" altLang="it-IT" sz="1200" b="0" dirty="0">
                <a:solidFill>
                  <a:schemeClr val="tx1"/>
                </a:solidFill>
              </a:rPr>
              <a:t> </a:t>
            </a:r>
            <a:r>
              <a:rPr lang="en-US" altLang="it-IT" sz="1200" b="0" dirty="0" err="1">
                <a:solidFill>
                  <a:schemeClr val="tx1"/>
                </a:solidFill>
              </a:rPr>
              <a:t>corrente</a:t>
            </a:r>
            <a:r>
              <a:rPr lang="en-US" altLang="it-IT" sz="1200" b="0" dirty="0">
                <a:solidFill>
                  <a:schemeClr val="tx1"/>
                </a:solidFill>
              </a:rPr>
              <a:t>; in </a:t>
            </a:r>
            <a:r>
              <a:rPr lang="en-US" altLang="it-IT" sz="1200" b="0" dirty="0" err="1">
                <a:solidFill>
                  <a:schemeClr val="tx1"/>
                </a:solidFill>
              </a:rPr>
              <a:t>questo</a:t>
            </a:r>
            <a:r>
              <a:rPr lang="en-US" altLang="it-IT" sz="1200" b="0" dirty="0">
                <a:solidFill>
                  <a:schemeClr val="tx1"/>
                </a:solidFill>
              </a:rPr>
              <a:t> modo </a:t>
            </a:r>
            <a:r>
              <a:rPr lang="en-US" altLang="it-IT" sz="1200" b="0" dirty="0" err="1">
                <a:solidFill>
                  <a:schemeClr val="tx1"/>
                </a:solidFill>
              </a:rPr>
              <a:t>l’unico</a:t>
            </a:r>
            <a:r>
              <a:rPr lang="en-US" altLang="it-IT" sz="1200" b="0" dirty="0">
                <a:solidFill>
                  <a:schemeClr val="tx1"/>
                </a:solidFill>
              </a:rPr>
              <a:t> </a:t>
            </a:r>
            <a:r>
              <a:rPr lang="en-US" altLang="it-IT" sz="1200" b="0" dirty="0" err="1">
                <a:solidFill>
                  <a:schemeClr val="tx1"/>
                </a:solidFill>
              </a:rPr>
              <a:t>attributo</a:t>
            </a:r>
            <a:r>
              <a:rPr lang="en-US" altLang="it-IT" sz="1200" b="0" dirty="0">
                <a:solidFill>
                  <a:schemeClr val="tx1"/>
                </a:solidFill>
              </a:rPr>
              <a:t> da </a:t>
            </a:r>
            <a:r>
              <a:rPr lang="en-US" altLang="it-IT" sz="1200" b="0" dirty="0" err="1">
                <a:solidFill>
                  <a:schemeClr val="tx1"/>
                </a:solidFill>
              </a:rPr>
              <a:t>verificare</a:t>
            </a:r>
            <a:r>
              <a:rPr lang="en-US" altLang="it-IT" sz="1200" b="0" dirty="0">
                <a:solidFill>
                  <a:schemeClr val="tx1"/>
                </a:solidFill>
              </a:rPr>
              <a:t> è </a:t>
            </a:r>
            <a:r>
              <a:rPr lang="en-US" altLang="it-IT" sz="1200" b="0" dirty="0" err="1">
                <a:solidFill>
                  <a:schemeClr val="tx1"/>
                </a:solidFill>
              </a:rPr>
              <a:t>che</a:t>
            </a:r>
            <a:r>
              <a:rPr lang="en-US" altLang="it-IT" sz="1200" b="0" dirty="0">
                <a:solidFill>
                  <a:schemeClr val="tx1"/>
                </a:solidFill>
              </a:rPr>
              <a:t> il </a:t>
            </a:r>
            <a:r>
              <a:rPr lang="en-US" altLang="it-IT" sz="1200" b="0" dirty="0" err="1">
                <a:solidFill>
                  <a:schemeClr val="tx1"/>
                </a:solidFill>
              </a:rPr>
              <a:t>pianeta</a:t>
            </a:r>
            <a:r>
              <a:rPr lang="en-US" altLang="it-IT" sz="1200" b="0" dirty="0">
                <a:solidFill>
                  <a:schemeClr val="tx1"/>
                </a:solidFill>
              </a:rPr>
              <a:t> </a:t>
            </a:r>
            <a:r>
              <a:rPr lang="en-US" altLang="it-IT" sz="1200" b="0" dirty="0" err="1">
                <a:solidFill>
                  <a:schemeClr val="tx1"/>
                </a:solidFill>
              </a:rPr>
              <a:t>sia</a:t>
            </a:r>
            <a:r>
              <a:rPr lang="en-US" altLang="it-IT" sz="1200" b="0" dirty="0">
                <a:solidFill>
                  <a:schemeClr val="tx1"/>
                </a:solidFill>
              </a:rPr>
              <a:t> </a:t>
            </a:r>
            <a:r>
              <a:rPr lang="en-US" altLang="it-IT" sz="1200" b="0" dirty="0" err="1">
                <a:solidFill>
                  <a:schemeClr val="tx1"/>
                </a:solidFill>
              </a:rPr>
              <a:t>stato</a:t>
            </a:r>
            <a:r>
              <a:rPr lang="en-US" altLang="it-IT" sz="1200" b="0" dirty="0">
                <a:solidFill>
                  <a:schemeClr val="tx1"/>
                </a:solidFill>
              </a:rPr>
              <a:t> o </a:t>
            </a:r>
            <a:r>
              <a:rPr lang="en-US" altLang="it-IT" sz="1200" b="0" dirty="0" err="1">
                <a:solidFill>
                  <a:schemeClr val="tx1"/>
                </a:solidFill>
              </a:rPr>
              <a:t>meno</a:t>
            </a:r>
            <a:r>
              <a:rPr lang="en-US" altLang="it-IT" sz="1200" b="0" dirty="0">
                <a:solidFill>
                  <a:schemeClr val="tx1"/>
                </a:solidFill>
              </a:rPr>
              <a:t> </a:t>
            </a:r>
            <a:r>
              <a:rPr lang="en-US" altLang="it-IT" sz="1200" b="0" dirty="0" err="1">
                <a:solidFill>
                  <a:schemeClr val="tx1"/>
                </a:solidFill>
              </a:rPr>
              <a:t>visitato</a:t>
            </a:r>
            <a:r>
              <a:rPr lang="en-US" altLang="it-IT" sz="1200" b="0" dirty="0">
                <a:solidFill>
                  <a:schemeClr val="tx1"/>
                </a:solidFill>
              </a:rPr>
              <a:t>, e </a:t>
            </a:r>
            <a:r>
              <a:rPr lang="en-US" altLang="it-IT" sz="1200" b="0" dirty="0" err="1">
                <a:solidFill>
                  <a:schemeClr val="tx1"/>
                </a:solidFill>
              </a:rPr>
              <a:t>quindi</a:t>
            </a:r>
            <a:r>
              <a:rPr lang="en-US" altLang="it-IT" sz="1200" b="0" dirty="0">
                <a:solidFill>
                  <a:schemeClr val="tx1"/>
                </a:solidFill>
              </a:rPr>
              <a:t> </a:t>
            </a:r>
            <a:r>
              <a:rPr lang="en-US" altLang="it-IT" sz="1200" b="0" dirty="0" err="1">
                <a:solidFill>
                  <a:schemeClr val="tx1"/>
                </a:solidFill>
              </a:rPr>
              <a:t>penalizzarlo</a:t>
            </a:r>
            <a:r>
              <a:rPr lang="en-US" altLang="it-IT" sz="1200" b="0" dirty="0">
                <a:solidFill>
                  <a:schemeClr val="tx1"/>
                </a:solidFill>
              </a:rPr>
              <a:t> </a:t>
            </a:r>
            <a:r>
              <a:rPr lang="en-US" altLang="it-IT" sz="1200" b="0" dirty="0" err="1">
                <a:solidFill>
                  <a:schemeClr val="tx1"/>
                </a:solidFill>
              </a:rPr>
              <a:t>nel</a:t>
            </a:r>
            <a:r>
              <a:rPr lang="en-US" altLang="it-IT" sz="1200" b="0" dirty="0">
                <a:solidFill>
                  <a:schemeClr val="tx1"/>
                </a:solidFill>
              </a:rPr>
              <a:t> </a:t>
            </a:r>
            <a:r>
              <a:rPr lang="en-US" altLang="it-IT" sz="1200" b="0" dirty="0" err="1">
                <a:solidFill>
                  <a:schemeClr val="tx1"/>
                </a:solidFill>
              </a:rPr>
              <a:t>caso</a:t>
            </a:r>
            <a:r>
              <a:rPr lang="en-US" altLang="it-IT" sz="1200" b="0" dirty="0">
                <a:solidFill>
                  <a:schemeClr val="tx1"/>
                </a:solidFill>
              </a:rPr>
              <a:t> la </a:t>
            </a:r>
            <a:r>
              <a:rPr lang="en-US" altLang="it-IT" sz="1200" b="0" dirty="0" err="1">
                <a:solidFill>
                  <a:schemeClr val="tx1"/>
                </a:solidFill>
              </a:rPr>
              <a:t>navicella</a:t>
            </a:r>
            <a:r>
              <a:rPr lang="en-US" altLang="it-IT" sz="1200" b="0" dirty="0">
                <a:solidFill>
                  <a:schemeClr val="tx1"/>
                </a:solidFill>
              </a:rPr>
              <a:t> </a:t>
            </a:r>
            <a:r>
              <a:rPr lang="en-US" altLang="it-IT" sz="1200" b="0" dirty="0" err="1">
                <a:solidFill>
                  <a:schemeClr val="tx1"/>
                </a:solidFill>
              </a:rPr>
              <a:t>abbia</a:t>
            </a:r>
            <a:r>
              <a:rPr lang="en-US" altLang="it-IT" sz="1200" b="0" dirty="0">
                <a:solidFill>
                  <a:schemeClr val="tx1"/>
                </a:solidFill>
              </a:rPr>
              <a:t> </a:t>
            </a:r>
            <a:r>
              <a:rPr lang="en-US" altLang="it-IT" sz="1200" b="0" dirty="0" err="1">
                <a:solidFill>
                  <a:schemeClr val="tx1"/>
                </a:solidFill>
              </a:rPr>
              <a:t>già</a:t>
            </a:r>
            <a:r>
              <a:rPr lang="en-US" altLang="it-IT" sz="1200" b="0" dirty="0">
                <a:solidFill>
                  <a:schemeClr val="tx1"/>
                </a:solidFill>
              </a:rPr>
              <a:t> </a:t>
            </a:r>
            <a:r>
              <a:rPr lang="en-US" altLang="it-IT" sz="1200" b="0" dirty="0" err="1">
                <a:solidFill>
                  <a:schemeClr val="tx1"/>
                </a:solidFill>
              </a:rPr>
              <a:t>raccolto</a:t>
            </a:r>
            <a:r>
              <a:rPr lang="en-US" altLang="it-IT" sz="1200" b="0" dirty="0">
                <a:solidFill>
                  <a:schemeClr val="tx1"/>
                </a:solidFill>
              </a:rPr>
              <a:t> le </a:t>
            </a:r>
            <a:r>
              <a:rPr lang="en-US" altLang="it-IT" sz="1200" b="0" dirty="0" err="1">
                <a:solidFill>
                  <a:schemeClr val="tx1"/>
                </a:solidFill>
              </a:rPr>
              <a:t>risorse</a:t>
            </a:r>
            <a:r>
              <a:rPr lang="en-US" altLang="it-IT" sz="1200" b="0" dirty="0">
                <a:solidFill>
                  <a:schemeClr val="tx1"/>
                </a:solidFill>
              </a:rPr>
              <a:t> di cui </a:t>
            </a:r>
            <a:r>
              <a:rPr lang="en-US" altLang="it-IT" sz="1200" b="0" dirty="0" err="1">
                <a:solidFill>
                  <a:schemeClr val="tx1"/>
                </a:solidFill>
              </a:rPr>
              <a:t>esso</a:t>
            </a:r>
            <a:r>
              <a:rPr lang="en-US" altLang="it-IT" sz="1200" b="0" dirty="0">
                <a:solidFill>
                  <a:schemeClr val="tx1"/>
                </a:solidFill>
              </a:rPr>
              <a:t> </a:t>
            </a:r>
            <a:r>
              <a:rPr lang="en-US" altLang="it-IT" sz="1200" b="0" dirty="0" err="1">
                <a:solidFill>
                  <a:schemeClr val="tx1"/>
                </a:solidFill>
              </a:rPr>
              <a:t>disponeva</a:t>
            </a:r>
            <a:r>
              <a:rPr lang="en-US" altLang="it-IT" sz="1200" b="0" dirty="0">
                <a:solidFill>
                  <a:schemeClr val="tx1"/>
                </a:solidFill>
              </a:rPr>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err="1">
                <a:solidFill>
                  <a:schemeClr val="tx1"/>
                </a:solidFill>
              </a:rPr>
              <a:t>Sarebbe</a:t>
            </a:r>
            <a:r>
              <a:rPr lang="en-US" altLang="it-IT" sz="1200" b="0" dirty="0">
                <a:solidFill>
                  <a:schemeClr val="tx1"/>
                </a:solidFill>
              </a:rPr>
              <a:t> </a:t>
            </a:r>
            <a:r>
              <a:rPr lang="en-US" altLang="it-IT" sz="1200" b="0" dirty="0" err="1">
                <a:solidFill>
                  <a:schemeClr val="tx1"/>
                </a:solidFill>
              </a:rPr>
              <a:t>stato</a:t>
            </a:r>
            <a:r>
              <a:rPr lang="en-US" altLang="it-IT" sz="1200" b="0" dirty="0">
                <a:solidFill>
                  <a:schemeClr val="tx1"/>
                </a:solidFill>
              </a:rPr>
              <a:t> inutile </a:t>
            </a:r>
            <a:r>
              <a:rPr lang="en-US" altLang="it-IT" sz="1200" b="0" dirty="0" err="1">
                <a:solidFill>
                  <a:schemeClr val="tx1"/>
                </a:solidFill>
              </a:rPr>
              <a:t>salvare</a:t>
            </a:r>
            <a:r>
              <a:rPr lang="en-US" altLang="it-IT" sz="1200" b="0" dirty="0">
                <a:solidFill>
                  <a:schemeClr val="tx1"/>
                </a:solidFill>
              </a:rPr>
              <a:t> le </a:t>
            </a:r>
            <a:r>
              <a:rPr lang="en-US" altLang="it-IT" sz="1200" b="0" dirty="0" err="1">
                <a:solidFill>
                  <a:schemeClr val="tx1"/>
                </a:solidFill>
              </a:rPr>
              <a:t>informazioni</a:t>
            </a:r>
            <a:r>
              <a:rPr lang="en-US" altLang="it-IT" sz="1200" b="0" dirty="0">
                <a:solidFill>
                  <a:schemeClr val="tx1"/>
                </a:solidFill>
              </a:rPr>
              <a:t> di </a:t>
            </a:r>
            <a:r>
              <a:rPr lang="en-US" altLang="it-IT" sz="1200" b="0" dirty="0" err="1">
                <a:solidFill>
                  <a:schemeClr val="tx1"/>
                </a:solidFill>
              </a:rPr>
              <a:t>tutte</a:t>
            </a:r>
            <a:r>
              <a:rPr lang="en-US" altLang="it-IT" sz="1200" b="0" dirty="0">
                <a:solidFill>
                  <a:schemeClr val="tx1"/>
                </a:solidFill>
              </a:rPr>
              <a:t> le </a:t>
            </a:r>
            <a:r>
              <a:rPr lang="en-US" altLang="it-IT" sz="1200" b="0" dirty="0" err="1">
                <a:solidFill>
                  <a:schemeClr val="tx1"/>
                </a:solidFill>
              </a:rPr>
              <a:t>soluzioni</a:t>
            </a:r>
            <a:r>
              <a:rPr lang="en-US" altLang="it-IT" sz="1200" b="0" dirty="0">
                <a:solidFill>
                  <a:schemeClr val="tx1"/>
                </a:solidFill>
              </a:rPr>
              <a:t> precedent </a:t>
            </a:r>
            <a:r>
              <a:rPr lang="en-US" altLang="it-IT" sz="1200" b="0" dirty="0" err="1">
                <a:solidFill>
                  <a:schemeClr val="tx1"/>
                </a:solidFill>
              </a:rPr>
              <a:t>possibili</a:t>
            </a:r>
            <a:r>
              <a:rPr lang="en-US" altLang="it-IT" sz="1200" b="0" dirty="0">
                <a:solidFill>
                  <a:schemeClr val="tx1"/>
                </a:solidFill>
              </a:rPr>
              <a:t>, dal </a:t>
            </a:r>
            <a:r>
              <a:rPr lang="en-US" altLang="it-IT" sz="1200" b="0" dirty="0" err="1">
                <a:solidFill>
                  <a:schemeClr val="tx1"/>
                </a:solidFill>
              </a:rPr>
              <a:t>momento</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ogni</a:t>
            </a:r>
            <a:r>
              <a:rPr lang="en-US" altLang="it-IT" sz="1200" b="0" dirty="0">
                <a:solidFill>
                  <a:schemeClr val="tx1"/>
                </a:solidFill>
              </a:rPr>
              <a:t> </a:t>
            </a:r>
            <a:r>
              <a:rPr lang="en-US" altLang="it-IT" sz="1200" b="0" dirty="0" err="1">
                <a:solidFill>
                  <a:schemeClr val="tx1"/>
                </a:solidFill>
              </a:rPr>
              <a:t>aggiunta</a:t>
            </a:r>
            <a:r>
              <a:rPr lang="en-US" altLang="it-IT" sz="1200" b="0" dirty="0">
                <a:solidFill>
                  <a:schemeClr val="tx1"/>
                </a:solidFill>
              </a:rPr>
              <a:t> di un </a:t>
            </a:r>
            <a:r>
              <a:rPr lang="en-US" altLang="it-IT" sz="1200" b="0" dirty="0" err="1">
                <a:solidFill>
                  <a:schemeClr val="tx1"/>
                </a:solidFill>
              </a:rPr>
              <a:t>nodo</a:t>
            </a:r>
            <a:r>
              <a:rPr lang="en-US" altLang="it-IT" sz="1200" b="0" dirty="0">
                <a:solidFill>
                  <a:schemeClr val="tx1"/>
                </a:solidFill>
              </a:rPr>
              <a:t> non </a:t>
            </a:r>
            <a:r>
              <a:rPr lang="en-US" altLang="it-IT" sz="1200" b="0" dirty="0" err="1">
                <a:solidFill>
                  <a:schemeClr val="tx1"/>
                </a:solidFill>
              </a:rPr>
              <a:t>visitato</a:t>
            </a:r>
            <a:r>
              <a:rPr lang="en-US" altLang="it-IT" sz="1200" b="0" dirty="0">
                <a:solidFill>
                  <a:schemeClr val="tx1"/>
                </a:solidFill>
              </a:rPr>
              <a:t> </a:t>
            </a:r>
            <a:r>
              <a:rPr lang="en-US" altLang="it-IT" sz="1200" b="0" dirty="0" err="1">
                <a:solidFill>
                  <a:schemeClr val="tx1"/>
                </a:solidFill>
              </a:rPr>
              <a:t>portava</a:t>
            </a:r>
            <a:r>
              <a:rPr lang="en-US" altLang="it-IT" sz="1200" b="0" dirty="0">
                <a:solidFill>
                  <a:schemeClr val="tx1"/>
                </a:solidFill>
              </a:rPr>
              <a:t> ad un </a:t>
            </a:r>
            <a:r>
              <a:rPr lang="en-US" altLang="it-IT" sz="1200" b="0" dirty="0" err="1">
                <a:solidFill>
                  <a:schemeClr val="tx1"/>
                </a:solidFill>
              </a:rPr>
              <a:t>miglioramento</a:t>
            </a:r>
            <a:r>
              <a:rPr lang="en-US" altLang="it-IT" sz="1200" b="0" dirty="0">
                <a:solidFill>
                  <a:schemeClr val="tx1"/>
                </a:solidFill>
              </a:rPr>
              <a:t> </a:t>
            </a:r>
            <a:r>
              <a:rPr lang="en-US" altLang="it-IT" sz="1200" b="0" dirty="0" err="1">
                <a:solidFill>
                  <a:schemeClr val="tx1"/>
                </a:solidFill>
              </a:rPr>
              <a:t>della</a:t>
            </a:r>
            <a:r>
              <a:rPr lang="en-US" altLang="it-IT" sz="1200" b="0" dirty="0">
                <a:solidFill>
                  <a:schemeClr val="tx1"/>
                </a:solidFill>
              </a:rPr>
              <a:t> </a:t>
            </a:r>
            <a:r>
              <a:rPr lang="en-US" altLang="it-IT" sz="1200" b="0" dirty="0" err="1">
                <a:solidFill>
                  <a:schemeClr val="tx1"/>
                </a:solidFill>
              </a:rPr>
              <a:t>soluzione</a:t>
            </a:r>
            <a:r>
              <a:rPr lang="en-US" altLang="it-IT" sz="1200" b="0" dirty="0">
                <a:solidFill>
                  <a:schemeClr val="tx1"/>
                </a:solidFill>
              </a:rPr>
              <a:t> </a:t>
            </a:r>
            <a:r>
              <a:rPr lang="en-US" altLang="it-IT" sz="1200" b="0" dirty="0" err="1">
                <a:solidFill>
                  <a:schemeClr val="tx1"/>
                </a:solidFill>
              </a:rPr>
              <a:t>precedente</a:t>
            </a:r>
            <a:r>
              <a:rPr lang="en-US" altLang="it-IT" sz="1200" b="0" dirty="0">
                <a:solidFill>
                  <a:schemeClr val="tx1"/>
                </a:solidFill>
              </a:rPr>
              <a:t>, e </a:t>
            </a:r>
            <a:r>
              <a:rPr lang="en-US" altLang="it-IT" sz="1200" b="0" dirty="0" err="1">
                <a:solidFill>
                  <a:schemeClr val="tx1"/>
                </a:solidFill>
              </a:rPr>
              <a:t>inoltre</a:t>
            </a:r>
            <a:r>
              <a:rPr lang="en-US" altLang="it-IT" sz="1200" b="0" dirty="0">
                <a:solidFill>
                  <a:schemeClr val="tx1"/>
                </a:solidFill>
              </a:rPr>
              <a:t> </a:t>
            </a:r>
            <a:r>
              <a:rPr lang="en-US" altLang="it-IT" sz="1200" b="0" dirty="0" err="1">
                <a:solidFill>
                  <a:schemeClr val="tx1"/>
                </a:solidFill>
              </a:rPr>
              <a:t>avrebbe</a:t>
            </a:r>
            <a:r>
              <a:rPr lang="en-US" altLang="it-IT" sz="1200" b="0" dirty="0">
                <a:solidFill>
                  <a:schemeClr val="tx1"/>
                </a:solidFill>
              </a:rPr>
              <a:t> </a:t>
            </a:r>
            <a:r>
              <a:rPr lang="en-US" altLang="it-IT" sz="1200" b="0" dirty="0" err="1">
                <a:solidFill>
                  <a:schemeClr val="tx1"/>
                </a:solidFill>
              </a:rPr>
              <a:t>portato</a:t>
            </a:r>
            <a:r>
              <a:rPr lang="en-US" altLang="it-IT" sz="1200" b="0" dirty="0">
                <a:solidFill>
                  <a:schemeClr val="tx1"/>
                </a:solidFill>
              </a:rPr>
              <a:t> ad un </a:t>
            </a:r>
            <a:r>
              <a:rPr lang="en-US" altLang="it-IT" sz="1200" b="0" dirty="0" err="1">
                <a:solidFill>
                  <a:schemeClr val="tx1"/>
                </a:solidFill>
              </a:rPr>
              <a:t>cossto</a:t>
            </a:r>
            <a:r>
              <a:rPr lang="en-US" altLang="it-IT" sz="1200" b="0" dirty="0">
                <a:solidFill>
                  <a:schemeClr val="tx1"/>
                </a:solidFill>
              </a:rPr>
              <a:t> in termini di tempo </a:t>
            </a:r>
            <a:r>
              <a:rPr lang="en-US" altLang="it-IT" sz="1200" b="0" dirty="0" err="1">
                <a:solidFill>
                  <a:schemeClr val="tx1"/>
                </a:solidFill>
              </a:rPr>
              <a:t>troppo</a:t>
            </a:r>
            <a:r>
              <a:rPr lang="en-US" altLang="it-IT" sz="1200" b="0" dirty="0">
                <a:solidFill>
                  <a:schemeClr val="tx1"/>
                </a:solidFill>
              </a:rPr>
              <a:t> </a:t>
            </a:r>
            <a:r>
              <a:rPr lang="en-US" altLang="it-IT" sz="1200" b="0" dirty="0" err="1">
                <a:solidFill>
                  <a:schemeClr val="tx1"/>
                </a:solidFill>
              </a:rPr>
              <a:t>elevato</a:t>
            </a:r>
            <a:r>
              <a:rPr lang="en-US" altLang="it-IT" sz="1200" b="0" dirty="0">
                <a:solidFill>
                  <a:schemeClr val="tx1"/>
                </a:solidFill>
              </a:rPr>
              <a:t>.</a:t>
            </a:r>
          </a:p>
        </p:txBody>
      </p:sp>
      <p:grpSp>
        <p:nvGrpSpPr>
          <p:cNvPr id="5" name="Gruppo 4">
            <a:extLst>
              <a:ext uri="{FF2B5EF4-FFF2-40B4-BE49-F238E27FC236}">
                <a16:creationId xmlns:a16="http://schemas.microsoft.com/office/drawing/2014/main" id="{C113C323-6E08-4689-85DE-1F8B252DD02E}"/>
              </a:ext>
            </a:extLst>
          </p:cNvPr>
          <p:cNvGrpSpPr/>
          <p:nvPr/>
        </p:nvGrpSpPr>
        <p:grpSpPr>
          <a:xfrm>
            <a:off x="6084168" y="1564432"/>
            <a:ext cx="2779896" cy="1854892"/>
            <a:chOff x="3821799" y="1101141"/>
            <a:chExt cx="4980471" cy="3031750"/>
          </a:xfrm>
        </p:grpSpPr>
        <p:sp>
          <p:nvSpPr>
            <p:cNvPr id="6" name="Ovale 5">
              <a:extLst>
                <a:ext uri="{FF2B5EF4-FFF2-40B4-BE49-F238E27FC236}">
                  <a16:creationId xmlns:a16="http://schemas.microsoft.com/office/drawing/2014/main" id="{F90EA094-4926-4CAD-98AB-F239B35DFC31}"/>
                </a:ext>
              </a:extLst>
            </p:cNvPr>
            <p:cNvSpPr/>
            <p:nvPr/>
          </p:nvSpPr>
          <p:spPr bwMode="auto">
            <a:xfrm>
              <a:off x="3897496" y="362443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0</a:t>
              </a:r>
            </a:p>
          </p:txBody>
        </p:sp>
        <p:sp>
          <p:nvSpPr>
            <p:cNvPr id="7" name="Ovale 6">
              <a:extLst>
                <a:ext uri="{FF2B5EF4-FFF2-40B4-BE49-F238E27FC236}">
                  <a16:creationId xmlns:a16="http://schemas.microsoft.com/office/drawing/2014/main" id="{9AFDB1DC-9EB4-4682-A37D-BEB416A44164}"/>
                </a:ext>
              </a:extLst>
            </p:cNvPr>
            <p:cNvSpPr/>
            <p:nvPr/>
          </p:nvSpPr>
          <p:spPr bwMode="auto">
            <a:xfrm>
              <a:off x="5139584" y="291509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2</a:t>
              </a:r>
            </a:p>
          </p:txBody>
        </p:sp>
        <p:sp>
          <p:nvSpPr>
            <p:cNvPr id="9" name="Ovale 8">
              <a:extLst>
                <a:ext uri="{FF2B5EF4-FFF2-40B4-BE49-F238E27FC236}">
                  <a16:creationId xmlns:a16="http://schemas.microsoft.com/office/drawing/2014/main" id="{0A2B01FA-850C-4667-9E8A-BCC70D9829B0}"/>
                </a:ext>
              </a:extLst>
            </p:cNvPr>
            <p:cNvSpPr/>
            <p:nvPr/>
          </p:nvSpPr>
          <p:spPr bwMode="auto">
            <a:xfrm>
              <a:off x="6412651" y="3497214"/>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3</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10" name="Ovale 9">
              <a:extLst>
                <a:ext uri="{FF2B5EF4-FFF2-40B4-BE49-F238E27FC236}">
                  <a16:creationId xmlns:a16="http://schemas.microsoft.com/office/drawing/2014/main" id="{1D551D48-8EF6-4BAD-98E0-E84B509958C2}"/>
                </a:ext>
              </a:extLst>
            </p:cNvPr>
            <p:cNvSpPr/>
            <p:nvPr/>
          </p:nvSpPr>
          <p:spPr bwMode="auto">
            <a:xfrm>
              <a:off x="6890396" y="2197809"/>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5</a:t>
              </a:r>
            </a:p>
          </p:txBody>
        </p:sp>
        <p:sp>
          <p:nvSpPr>
            <p:cNvPr id="11" name="Ovale 10">
              <a:extLst>
                <a:ext uri="{FF2B5EF4-FFF2-40B4-BE49-F238E27FC236}">
                  <a16:creationId xmlns:a16="http://schemas.microsoft.com/office/drawing/2014/main" id="{D0FD041C-CC6D-4BF9-A272-C9207A8D0CFB}"/>
                </a:ext>
              </a:extLst>
            </p:cNvPr>
            <p:cNvSpPr/>
            <p:nvPr/>
          </p:nvSpPr>
          <p:spPr bwMode="auto">
            <a:xfrm>
              <a:off x="8054280" y="1458173"/>
              <a:ext cx="508454"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9</a:t>
              </a:r>
            </a:p>
          </p:txBody>
        </p:sp>
        <p:sp>
          <p:nvSpPr>
            <p:cNvPr id="12" name="Ovale 11">
              <a:extLst>
                <a:ext uri="{FF2B5EF4-FFF2-40B4-BE49-F238E27FC236}">
                  <a16:creationId xmlns:a16="http://schemas.microsoft.com/office/drawing/2014/main" id="{D9C7BB60-69EF-4115-89E4-A7CD648C0FF4}"/>
                </a:ext>
              </a:extLst>
            </p:cNvPr>
            <p:cNvSpPr/>
            <p:nvPr/>
          </p:nvSpPr>
          <p:spPr bwMode="auto">
            <a:xfrm>
              <a:off x="5765520" y="1101141"/>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8</a:t>
              </a:r>
            </a:p>
          </p:txBody>
        </p:sp>
        <p:sp>
          <p:nvSpPr>
            <p:cNvPr id="13" name="Ovale 12">
              <a:extLst>
                <a:ext uri="{FF2B5EF4-FFF2-40B4-BE49-F238E27FC236}">
                  <a16:creationId xmlns:a16="http://schemas.microsoft.com/office/drawing/2014/main" id="{A60EA557-9B51-4EDD-868E-C2B1168DF1A7}"/>
                </a:ext>
              </a:extLst>
            </p:cNvPr>
            <p:cNvSpPr/>
            <p:nvPr/>
          </p:nvSpPr>
          <p:spPr bwMode="auto">
            <a:xfrm>
              <a:off x="3944047" y="1966626"/>
              <a:ext cx="508454"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1</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14" name="Ovale 13">
              <a:extLst>
                <a:ext uri="{FF2B5EF4-FFF2-40B4-BE49-F238E27FC236}">
                  <a16:creationId xmlns:a16="http://schemas.microsoft.com/office/drawing/2014/main" id="{BDA56ACC-6925-42E0-ACB6-F2FBB07C34E9}"/>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6</a:t>
              </a:r>
              <a:endParaRPr kumimoji="0" lang="it-IT" sz="1200" b="1" i="0" u="none" strike="noStrike" cap="none" normalizeH="0" baseline="0" dirty="0">
                <a:solidFill>
                  <a:schemeClr val="tx1"/>
                </a:solidFill>
                <a:effectLst/>
                <a:latin typeface="Georgia" panose="02040502050405020303" pitchFamily="18" charset="0"/>
              </a:endParaRPr>
            </a:p>
          </p:txBody>
        </p:sp>
        <p:cxnSp>
          <p:nvCxnSpPr>
            <p:cNvPr id="15" name="Connettore diritto 14">
              <a:extLst>
                <a:ext uri="{FF2B5EF4-FFF2-40B4-BE49-F238E27FC236}">
                  <a16:creationId xmlns:a16="http://schemas.microsoft.com/office/drawing/2014/main" id="{2EA15499-5994-4A81-8586-D76248BC157D}"/>
                </a:ext>
              </a:extLst>
            </p:cNvPr>
            <p:cNvCxnSpPr>
              <a:cxnSpLocks/>
              <a:stCxn id="6" idx="0"/>
              <a:endCxn id="13" idx="4"/>
            </p:cNvCxnSpPr>
            <p:nvPr/>
          </p:nvCxnSpPr>
          <p:spPr bwMode="auto">
            <a:xfrm flipV="1">
              <a:off x="4151723" y="2475079"/>
              <a:ext cx="46551" cy="114935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6" name="Connettore diritto 15">
              <a:extLst>
                <a:ext uri="{FF2B5EF4-FFF2-40B4-BE49-F238E27FC236}">
                  <a16:creationId xmlns:a16="http://schemas.microsoft.com/office/drawing/2014/main" id="{E3589243-D966-4838-9A33-A792F2B956A7}"/>
                </a:ext>
              </a:extLst>
            </p:cNvPr>
            <p:cNvCxnSpPr>
              <a:cxnSpLocks/>
              <a:stCxn id="12" idx="2"/>
              <a:endCxn id="13" idx="6"/>
            </p:cNvCxnSpPr>
            <p:nvPr/>
          </p:nvCxnSpPr>
          <p:spPr bwMode="auto">
            <a:xfrm flipH="1">
              <a:off x="4452501" y="1355369"/>
              <a:ext cx="1313020" cy="865485"/>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7" name="Connettore diritto 16">
              <a:extLst>
                <a:ext uri="{FF2B5EF4-FFF2-40B4-BE49-F238E27FC236}">
                  <a16:creationId xmlns:a16="http://schemas.microsoft.com/office/drawing/2014/main" id="{CF4AD79E-80D1-4183-A26D-385011C09DB9}"/>
                </a:ext>
              </a:extLst>
            </p:cNvPr>
            <p:cNvCxnSpPr>
              <a:cxnSpLocks/>
              <a:stCxn id="6" idx="6"/>
              <a:endCxn id="7" idx="3"/>
            </p:cNvCxnSpPr>
            <p:nvPr/>
          </p:nvCxnSpPr>
          <p:spPr bwMode="auto">
            <a:xfrm flipV="1">
              <a:off x="4405949" y="3349087"/>
              <a:ext cx="808096" cy="52957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Connettore diritto 17">
              <a:extLst>
                <a:ext uri="{FF2B5EF4-FFF2-40B4-BE49-F238E27FC236}">
                  <a16:creationId xmlns:a16="http://schemas.microsoft.com/office/drawing/2014/main" id="{B462C489-CE12-447E-A870-87B6E26584B8}"/>
                </a:ext>
              </a:extLst>
            </p:cNvPr>
            <p:cNvCxnSpPr>
              <a:cxnSpLocks/>
              <a:stCxn id="14" idx="1"/>
              <a:endCxn id="10" idx="5"/>
            </p:cNvCxnSpPr>
            <p:nvPr/>
          </p:nvCxnSpPr>
          <p:spPr bwMode="auto">
            <a:xfrm flipH="1" flipV="1">
              <a:off x="7324389" y="2631802"/>
              <a:ext cx="852995" cy="769023"/>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9" name="Connettore diritto 18">
              <a:extLst>
                <a:ext uri="{FF2B5EF4-FFF2-40B4-BE49-F238E27FC236}">
                  <a16:creationId xmlns:a16="http://schemas.microsoft.com/office/drawing/2014/main" id="{F7D475AF-09EC-4017-9A4D-3BEC17D74BE3}"/>
                </a:ext>
              </a:extLst>
            </p:cNvPr>
            <p:cNvCxnSpPr>
              <a:cxnSpLocks/>
              <a:stCxn id="7" idx="5"/>
              <a:endCxn id="9" idx="2"/>
            </p:cNvCxnSpPr>
            <p:nvPr/>
          </p:nvCxnSpPr>
          <p:spPr bwMode="auto">
            <a:xfrm>
              <a:off x="5573577" y="3349087"/>
              <a:ext cx="839074" cy="40235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Connettore diritto 19">
              <a:extLst>
                <a:ext uri="{FF2B5EF4-FFF2-40B4-BE49-F238E27FC236}">
                  <a16:creationId xmlns:a16="http://schemas.microsoft.com/office/drawing/2014/main" id="{ABA48A15-57E3-4874-A667-7FF735E968E5}"/>
                </a:ext>
              </a:extLst>
            </p:cNvPr>
            <p:cNvCxnSpPr>
              <a:cxnSpLocks/>
              <a:stCxn id="12" idx="3"/>
              <a:endCxn id="7" idx="0"/>
            </p:cNvCxnSpPr>
            <p:nvPr/>
          </p:nvCxnSpPr>
          <p:spPr bwMode="auto">
            <a:xfrm flipH="1">
              <a:off x="5393811" y="1535133"/>
              <a:ext cx="446170" cy="1379961"/>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01F1FF65-D6FB-453D-81B8-F2D383700A1A}"/>
                </a:ext>
              </a:extLst>
            </p:cNvPr>
            <p:cNvCxnSpPr>
              <a:cxnSpLocks/>
              <a:stCxn id="14" idx="7"/>
              <a:endCxn id="11" idx="4"/>
            </p:cNvCxnSpPr>
            <p:nvPr/>
          </p:nvCxnSpPr>
          <p:spPr bwMode="auto">
            <a:xfrm flipH="1" flipV="1">
              <a:off x="8308506" y="1966626"/>
              <a:ext cx="228410" cy="1434198"/>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Connettore diritto 21">
              <a:extLst>
                <a:ext uri="{FF2B5EF4-FFF2-40B4-BE49-F238E27FC236}">
                  <a16:creationId xmlns:a16="http://schemas.microsoft.com/office/drawing/2014/main" id="{321E9749-19FE-4EAC-8EE3-C66C2B05027E}"/>
                </a:ext>
              </a:extLst>
            </p:cNvPr>
            <p:cNvCxnSpPr>
              <a:cxnSpLocks/>
              <a:stCxn id="12" idx="5"/>
              <a:endCxn id="10" idx="1"/>
            </p:cNvCxnSpPr>
            <p:nvPr/>
          </p:nvCxnSpPr>
          <p:spPr bwMode="auto">
            <a:xfrm>
              <a:off x="6199513" y="1535133"/>
              <a:ext cx="765344" cy="73713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 name="Connettore diritto 22">
              <a:extLst>
                <a:ext uri="{FF2B5EF4-FFF2-40B4-BE49-F238E27FC236}">
                  <a16:creationId xmlns:a16="http://schemas.microsoft.com/office/drawing/2014/main" id="{AD211CFB-E2EF-440E-AF67-E92B46D30ADE}"/>
                </a:ext>
              </a:extLst>
            </p:cNvPr>
            <p:cNvCxnSpPr>
              <a:cxnSpLocks/>
              <a:stCxn id="9" idx="5"/>
              <a:endCxn id="14" idx="2"/>
            </p:cNvCxnSpPr>
            <p:nvPr/>
          </p:nvCxnSpPr>
          <p:spPr bwMode="auto">
            <a:xfrm flipV="1">
              <a:off x="6846644" y="3580591"/>
              <a:ext cx="1256280" cy="35061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Connettore diritto 23">
              <a:extLst>
                <a:ext uri="{FF2B5EF4-FFF2-40B4-BE49-F238E27FC236}">
                  <a16:creationId xmlns:a16="http://schemas.microsoft.com/office/drawing/2014/main" id="{FF0E7F93-0EAB-462F-B7D5-A0FEF412AE67}"/>
                </a:ext>
              </a:extLst>
            </p:cNvPr>
            <p:cNvCxnSpPr>
              <a:cxnSpLocks/>
              <a:stCxn id="12" idx="6"/>
              <a:endCxn id="11" idx="2"/>
            </p:cNvCxnSpPr>
            <p:nvPr/>
          </p:nvCxnSpPr>
          <p:spPr bwMode="auto">
            <a:xfrm>
              <a:off x="6273974" y="1355369"/>
              <a:ext cx="1780306" cy="357032"/>
            </a:xfrm>
            <a:prstGeom prst="line">
              <a:avLst/>
            </a:prstGeom>
            <a:ln w="6350">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5" name="Rectangle 3">
              <a:extLst>
                <a:ext uri="{FF2B5EF4-FFF2-40B4-BE49-F238E27FC236}">
                  <a16:creationId xmlns:a16="http://schemas.microsoft.com/office/drawing/2014/main" id="{D7B49E9C-BEC2-4BE5-B671-240AB839C52A}"/>
                </a:ext>
              </a:extLst>
            </p:cNvPr>
            <p:cNvSpPr txBox="1">
              <a:spLocks noChangeArrowheads="1"/>
            </p:cNvSpPr>
            <p:nvPr/>
          </p:nvSpPr>
          <p:spPr bwMode="auto">
            <a:xfrm>
              <a:off x="3821799" y="2822715"/>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26" name="Rectangle 3">
              <a:extLst>
                <a:ext uri="{FF2B5EF4-FFF2-40B4-BE49-F238E27FC236}">
                  <a16:creationId xmlns:a16="http://schemas.microsoft.com/office/drawing/2014/main" id="{22BB7814-9F93-4C3D-81C7-6E02B71CEF18}"/>
                </a:ext>
              </a:extLst>
            </p:cNvPr>
            <p:cNvSpPr txBox="1">
              <a:spLocks noChangeArrowheads="1"/>
            </p:cNvSpPr>
            <p:nvPr/>
          </p:nvSpPr>
          <p:spPr bwMode="auto">
            <a:xfrm>
              <a:off x="6964857" y="1175602"/>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27" name="Rectangle 3">
              <a:extLst>
                <a:ext uri="{FF2B5EF4-FFF2-40B4-BE49-F238E27FC236}">
                  <a16:creationId xmlns:a16="http://schemas.microsoft.com/office/drawing/2014/main" id="{2106147E-3133-43DE-A912-05F8EB6E8E00}"/>
                </a:ext>
              </a:extLst>
            </p:cNvPr>
            <p:cNvSpPr txBox="1">
              <a:spLocks noChangeArrowheads="1"/>
            </p:cNvSpPr>
            <p:nvPr/>
          </p:nvSpPr>
          <p:spPr bwMode="auto">
            <a:xfrm>
              <a:off x="5543790" y="3444018"/>
              <a:ext cx="599659" cy="2869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10</a:t>
              </a:r>
            </a:p>
          </p:txBody>
        </p:sp>
        <p:sp>
          <p:nvSpPr>
            <p:cNvPr id="28" name="Rectangle 3">
              <a:extLst>
                <a:ext uri="{FF2B5EF4-FFF2-40B4-BE49-F238E27FC236}">
                  <a16:creationId xmlns:a16="http://schemas.microsoft.com/office/drawing/2014/main" id="{00BF42EC-5419-4FE5-ADB3-A298416A04EE}"/>
                </a:ext>
              </a:extLst>
            </p:cNvPr>
            <p:cNvSpPr txBox="1">
              <a:spLocks noChangeArrowheads="1"/>
            </p:cNvSpPr>
            <p:nvPr/>
          </p:nvSpPr>
          <p:spPr bwMode="auto">
            <a:xfrm>
              <a:off x="4813113" y="3580589"/>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8</a:t>
              </a:r>
            </a:p>
          </p:txBody>
        </p:sp>
        <p:sp>
          <p:nvSpPr>
            <p:cNvPr id="29" name="Rectangle 3">
              <a:extLst>
                <a:ext uri="{FF2B5EF4-FFF2-40B4-BE49-F238E27FC236}">
                  <a16:creationId xmlns:a16="http://schemas.microsoft.com/office/drawing/2014/main" id="{A4E6A5A6-470E-49DD-9E4D-2979273F03F9}"/>
                </a:ext>
              </a:extLst>
            </p:cNvPr>
            <p:cNvSpPr txBox="1">
              <a:spLocks noChangeArrowheads="1"/>
            </p:cNvSpPr>
            <p:nvPr/>
          </p:nvSpPr>
          <p:spPr bwMode="auto">
            <a:xfrm>
              <a:off x="5862500" y="224455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7</a:t>
              </a:r>
            </a:p>
          </p:txBody>
        </p:sp>
        <p:sp>
          <p:nvSpPr>
            <p:cNvPr id="30" name="Rectangle 3">
              <a:extLst>
                <a:ext uri="{FF2B5EF4-FFF2-40B4-BE49-F238E27FC236}">
                  <a16:creationId xmlns:a16="http://schemas.microsoft.com/office/drawing/2014/main" id="{EA8DDABB-970D-4F40-B567-1F7DE36FD0C9}"/>
                </a:ext>
              </a:extLst>
            </p:cNvPr>
            <p:cNvSpPr txBox="1">
              <a:spLocks noChangeArrowheads="1"/>
            </p:cNvSpPr>
            <p:nvPr/>
          </p:nvSpPr>
          <p:spPr bwMode="auto">
            <a:xfrm>
              <a:off x="6755897" y="2969557"/>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31" name="Rectangle 3">
              <a:extLst>
                <a:ext uri="{FF2B5EF4-FFF2-40B4-BE49-F238E27FC236}">
                  <a16:creationId xmlns:a16="http://schemas.microsoft.com/office/drawing/2014/main" id="{15A47885-F46A-4983-88A1-EBEEFAC93D32}"/>
                </a:ext>
              </a:extLst>
            </p:cNvPr>
            <p:cNvSpPr txBox="1">
              <a:spLocks noChangeArrowheads="1"/>
            </p:cNvSpPr>
            <p:nvPr/>
          </p:nvSpPr>
          <p:spPr bwMode="auto">
            <a:xfrm>
              <a:off x="7566585" y="2712541"/>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2</a:t>
              </a:r>
            </a:p>
          </p:txBody>
        </p:sp>
        <p:sp>
          <p:nvSpPr>
            <p:cNvPr id="32" name="Rectangle 3">
              <a:extLst>
                <a:ext uri="{FF2B5EF4-FFF2-40B4-BE49-F238E27FC236}">
                  <a16:creationId xmlns:a16="http://schemas.microsoft.com/office/drawing/2014/main" id="{B3BE74E7-EA8E-4DF8-9CDF-AE30430F97C6}"/>
                </a:ext>
              </a:extLst>
            </p:cNvPr>
            <p:cNvSpPr txBox="1">
              <a:spLocks noChangeArrowheads="1"/>
            </p:cNvSpPr>
            <p:nvPr/>
          </p:nvSpPr>
          <p:spPr bwMode="auto">
            <a:xfrm>
              <a:off x="6496446" y="1595466"/>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34" name="Rectangle 3">
              <a:extLst>
                <a:ext uri="{FF2B5EF4-FFF2-40B4-BE49-F238E27FC236}">
                  <a16:creationId xmlns:a16="http://schemas.microsoft.com/office/drawing/2014/main" id="{FB7C50AF-42DD-437C-A60C-2E1BEB3AEAA0}"/>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cxnSp>
          <p:nvCxnSpPr>
            <p:cNvPr id="35" name="Connettore diritto 34">
              <a:extLst>
                <a:ext uri="{FF2B5EF4-FFF2-40B4-BE49-F238E27FC236}">
                  <a16:creationId xmlns:a16="http://schemas.microsoft.com/office/drawing/2014/main" id="{E0BA2A6A-5A71-463D-BBC4-3D3CFB4C75E9}"/>
                </a:ext>
              </a:extLst>
            </p:cNvPr>
            <p:cNvCxnSpPr>
              <a:cxnSpLocks/>
              <a:stCxn id="13" idx="5"/>
              <a:endCxn id="7" idx="2"/>
            </p:cNvCxnSpPr>
            <p:nvPr/>
          </p:nvCxnSpPr>
          <p:spPr bwMode="auto">
            <a:xfrm>
              <a:off x="4378040" y="2400618"/>
              <a:ext cx="761544" cy="768704"/>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 name="Connettore diritto 35">
              <a:extLst>
                <a:ext uri="{FF2B5EF4-FFF2-40B4-BE49-F238E27FC236}">
                  <a16:creationId xmlns:a16="http://schemas.microsoft.com/office/drawing/2014/main" id="{69CD7BC8-8F85-4C71-8F93-BAC860A02B8D}"/>
                </a:ext>
              </a:extLst>
            </p:cNvPr>
            <p:cNvCxnSpPr>
              <a:cxnSpLocks/>
              <a:stCxn id="9" idx="0"/>
              <a:endCxn id="10" idx="3"/>
            </p:cNvCxnSpPr>
            <p:nvPr/>
          </p:nvCxnSpPr>
          <p:spPr bwMode="auto">
            <a:xfrm flipV="1">
              <a:off x="6666878" y="2631802"/>
              <a:ext cx="297980" cy="8654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7" name="Rectangle 3">
              <a:extLst>
                <a:ext uri="{FF2B5EF4-FFF2-40B4-BE49-F238E27FC236}">
                  <a16:creationId xmlns:a16="http://schemas.microsoft.com/office/drawing/2014/main" id="{EAB68699-BB15-4ABF-AFFF-8C7803630543}"/>
                </a:ext>
              </a:extLst>
            </p:cNvPr>
            <p:cNvSpPr txBox="1">
              <a:spLocks noChangeArrowheads="1"/>
            </p:cNvSpPr>
            <p:nvPr/>
          </p:nvSpPr>
          <p:spPr bwMode="auto">
            <a:xfrm>
              <a:off x="7463966" y="1904124"/>
              <a:ext cx="599659" cy="3404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15</a:t>
              </a:r>
            </a:p>
          </p:txBody>
        </p:sp>
        <p:sp>
          <p:nvSpPr>
            <p:cNvPr id="38" name="Rectangle 3">
              <a:extLst>
                <a:ext uri="{FF2B5EF4-FFF2-40B4-BE49-F238E27FC236}">
                  <a16:creationId xmlns:a16="http://schemas.microsoft.com/office/drawing/2014/main" id="{4608E205-80D2-43A0-A922-49D2C6B966FA}"/>
                </a:ext>
              </a:extLst>
            </p:cNvPr>
            <p:cNvSpPr txBox="1">
              <a:spLocks noChangeArrowheads="1"/>
            </p:cNvSpPr>
            <p:nvPr/>
          </p:nvSpPr>
          <p:spPr bwMode="auto">
            <a:xfrm>
              <a:off x="4791237" y="152391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4</a:t>
              </a:r>
            </a:p>
          </p:txBody>
        </p:sp>
        <p:sp>
          <p:nvSpPr>
            <p:cNvPr id="39" name="Rectangle 3">
              <a:extLst>
                <a:ext uri="{FF2B5EF4-FFF2-40B4-BE49-F238E27FC236}">
                  <a16:creationId xmlns:a16="http://schemas.microsoft.com/office/drawing/2014/main" id="{29CC0D28-954A-4875-B9F0-F8E25E6DF21B}"/>
                </a:ext>
              </a:extLst>
            </p:cNvPr>
            <p:cNvSpPr txBox="1">
              <a:spLocks noChangeArrowheads="1"/>
            </p:cNvSpPr>
            <p:nvPr/>
          </p:nvSpPr>
          <p:spPr bwMode="auto">
            <a:xfrm>
              <a:off x="7351928" y="3716720"/>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40" name="Rectangle 3">
              <a:extLst>
                <a:ext uri="{FF2B5EF4-FFF2-40B4-BE49-F238E27FC236}">
                  <a16:creationId xmlns:a16="http://schemas.microsoft.com/office/drawing/2014/main" id="{74DF8D9A-733C-406F-8151-79736205F4CF}"/>
                </a:ext>
              </a:extLst>
            </p:cNvPr>
            <p:cNvSpPr txBox="1">
              <a:spLocks noChangeArrowheads="1"/>
            </p:cNvSpPr>
            <p:nvPr/>
          </p:nvSpPr>
          <p:spPr bwMode="auto">
            <a:xfrm>
              <a:off x="4648696" y="2499587"/>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grpSp>
      <p:sp>
        <p:nvSpPr>
          <p:cNvPr id="41" name="Ovale 40">
            <a:extLst>
              <a:ext uri="{FF2B5EF4-FFF2-40B4-BE49-F238E27FC236}">
                <a16:creationId xmlns:a16="http://schemas.microsoft.com/office/drawing/2014/main" id="{53757A43-290D-41A0-9665-B3F7405BC6F2}"/>
              </a:ext>
            </a:extLst>
          </p:cNvPr>
          <p:cNvSpPr/>
          <p:nvPr/>
        </p:nvSpPr>
        <p:spPr bwMode="auto">
          <a:xfrm rot="179254">
            <a:off x="6059956" y="1996095"/>
            <a:ext cx="474422" cy="1477420"/>
          </a:xfrm>
          <a:prstGeom prst="ellipse">
            <a:avLst/>
          </a:pr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42" name="Ovale 115">
            <a:extLst>
              <a:ext uri="{FF2B5EF4-FFF2-40B4-BE49-F238E27FC236}">
                <a16:creationId xmlns:a16="http://schemas.microsoft.com/office/drawing/2014/main" id="{8D524A52-1ABC-4E7A-9A1E-0D119A0C8FE4}"/>
              </a:ext>
            </a:extLst>
          </p:cNvPr>
          <p:cNvSpPr/>
          <p:nvPr/>
        </p:nvSpPr>
        <p:spPr bwMode="auto">
          <a:xfrm rot="179254">
            <a:off x="6023550" y="2088919"/>
            <a:ext cx="1196360" cy="1487422"/>
          </a:xfrm>
          <a:custGeom>
            <a:avLst/>
            <a:gdLst>
              <a:gd name="connsiteX0" fmla="*/ 0 w 474422"/>
              <a:gd name="connsiteY0" fmla="*/ 738710 h 1477420"/>
              <a:gd name="connsiteX1" fmla="*/ 237211 w 474422"/>
              <a:gd name="connsiteY1" fmla="*/ 0 h 1477420"/>
              <a:gd name="connsiteX2" fmla="*/ 474422 w 474422"/>
              <a:gd name="connsiteY2" fmla="*/ 738710 h 1477420"/>
              <a:gd name="connsiteX3" fmla="*/ 237211 w 474422"/>
              <a:gd name="connsiteY3" fmla="*/ 1477420 h 1477420"/>
              <a:gd name="connsiteX4" fmla="*/ 0 w 474422"/>
              <a:gd name="connsiteY4" fmla="*/ 738710 h 1477420"/>
              <a:gd name="connsiteX0" fmla="*/ 0 w 437467"/>
              <a:gd name="connsiteY0" fmla="*/ 738784 h 1477561"/>
              <a:gd name="connsiteX1" fmla="*/ 237211 w 437467"/>
              <a:gd name="connsiteY1" fmla="*/ 74 h 1477561"/>
              <a:gd name="connsiteX2" fmla="*/ 437467 w 437467"/>
              <a:gd name="connsiteY2" fmla="*/ 705495 h 1477561"/>
              <a:gd name="connsiteX3" fmla="*/ 237211 w 437467"/>
              <a:gd name="connsiteY3" fmla="*/ 1477494 h 1477561"/>
              <a:gd name="connsiteX4" fmla="*/ 0 w 437467"/>
              <a:gd name="connsiteY4" fmla="*/ 738784 h 1477561"/>
              <a:gd name="connsiteX0" fmla="*/ 47105 w 1300640"/>
              <a:gd name="connsiteY0" fmla="*/ 382137 h 1120888"/>
              <a:gd name="connsiteX1" fmla="*/ 1296369 w 1300640"/>
              <a:gd name="connsiteY1" fmla="*/ 6169 h 1120888"/>
              <a:gd name="connsiteX2" fmla="*/ 484572 w 1300640"/>
              <a:gd name="connsiteY2" fmla="*/ 348848 h 1120888"/>
              <a:gd name="connsiteX3" fmla="*/ 284316 w 1300640"/>
              <a:gd name="connsiteY3" fmla="*/ 1120847 h 1120888"/>
              <a:gd name="connsiteX4" fmla="*/ 47105 w 1300640"/>
              <a:gd name="connsiteY4" fmla="*/ 382137 h 1120888"/>
              <a:gd name="connsiteX0" fmla="*/ 47105 w 1411324"/>
              <a:gd name="connsiteY0" fmla="*/ 814704 h 1553455"/>
              <a:gd name="connsiteX1" fmla="*/ 1296369 w 1411324"/>
              <a:gd name="connsiteY1" fmla="*/ 438736 h 1553455"/>
              <a:gd name="connsiteX2" fmla="*/ 484572 w 1411324"/>
              <a:gd name="connsiteY2" fmla="*/ 781415 h 1553455"/>
              <a:gd name="connsiteX3" fmla="*/ 284316 w 1411324"/>
              <a:gd name="connsiteY3" fmla="*/ 1553414 h 1553455"/>
              <a:gd name="connsiteX4" fmla="*/ 47105 w 1411324"/>
              <a:gd name="connsiteY4" fmla="*/ 814704 h 1553455"/>
              <a:gd name="connsiteX0" fmla="*/ 77572 w 1112588"/>
              <a:gd name="connsiteY0" fmla="*/ 57979 h 1404887"/>
              <a:gd name="connsiteX1" fmla="*/ 1111413 w 1112588"/>
              <a:gd name="connsiteY1" fmla="*/ 277858 h 1404887"/>
              <a:gd name="connsiteX2" fmla="*/ 299616 w 1112588"/>
              <a:gd name="connsiteY2" fmla="*/ 620537 h 1404887"/>
              <a:gd name="connsiteX3" fmla="*/ 99360 w 1112588"/>
              <a:gd name="connsiteY3" fmla="*/ 1392536 h 1404887"/>
              <a:gd name="connsiteX4" fmla="*/ 77572 w 1112588"/>
              <a:gd name="connsiteY4" fmla="*/ 57979 h 1404887"/>
              <a:gd name="connsiteX0" fmla="*/ 135153 w 1170169"/>
              <a:gd name="connsiteY0" fmla="*/ 57979 h 1407539"/>
              <a:gd name="connsiteX1" fmla="*/ 1168994 w 1170169"/>
              <a:gd name="connsiteY1" fmla="*/ 277858 h 1407539"/>
              <a:gd name="connsiteX2" fmla="*/ 357197 w 1170169"/>
              <a:gd name="connsiteY2" fmla="*/ 620537 h 1407539"/>
              <a:gd name="connsiteX3" fmla="*/ 156941 w 1170169"/>
              <a:gd name="connsiteY3" fmla="*/ 1392536 h 1407539"/>
              <a:gd name="connsiteX4" fmla="*/ 135153 w 1170169"/>
              <a:gd name="connsiteY4" fmla="*/ 57979 h 1407539"/>
              <a:gd name="connsiteX0" fmla="*/ 142281 w 1291090"/>
              <a:gd name="connsiteY0" fmla="*/ 3835 h 1353395"/>
              <a:gd name="connsiteX1" fmla="*/ 1290050 w 1291090"/>
              <a:gd name="connsiteY1" fmla="*/ 922109 h 1353395"/>
              <a:gd name="connsiteX2" fmla="*/ 364325 w 1291090"/>
              <a:gd name="connsiteY2" fmla="*/ 566393 h 1353395"/>
              <a:gd name="connsiteX3" fmla="*/ 164069 w 1291090"/>
              <a:gd name="connsiteY3" fmla="*/ 1338392 h 1353395"/>
              <a:gd name="connsiteX4" fmla="*/ 142281 w 1291090"/>
              <a:gd name="connsiteY4" fmla="*/ 3835 h 1353395"/>
              <a:gd name="connsiteX0" fmla="*/ 142281 w 1312110"/>
              <a:gd name="connsiteY0" fmla="*/ 4523 h 1354083"/>
              <a:gd name="connsiteX1" fmla="*/ 1290050 w 1312110"/>
              <a:gd name="connsiteY1" fmla="*/ 922797 h 1354083"/>
              <a:gd name="connsiteX2" fmla="*/ 364325 w 1312110"/>
              <a:gd name="connsiteY2" fmla="*/ 567081 h 1354083"/>
              <a:gd name="connsiteX3" fmla="*/ 164069 w 1312110"/>
              <a:gd name="connsiteY3" fmla="*/ 1339080 h 1354083"/>
              <a:gd name="connsiteX4" fmla="*/ 142281 w 1312110"/>
              <a:gd name="connsiteY4" fmla="*/ 4523 h 1354083"/>
              <a:gd name="connsiteX0" fmla="*/ 124373 w 1300783"/>
              <a:gd name="connsiteY0" fmla="*/ 40465 h 1390025"/>
              <a:gd name="connsiteX1" fmla="*/ 979984 w 1300783"/>
              <a:gd name="connsiteY1" fmla="*/ 400170 h 1390025"/>
              <a:gd name="connsiteX2" fmla="*/ 1272142 w 1300783"/>
              <a:gd name="connsiteY2" fmla="*/ 958739 h 1390025"/>
              <a:gd name="connsiteX3" fmla="*/ 346417 w 1300783"/>
              <a:gd name="connsiteY3" fmla="*/ 603023 h 1390025"/>
              <a:gd name="connsiteX4" fmla="*/ 146161 w 1300783"/>
              <a:gd name="connsiteY4" fmla="*/ 1375022 h 1390025"/>
              <a:gd name="connsiteX5" fmla="*/ 124373 w 1300783"/>
              <a:gd name="connsiteY5" fmla="*/ 40465 h 1390025"/>
              <a:gd name="connsiteX0" fmla="*/ 62890 w 1239300"/>
              <a:gd name="connsiteY0" fmla="*/ 41327 h 1404989"/>
              <a:gd name="connsiteX1" fmla="*/ 918501 w 1239300"/>
              <a:gd name="connsiteY1" fmla="*/ 401032 h 1404989"/>
              <a:gd name="connsiteX2" fmla="*/ 1210659 w 1239300"/>
              <a:gd name="connsiteY2" fmla="*/ 959601 h 1404989"/>
              <a:gd name="connsiteX3" fmla="*/ 284934 w 1239300"/>
              <a:gd name="connsiteY3" fmla="*/ 603885 h 1404989"/>
              <a:gd name="connsiteX4" fmla="*/ 212214 w 1239300"/>
              <a:gd name="connsiteY4" fmla="*/ 1390358 h 1404989"/>
              <a:gd name="connsiteX5" fmla="*/ 62890 w 1239300"/>
              <a:gd name="connsiteY5" fmla="*/ 41327 h 1404989"/>
              <a:gd name="connsiteX0" fmla="*/ 103620 w 1280030"/>
              <a:gd name="connsiteY0" fmla="*/ 41327 h 1390392"/>
              <a:gd name="connsiteX1" fmla="*/ 959231 w 1280030"/>
              <a:gd name="connsiteY1" fmla="*/ 401032 h 1390392"/>
              <a:gd name="connsiteX2" fmla="*/ 1251389 w 1280030"/>
              <a:gd name="connsiteY2" fmla="*/ 959601 h 1390392"/>
              <a:gd name="connsiteX3" fmla="*/ 325664 w 1280030"/>
              <a:gd name="connsiteY3" fmla="*/ 603885 h 1390392"/>
              <a:gd name="connsiteX4" fmla="*/ 252944 w 1280030"/>
              <a:gd name="connsiteY4" fmla="*/ 1390358 h 1390392"/>
              <a:gd name="connsiteX5" fmla="*/ 103620 w 1280030"/>
              <a:gd name="connsiteY5" fmla="*/ 41327 h 1390392"/>
              <a:gd name="connsiteX0" fmla="*/ 35606 w 1203619"/>
              <a:gd name="connsiteY0" fmla="*/ 41327 h 1400837"/>
              <a:gd name="connsiteX1" fmla="*/ 891217 w 1203619"/>
              <a:gd name="connsiteY1" fmla="*/ 401032 h 1400837"/>
              <a:gd name="connsiteX2" fmla="*/ 1183375 w 1203619"/>
              <a:gd name="connsiteY2" fmla="*/ 959601 h 1400837"/>
              <a:gd name="connsiteX3" fmla="*/ 397036 w 1203619"/>
              <a:gd name="connsiteY3" fmla="*/ 575481 h 1400837"/>
              <a:gd name="connsiteX4" fmla="*/ 184930 w 1203619"/>
              <a:gd name="connsiteY4" fmla="*/ 1390358 h 1400837"/>
              <a:gd name="connsiteX5" fmla="*/ 35606 w 1203619"/>
              <a:gd name="connsiteY5" fmla="*/ 41327 h 1400837"/>
              <a:gd name="connsiteX0" fmla="*/ 35606 w 1203619"/>
              <a:gd name="connsiteY0" fmla="*/ 41327 h 1401199"/>
              <a:gd name="connsiteX1" fmla="*/ 891217 w 1203619"/>
              <a:gd name="connsiteY1" fmla="*/ 401032 h 1401199"/>
              <a:gd name="connsiteX2" fmla="*/ 1183375 w 1203619"/>
              <a:gd name="connsiteY2" fmla="*/ 959601 h 1401199"/>
              <a:gd name="connsiteX3" fmla="*/ 397036 w 1203619"/>
              <a:gd name="connsiteY3" fmla="*/ 575481 h 1401199"/>
              <a:gd name="connsiteX4" fmla="*/ 184930 w 1203619"/>
              <a:gd name="connsiteY4" fmla="*/ 1390358 h 1401199"/>
              <a:gd name="connsiteX5" fmla="*/ 35606 w 1203619"/>
              <a:gd name="connsiteY5" fmla="*/ 41327 h 1401199"/>
              <a:gd name="connsiteX0" fmla="*/ 59386 w 1227399"/>
              <a:gd name="connsiteY0" fmla="*/ 41327 h 1393754"/>
              <a:gd name="connsiteX1" fmla="*/ 914997 w 1227399"/>
              <a:gd name="connsiteY1" fmla="*/ 401032 h 1393754"/>
              <a:gd name="connsiteX2" fmla="*/ 1207155 w 1227399"/>
              <a:gd name="connsiteY2" fmla="*/ 959601 h 1393754"/>
              <a:gd name="connsiteX3" fmla="*/ 420816 w 1227399"/>
              <a:gd name="connsiteY3" fmla="*/ 575481 h 1393754"/>
              <a:gd name="connsiteX4" fmla="*/ 208710 w 1227399"/>
              <a:gd name="connsiteY4" fmla="*/ 1390358 h 1393754"/>
              <a:gd name="connsiteX5" fmla="*/ 59386 w 1227399"/>
              <a:gd name="connsiteY5" fmla="*/ 41327 h 1393754"/>
              <a:gd name="connsiteX0" fmla="*/ 116574 w 1284587"/>
              <a:gd name="connsiteY0" fmla="*/ 78546 h 1430973"/>
              <a:gd name="connsiteX1" fmla="*/ 972185 w 1284587"/>
              <a:gd name="connsiteY1" fmla="*/ 438251 h 1430973"/>
              <a:gd name="connsiteX2" fmla="*/ 1264343 w 1284587"/>
              <a:gd name="connsiteY2" fmla="*/ 996820 h 1430973"/>
              <a:gd name="connsiteX3" fmla="*/ 478004 w 1284587"/>
              <a:gd name="connsiteY3" fmla="*/ 612700 h 1430973"/>
              <a:gd name="connsiteX4" fmla="*/ 265898 w 1284587"/>
              <a:gd name="connsiteY4" fmla="*/ 1427577 h 1430973"/>
              <a:gd name="connsiteX5" fmla="*/ 116574 w 1284587"/>
              <a:gd name="connsiteY5" fmla="*/ 78546 h 1430973"/>
              <a:gd name="connsiteX0" fmla="*/ 97709 w 1265722"/>
              <a:gd name="connsiteY0" fmla="*/ 134995 h 1487422"/>
              <a:gd name="connsiteX1" fmla="*/ 953320 w 1265722"/>
              <a:gd name="connsiteY1" fmla="*/ 494700 h 1487422"/>
              <a:gd name="connsiteX2" fmla="*/ 1245478 w 1265722"/>
              <a:gd name="connsiteY2" fmla="*/ 1053269 h 1487422"/>
              <a:gd name="connsiteX3" fmla="*/ 459139 w 1265722"/>
              <a:gd name="connsiteY3" fmla="*/ 669149 h 1487422"/>
              <a:gd name="connsiteX4" fmla="*/ 247033 w 1265722"/>
              <a:gd name="connsiteY4" fmla="*/ 1484026 h 1487422"/>
              <a:gd name="connsiteX5" fmla="*/ 97709 w 1265722"/>
              <a:gd name="connsiteY5" fmla="*/ 134995 h 1487422"/>
              <a:gd name="connsiteX0" fmla="*/ 97709 w 1320133"/>
              <a:gd name="connsiteY0" fmla="*/ 134995 h 1487422"/>
              <a:gd name="connsiteX1" fmla="*/ 953320 w 1320133"/>
              <a:gd name="connsiteY1" fmla="*/ 494700 h 1487422"/>
              <a:gd name="connsiteX2" fmla="*/ 1245478 w 1320133"/>
              <a:gd name="connsiteY2" fmla="*/ 1053269 h 1487422"/>
              <a:gd name="connsiteX3" fmla="*/ 459139 w 1320133"/>
              <a:gd name="connsiteY3" fmla="*/ 669149 h 1487422"/>
              <a:gd name="connsiteX4" fmla="*/ 247033 w 1320133"/>
              <a:gd name="connsiteY4" fmla="*/ 1484026 h 1487422"/>
              <a:gd name="connsiteX5" fmla="*/ 97709 w 1320133"/>
              <a:gd name="connsiteY5" fmla="*/ 134995 h 1487422"/>
              <a:gd name="connsiteX0" fmla="*/ 97709 w 1196360"/>
              <a:gd name="connsiteY0" fmla="*/ 134995 h 1487422"/>
              <a:gd name="connsiteX1" fmla="*/ 953320 w 1196360"/>
              <a:gd name="connsiteY1" fmla="*/ 494700 h 1487422"/>
              <a:gd name="connsiteX2" fmla="*/ 1091369 w 1196360"/>
              <a:gd name="connsiteY2" fmla="*/ 934531 h 1487422"/>
              <a:gd name="connsiteX3" fmla="*/ 459139 w 1196360"/>
              <a:gd name="connsiteY3" fmla="*/ 669149 h 1487422"/>
              <a:gd name="connsiteX4" fmla="*/ 247033 w 1196360"/>
              <a:gd name="connsiteY4" fmla="*/ 1484026 h 1487422"/>
              <a:gd name="connsiteX5" fmla="*/ 97709 w 1196360"/>
              <a:gd name="connsiteY5" fmla="*/ 134995 h 148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6360" h="1487422">
                <a:moveTo>
                  <a:pt x="97709" y="134995"/>
                </a:moveTo>
                <a:cubicBezTo>
                  <a:pt x="301667" y="-266827"/>
                  <a:pt x="762025" y="341654"/>
                  <a:pt x="953320" y="494700"/>
                </a:cubicBezTo>
                <a:cubicBezTo>
                  <a:pt x="1144615" y="647746"/>
                  <a:pt x="1312445" y="729174"/>
                  <a:pt x="1091369" y="934531"/>
                </a:cubicBezTo>
                <a:cubicBezTo>
                  <a:pt x="870293" y="1139888"/>
                  <a:pt x="459139" y="261171"/>
                  <a:pt x="459139" y="669149"/>
                </a:cubicBezTo>
                <a:cubicBezTo>
                  <a:pt x="481313" y="1097100"/>
                  <a:pt x="452948" y="1530232"/>
                  <a:pt x="247033" y="1484026"/>
                </a:cubicBezTo>
                <a:cubicBezTo>
                  <a:pt x="41118" y="1437820"/>
                  <a:pt x="-106249" y="536817"/>
                  <a:pt x="97709" y="134995"/>
                </a:cubicBezTo>
                <a:close/>
              </a:path>
            </a:pathLst>
          </a:cu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43" name="Rectangle 3">
            <a:extLst>
              <a:ext uri="{FF2B5EF4-FFF2-40B4-BE49-F238E27FC236}">
                <a16:creationId xmlns:a16="http://schemas.microsoft.com/office/drawing/2014/main" id="{9D601938-6191-4045-8C83-25DD0D762FFA}"/>
              </a:ext>
            </a:extLst>
          </p:cNvPr>
          <p:cNvSpPr txBox="1">
            <a:spLocks noChangeArrowheads="1"/>
          </p:cNvSpPr>
          <p:nvPr/>
        </p:nvSpPr>
        <p:spPr bwMode="auto">
          <a:xfrm>
            <a:off x="6102946" y="3625180"/>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1</a:t>
            </a:r>
            <a:endParaRPr lang="en-US" altLang="it-IT" sz="1200" i="1" dirty="0">
              <a:solidFill>
                <a:srgbClr val="325D8C"/>
              </a:solidFill>
            </a:endParaRPr>
          </a:p>
        </p:txBody>
      </p:sp>
      <p:sp>
        <p:nvSpPr>
          <p:cNvPr id="44" name="Ovale 43">
            <a:extLst>
              <a:ext uri="{FF2B5EF4-FFF2-40B4-BE49-F238E27FC236}">
                <a16:creationId xmlns:a16="http://schemas.microsoft.com/office/drawing/2014/main" id="{BD4F718B-C2D5-4284-A175-943B52224955}"/>
              </a:ext>
            </a:extLst>
          </p:cNvPr>
          <p:cNvSpPr/>
          <p:nvPr/>
        </p:nvSpPr>
        <p:spPr bwMode="auto">
          <a:xfrm rot="179254">
            <a:off x="6030304" y="3072584"/>
            <a:ext cx="474422" cy="418886"/>
          </a:xfrm>
          <a:prstGeom prst="ellipse">
            <a:avLst/>
          </a:pr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45" name="Rectangle 3">
            <a:extLst>
              <a:ext uri="{FF2B5EF4-FFF2-40B4-BE49-F238E27FC236}">
                <a16:creationId xmlns:a16="http://schemas.microsoft.com/office/drawing/2014/main" id="{DED019A8-55AF-4183-87E0-389B7DCC137B}"/>
              </a:ext>
            </a:extLst>
          </p:cNvPr>
          <p:cNvSpPr txBox="1">
            <a:spLocks noChangeArrowheads="1"/>
          </p:cNvSpPr>
          <p:nvPr/>
        </p:nvSpPr>
        <p:spPr bwMode="auto">
          <a:xfrm>
            <a:off x="6368043" y="3270709"/>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2</a:t>
            </a:r>
            <a:endParaRPr lang="en-US" altLang="it-IT" sz="1200" i="1" dirty="0">
              <a:solidFill>
                <a:srgbClr val="325D8C"/>
              </a:solidFill>
            </a:endParaRPr>
          </a:p>
        </p:txBody>
      </p:sp>
      <p:sp>
        <p:nvSpPr>
          <p:cNvPr id="46" name="Rectangle 3">
            <a:extLst>
              <a:ext uri="{FF2B5EF4-FFF2-40B4-BE49-F238E27FC236}">
                <a16:creationId xmlns:a16="http://schemas.microsoft.com/office/drawing/2014/main" id="{B88B51F1-DA29-41E0-B3BD-A255C2F6C4CA}"/>
              </a:ext>
            </a:extLst>
          </p:cNvPr>
          <p:cNvSpPr txBox="1">
            <a:spLocks noChangeArrowheads="1"/>
          </p:cNvSpPr>
          <p:nvPr/>
        </p:nvSpPr>
        <p:spPr bwMode="auto">
          <a:xfrm>
            <a:off x="5957255" y="1687949"/>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3</a:t>
            </a:r>
            <a:endParaRPr lang="en-US" altLang="it-IT" sz="1200" i="1" dirty="0">
              <a:solidFill>
                <a:srgbClr val="325D8C"/>
              </a:solidFill>
            </a:endParaRPr>
          </a:p>
        </p:txBody>
      </p:sp>
      <p:sp>
        <p:nvSpPr>
          <p:cNvPr id="47" name="Ovale 46">
            <a:extLst>
              <a:ext uri="{FF2B5EF4-FFF2-40B4-BE49-F238E27FC236}">
                <a16:creationId xmlns:a16="http://schemas.microsoft.com/office/drawing/2014/main" id="{B7167A82-CDE5-43ED-86E9-144FA5B8DF43}"/>
              </a:ext>
            </a:extLst>
          </p:cNvPr>
          <p:cNvSpPr/>
          <p:nvPr/>
        </p:nvSpPr>
        <p:spPr bwMode="auto">
          <a:xfrm rot="18760723">
            <a:off x="6372893" y="1928958"/>
            <a:ext cx="472648" cy="123760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48" name="Rectangle 3">
            <a:extLst>
              <a:ext uri="{FF2B5EF4-FFF2-40B4-BE49-F238E27FC236}">
                <a16:creationId xmlns:a16="http://schemas.microsoft.com/office/drawing/2014/main" id="{4B63F67F-AFC9-4534-9A49-5549C1AD6FFE}"/>
              </a:ext>
            </a:extLst>
          </p:cNvPr>
          <p:cNvSpPr txBox="1">
            <a:spLocks noChangeArrowheads="1"/>
          </p:cNvSpPr>
          <p:nvPr/>
        </p:nvSpPr>
        <p:spPr bwMode="auto">
          <a:xfrm>
            <a:off x="6874122" y="3473997"/>
            <a:ext cx="1272258" cy="4205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FF0000"/>
                </a:solidFill>
              </a:rPr>
              <a:t>Tornare</a:t>
            </a:r>
            <a:r>
              <a:rPr lang="en-US" altLang="it-IT" sz="1100" b="0" dirty="0">
                <a:solidFill>
                  <a:srgbClr val="FF0000"/>
                </a:solidFill>
              </a:rPr>
              <a:t> </a:t>
            </a:r>
            <a:r>
              <a:rPr lang="en-US" altLang="it-IT" sz="1100" b="0" dirty="0" err="1">
                <a:solidFill>
                  <a:srgbClr val="FF0000"/>
                </a:solidFill>
              </a:rPr>
              <a:t>indietro</a:t>
            </a:r>
            <a:r>
              <a:rPr lang="en-US" altLang="it-IT" sz="1100" b="0" dirty="0">
                <a:solidFill>
                  <a:srgbClr val="FF0000"/>
                </a:solidFill>
              </a:rPr>
              <a:t> al </a:t>
            </a:r>
            <a:r>
              <a:rPr lang="en-US" altLang="it-IT" sz="1100" b="0" dirty="0" err="1">
                <a:solidFill>
                  <a:srgbClr val="FF0000"/>
                </a:solidFill>
              </a:rPr>
              <a:t>nodo</a:t>
            </a:r>
            <a:r>
              <a:rPr lang="en-US" altLang="it-IT" sz="1100" b="0" dirty="0">
                <a:solidFill>
                  <a:srgbClr val="FF0000"/>
                </a:solidFill>
              </a:rPr>
              <a:t> 1 dal </a:t>
            </a:r>
            <a:r>
              <a:rPr lang="en-US" altLang="it-IT" sz="1100" b="0" dirty="0" err="1">
                <a:solidFill>
                  <a:srgbClr val="FF0000"/>
                </a:solidFill>
              </a:rPr>
              <a:t>nodo</a:t>
            </a:r>
            <a:r>
              <a:rPr lang="en-US" altLang="it-IT" sz="1100" b="0" dirty="0">
                <a:solidFill>
                  <a:srgbClr val="FF0000"/>
                </a:solidFill>
              </a:rPr>
              <a:t> 2 è </a:t>
            </a:r>
            <a:r>
              <a:rPr lang="en-US" altLang="it-IT" sz="1100" b="0" dirty="0" err="1">
                <a:solidFill>
                  <a:srgbClr val="FF0000"/>
                </a:solidFill>
              </a:rPr>
              <a:t>tabù</a:t>
            </a:r>
            <a:endParaRPr lang="en-US" altLang="it-IT" sz="1200" i="1" dirty="0">
              <a:solidFill>
                <a:srgbClr val="FF0000"/>
              </a:solidFill>
            </a:endParaRPr>
          </a:p>
        </p:txBody>
      </p:sp>
      <p:sp>
        <p:nvSpPr>
          <p:cNvPr id="49" name="Ovale 115">
            <a:extLst>
              <a:ext uri="{FF2B5EF4-FFF2-40B4-BE49-F238E27FC236}">
                <a16:creationId xmlns:a16="http://schemas.microsoft.com/office/drawing/2014/main" id="{4B101AAF-8912-4E21-9826-B3D19B2B8F88}"/>
              </a:ext>
            </a:extLst>
          </p:cNvPr>
          <p:cNvSpPr/>
          <p:nvPr/>
        </p:nvSpPr>
        <p:spPr bwMode="auto">
          <a:xfrm rot="179254">
            <a:off x="5956071" y="1490999"/>
            <a:ext cx="1475382" cy="2053063"/>
          </a:xfrm>
          <a:custGeom>
            <a:avLst/>
            <a:gdLst>
              <a:gd name="connsiteX0" fmla="*/ 0 w 474422"/>
              <a:gd name="connsiteY0" fmla="*/ 738710 h 1477420"/>
              <a:gd name="connsiteX1" fmla="*/ 237211 w 474422"/>
              <a:gd name="connsiteY1" fmla="*/ 0 h 1477420"/>
              <a:gd name="connsiteX2" fmla="*/ 474422 w 474422"/>
              <a:gd name="connsiteY2" fmla="*/ 738710 h 1477420"/>
              <a:gd name="connsiteX3" fmla="*/ 237211 w 474422"/>
              <a:gd name="connsiteY3" fmla="*/ 1477420 h 1477420"/>
              <a:gd name="connsiteX4" fmla="*/ 0 w 474422"/>
              <a:gd name="connsiteY4" fmla="*/ 738710 h 1477420"/>
              <a:gd name="connsiteX0" fmla="*/ 0 w 437467"/>
              <a:gd name="connsiteY0" fmla="*/ 738784 h 1477561"/>
              <a:gd name="connsiteX1" fmla="*/ 237211 w 437467"/>
              <a:gd name="connsiteY1" fmla="*/ 74 h 1477561"/>
              <a:gd name="connsiteX2" fmla="*/ 437467 w 437467"/>
              <a:gd name="connsiteY2" fmla="*/ 705495 h 1477561"/>
              <a:gd name="connsiteX3" fmla="*/ 237211 w 437467"/>
              <a:gd name="connsiteY3" fmla="*/ 1477494 h 1477561"/>
              <a:gd name="connsiteX4" fmla="*/ 0 w 437467"/>
              <a:gd name="connsiteY4" fmla="*/ 738784 h 1477561"/>
              <a:gd name="connsiteX0" fmla="*/ 47105 w 1300640"/>
              <a:gd name="connsiteY0" fmla="*/ 382137 h 1120888"/>
              <a:gd name="connsiteX1" fmla="*/ 1296369 w 1300640"/>
              <a:gd name="connsiteY1" fmla="*/ 6169 h 1120888"/>
              <a:gd name="connsiteX2" fmla="*/ 484572 w 1300640"/>
              <a:gd name="connsiteY2" fmla="*/ 348848 h 1120888"/>
              <a:gd name="connsiteX3" fmla="*/ 284316 w 1300640"/>
              <a:gd name="connsiteY3" fmla="*/ 1120847 h 1120888"/>
              <a:gd name="connsiteX4" fmla="*/ 47105 w 1300640"/>
              <a:gd name="connsiteY4" fmla="*/ 382137 h 1120888"/>
              <a:gd name="connsiteX0" fmla="*/ 47105 w 1411324"/>
              <a:gd name="connsiteY0" fmla="*/ 814704 h 1553455"/>
              <a:gd name="connsiteX1" fmla="*/ 1296369 w 1411324"/>
              <a:gd name="connsiteY1" fmla="*/ 438736 h 1553455"/>
              <a:gd name="connsiteX2" fmla="*/ 484572 w 1411324"/>
              <a:gd name="connsiteY2" fmla="*/ 781415 h 1553455"/>
              <a:gd name="connsiteX3" fmla="*/ 284316 w 1411324"/>
              <a:gd name="connsiteY3" fmla="*/ 1553414 h 1553455"/>
              <a:gd name="connsiteX4" fmla="*/ 47105 w 1411324"/>
              <a:gd name="connsiteY4" fmla="*/ 814704 h 1553455"/>
              <a:gd name="connsiteX0" fmla="*/ 77572 w 1112588"/>
              <a:gd name="connsiteY0" fmla="*/ 57979 h 1404887"/>
              <a:gd name="connsiteX1" fmla="*/ 1111413 w 1112588"/>
              <a:gd name="connsiteY1" fmla="*/ 277858 h 1404887"/>
              <a:gd name="connsiteX2" fmla="*/ 299616 w 1112588"/>
              <a:gd name="connsiteY2" fmla="*/ 620537 h 1404887"/>
              <a:gd name="connsiteX3" fmla="*/ 99360 w 1112588"/>
              <a:gd name="connsiteY3" fmla="*/ 1392536 h 1404887"/>
              <a:gd name="connsiteX4" fmla="*/ 77572 w 1112588"/>
              <a:gd name="connsiteY4" fmla="*/ 57979 h 1404887"/>
              <a:gd name="connsiteX0" fmla="*/ 135153 w 1170169"/>
              <a:gd name="connsiteY0" fmla="*/ 57979 h 1407539"/>
              <a:gd name="connsiteX1" fmla="*/ 1168994 w 1170169"/>
              <a:gd name="connsiteY1" fmla="*/ 277858 h 1407539"/>
              <a:gd name="connsiteX2" fmla="*/ 357197 w 1170169"/>
              <a:gd name="connsiteY2" fmla="*/ 620537 h 1407539"/>
              <a:gd name="connsiteX3" fmla="*/ 156941 w 1170169"/>
              <a:gd name="connsiteY3" fmla="*/ 1392536 h 1407539"/>
              <a:gd name="connsiteX4" fmla="*/ 135153 w 1170169"/>
              <a:gd name="connsiteY4" fmla="*/ 57979 h 1407539"/>
              <a:gd name="connsiteX0" fmla="*/ 142281 w 1291090"/>
              <a:gd name="connsiteY0" fmla="*/ 3835 h 1353395"/>
              <a:gd name="connsiteX1" fmla="*/ 1290050 w 1291090"/>
              <a:gd name="connsiteY1" fmla="*/ 922109 h 1353395"/>
              <a:gd name="connsiteX2" fmla="*/ 364325 w 1291090"/>
              <a:gd name="connsiteY2" fmla="*/ 566393 h 1353395"/>
              <a:gd name="connsiteX3" fmla="*/ 164069 w 1291090"/>
              <a:gd name="connsiteY3" fmla="*/ 1338392 h 1353395"/>
              <a:gd name="connsiteX4" fmla="*/ 142281 w 1291090"/>
              <a:gd name="connsiteY4" fmla="*/ 3835 h 1353395"/>
              <a:gd name="connsiteX0" fmla="*/ 142281 w 1312110"/>
              <a:gd name="connsiteY0" fmla="*/ 4523 h 1354083"/>
              <a:gd name="connsiteX1" fmla="*/ 1290050 w 1312110"/>
              <a:gd name="connsiteY1" fmla="*/ 922797 h 1354083"/>
              <a:gd name="connsiteX2" fmla="*/ 364325 w 1312110"/>
              <a:gd name="connsiteY2" fmla="*/ 567081 h 1354083"/>
              <a:gd name="connsiteX3" fmla="*/ 164069 w 1312110"/>
              <a:gd name="connsiteY3" fmla="*/ 1339080 h 1354083"/>
              <a:gd name="connsiteX4" fmla="*/ 142281 w 1312110"/>
              <a:gd name="connsiteY4" fmla="*/ 4523 h 1354083"/>
              <a:gd name="connsiteX0" fmla="*/ 124373 w 1300783"/>
              <a:gd name="connsiteY0" fmla="*/ 40465 h 1390025"/>
              <a:gd name="connsiteX1" fmla="*/ 979984 w 1300783"/>
              <a:gd name="connsiteY1" fmla="*/ 400170 h 1390025"/>
              <a:gd name="connsiteX2" fmla="*/ 1272142 w 1300783"/>
              <a:gd name="connsiteY2" fmla="*/ 958739 h 1390025"/>
              <a:gd name="connsiteX3" fmla="*/ 346417 w 1300783"/>
              <a:gd name="connsiteY3" fmla="*/ 603023 h 1390025"/>
              <a:gd name="connsiteX4" fmla="*/ 146161 w 1300783"/>
              <a:gd name="connsiteY4" fmla="*/ 1375022 h 1390025"/>
              <a:gd name="connsiteX5" fmla="*/ 124373 w 1300783"/>
              <a:gd name="connsiteY5" fmla="*/ 40465 h 1390025"/>
              <a:gd name="connsiteX0" fmla="*/ 62890 w 1239300"/>
              <a:gd name="connsiteY0" fmla="*/ 41327 h 1404989"/>
              <a:gd name="connsiteX1" fmla="*/ 918501 w 1239300"/>
              <a:gd name="connsiteY1" fmla="*/ 401032 h 1404989"/>
              <a:gd name="connsiteX2" fmla="*/ 1210659 w 1239300"/>
              <a:gd name="connsiteY2" fmla="*/ 959601 h 1404989"/>
              <a:gd name="connsiteX3" fmla="*/ 284934 w 1239300"/>
              <a:gd name="connsiteY3" fmla="*/ 603885 h 1404989"/>
              <a:gd name="connsiteX4" fmla="*/ 212214 w 1239300"/>
              <a:gd name="connsiteY4" fmla="*/ 1390358 h 1404989"/>
              <a:gd name="connsiteX5" fmla="*/ 62890 w 1239300"/>
              <a:gd name="connsiteY5" fmla="*/ 41327 h 1404989"/>
              <a:gd name="connsiteX0" fmla="*/ 103620 w 1280030"/>
              <a:gd name="connsiteY0" fmla="*/ 41327 h 1390392"/>
              <a:gd name="connsiteX1" fmla="*/ 959231 w 1280030"/>
              <a:gd name="connsiteY1" fmla="*/ 401032 h 1390392"/>
              <a:gd name="connsiteX2" fmla="*/ 1251389 w 1280030"/>
              <a:gd name="connsiteY2" fmla="*/ 959601 h 1390392"/>
              <a:gd name="connsiteX3" fmla="*/ 325664 w 1280030"/>
              <a:gd name="connsiteY3" fmla="*/ 603885 h 1390392"/>
              <a:gd name="connsiteX4" fmla="*/ 252944 w 1280030"/>
              <a:gd name="connsiteY4" fmla="*/ 1390358 h 1390392"/>
              <a:gd name="connsiteX5" fmla="*/ 103620 w 1280030"/>
              <a:gd name="connsiteY5" fmla="*/ 41327 h 1390392"/>
              <a:gd name="connsiteX0" fmla="*/ 35606 w 1203619"/>
              <a:gd name="connsiteY0" fmla="*/ 41327 h 1400837"/>
              <a:gd name="connsiteX1" fmla="*/ 891217 w 1203619"/>
              <a:gd name="connsiteY1" fmla="*/ 401032 h 1400837"/>
              <a:gd name="connsiteX2" fmla="*/ 1183375 w 1203619"/>
              <a:gd name="connsiteY2" fmla="*/ 959601 h 1400837"/>
              <a:gd name="connsiteX3" fmla="*/ 397036 w 1203619"/>
              <a:gd name="connsiteY3" fmla="*/ 575481 h 1400837"/>
              <a:gd name="connsiteX4" fmla="*/ 184930 w 1203619"/>
              <a:gd name="connsiteY4" fmla="*/ 1390358 h 1400837"/>
              <a:gd name="connsiteX5" fmla="*/ 35606 w 1203619"/>
              <a:gd name="connsiteY5" fmla="*/ 41327 h 1400837"/>
              <a:gd name="connsiteX0" fmla="*/ 35606 w 1203619"/>
              <a:gd name="connsiteY0" fmla="*/ 41327 h 1401199"/>
              <a:gd name="connsiteX1" fmla="*/ 891217 w 1203619"/>
              <a:gd name="connsiteY1" fmla="*/ 401032 h 1401199"/>
              <a:gd name="connsiteX2" fmla="*/ 1183375 w 1203619"/>
              <a:gd name="connsiteY2" fmla="*/ 959601 h 1401199"/>
              <a:gd name="connsiteX3" fmla="*/ 397036 w 1203619"/>
              <a:gd name="connsiteY3" fmla="*/ 575481 h 1401199"/>
              <a:gd name="connsiteX4" fmla="*/ 184930 w 1203619"/>
              <a:gd name="connsiteY4" fmla="*/ 1390358 h 1401199"/>
              <a:gd name="connsiteX5" fmla="*/ 35606 w 1203619"/>
              <a:gd name="connsiteY5" fmla="*/ 41327 h 1401199"/>
              <a:gd name="connsiteX0" fmla="*/ 59386 w 1227399"/>
              <a:gd name="connsiteY0" fmla="*/ 41327 h 1393754"/>
              <a:gd name="connsiteX1" fmla="*/ 914997 w 1227399"/>
              <a:gd name="connsiteY1" fmla="*/ 401032 h 1393754"/>
              <a:gd name="connsiteX2" fmla="*/ 1207155 w 1227399"/>
              <a:gd name="connsiteY2" fmla="*/ 959601 h 1393754"/>
              <a:gd name="connsiteX3" fmla="*/ 420816 w 1227399"/>
              <a:gd name="connsiteY3" fmla="*/ 575481 h 1393754"/>
              <a:gd name="connsiteX4" fmla="*/ 208710 w 1227399"/>
              <a:gd name="connsiteY4" fmla="*/ 1390358 h 1393754"/>
              <a:gd name="connsiteX5" fmla="*/ 59386 w 1227399"/>
              <a:gd name="connsiteY5" fmla="*/ 41327 h 1393754"/>
              <a:gd name="connsiteX0" fmla="*/ 116574 w 1284587"/>
              <a:gd name="connsiteY0" fmla="*/ 78546 h 1430973"/>
              <a:gd name="connsiteX1" fmla="*/ 972185 w 1284587"/>
              <a:gd name="connsiteY1" fmla="*/ 438251 h 1430973"/>
              <a:gd name="connsiteX2" fmla="*/ 1264343 w 1284587"/>
              <a:gd name="connsiteY2" fmla="*/ 996820 h 1430973"/>
              <a:gd name="connsiteX3" fmla="*/ 478004 w 1284587"/>
              <a:gd name="connsiteY3" fmla="*/ 612700 h 1430973"/>
              <a:gd name="connsiteX4" fmla="*/ 265898 w 1284587"/>
              <a:gd name="connsiteY4" fmla="*/ 1427577 h 1430973"/>
              <a:gd name="connsiteX5" fmla="*/ 116574 w 1284587"/>
              <a:gd name="connsiteY5" fmla="*/ 78546 h 1430973"/>
              <a:gd name="connsiteX0" fmla="*/ 97709 w 1265722"/>
              <a:gd name="connsiteY0" fmla="*/ 134995 h 1487422"/>
              <a:gd name="connsiteX1" fmla="*/ 953320 w 1265722"/>
              <a:gd name="connsiteY1" fmla="*/ 494700 h 1487422"/>
              <a:gd name="connsiteX2" fmla="*/ 1245478 w 1265722"/>
              <a:gd name="connsiteY2" fmla="*/ 1053269 h 1487422"/>
              <a:gd name="connsiteX3" fmla="*/ 459139 w 1265722"/>
              <a:gd name="connsiteY3" fmla="*/ 669149 h 1487422"/>
              <a:gd name="connsiteX4" fmla="*/ 247033 w 1265722"/>
              <a:gd name="connsiteY4" fmla="*/ 1484026 h 1487422"/>
              <a:gd name="connsiteX5" fmla="*/ 97709 w 1265722"/>
              <a:gd name="connsiteY5" fmla="*/ 134995 h 1487422"/>
              <a:gd name="connsiteX0" fmla="*/ 97709 w 1320133"/>
              <a:gd name="connsiteY0" fmla="*/ 134995 h 1487422"/>
              <a:gd name="connsiteX1" fmla="*/ 953320 w 1320133"/>
              <a:gd name="connsiteY1" fmla="*/ 494700 h 1487422"/>
              <a:gd name="connsiteX2" fmla="*/ 1245478 w 1320133"/>
              <a:gd name="connsiteY2" fmla="*/ 1053269 h 1487422"/>
              <a:gd name="connsiteX3" fmla="*/ 459139 w 1320133"/>
              <a:gd name="connsiteY3" fmla="*/ 669149 h 1487422"/>
              <a:gd name="connsiteX4" fmla="*/ 247033 w 1320133"/>
              <a:gd name="connsiteY4" fmla="*/ 1484026 h 1487422"/>
              <a:gd name="connsiteX5" fmla="*/ 97709 w 1320133"/>
              <a:gd name="connsiteY5" fmla="*/ 134995 h 1487422"/>
              <a:gd name="connsiteX0" fmla="*/ 97709 w 1196360"/>
              <a:gd name="connsiteY0" fmla="*/ 134995 h 1487422"/>
              <a:gd name="connsiteX1" fmla="*/ 953320 w 1196360"/>
              <a:gd name="connsiteY1" fmla="*/ 494700 h 1487422"/>
              <a:gd name="connsiteX2" fmla="*/ 1091369 w 1196360"/>
              <a:gd name="connsiteY2" fmla="*/ 934531 h 1487422"/>
              <a:gd name="connsiteX3" fmla="*/ 459139 w 1196360"/>
              <a:gd name="connsiteY3" fmla="*/ 669149 h 1487422"/>
              <a:gd name="connsiteX4" fmla="*/ 247033 w 1196360"/>
              <a:gd name="connsiteY4" fmla="*/ 1484026 h 1487422"/>
              <a:gd name="connsiteX5" fmla="*/ 97709 w 1196360"/>
              <a:gd name="connsiteY5" fmla="*/ 134995 h 1487422"/>
              <a:gd name="connsiteX0" fmla="*/ 97709 w 1536526"/>
              <a:gd name="connsiteY0" fmla="*/ 320504 h 1672931"/>
              <a:gd name="connsiteX1" fmla="*/ 953320 w 1536526"/>
              <a:gd name="connsiteY1" fmla="*/ 680209 h 1672931"/>
              <a:gd name="connsiteX2" fmla="*/ 1535226 w 1536526"/>
              <a:gd name="connsiteY2" fmla="*/ 4485 h 1672931"/>
              <a:gd name="connsiteX3" fmla="*/ 1091369 w 1536526"/>
              <a:gd name="connsiteY3" fmla="*/ 1120040 h 1672931"/>
              <a:gd name="connsiteX4" fmla="*/ 459139 w 1536526"/>
              <a:gd name="connsiteY4" fmla="*/ 854658 h 1672931"/>
              <a:gd name="connsiteX5" fmla="*/ 247033 w 1536526"/>
              <a:gd name="connsiteY5" fmla="*/ 1669535 h 1672931"/>
              <a:gd name="connsiteX6" fmla="*/ 97709 w 1536526"/>
              <a:gd name="connsiteY6" fmla="*/ 320504 h 1672931"/>
              <a:gd name="connsiteX0" fmla="*/ 97709 w 1536526"/>
              <a:gd name="connsiteY0" fmla="*/ 333334 h 1685761"/>
              <a:gd name="connsiteX1" fmla="*/ 953320 w 1536526"/>
              <a:gd name="connsiteY1" fmla="*/ 693039 h 1685761"/>
              <a:gd name="connsiteX2" fmla="*/ 1535226 w 1536526"/>
              <a:gd name="connsiteY2" fmla="*/ 17315 h 1685761"/>
              <a:gd name="connsiteX3" fmla="*/ 1091369 w 1536526"/>
              <a:gd name="connsiteY3" fmla="*/ 1132870 h 1685761"/>
              <a:gd name="connsiteX4" fmla="*/ 459139 w 1536526"/>
              <a:gd name="connsiteY4" fmla="*/ 867488 h 1685761"/>
              <a:gd name="connsiteX5" fmla="*/ 247033 w 1536526"/>
              <a:gd name="connsiteY5" fmla="*/ 1682365 h 1685761"/>
              <a:gd name="connsiteX6" fmla="*/ 97709 w 1536526"/>
              <a:gd name="connsiteY6" fmla="*/ 333334 h 1685761"/>
              <a:gd name="connsiteX0" fmla="*/ 97709 w 1607188"/>
              <a:gd name="connsiteY0" fmla="*/ 333334 h 1685761"/>
              <a:gd name="connsiteX1" fmla="*/ 953320 w 1607188"/>
              <a:gd name="connsiteY1" fmla="*/ 693039 h 1685761"/>
              <a:gd name="connsiteX2" fmla="*/ 1535226 w 1607188"/>
              <a:gd name="connsiteY2" fmla="*/ 17315 h 1685761"/>
              <a:gd name="connsiteX3" fmla="*/ 1091369 w 1607188"/>
              <a:gd name="connsiteY3" fmla="*/ 1132870 h 1685761"/>
              <a:gd name="connsiteX4" fmla="*/ 459139 w 1607188"/>
              <a:gd name="connsiteY4" fmla="*/ 867488 h 1685761"/>
              <a:gd name="connsiteX5" fmla="*/ 247033 w 1607188"/>
              <a:gd name="connsiteY5" fmla="*/ 1682365 h 1685761"/>
              <a:gd name="connsiteX6" fmla="*/ 97709 w 1607188"/>
              <a:gd name="connsiteY6" fmla="*/ 333334 h 1685761"/>
              <a:gd name="connsiteX0" fmla="*/ 97709 w 1590629"/>
              <a:gd name="connsiteY0" fmla="*/ 408670 h 1761097"/>
              <a:gd name="connsiteX1" fmla="*/ 953320 w 1590629"/>
              <a:gd name="connsiteY1" fmla="*/ 768375 h 1761097"/>
              <a:gd name="connsiteX2" fmla="*/ 1517145 w 1590629"/>
              <a:gd name="connsiteY2" fmla="*/ 16118 h 1761097"/>
              <a:gd name="connsiteX3" fmla="*/ 1091369 w 1590629"/>
              <a:gd name="connsiteY3" fmla="*/ 1208206 h 1761097"/>
              <a:gd name="connsiteX4" fmla="*/ 459139 w 1590629"/>
              <a:gd name="connsiteY4" fmla="*/ 942824 h 1761097"/>
              <a:gd name="connsiteX5" fmla="*/ 247033 w 1590629"/>
              <a:gd name="connsiteY5" fmla="*/ 1757701 h 1761097"/>
              <a:gd name="connsiteX6" fmla="*/ 97709 w 1590629"/>
              <a:gd name="connsiteY6" fmla="*/ 408670 h 1761097"/>
              <a:gd name="connsiteX0" fmla="*/ 97709 w 1505132"/>
              <a:gd name="connsiteY0" fmla="*/ 466314 h 1818741"/>
              <a:gd name="connsiteX1" fmla="*/ 953320 w 1505132"/>
              <a:gd name="connsiteY1" fmla="*/ 826019 h 1818741"/>
              <a:gd name="connsiteX2" fmla="*/ 1422530 w 1505132"/>
              <a:gd name="connsiteY2" fmla="*/ 15310 h 1818741"/>
              <a:gd name="connsiteX3" fmla="*/ 1091369 w 1505132"/>
              <a:gd name="connsiteY3" fmla="*/ 1265850 h 1818741"/>
              <a:gd name="connsiteX4" fmla="*/ 459139 w 1505132"/>
              <a:gd name="connsiteY4" fmla="*/ 1000468 h 1818741"/>
              <a:gd name="connsiteX5" fmla="*/ 247033 w 1505132"/>
              <a:gd name="connsiteY5" fmla="*/ 1815345 h 1818741"/>
              <a:gd name="connsiteX6" fmla="*/ 97709 w 1505132"/>
              <a:gd name="connsiteY6" fmla="*/ 466314 h 1818741"/>
              <a:gd name="connsiteX0" fmla="*/ 97709 w 1475382"/>
              <a:gd name="connsiteY0" fmla="*/ 701448 h 2053875"/>
              <a:gd name="connsiteX1" fmla="*/ 953320 w 1475382"/>
              <a:gd name="connsiteY1" fmla="*/ 1061153 h 2053875"/>
              <a:gd name="connsiteX2" fmla="*/ 1388993 w 1475382"/>
              <a:gd name="connsiteY2" fmla="*/ 12718 h 2053875"/>
              <a:gd name="connsiteX3" fmla="*/ 1091369 w 1475382"/>
              <a:gd name="connsiteY3" fmla="*/ 1500984 h 2053875"/>
              <a:gd name="connsiteX4" fmla="*/ 459139 w 1475382"/>
              <a:gd name="connsiteY4" fmla="*/ 1235602 h 2053875"/>
              <a:gd name="connsiteX5" fmla="*/ 247033 w 1475382"/>
              <a:gd name="connsiteY5" fmla="*/ 2050479 h 2053875"/>
              <a:gd name="connsiteX6" fmla="*/ 97709 w 1475382"/>
              <a:gd name="connsiteY6" fmla="*/ 701448 h 2053875"/>
              <a:gd name="connsiteX0" fmla="*/ 97709 w 1475382"/>
              <a:gd name="connsiteY0" fmla="*/ 700636 h 2053063"/>
              <a:gd name="connsiteX1" fmla="*/ 953320 w 1475382"/>
              <a:gd name="connsiteY1" fmla="*/ 1060341 h 2053063"/>
              <a:gd name="connsiteX2" fmla="*/ 1388993 w 1475382"/>
              <a:gd name="connsiteY2" fmla="*/ 11906 h 2053063"/>
              <a:gd name="connsiteX3" fmla="*/ 1091369 w 1475382"/>
              <a:gd name="connsiteY3" fmla="*/ 1500172 h 2053063"/>
              <a:gd name="connsiteX4" fmla="*/ 459139 w 1475382"/>
              <a:gd name="connsiteY4" fmla="*/ 1234790 h 2053063"/>
              <a:gd name="connsiteX5" fmla="*/ 247033 w 1475382"/>
              <a:gd name="connsiteY5" fmla="*/ 2049667 h 2053063"/>
              <a:gd name="connsiteX6" fmla="*/ 97709 w 1475382"/>
              <a:gd name="connsiteY6" fmla="*/ 700636 h 205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5382" h="2053063">
                <a:moveTo>
                  <a:pt x="97709" y="700636"/>
                </a:moveTo>
                <a:cubicBezTo>
                  <a:pt x="301667" y="298814"/>
                  <a:pt x="762025" y="907295"/>
                  <a:pt x="953320" y="1060341"/>
                </a:cubicBezTo>
                <a:cubicBezTo>
                  <a:pt x="1135228" y="1162115"/>
                  <a:pt x="925346" y="-137010"/>
                  <a:pt x="1388993" y="11906"/>
                </a:cubicBezTo>
                <a:cubicBezTo>
                  <a:pt x="1651560" y="86795"/>
                  <a:pt x="1246345" y="1296358"/>
                  <a:pt x="1091369" y="1500172"/>
                </a:cubicBezTo>
                <a:cubicBezTo>
                  <a:pt x="936393" y="1703986"/>
                  <a:pt x="459139" y="826812"/>
                  <a:pt x="459139" y="1234790"/>
                </a:cubicBezTo>
                <a:cubicBezTo>
                  <a:pt x="481313" y="1662741"/>
                  <a:pt x="452948" y="2095873"/>
                  <a:pt x="247033" y="2049667"/>
                </a:cubicBezTo>
                <a:cubicBezTo>
                  <a:pt x="41118" y="2003461"/>
                  <a:pt x="-106249" y="1102458"/>
                  <a:pt x="97709" y="700636"/>
                </a:cubicBezTo>
                <a:close/>
              </a:path>
            </a:pathLst>
          </a:cu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50" name="Rectangle 3">
            <a:extLst>
              <a:ext uri="{FF2B5EF4-FFF2-40B4-BE49-F238E27FC236}">
                <a16:creationId xmlns:a16="http://schemas.microsoft.com/office/drawing/2014/main" id="{F43083EF-7C19-4ED1-8CFD-A22B473BB2E7}"/>
              </a:ext>
            </a:extLst>
          </p:cNvPr>
          <p:cNvSpPr txBox="1">
            <a:spLocks noChangeArrowheads="1"/>
          </p:cNvSpPr>
          <p:nvPr/>
        </p:nvSpPr>
        <p:spPr bwMode="auto">
          <a:xfrm>
            <a:off x="5875225" y="1648015"/>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4</a:t>
            </a:r>
            <a:endParaRPr lang="en-US" altLang="it-IT" sz="1200" i="1" dirty="0">
              <a:solidFill>
                <a:srgbClr val="325D8C"/>
              </a:solidFill>
            </a:endParaRPr>
          </a:p>
        </p:txBody>
      </p:sp>
    </p:spTree>
    <p:extLst>
      <p:ext uri="{BB962C8B-B14F-4D97-AF65-F5344CB8AC3E}">
        <p14:creationId xmlns:p14="http://schemas.microsoft.com/office/powerpoint/2010/main" val="358744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p:bldP spid="43" grpId="1"/>
      <p:bldP spid="44" grpId="0" animBg="1"/>
      <p:bldP spid="44" grpId="1" animBg="1"/>
      <p:bldP spid="45" grpId="0"/>
      <p:bldP spid="45" grpId="1"/>
      <p:bldP spid="46" grpId="0"/>
      <p:bldP spid="46" grpId="1"/>
      <p:bldP spid="47" grpId="0" animBg="1"/>
      <p:bldP spid="47" grpId="1" animBg="1"/>
      <p:bldP spid="48" grpId="0"/>
      <p:bldP spid="48" grpId="1"/>
      <p:bldP spid="49" grpId="0" animBg="1"/>
      <p:bldP spid="5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tabu search</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54</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0" y="1440946"/>
            <a:ext cx="3634968" cy="2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solidFill>
                  <a:schemeClr val="tx1"/>
                </a:solidFill>
              </a:rPr>
              <a:t>È </a:t>
            </a:r>
            <a:r>
              <a:rPr lang="en-US" altLang="it-IT" sz="1200" b="0" dirty="0" err="1">
                <a:solidFill>
                  <a:schemeClr val="tx1"/>
                </a:solidFill>
              </a:rPr>
              <a:t>stato</a:t>
            </a:r>
            <a:r>
              <a:rPr lang="en-US" altLang="it-IT" sz="1200" b="0" dirty="0">
                <a:solidFill>
                  <a:schemeClr val="tx1"/>
                </a:solidFill>
              </a:rPr>
              <a:t> </a:t>
            </a:r>
            <a:r>
              <a:rPr lang="en-US" altLang="it-IT" sz="1200" b="0" dirty="0" err="1">
                <a:solidFill>
                  <a:schemeClr val="tx1"/>
                </a:solidFill>
              </a:rPr>
              <a:t>però</a:t>
            </a:r>
            <a:r>
              <a:rPr lang="en-US" altLang="it-IT" sz="1200" b="0" dirty="0">
                <a:solidFill>
                  <a:schemeClr val="tx1"/>
                </a:solidFill>
              </a:rPr>
              <a:t> </a:t>
            </a:r>
            <a:r>
              <a:rPr lang="en-US" altLang="it-IT" sz="1200" b="0" dirty="0" err="1">
                <a:solidFill>
                  <a:schemeClr val="tx1"/>
                </a:solidFill>
              </a:rPr>
              <a:t>definito</a:t>
            </a:r>
            <a:r>
              <a:rPr lang="en-US" altLang="it-IT" sz="1200" b="0" dirty="0">
                <a:solidFill>
                  <a:schemeClr val="tx1"/>
                </a:solidFill>
              </a:rPr>
              <a:t> </a:t>
            </a:r>
            <a:r>
              <a:rPr lang="en-US" altLang="it-IT" sz="1200" b="0" dirty="0" err="1">
                <a:solidFill>
                  <a:schemeClr val="tx1"/>
                </a:solidFill>
              </a:rPr>
              <a:t>comunque</a:t>
            </a:r>
            <a:r>
              <a:rPr lang="en-US" altLang="it-IT" sz="1200" b="0" dirty="0">
                <a:solidFill>
                  <a:schemeClr val="tx1"/>
                </a:solidFill>
              </a:rPr>
              <a:t> un </a:t>
            </a:r>
            <a:r>
              <a:rPr lang="en-US" altLang="it-IT" sz="1200" dirty="0" err="1">
                <a:solidFill>
                  <a:srgbClr val="476E98"/>
                </a:solidFill>
              </a:rPr>
              <a:t>criterio</a:t>
            </a:r>
            <a:r>
              <a:rPr lang="en-US" altLang="it-IT" sz="1200" dirty="0">
                <a:solidFill>
                  <a:srgbClr val="476E98"/>
                </a:solidFill>
              </a:rPr>
              <a:t> di </a:t>
            </a:r>
            <a:r>
              <a:rPr lang="en-US" altLang="it-IT" sz="1200" dirty="0" err="1">
                <a:solidFill>
                  <a:srgbClr val="476E98"/>
                </a:solidFill>
              </a:rPr>
              <a:t>aspirazione</a:t>
            </a:r>
            <a:r>
              <a:rPr lang="en-US" altLang="it-IT" sz="1200" b="0" dirty="0">
                <a:solidFill>
                  <a:schemeClr val="tx1"/>
                </a:solidFill>
              </a:rPr>
              <a:t>: dal </a:t>
            </a:r>
            <a:r>
              <a:rPr lang="en-US" altLang="it-IT" sz="1200" b="0" dirty="0" err="1">
                <a:solidFill>
                  <a:schemeClr val="tx1"/>
                </a:solidFill>
              </a:rPr>
              <a:t>momento</a:t>
            </a:r>
            <a:r>
              <a:rPr lang="en-US" altLang="it-IT" sz="1200" b="0" dirty="0">
                <a:solidFill>
                  <a:schemeClr val="tx1"/>
                </a:solidFill>
              </a:rPr>
              <a:t> </a:t>
            </a:r>
            <a:r>
              <a:rPr lang="en-US" altLang="it-IT" sz="1200" b="0" dirty="0" err="1">
                <a:solidFill>
                  <a:schemeClr val="tx1"/>
                </a:solidFill>
              </a:rPr>
              <a:t>che</a:t>
            </a:r>
            <a:r>
              <a:rPr lang="en-US" altLang="it-IT" sz="1200" b="0" dirty="0">
                <a:solidFill>
                  <a:schemeClr val="tx1"/>
                </a:solidFill>
              </a:rPr>
              <a:t> </a:t>
            </a:r>
            <a:r>
              <a:rPr lang="en-US" altLang="it-IT" sz="1200" b="0" dirty="0" err="1">
                <a:solidFill>
                  <a:schemeClr val="tx1"/>
                </a:solidFill>
              </a:rPr>
              <a:t>l’aggiunta</a:t>
            </a:r>
            <a:r>
              <a:rPr lang="en-US" altLang="it-IT" sz="1200" b="0" dirty="0">
                <a:solidFill>
                  <a:schemeClr val="tx1"/>
                </a:solidFill>
              </a:rPr>
              <a:t> di un </a:t>
            </a:r>
            <a:r>
              <a:rPr lang="en-US" altLang="it-IT" sz="1200" b="0" dirty="0" err="1">
                <a:solidFill>
                  <a:schemeClr val="tx1"/>
                </a:solidFill>
              </a:rPr>
              <a:t>nodo</a:t>
            </a:r>
            <a:r>
              <a:rPr lang="en-US" altLang="it-IT" sz="1200" b="0" dirty="0">
                <a:solidFill>
                  <a:schemeClr val="tx1"/>
                </a:solidFill>
              </a:rPr>
              <a:t> </a:t>
            </a:r>
            <a:r>
              <a:rPr lang="en-US" altLang="it-IT" sz="1200" b="0" dirty="0" err="1">
                <a:solidFill>
                  <a:schemeClr val="tx1"/>
                </a:solidFill>
              </a:rPr>
              <a:t>già</a:t>
            </a:r>
            <a:r>
              <a:rPr lang="en-US" altLang="it-IT" sz="1200" b="0" dirty="0">
                <a:solidFill>
                  <a:schemeClr val="tx1"/>
                </a:solidFill>
              </a:rPr>
              <a:t> </a:t>
            </a:r>
            <a:r>
              <a:rPr lang="en-US" altLang="it-IT" sz="1200" b="0" dirty="0" err="1">
                <a:solidFill>
                  <a:schemeClr val="tx1"/>
                </a:solidFill>
              </a:rPr>
              <a:t>visitato</a:t>
            </a:r>
            <a:r>
              <a:rPr lang="en-US" altLang="it-IT" sz="1200" b="0" dirty="0">
                <a:solidFill>
                  <a:schemeClr val="tx1"/>
                </a:solidFill>
              </a:rPr>
              <a:t> </a:t>
            </a:r>
            <a:r>
              <a:rPr lang="en-US" altLang="it-IT" sz="1200" b="0" dirty="0" err="1">
                <a:solidFill>
                  <a:schemeClr val="tx1"/>
                </a:solidFill>
              </a:rPr>
              <a:t>potrebbe</a:t>
            </a:r>
            <a:r>
              <a:rPr lang="en-US" altLang="it-IT" sz="1200" b="0" dirty="0">
                <a:solidFill>
                  <a:schemeClr val="tx1"/>
                </a:solidFill>
              </a:rPr>
              <a:t> </a:t>
            </a:r>
            <a:r>
              <a:rPr lang="en-US" altLang="it-IT" sz="1200" b="0" dirty="0" err="1">
                <a:solidFill>
                  <a:schemeClr val="tx1"/>
                </a:solidFill>
              </a:rPr>
              <a:t>portare</a:t>
            </a:r>
            <a:r>
              <a:rPr lang="en-US" altLang="it-IT" sz="1200" b="0" dirty="0">
                <a:solidFill>
                  <a:schemeClr val="tx1"/>
                </a:solidFill>
              </a:rPr>
              <a:t> </a:t>
            </a:r>
            <a:r>
              <a:rPr lang="en-US" altLang="it-IT" sz="1200" b="0" dirty="0" err="1">
                <a:solidFill>
                  <a:schemeClr val="tx1"/>
                </a:solidFill>
              </a:rPr>
              <a:t>benefici</a:t>
            </a:r>
            <a:r>
              <a:rPr lang="en-US" altLang="it-IT" sz="1200" b="0" dirty="0">
                <a:solidFill>
                  <a:schemeClr val="tx1"/>
                </a:solidFill>
              </a:rPr>
              <a:t> in termini di </a:t>
            </a:r>
            <a:r>
              <a:rPr lang="en-US" altLang="it-IT" sz="1200" b="0" dirty="0" err="1">
                <a:solidFill>
                  <a:schemeClr val="tx1"/>
                </a:solidFill>
              </a:rPr>
              <a:t>numero</a:t>
            </a:r>
            <a:r>
              <a:rPr lang="en-US" altLang="it-IT" sz="1200" b="0" dirty="0">
                <a:solidFill>
                  <a:schemeClr val="tx1"/>
                </a:solidFill>
              </a:rPr>
              <a:t> </a:t>
            </a:r>
            <a:r>
              <a:rPr lang="en-US" altLang="it-IT" sz="1200" b="0" dirty="0" err="1">
                <a:solidFill>
                  <a:schemeClr val="tx1"/>
                </a:solidFill>
              </a:rPr>
              <a:t>totale</a:t>
            </a:r>
            <a:r>
              <a:rPr lang="en-US" altLang="it-IT" sz="1200" b="0" dirty="0">
                <a:solidFill>
                  <a:schemeClr val="tx1"/>
                </a:solidFill>
              </a:rPr>
              <a:t> di </a:t>
            </a:r>
            <a:r>
              <a:rPr lang="en-US" altLang="it-IT" sz="1200" b="0" dirty="0" err="1">
                <a:solidFill>
                  <a:schemeClr val="tx1"/>
                </a:solidFill>
              </a:rPr>
              <a:t>nuovi</a:t>
            </a:r>
            <a:r>
              <a:rPr lang="en-US" altLang="it-IT" sz="1200" b="0" dirty="0">
                <a:solidFill>
                  <a:schemeClr val="tx1"/>
                </a:solidFill>
              </a:rPr>
              <a:t> nodi </a:t>
            </a:r>
            <a:r>
              <a:rPr lang="en-US" altLang="it-IT" sz="1200" b="0" dirty="0" err="1">
                <a:solidFill>
                  <a:schemeClr val="tx1"/>
                </a:solidFill>
              </a:rPr>
              <a:t>esplorabili</a:t>
            </a:r>
            <a:r>
              <a:rPr lang="en-US" altLang="it-IT" sz="1200" b="0" dirty="0">
                <a:solidFill>
                  <a:schemeClr val="tx1"/>
                </a:solidFill>
              </a:rPr>
              <a:t>, la </a:t>
            </a:r>
            <a:r>
              <a:rPr lang="en-US" altLang="it-IT" sz="1200" b="0" dirty="0" err="1">
                <a:solidFill>
                  <a:schemeClr val="tx1"/>
                </a:solidFill>
              </a:rPr>
              <a:t>mossa</a:t>
            </a:r>
            <a:r>
              <a:rPr lang="en-US" altLang="it-IT" sz="1200" b="0" dirty="0">
                <a:solidFill>
                  <a:schemeClr val="tx1"/>
                </a:solidFill>
              </a:rPr>
              <a:t> tabu </a:t>
            </a:r>
            <a:r>
              <a:rPr lang="en-US" altLang="it-IT" sz="1200" b="0" dirty="0" err="1">
                <a:solidFill>
                  <a:schemeClr val="tx1"/>
                </a:solidFill>
              </a:rPr>
              <a:t>viene</a:t>
            </a:r>
            <a:r>
              <a:rPr lang="en-US" altLang="it-IT" sz="1200" b="0" dirty="0">
                <a:solidFill>
                  <a:schemeClr val="tx1"/>
                </a:solidFill>
              </a:rPr>
              <a:t> </a:t>
            </a:r>
            <a:r>
              <a:rPr lang="en-US" altLang="it-IT" sz="1200" b="0" dirty="0" err="1">
                <a:solidFill>
                  <a:schemeClr val="tx1"/>
                </a:solidFill>
              </a:rPr>
              <a:t>eseguita</a:t>
            </a:r>
            <a:r>
              <a:rPr lang="en-US" altLang="it-IT" sz="1200" b="0" dirty="0">
                <a:solidFill>
                  <a:schemeClr val="tx1"/>
                </a:solidFill>
              </a:rPr>
              <a:t> lo </a:t>
            </a:r>
            <a:r>
              <a:rPr lang="en-US" altLang="it-IT" sz="1200" b="0" dirty="0" err="1">
                <a:solidFill>
                  <a:schemeClr val="tx1"/>
                </a:solidFill>
              </a:rPr>
              <a:t>stesso</a:t>
            </a:r>
            <a:r>
              <a:rPr lang="en-US" altLang="it-IT" sz="1200" b="0" dirty="0">
                <a:solidFill>
                  <a:schemeClr val="tx1"/>
                </a:solidFill>
              </a:rPr>
              <a:t> </a:t>
            </a:r>
            <a:r>
              <a:rPr lang="en-US" altLang="it-IT" sz="1200" b="0" dirty="0" err="1">
                <a:solidFill>
                  <a:schemeClr val="tx1"/>
                </a:solidFill>
              </a:rPr>
              <a:t>nel</a:t>
            </a:r>
            <a:r>
              <a:rPr lang="en-US" altLang="it-IT" sz="1200" b="0" dirty="0">
                <a:solidFill>
                  <a:schemeClr val="tx1"/>
                </a:solidFill>
              </a:rPr>
              <a:t> </a:t>
            </a:r>
            <a:r>
              <a:rPr lang="en-US" altLang="it-IT" sz="1200" b="0" dirty="0" err="1">
                <a:solidFill>
                  <a:schemeClr val="tx1"/>
                </a:solidFill>
              </a:rPr>
              <a:t>caso</a:t>
            </a:r>
            <a:r>
              <a:rPr lang="en-US" altLang="it-IT" sz="1200" b="0" dirty="0">
                <a:solidFill>
                  <a:schemeClr val="tx1"/>
                </a:solidFill>
              </a:rPr>
              <a:t> in cui tutti I </a:t>
            </a:r>
            <a:r>
              <a:rPr lang="en-US" altLang="it-IT" sz="1200" b="0" dirty="0" err="1">
                <a:solidFill>
                  <a:schemeClr val="tx1"/>
                </a:solidFill>
              </a:rPr>
              <a:t>vicini</a:t>
            </a:r>
            <a:r>
              <a:rPr lang="en-US" altLang="it-IT" sz="1200" b="0" dirty="0">
                <a:solidFill>
                  <a:schemeClr val="tx1"/>
                </a:solidFill>
              </a:rPr>
              <a:t> di un </a:t>
            </a:r>
            <a:r>
              <a:rPr lang="en-US" altLang="it-IT" sz="1200" b="0" dirty="0" err="1">
                <a:solidFill>
                  <a:schemeClr val="tx1"/>
                </a:solidFill>
              </a:rPr>
              <a:t>pianeta</a:t>
            </a:r>
            <a:r>
              <a:rPr lang="en-US" altLang="it-IT" sz="1200" b="0" dirty="0">
                <a:solidFill>
                  <a:schemeClr val="tx1"/>
                </a:solidFill>
              </a:rPr>
              <a:t> </a:t>
            </a:r>
            <a:r>
              <a:rPr lang="en-US" altLang="it-IT" sz="1200" b="0" dirty="0" err="1">
                <a:solidFill>
                  <a:schemeClr val="tx1"/>
                </a:solidFill>
              </a:rPr>
              <a:t>fossero</a:t>
            </a:r>
            <a:r>
              <a:rPr lang="en-US" altLang="it-IT" sz="1200" b="0" dirty="0">
                <a:solidFill>
                  <a:schemeClr val="tx1"/>
                </a:solidFill>
              </a:rPr>
              <a:t> </a:t>
            </a:r>
            <a:r>
              <a:rPr lang="en-US" altLang="it-IT" sz="1200" b="0" dirty="0" err="1">
                <a:solidFill>
                  <a:schemeClr val="tx1"/>
                </a:solidFill>
              </a:rPr>
              <a:t>stati</a:t>
            </a:r>
            <a:r>
              <a:rPr lang="en-US" altLang="it-IT" sz="1200" b="0" dirty="0">
                <a:solidFill>
                  <a:schemeClr val="tx1"/>
                </a:solidFill>
              </a:rPr>
              <a:t> </a:t>
            </a:r>
            <a:r>
              <a:rPr lang="en-US" altLang="it-IT" sz="1200" b="0" dirty="0" err="1">
                <a:solidFill>
                  <a:schemeClr val="tx1"/>
                </a:solidFill>
              </a:rPr>
              <a:t>visitati</a:t>
            </a:r>
            <a:r>
              <a:rPr lang="en-US" altLang="it-IT" sz="1200" b="0" dirty="0">
                <a:solidFill>
                  <a:schemeClr val="tx1"/>
                </a:solidFill>
              </a:rPr>
              <a:t>.</a:t>
            </a:r>
          </a:p>
          <a:p>
            <a:pPr marL="0" indent="0">
              <a:lnSpc>
                <a:spcPct val="90000"/>
              </a:lnSpc>
              <a:buNone/>
            </a:pPr>
            <a:endParaRPr lang="en-US" altLang="it-IT" sz="1200" b="0" dirty="0">
              <a:solidFill>
                <a:schemeClr val="tx1"/>
              </a:solidFill>
            </a:endParaRPr>
          </a:p>
          <a:p>
            <a:pPr marL="0" indent="0">
              <a:lnSpc>
                <a:spcPct val="90000"/>
              </a:lnSpc>
              <a:buNone/>
            </a:pPr>
            <a:r>
              <a:rPr lang="en-US" altLang="it-IT" sz="1200" b="0" dirty="0" err="1">
                <a:solidFill>
                  <a:schemeClr val="tx1"/>
                </a:solidFill>
              </a:rPr>
              <a:t>Infatti</a:t>
            </a:r>
            <a:r>
              <a:rPr lang="en-US" altLang="it-IT" sz="1200" b="0" dirty="0">
                <a:solidFill>
                  <a:schemeClr val="tx1"/>
                </a:solidFill>
              </a:rPr>
              <a:t>, la </a:t>
            </a:r>
            <a:r>
              <a:rPr lang="en-US" altLang="it-IT" sz="1200" b="0" dirty="0" err="1">
                <a:solidFill>
                  <a:schemeClr val="tx1"/>
                </a:solidFill>
              </a:rPr>
              <a:t>mossa</a:t>
            </a:r>
            <a:r>
              <a:rPr lang="en-US" altLang="it-IT" sz="1200" b="0" dirty="0">
                <a:solidFill>
                  <a:schemeClr val="tx1"/>
                </a:solidFill>
              </a:rPr>
              <a:t> </a:t>
            </a:r>
            <a:r>
              <a:rPr lang="en-US" altLang="it-IT" sz="1200" b="0" dirty="0" err="1">
                <a:solidFill>
                  <a:schemeClr val="tx1"/>
                </a:solidFill>
              </a:rPr>
              <a:t>scelta</a:t>
            </a:r>
            <a:r>
              <a:rPr lang="en-US" altLang="it-IT" sz="1200" b="0" dirty="0">
                <a:solidFill>
                  <a:schemeClr val="tx1"/>
                </a:solidFill>
              </a:rPr>
              <a:t> non </a:t>
            </a:r>
            <a:r>
              <a:rPr lang="en-US" altLang="it-IT" sz="1200" b="0" dirty="0" err="1">
                <a:solidFill>
                  <a:schemeClr val="tx1"/>
                </a:solidFill>
              </a:rPr>
              <a:t>esclude</a:t>
            </a:r>
            <a:r>
              <a:rPr lang="en-US" altLang="it-IT" sz="1200" b="0" dirty="0">
                <a:solidFill>
                  <a:schemeClr val="tx1"/>
                </a:solidFill>
              </a:rPr>
              <a:t> il passaggio </a:t>
            </a:r>
            <a:r>
              <a:rPr lang="en-US" altLang="it-IT" sz="1200" b="0" dirty="0" err="1">
                <a:solidFill>
                  <a:schemeClr val="tx1"/>
                </a:solidFill>
              </a:rPr>
              <a:t>su</a:t>
            </a:r>
            <a:r>
              <a:rPr lang="en-US" altLang="it-IT" sz="1200" b="0" dirty="0">
                <a:solidFill>
                  <a:schemeClr val="tx1"/>
                </a:solidFill>
              </a:rPr>
              <a:t> un </a:t>
            </a:r>
            <a:r>
              <a:rPr lang="en-US" altLang="it-IT" sz="1200" b="0" dirty="0" err="1">
                <a:solidFill>
                  <a:schemeClr val="tx1"/>
                </a:solidFill>
              </a:rPr>
              <a:t>nodo</a:t>
            </a:r>
            <a:r>
              <a:rPr lang="en-US" altLang="it-IT" sz="1200" b="0" dirty="0">
                <a:solidFill>
                  <a:schemeClr val="tx1"/>
                </a:solidFill>
              </a:rPr>
              <a:t> </a:t>
            </a:r>
            <a:r>
              <a:rPr lang="en-US" altLang="it-IT" sz="1200" b="0" dirty="0" err="1">
                <a:solidFill>
                  <a:schemeClr val="tx1"/>
                </a:solidFill>
              </a:rPr>
              <a:t>già</a:t>
            </a:r>
            <a:r>
              <a:rPr lang="en-US" altLang="it-IT" sz="1200" b="0" dirty="0">
                <a:solidFill>
                  <a:schemeClr val="tx1"/>
                </a:solidFill>
              </a:rPr>
              <a:t> </a:t>
            </a:r>
            <a:r>
              <a:rPr lang="en-US" altLang="it-IT" sz="1200" b="0" dirty="0" err="1">
                <a:solidFill>
                  <a:schemeClr val="tx1"/>
                </a:solidFill>
              </a:rPr>
              <a:t>precedentemente</a:t>
            </a:r>
            <a:r>
              <a:rPr lang="en-US" altLang="it-IT" sz="1200" b="0" dirty="0">
                <a:solidFill>
                  <a:schemeClr val="tx1"/>
                </a:solidFill>
              </a:rPr>
              <a:t> </a:t>
            </a:r>
            <a:r>
              <a:rPr lang="en-US" altLang="it-IT" sz="1200" b="0" dirty="0" err="1">
                <a:solidFill>
                  <a:schemeClr val="tx1"/>
                </a:solidFill>
              </a:rPr>
              <a:t>esplorato</a:t>
            </a:r>
            <a:r>
              <a:rPr lang="en-US" altLang="it-IT" sz="1200" b="0" dirty="0">
                <a:solidFill>
                  <a:schemeClr val="tx1"/>
                </a:solidFill>
              </a:rPr>
              <a:t>, ma ne </a:t>
            </a:r>
            <a:r>
              <a:rPr lang="en-US" altLang="it-IT" sz="1200" b="0" dirty="0" err="1">
                <a:solidFill>
                  <a:schemeClr val="tx1"/>
                </a:solidFill>
              </a:rPr>
              <a:t>rende</a:t>
            </a:r>
            <a:r>
              <a:rPr lang="en-US" altLang="it-IT" sz="1200" b="0" dirty="0">
                <a:solidFill>
                  <a:schemeClr val="tx1"/>
                </a:solidFill>
              </a:rPr>
              <a:t> </a:t>
            </a:r>
            <a:r>
              <a:rPr lang="en-US" altLang="it-IT" sz="1200" b="0" dirty="0" err="1">
                <a:solidFill>
                  <a:schemeClr val="tx1"/>
                </a:solidFill>
              </a:rPr>
              <a:t>meno</a:t>
            </a:r>
            <a:r>
              <a:rPr lang="en-US" altLang="it-IT" sz="1200" b="0" dirty="0">
                <a:solidFill>
                  <a:schemeClr val="tx1"/>
                </a:solidFill>
              </a:rPr>
              <a:t> </a:t>
            </a:r>
            <a:r>
              <a:rPr lang="en-US" altLang="it-IT" sz="1200" b="0" dirty="0" err="1">
                <a:solidFill>
                  <a:schemeClr val="tx1"/>
                </a:solidFill>
              </a:rPr>
              <a:t>probabile</a:t>
            </a:r>
            <a:r>
              <a:rPr lang="en-US" altLang="it-IT" sz="1200" b="0" dirty="0">
                <a:solidFill>
                  <a:schemeClr val="tx1"/>
                </a:solidFill>
              </a:rPr>
              <a:t> la </a:t>
            </a:r>
            <a:r>
              <a:rPr lang="en-US" altLang="it-IT" sz="1200" b="0" dirty="0" err="1">
                <a:solidFill>
                  <a:schemeClr val="tx1"/>
                </a:solidFill>
              </a:rPr>
              <a:t>scelta</a:t>
            </a:r>
            <a:r>
              <a:rPr lang="en-US" altLang="it-IT" sz="1200" b="0" dirty="0">
                <a:solidFill>
                  <a:schemeClr val="tx1"/>
                </a:solidFill>
              </a:rPr>
              <a:t>, </a:t>
            </a:r>
            <a:r>
              <a:rPr lang="en-US" altLang="it-IT" sz="1200" b="0" dirty="0" err="1">
                <a:solidFill>
                  <a:schemeClr val="tx1"/>
                </a:solidFill>
              </a:rPr>
              <a:t>facendo</a:t>
            </a:r>
            <a:r>
              <a:rPr lang="en-US" altLang="it-IT" sz="1200" b="0" dirty="0">
                <a:solidFill>
                  <a:schemeClr val="tx1"/>
                </a:solidFill>
              </a:rPr>
              <a:t> in modo tale da </a:t>
            </a:r>
            <a:r>
              <a:rPr lang="en-US" altLang="it-IT" sz="1200" b="0" dirty="0" err="1">
                <a:solidFill>
                  <a:schemeClr val="tx1"/>
                </a:solidFill>
              </a:rPr>
              <a:t>esplorare</a:t>
            </a:r>
            <a:r>
              <a:rPr lang="en-US" altLang="it-IT" sz="1200" b="0" dirty="0">
                <a:solidFill>
                  <a:schemeClr val="tx1"/>
                </a:solidFill>
              </a:rPr>
              <a:t> sempre prima la </a:t>
            </a:r>
            <a:r>
              <a:rPr lang="en-US" altLang="it-IT" sz="1200" b="0" dirty="0" err="1">
                <a:solidFill>
                  <a:schemeClr val="tx1"/>
                </a:solidFill>
              </a:rPr>
              <a:t>strada</a:t>
            </a:r>
            <a:r>
              <a:rPr lang="en-US" altLang="it-IT" sz="1200" b="0" dirty="0">
                <a:solidFill>
                  <a:schemeClr val="tx1"/>
                </a:solidFill>
              </a:rPr>
              <a:t> con </a:t>
            </a:r>
            <a:r>
              <a:rPr lang="en-US" altLang="it-IT" sz="1200" b="0" dirty="0" err="1">
                <a:solidFill>
                  <a:schemeClr val="tx1"/>
                </a:solidFill>
              </a:rPr>
              <a:t>nuovi</a:t>
            </a:r>
            <a:r>
              <a:rPr lang="en-US" altLang="it-IT" sz="1200" b="0" dirty="0">
                <a:solidFill>
                  <a:schemeClr val="tx1"/>
                </a:solidFill>
              </a:rPr>
              <a:t> nodi, e di </a:t>
            </a:r>
            <a:r>
              <a:rPr lang="en-US" altLang="it-IT" sz="1200" b="0" dirty="0" err="1">
                <a:solidFill>
                  <a:schemeClr val="tx1"/>
                </a:solidFill>
              </a:rPr>
              <a:t>evitare</a:t>
            </a:r>
            <a:r>
              <a:rPr lang="en-US" altLang="it-IT" sz="1200" b="0" dirty="0">
                <a:solidFill>
                  <a:schemeClr val="tx1"/>
                </a:solidFill>
              </a:rPr>
              <a:t> una </a:t>
            </a:r>
            <a:r>
              <a:rPr lang="en-US" altLang="it-IT" sz="1200" b="0" dirty="0" err="1">
                <a:solidFill>
                  <a:schemeClr val="tx1"/>
                </a:solidFill>
              </a:rPr>
              <a:t>situazione</a:t>
            </a:r>
            <a:r>
              <a:rPr lang="en-US" altLang="it-IT" sz="1200" b="0" dirty="0">
                <a:solidFill>
                  <a:schemeClr val="tx1"/>
                </a:solidFill>
              </a:rPr>
              <a:t> di </a:t>
            </a:r>
            <a:r>
              <a:rPr lang="en-US" altLang="it-IT" sz="1200" b="0" dirty="0" err="1">
                <a:solidFill>
                  <a:schemeClr val="tx1"/>
                </a:solidFill>
              </a:rPr>
              <a:t>stallo</a:t>
            </a:r>
            <a:r>
              <a:rPr lang="en-US" altLang="it-IT" sz="1200" b="0" dirty="0">
                <a:solidFill>
                  <a:schemeClr val="tx1"/>
                </a:solidFill>
              </a:rPr>
              <a:t> </a:t>
            </a:r>
            <a:r>
              <a:rPr lang="en-US" altLang="it-IT" sz="1200" b="0" dirty="0" err="1">
                <a:solidFill>
                  <a:schemeClr val="tx1"/>
                </a:solidFill>
              </a:rPr>
              <a:t>prematura</a:t>
            </a:r>
            <a:r>
              <a:rPr lang="en-US" altLang="it-IT" sz="1200" b="0" dirty="0">
                <a:solidFill>
                  <a:schemeClr val="tx1"/>
                </a:solidFill>
              </a:rPr>
              <a:t>.</a:t>
            </a:r>
          </a:p>
          <a:p>
            <a:pPr marL="0" indent="0">
              <a:lnSpc>
                <a:spcPct val="90000"/>
              </a:lnSpc>
              <a:buNone/>
            </a:pPr>
            <a:endParaRPr lang="en-US" altLang="it-IT" sz="1200" b="0" dirty="0">
              <a:solidFill>
                <a:schemeClr val="tx1"/>
              </a:solidFill>
            </a:endParaRPr>
          </a:p>
        </p:txBody>
      </p:sp>
      <p:grpSp>
        <p:nvGrpSpPr>
          <p:cNvPr id="5" name="Gruppo 4">
            <a:extLst>
              <a:ext uri="{FF2B5EF4-FFF2-40B4-BE49-F238E27FC236}">
                <a16:creationId xmlns:a16="http://schemas.microsoft.com/office/drawing/2014/main" id="{AD19F4F9-62D8-404E-BAC5-4E2732DFF45C}"/>
              </a:ext>
            </a:extLst>
          </p:cNvPr>
          <p:cNvGrpSpPr/>
          <p:nvPr/>
        </p:nvGrpSpPr>
        <p:grpSpPr>
          <a:xfrm>
            <a:off x="5724128" y="1645098"/>
            <a:ext cx="2779896" cy="1854892"/>
            <a:chOff x="3821799" y="1101141"/>
            <a:chExt cx="4980471" cy="3031750"/>
          </a:xfrm>
        </p:grpSpPr>
        <p:sp>
          <p:nvSpPr>
            <p:cNvPr id="6" name="Ovale 5">
              <a:extLst>
                <a:ext uri="{FF2B5EF4-FFF2-40B4-BE49-F238E27FC236}">
                  <a16:creationId xmlns:a16="http://schemas.microsoft.com/office/drawing/2014/main" id="{1B991154-08A5-4AF1-9791-7395D8032289}"/>
                </a:ext>
              </a:extLst>
            </p:cNvPr>
            <p:cNvSpPr/>
            <p:nvPr/>
          </p:nvSpPr>
          <p:spPr bwMode="auto">
            <a:xfrm>
              <a:off x="3897496" y="362443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0</a:t>
              </a:r>
            </a:p>
          </p:txBody>
        </p:sp>
        <p:sp>
          <p:nvSpPr>
            <p:cNvPr id="7" name="Ovale 6">
              <a:extLst>
                <a:ext uri="{FF2B5EF4-FFF2-40B4-BE49-F238E27FC236}">
                  <a16:creationId xmlns:a16="http://schemas.microsoft.com/office/drawing/2014/main" id="{6DF0A195-F9F0-4E25-B9CA-6162AEB397A9}"/>
                </a:ext>
              </a:extLst>
            </p:cNvPr>
            <p:cNvSpPr/>
            <p:nvPr/>
          </p:nvSpPr>
          <p:spPr bwMode="auto">
            <a:xfrm>
              <a:off x="5139584" y="2915094"/>
              <a:ext cx="508453" cy="50845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2</a:t>
              </a:r>
            </a:p>
          </p:txBody>
        </p:sp>
        <p:sp>
          <p:nvSpPr>
            <p:cNvPr id="9" name="Ovale 8">
              <a:extLst>
                <a:ext uri="{FF2B5EF4-FFF2-40B4-BE49-F238E27FC236}">
                  <a16:creationId xmlns:a16="http://schemas.microsoft.com/office/drawing/2014/main" id="{B5AEBD1F-185C-4455-8584-37E694CB794E}"/>
                </a:ext>
              </a:extLst>
            </p:cNvPr>
            <p:cNvSpPr/>
            <p:nvPr/>
          </p:nvSpPr>
          <p:spPr bwMode="auto">
            <a:xfrm>
              <a:off x="6412651" y="3497214"/>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3</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10" name="Ovale 9">
              <a:extLst>
                <a:ext uri="{FF2B5EF4-FFF2-40B4-BE49-F238E27FC236}">
                  <a16:creationId xmlns:a16="http://schemas.microsoft.com/office/drawing/2014/main" id="{2E7C0475-3C09-46FE-803B-D5F57CB63D6B}"/>
                </a:ext>
              </a:extLst>
            </p:cNvPr>
            <p:cNvSpPr/>
            <p:nvPr/>
          </p:nvSpPr>
          <p:spPr bwMode="auto">
            <a:xfrm>
              <a:off x="6890396" y="2197809"/>
              <a:ext cx="508454" cy="50845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5</a:t>
              </a:r>
            </a:p>
          </p:txBody>
        </p:sp>
        <p:sp>
          <p:nvSpPr>
            <p:cNvPr id="11" name="Ovale 10">
              <a:extLst>
                <a:ext uri="{FF2B5EF4-FFF2-40B4-BE49-F238E27FC236}">
                  <a16:creationId xmlns:a16="http://schemas.microsoft.com/office/drawing/2014/main" id="{D3CE776F-7130-449B-AB04-B0E101883D62}"/>
                </a:ext>
              </a:extLst>
            </p:cNvPr>
            <p:cNvSpPr/>
            <p:nvPr/>
          </p:nvSpPr>
          <p:spPr bwMode="auto">
            <a:xfrm>
              <a:off x="8054280" y="1458173"/>
              <a:ext cx="508454" cy="50845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9</a:t>
              </a:r>
            </a:p>
          </p:txBody>
        </p:sp>
        <p:sp>
          <p:nvSpPr>
            <p:cNvPr id="12" name="Ovale 11">
              <a:extLst>
                <a:ext uri="{FF2B5EF4-FFF2-40B4-BE49-F238E27FC236}">
                  <a16:creationId xmlns:a16="http://schemas.microsoft.com/office/drawing/2014/main" id="{B6D49DBE-30FD-4B08-BC5D-68BA171BF143}"/>
                </a:ext>
              </a:extLst>
            </p:cNvPr>
            <p:cNvSpPr/>
            <p:nvPr/>
          </p:nvSpPr>
          <p:spPr bwMode="auto">
            <a:xfrm>
              <a:off x="5765520" y="1101141"/>
              <a:ext cx="508454"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200" b="1" i="0" u="none" strike="noStrike" cap="none" normalizeH="0" baseline="0" dirty="0">
                  <a:solidFill>
                    <a:schemeClr val="tx1"/>
                  </a:solidFill>
                  <a:effectLst/>
                  <a:latin typeface="Georgia" panose="02040502050405020303" pitchFamily="18" charset="0"/>
                </a:rPr>
                <a:t>8</a:t>
              </a:r>
            </a:p>
          </p:txBody>
        </p:sp>
        <p:sp>
          <p:nvSpPr>
            <p:cNvPr id="13" name="Ovale 12">
              <a:extLst>
                <a:ext uri="{FF2B5EF4-FFF2-40B4-BE49-F238E27FC236}">
                  <a16:creationId xmlns:a16="http://schemas.microsoft.com/office/drawing/2014/main" id="{E36E27E9-16C6-44E6-A246-7A737F38C0EE}"/>
                </a:ext>
              </a:extLst>
            </p:cNvPr>
            <p:cNvSpPr/>
            <p:nvPr/>
          </p:nvSpPr>
          <p:spPr bwMode="auto">
            <a:xfrm>
              <a:off x="3944047" y="1966626"/>
              <a:ext cx="508454" cy="508453"/>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1</a:t>
              </a:r>
              <a:endParaRPr kumimoji="0" lang="it-IT" sz="1200" b="1" i="0" u="none" strike="noStrike" cap="none" normalizeH="0" baseline="0" dirty="0">
                <a:solidFill>
                  <a:schemeClr val="tx1"/>
                </a:solidFill>
                <a:effectLst/>
                <a:latin typeface="Georgia" panose="02040502050405020303" pitchFamily="18" charset="0"/>
              </a:endParaRPr>
            </a:p>
          </p:txBody>
        </p:sp>
        <p:sp>
          <p:nvSpPr>
            <p:cNvPr id="14" name="Ovale 13">
              <a:extLst>
                <a:ext uri="{FF2B5EF4-FFF2-40B4-BE49-F238E27FC236}">
                  <a16:creationId xmlns:a16="http://schemas.microsoft.com/office/drawing/2014/main" id="{4160FEF7-2420-4F9C-A181-08ADA194E409}"/>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200" dirty="0">
                  <a:solidFill>
                    <a:schemeClr val="tx1"/>
                  </a:solidFill>
                  <a:latin typeface="Georgia" panose="02040502050405020303" pitchFamily="18" charset="0"/>
                </a:rPr>
                <a:t>6</a:t>
              </a:r>
              <a:endParaRPr kumimoji="0" lang="it-IT" sz="1200" b="1" i="0" u="none" strike="noStrike" cap="none" normalizeH="0" baseline="0" dirty="0">
                <a:solidFill>
                  <a:schemeClr val="tx1"/>
                </a:solidFill>
                <a:effectLst/>
                <a:latin typeface="Georgia" panose="02040502050405020303" pitchFamily="18" charset="0"/>
              </a:endParaRPr>
            </a:p>
          </p:txBody>
        </p:sp>
        <p:cxnSp>
          <p:nvCxnSpPr>
            <p:cNvPr id="15" name="Connettore diritto 14">
              <a:extLst>
                <a:ext uri="{FF2B5EF4-FFF2-40B4-BE49-F238E27FC236}">
                  <a16:creationId xmlns:a16="http://schemas.microsoft.com/office/drawing/2014/main" id="{1DE1AB81-4E06-46EA-85BA-4D9C3DA06193}"/>
                </a:ext>
              </a:extLst>
            </p:cNvPr>
            <p:cNvCxnSpPr>
              <a:cxnSpLocks/>
              <a:stCxn id="6" idx="0"/>
              <a:endCxn id="13" idx="4"/>
            </p:cNvCxnSpPr>
            <p:nvPr/>
          </p:nvCxnSpPr>
          <p:spPr bwMode="auto">
            <a:xfrm flipV="1">
              <a:off x="4151723" y="2475079"/>
              <a:ext cx="46551" cy="114935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6" name="Connettore diritto 15">
              <a:extLst>
                <a:ext uri="{FF2B5EF4-FFF2-40B4-BE49-F238E27FC236}">
                  <a16:creationId xmlns:a16="http://schemas.microsoft.com/office/drawing/2014/main" id="{43AA21AE-2546-487D-A70B-0AB996B801AB}"/>
                </a:ext>
              </a:extLst>
            </p:cNvPr>
            <p:cNvCxnSpPr>
              <a:cxnSpLocks/>
              <a:stCxn id="12" idx="2"/>
              <a:endCxn id="13" idx="6"/>
            </p:cNvCxnSpPr>
            <p:nvPr/>
          </p:nvCxnSpPr>
          <p:spPr bwMode="auto">
            <a:xfrm flipH="1">
              <a:off x="4452501" y="1355369"/>
              <a:ext cx="1313020" cy="865485"/>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7" name="Connettore diritto 16">
              <a:extLst>
                <a:ext uri="{FF2B5EF4-FFF2-40B4-BE49-F238E27FC236}">
                  <a16:creationId xmlns:a16="http://schemas.microsoft.com/office/drawing/2014/main" id="{FBCDD880-980C-4493-984C-D3A815D9A27D}"/>
                </a:ext>
              </a:extLst>
            </p:cNvPr>
            <p:cNvCxnSpPr>
              <a:cxnSpLocks/>
              <a:stCxn id="6" idx="6"/>
              <a:endCxn id="7" idx="3"/>
            </p:cNvCxnSpPr>
            <p:nvPr/>
          </p:nvCxnSpPr>
          <p:spPr bwMode="auto">
            <a:xfrm flipV="1">
              <a:off x="4405949" y="3349087"/>
              <a:ext cx="808096" cy="52957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Connettore diritto 17">
              <a:extLst>
                <a:ext uri="{FF2B5EF4-FFF2-40B4-BE49-F238E27FC236}">
                  <a16:creationId xmlns:a16="http://schemas.microsoft.com/office/drawing/2014/main" id="{58BA0FC7-727A-4464-8576-4A96323E8B9E}"/>
                </a:ext>
              </a:extLst>
            </p:cNvPr>
            <p:cNvCxnSpPr>
              <a:cxnSpLocks/>
              <a:stCxn id="14" idx="1"/>
              <a:endCxn id="10" idx="5"/>
            </p:cNvCxnSpPr>
            <p:nvPr/>
          </p:nvCxnSpPr>
          <p:spPr bwMode="auto">
            <a:xfrm flipH="1" flipV="1">
              <a:off x="7324389" y="2631802"/>
              <a:ext cx="852995" cy="769023"/>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9" name="Connettore diritto 18">
              <a:extLst>
                <a:ext uri="{FF2B5EF4-FFF2-40B4-BE49-F238E27FC236}">
                  <a16:creationId xmlns:a16="http://schemas.microsoft.com/office/drawing/2014/main" id="{26814E86-4C13-476D-A7AB-FC24B1B86E9B}"/>
                </a:ext>
              </a:extLst>
            </p:cNvPr>
            <p:cNvCxnSpPr>
              <a:cxnSpLocks/>
              <a:stCxn id="7" idx="5"/>
              <a:endCxn id="9" idx="2"/>
            </p:cNvCxnSpPr>
            <p:nvPr/>
          </p:nvCxnSpPr>
          <p:spPr bwMode="auto">
            <a:xfrm>
              <a:off x="5573577" y="3349087"/>
              <a:ext cx="839074" cy="40235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Connettore diritto 19">
              <a:extLst>
                <a:ext uri="{FF2B5EF4-FFF2-40B4-BE49-F238E27FC236}">
                  <a16:creationId xmlns:a16="http://schemas.microsoft.com/office/drawing/2014/main" id="{A497E4BA-0AAD-42FB-BC68-DB663E12AB05}"/>
                </a:ext>
              </a:extLst>
            </p:cNvPr>
            <p:cNvCxnSpPr>
              <a:cxnSpLocks/>
              <a:stCxn id="12" idx="3"/>
              <a:endCxn id="7" idx="0"/>
            </p:cNvCxnSpPr>
            <p:nvPr/>
          </p:nvCxnSpPr>
          <p:spPr bwMode="auto">
            <a:xfrm flipH="1">
              <a:off x="5393811" y="1535133"/>
              <a:ext cx="446170" cy="1379961"/>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EDF20903-21F3-4D52-9B14-A1C0FE03DBBE}"/>
                </a:ext>
              </a:extLst>
            </p:cNvPr>
            <p:cNvCxnSpPr>
              <a:cxnSpLocks/>
              <a:stCxn id="14" idx="7"/>
              <a:endCxn id="11" idx="4"/>
            </p:cNvCxnSpPr>
            <p:nvPr/>
          </p:nvCxnSpPr>
          <p:spPr bwMode="auto">
            <a:xfrm flipH="1" flipV="1">
              <a:off x="8308506" y="1966626"/>
              <a:ext cx="228410" cy="1434198"/>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Connettore diritto 21">
              <a:extLst>
                <a:ext uri="{FF2B5EF4-FFF2-40B4-BE49-F238E27FC236}">
                  <a16:creationId xmlns:a16="http://schemas.microsoft.com/office/drawing/2014/main" id="{521FD6CE-DB03-430C-8413-540CD473FC55}"/>
                </a:ext>
              </a:extLst>
            </p:cNvPr>
            <p:cNvCxnSpPr>
              <a:cxnSpLocks/>
              <a:stCxn id="12" idx="5"/>
              <a:endCxn id="10" idx="1"/>
            </p:cNvCxnSpPr>
            <p:nvPr/>
          </p:nvCxnSpPr>
          <p:spPr bwMode="auto">
            <a:xfrm>
              <a:off x="6199513" y="1535133"/>
              <a:ext cx="765344" cy="737138"/>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3" name="Connettore diritto 22">
              <a:extLst>
                <a:ext uri="{FF2B5EF4-FFF2-40B4-BE49-F238E27FC236}">
                  <a16:creationId xmlns:a16="http://schemas.microsoft.com/office/drawing/2014/main" id="{4F4FF580-A595-4519-91D0-8F68C87D0F31}"/>
                </a:ext>
              </a:extLst>
            </p:cNvPr>
            <p:cNvCxnSpPr>
              <a:cxnSpLocks/>
              <a:stCxn id="9" idx="5"/>
              <a:endCxn id="14" idx="2"/>
            </p:cNvCxnSpPr>
            <p:nvPr/>
          </p:nvCxnSpPr>
          <p:spPr bwMode="auto">
            <a:xfrm flipV="1">
              <a:off x="6846644" y="3580591"/>
              <a:ext cx="1256280" cy="35061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Connettore diritto 23">
              <a:extLst>
                <a:ext uri="{FF2B5EF4-FFF2-40B4-BE49-F238E27FC236}">
                  <a16:creationId xmlns:a16="http://schemas.microsoft.com/office/drawing/2014/main" id="{0BB0BC1D-14AF-4D85-B176-95F441B1E29A}"/>
                </a:ext>
              </a:extLst>
            </p:cNvPr>
            <p:cNvCxnSpPr>
              <a:cxnSpLocks/>
              <a:stCxn id="12" idx="6"/>
              <a:endCxn id="11" idx="2"/>
            </p:cNvCxnSpPr>
            <p:nvPr/>
          </p:nvCxnSpPr>
          <p:spPr bwMode="auto">
            <a:xfrm>
              <a:off x="6273974" y="1355369"/>
              <a:ext cx="1780306" cy="357032"/>
            </a:xfrm>
            <a:prstGeom prst="line">
              <a:avLst/>
            </a:prstGeom>
            <a:ln w="6350">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5" name="Rectangle 3">
              <a:extLst>
                <a:ext uri="{FF2B5EF4-FFF2-40B4-BE49-F238E27FC236}">
                  <a16:creationId xmlns:a16="http://schemas.microsoft.com/office/drawing/2014/main" id="{815DFF63-3B69-4E01-948C-5E667C51176F}"/>
                </a:ext>
              </a:extLst>
            </p:cNvPr>
            <p:cNvSpPr txBox="1">
              <a:spLocks noChangeArrowheads="1"/>
            </p:cNvSpPr>
            <p:nvPr/>
          </p:nvSpPr>
          <p:spPr bwMode="auto">
            <a:xfrm>
              <a:off x="3821799" y="2822715"/>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26" name="Rectangle 3">
              <a:extLst>
                <a:ext uri="{FF2B5EF4-FFF2-40B4-BE49-F238E27FC236}">
                  <a16:creationId xmlns:a16="http://schemas.microsoft.com/office/drawing/2014/main" id="{379896A2-AC28-41D9-8305-9669A50FA850}"/>
                </a:ext>
              </a:extLst>
            </p:cNvPr>
            <p:cNvSpPr txBox="1">
              <a:spLocks noChangeArrowheads="1"/>
            </p:cNvSpPr>
            <p:nvPr/>
          </p:nvSpPr>
          <p:spPr bwMode="auto">
            <a:xfrm>
              <a:off x="6964857" y="1175602"/>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27" name="Rectangle 3">
              <a:extLst>
                <a:ext uri="{FF2B5EF4-FFF2-40B4-BE49-F238E27FC236}">
                  <a16:creationId xmlns:a16="http://schemas.microsoft.com/office/drawing/2014/main" id="{3F012FF6-D1AC-4F84-AEF8-91F77AA9D7D2}"/>
                </a:ext>
              </a:extLst>
            </p:cNvPr>
            <p:cNvSpPr txBox="1">
              <a:spLocks noChangeArrowheads="1"/>
            </p:cNvSpPr>
            <p:nvPr/>
          </p:nvSpPr>
          <p:spPr bwMode="auto">
            <a:xfrm>
              <a:off x="5543790" y="3444018"/>
              <a:ext cx="599659" cy="2869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10</a:t>
              </a:r>
            </a:p>
          </p:txBody>
        </p:sp>
        <p:sp>
          <p:nvSpPr>
            <p:cNvPr id="28" name="Rectangle 3">
              <a:extLst>
                <a:ext uri="{FF2B5EF4-FFF2-40B4-BE49-F238E27FC236}">
                  <a16:creationId xmlns:a16="http://schemas.microsoft.com/office/drawing/2014/main" id="{CF4228C2-D8DA-4AD8-A602-866BCAD3DF12}"/>
                </a:ext>
              </a:extLst>
            </p:cNvPr>
            <p:cNvSpPr txBox="1">
              <a:spLocks noChangeArrowheads="1"/>
            </p:cNvSpPr>
            <p:nvPr/>
          </p:nvSpPr>
          <p:spPr bwMode="auto">
            <a:xfrm>
              <a:off x="4813113" y="3580589"/>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8</a:t>
              </a:r>
            </a:p>
          </p:txBody>
        </p:sp>
        <p:sp>
          <p:nvSpPr>
            <p:cNvPr id="29" name="Rectangle 3">
              <a:extLst>
                <a:ext uri="{FF2B5EF4-FFF2-40B4-BE49-F238E27FC236}">
                  <a16:creationId xmlns:a16="http://schemas.microsoft.com/office/drawing/2014/main" id="{967167CB-5816-45AE-9AAE-AA327F404C07}"/>
                </a:ext>
              </a:extLst>
            </p:cNvPr>
            <p:cNvSpPr txBox="1">
              <a:spLocks noChangeArrowheads="1"/>
            </p:cNvSpPr>
            <p:nvPr/>
          </p:nvSpPr>
          <p:spPr bwMode="auto">
            <a:xfrm>
              <a:off x="5862500" y="224455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7</a:t>
              </a:r>
            </a:p>
          </p:txBody>
        </p:sp>
        <p:sp>
          <p:nvSpPr>
            <p:cNvPr id="30" name="Rectangle 3">
              <a:extLst>
                <a:ext uri="{FF2B5EF4-FFF2-40B4-BE49-F238E27FC236}">
                  <a16:creationId xmlns:a16="http://schemas.microsoft.com/office/drawing/2014/main" id="{80FCDB2A-7D4F-447C-B0AC-26F8132D8A1C}"/>
                </a:ext>
              </a:extLst>
            </p:cNvPr>
            <p:cNvSpPr txBox="1">
              <a:spLocks noChangeArrowheads="1"/>
            </p:cNvSpPr>
            <p:nvPr/>
          </p:nvSpPr>
          <p:spPr bwMode="auto">
            <a:xfrm>
              <a:off x="6755897" y="2969557"/>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3</a:t>
              </a:r>
            </a:p>
          </p:txBody>
        </p:sp>
        <p:sp>
          <p:nvSpPr>
            <p:cNvPr id="31" name="Rectangle 3">
              <a:extLst>
                <a:ext uri="{FF2B5EF4-FFF2-40B4-BE49-F238E27FC236}">
                  <a16:creationId xmlns:a16="http://schemas.microsoft.com/office/drawing/2014/main" id="{FB638245-0F6E-4E58-8185-7699A9FB0157}"/>
                </a:ext>
              </a:extLst>
            </p:cNvPr>
            <p:cNvSpPr txBox="1">
              <a:spLocks noChangeArrowheads="1"/>
            </p:cNvSpPr>
            <p:nvPr/>
          </p:nvSpPr>
          <p:spPr bwMode="auto">
            <a:xfrm>
              <a:off x="7566585" y="2712541"/>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2</a:t>
              </a:r>
            </a:p>
          </p:txBody>
        </p:sp>
        <p:sp>
          <p:nvSpPr>
            <p:cNvPr id="32" name="Rectangle 3">
              <a:extLst>
                <a:ext uri="{FF2B5EF4-FFF2-40B4-BE49-F238E27FC236}">
                  <a16:creationId xmlns:a16="http://schemas.microsoft.com/office/drawing/2014/main" id="{F9D837FD-E095-4CB0-BCEC-F492C5A385C7}"/>
                </a:ext>
              </a:extLst>
            </p:cNvPr>
            <p:cNvSpPr txBox="1">
              <a:spLocks noChangeArrowheads="1"/>
            </p:cNvSpPr>
            <p:nvPr/>
          </p:nvSpPr>
          <p:spPr bwMode="auto">
            <a:xfrm>
              <a:off x="6496446" y="1595466"/>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a:t>
              </a:r>
            </a:p>
          </p:txBody>
        </p:sp>
        <p:sp>
          <p:nvSpPr>
            <p:cNvPr id="34" name="Rectangle 3">
              <a:extLst>
                <a:ext uri="{FF2B5EF4-FFF2-40B4-BE49-F238E27FC236}">
                  <a16:creationId xmlns:a16="http://schemas.microsoft.com/office/drawing/2014/main" id="{7C994DFE-0B5F-4E9D-9DAD-B2D15382BA84}"/>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cxnSp>
          <p:nvCxnSpPr>
            <p:cNvPr id="35" name="Connettore diritto 34">
              <a:extLst>
                <a:ext uri="{FF2B5EF4-FFF2-40B4-BE49-F238E27FC236}">
                  <a16:creationId xmlns:a16="http://schemas.microsoft.com/office/drawing/2014/main" id="{05958691-EA94-424C-ABF0-3BC814B31A47}"/>
                </a:ext>
              </a:extLst>
            </p:cNvPr>
            <p:cNvCxnSpPr>
              <a:cxnSpLocks/>
              <a:stCxn id="13" idx="5"/>
              <a:endCxn id="7" idx="2"/>
            </p:cNvCxnSpPr>
            <p:nvPr/>
          </p:nvCxnSpPr>
          <p:spPr bwMode="auto">
            <a:xfrm>
              <a:off x="4378040" y="2400618"/>
              <a:ext cx="761544" cy="768704"/>
            </a:xfrm>
            <a:prstGeom prst="line">
              <a:avLst/>
            </a:prstGeom>
            <a:ln w="6350">
              <a:solidFill>
                <a:srgbClr val="C75806"/>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 name="Connettore diritto 35">
              <a:extLst>
                <a:ext uri="{FF2B5EF4-FFF2-40B4-BE49-F238E27FC236}">
                  <a16:creationId xmlns:a16="http://schemas.microsoft.com/office/drawing/2014/main" id="{7CD2F716-5299-4A3C-9339-D1C136201472}"/>
                </a:ext>
              </a:extLst>
            </p:cNvPr>
            <p:cNvCxnSpPr>
              <a:cxnSpLocks/>
              <a:stCxn id="9" idx="0"/>
              <a:endCxn id="10" idx="3"/>
            </p:cNvCxnSpPr>
            <p:nvPr/>
          </p:nvCxnSpPr>
          <p:spPr bwMode="auto">
            <a:xfrm flipV="1">
              <a:off x="6666878" y="2631802"/>
              <a:ext cx="297980" cy="8654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7" name="Rectangle 3">
              <a:extLst>
                <a:ext uri="{FF2B5EF4-FFF2-40B4-BE49-F238E27FC236}">
                  <a16:creationId xmlns:a16="http://schemas.microsoft.com/office/drawing/2014/main" id="{023D1E1E-7970-4024-9CA2-229DA5C2893B}"/>
                </a:ext>
              </a:extLst>
            </p:cNvPr>
            <p:cNvSpPr txBox="1">
              <a:spLocks noChangeArrowheads="1"/>
            </p:cNvSpPr>
            <p:nvPr/>
          </p:nvSpPr>
          <p:spPr bwMode="auto">
            <a:xfrm>
              <a:off x="7463966" y="1904124"/>
              <a:ext cx="599659" cy="3404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15</a:t>
              </a:r>
            </a:p>
          </p:txBody>
        </p:sp>
        <p:sp>
          <p:nvSpPr>
            <p:cNvPr id="38" name="Rectangle 3">
              <a:extLst>
                <a:ext uri="{FF2B5EF4-FFF2-40B4-BE49-F238E27FC236}">
                  <a16:creationId xmlns:a16="http://schemas.microsoft.com/office/drawing/2014/main" id="{6787FE5F-9C67-469F-AC05-937E73EC6AA5}"/>
                </a:ext>
              </a:extLst>
            </p:cNvPr>
            <p:cNvSpPr txBox="1">
              <a:spLocks noChangeArrowheads="1"/>
            </p:cNvSpPr>
            <p:nvPr/>
          </p:nvSpPr>
          <p:spPr bwMode="auto">
            <a:xfrm>
              <a:off x="4791237" y="1523914"/>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4</a:t>
              </a:r>
            </a:p>
          </p:txBody>
        </p:sp>
        <p:sp>
          <p:nvSpPr>
            <p:cNvPr id="39" name="Rectangle 3">
              <a:extLst>
                <a:ext uri="{FF2B5EF4-FFF2-40B4-BE49-F238E27FC236}">
                  <a16:creationId xmlns:a16="http://schemas.microsoft.com/office/drawing/2014/main" id="{B047A031-9B26-424D-A9BB-7243AF63656D}"/>
                </a:ext>
              </a:extLst>
            </p:cNvPr>
            <p:cNvSpPr txBox="1">
              <a:spLocks noChangeArrowheads="1"/>
            </p:cNvSpPr>
            <p:nvPr/>
          </p:nvSpPr>
          <p:spPr bwMode="auto">
            <a:xfrm>
              <a:off x="7351928" y="3716720"/>
              <a:ext cx="445120" cy="29368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5</a:t>
              </a:r>
            </a:p>
          </p:txBody>
        </p:sp>
        <p:sp>
          <p:nvSpPr>
            <p:cNvPr id="40" name="Rectangle 3">
              <a:extLst>
                <a:ext uri="{FF2B5EF4-FFF2-40B4-BE49-F238E27FC236}">
                  <a16:creationId xmlns:a16="http://schemas.microsoft.com/office/drawing/2014/main" id="{7E339BC5-51E4-4D06-B0D3-367576C268C1}"/>
                </a:ext>
              </a:extLst>
            </p:cNvPr>
            <p:cNvSpPr txBox="1">
              <a:spLocks noChangeArrowheads="1"/>
            </p:cNvSpPr>
            <p:nvPr/>
          </p:nvSpPr>
          <p:spPr bwMode="auto">
            <a:xfrm>
              <a:off x="4648696" y="2499587"/>
              <a:ext cx="445120" cy="2936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000" b="0" dirty="0">
                  <a:solidFill>
                    <a:srgbClr val="C75806"/>
                  </a:solidFill>
                </a:rPr>
                <a:t>6</a:t>
              </a:r>
            </a:p>
          </p:txBody>
        </p:sp>
      </p:grpSp>
      <p:sp>
        <p:nvSpPr>
          <p:cNvPr id="51" name="Rectangle 3">
            <a:extLst>
              <a:ext uri="{FF2B5EF4-FFF2-40B4-BE49-F238E27FC236}">
                <a16:creationId xmlns:a16="http://schemas.microsoft.com/office/drawing/2014/main" id="{04BE30AF-A956-4AD3-9BC2-266BEF0AFEA4}"/>
              </a:ext>
            </a:extLst>
          </p:cNvPr>
          <p:cNvSpPr txBox="1">
            <a:spLocks noChangeArrowheads="1"/>
          </p:cNvSpPr>
          <p:nvPr/>
        </p:nvSpPr>
        <p:spPr bwMode="auto">
          <a:xfrm>
            <a:off x="6649283" y="1092886"/>
            <a:ext cx="1617746" cy="34953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a:solidFill>
                  <a:srgbClr val="325D8C"/>
                </a:solidFill>
              </a:rPr>
              <a:t>Mi </a:t>
            </a:r>
            <a:r>
              <a:rPr lang="en-US" altLang="it-IT" sz="1100" b="0" dirty="0" err="1">
                <a:solidFill>
                  <a:srgbClr val="325D8C"/>
                </a:solidFill>
              </a:rPr>
              <a:t>trovo</a:t>
            </a:r>
            <a:r>
              <a:rPr lang="en-US" altLang="it-IT" sz="1100" b="0" dirty="0">
                <a:solidFill>
                  <a:srgbClr val="325D8C"/>
                </a:solidFill>
              </a:rPr>
              <a:t> </a:t>
            </a:r>
            <a:r>
              <a:rPr lang="en-US" altLang="it-IT" sz="1100" b="0" dirty="0" err="1">
                <a:solidFill>
                  <a:srgbClr val="325D8C"/>
                </a:solidFill>
              </a:rPr>
              <a:t>nel</a:t>
            </a:r>
            <a:r>
              <a:rPr lang="en-US" altLang="it-IT" sz="1100" b="0" dirty="0">
                <a:solidFill>
                  <a:srgbClr val="325D8C"/>
                </a:solidFill>
              </a:rPr>
              <a:t> </a:t>
            </a:r>
            <a:r>
              <a:rPr lang="en-US" altLang="it-IT" sz="1100" b="0" dirty="0" err="1">
                <a:solidFill>
                  <a:srgbClr val="325D8C"/>
                </a:solidFill>
              </a:rPr>
              <a:t>nodo</a:t>
            </a:r>
            <a:r>
              <a:rPr lang="en-US" altLang="it-IT" sz="1100" b="0" dirty="0">
                <a:solidFill>
                  <a:srgbClr val="325D8C"/>
                </a:solidFill>
              </a:rPr>
              <a:t> 8, e tutti </a:t>
            </a:r>
            <a:r>
              <a:rPr lang="en-US" altLang="it-IT" sz="1100" b="0" dirty="0" err="1">
                <a:solidFill>
                  <a:srgbClr val="325D8C"/>
                </a:solidFill>
              </a:rPr>
              <a:t>i</a:t>
            </a:r>
            <a:r>
              <a:rPr lang="en-US" altLang="it-IT" sz="1100" b="0" dirty="0">
                <a:solidFill>
                  <a:srgbClr val="325D8C"/>
                </a:solidFill>
              </a:rPr>
              <a:t> </a:t>
            </a:r>
            <a:r>
              <a:rPr lang="en-US" altLang="it-IT" sz="1100" b="0" dirty="0" err="1">
                <a:solidFill>
                  <a:srgbClr val="325D8C"/>
                </a:solidFill>
              </a:rPr>
              <a:t>suoi</a:t>
            </a:r>
            <a:r>
              <a:rPr lang="en-US" altLang="it-IT" sz="1100" b="0" dirty="0">
                <a:solidFill>
                  <a:srgbClr val="325D8C"/>
                </a:solidFill>
              </a:rPr>
              <a:t> </a:t>
            </a:r>
            <a:r>
              <a:rPr lang="en-US" altLang="it-IT" sz="1100" b="0" dirty="0" err="1">
                <a:solidFill>
                  <a:srgbClr val="325D8C"/>
                </a:solidFill>
              </a:rPr>
              <a:t>vicini</a:t>
            </a:r>
            <a:r>
              <a:rPr lang="en-US" altLang="it-IT" sz="1100" b="0" dirty="0">
                <a:solidFill>
                  <a:srgbClr val="325D8C"/>
                </a:solidFill>
              </a:rPr>
              <a:t> </a:t>
            </a:r>
            <a:r>
              <a:rPr lang="en-US" altLang="it-IT" sz="1100" b="0" dirty="0" err="1">
                <a:solidFill>
                  <a:srgbClr val="325D8C"/>
                </a:solidFill>
              </a:rPr>
              <a:t>sono</a:t>
            </a:r>
            <a:r>
              <a:rPr lang="en-US" altLang="it-IT" sz="1100" b="0" dirty="0">
                <a:solidFill>
                  <a:srgbClr val="325D8C"/>
                </a:solidFill>
              </a:rPr>
              <a:t> </a:t>
            </a:r>
            <a:r>
              <a:rPr lang="en-US" altLang="it-IT" sz="1100" b="0" dirty="0" err="1">
                <a:solidFill>
                  <a:srgbClr val="325D8C"/>
                </a:solidFill>
              </a:rPr>
              <a:t>già</a:t>
            </a:r>
            <a:r>
              <a:rPr lang="en-US" altLang="it-IT" sz="1100" b="0" dirty="0">
                <a:solidFill>
                  <a:srgbClr val="325D8C"/>
                </a:solidFill>
              </a:rPr>
              <a:t> </a:t>
            </a:r>
            <a:r>
              <a:rPr lang="en-US" altLang="it-IT" sz="1100" b="0" dirty="0" err="1">
                <a:solidFill>
                  <a:srgbClr val="325D8C"/>
                </a:solidFill>
              </a:rPr>
              <a:t>stati</a:t>
            </a:r>
            <a:r>
              <a:rPr lang="en-US" altLang="it-IT" sz="1100" b="0" dirty="0">
                <a:solidFill>
                  <a:srgbClr val="325D8C"/>
                </a:solidFill>
              </a:rPr>
              <a:t> </a:t>
            </a:r>
            <a:r>
              <a:rPr lang="en-US" altLang="it-IT" sz="1100" b="0" dirty="0" err="1">
                <a:solidFill>
                  <a:srgbClr val="325D8C"/>
                </a:solidFill>
              </a:rPr>
              <a:t>visitati</a:t>
            </a:r>
            <a:endParaRPr lang="en-US" altLang="it-IT" sz="1200" i="1" dirty="0">
              <a:solidFill>
                <a:srgbClr val="325D8C"/>
              </a:solidFill>
            </a:endParaRPr>
          </a:p>
        </p:txBody>
      </p:sp>
      <p:sp>
        <p:nvSpPr>
          <p:cNvPr id="52" name="Ovale 115">
            <a:extLst>
              <a:ext uri="{FF2B5EF4-FFF2-40B4-BE49-F238E27FC236}">
                <a16:creationId xmlns:a16="http://schemas.microsoft.com/office/drawing/2014/main" id="{DCADF113-BC8C-4AE1-BB56-3B90EF263CC3}"/>
              </a:ext>
            </a:extLst>
          </p:cNvPr>
          <p:cNvSpPr/>
          <p:nvPr/>
        </p:nvSpPr>
        <p:spPr bwMode="auto">
          <a:xfrm rot="179254">
            <a:off x="5641322" y="1561591"/>
            <a:ext cx="1475382" cy="2053063"/>
          </a:xfrm>
          <a:custGeom>
            <a:avLst/>
            <a:gdLst>
              <a:gd name="connsiteX0" fmla="*/ 0 w 474422"/>
              <a:gd name="connsiteY0" fmla="*/ 738710 h 1477420"/>
              <a:gd name="connsiteX1" fmla="*/ 237211 w 474422"/>
              <a:gd name="connsiteY1" fmla="*/ 0 h 1477420"/>
              <a:gd name="connsiteX2" fmla="*/ 474422 w 474422"/>
              <a:gd name="connsiteY2" fmla="*/ 738710 h 1477420"/>
              <a:gd name="connsiteX3" fmla="*/ 237211 w 474422"/>
              <a:gd name="connsiteY3" fmla="*/ 1477420 h 1477420"/>
              <a:gd name="connsiteX4" fmla="*/ 0 w 474422"/>
              <a:gd name="connsiteY4" fmla="*/ 738710 h 1477420"/>
              <a:gd name="connsiteX0" fmla="*/ 0 w 437467"/>
              <a:gd name="connsiteY0" fmla="*/ 738784 h 1477561"/>
              <a:gd name="connsiteX1" fmla="*/ 237211 w 437467"/>
              <a:gd name="connsiteY1" fmla="*/ 74 h 1477561"/>
              <a:gd name="connsiteX2" fmla="*/ 437467 w 437467"/>
              <a:gd name="connsiteY2" fmla="*/ 705495 h 1477561"/>
              <a:gd name="connsiteX3" fmla="*/ 237211 w 437467"/>
              <a:gd name="connsiteY3" fmla="*/ 1477494 h 1477561"/>
              <a:gd name="connsiteX4" fmla="*/ 0 w 437467"/>
              <a:gd name="connsiteY4" fmla="*/ 738784 h 1477561"/>
              <a:gd name="connsiteX0" fmla="*/ 47105 w 1300640"/>
              <a:gd name="connsiteY0" fmla="*/ 382137 h 1120888"/>
              <a:gd name="connsiteX1" fmla="*/ 1296369 w 1300640"/>
              <a:gd name="connsiteY1" fmla="*/ 6169 h 1120888"/>
              <a:gd name="connsiteX2" fmla="*/ 484572 w 1300640"/>
              <a:gd name="connsiteY2" fmla="*/ 348848 h 1120888"/>
              <a:gd name="connsiteX3" fmla="*/ 284316 w 1300640"/>
              <a:gd name="connsiteY3" fmla="*/ 1120847 h 1120888"/>
              <a:gd name="connsiteX4" fmla="*/ 47105 w 1300640"/>
              <a:gd name="connsiteY4" fmla="*/ 382137 h 1120888"/>
              <a:gd name="connsiteX0" fmla="*/ 47105 w 1411324"/>
              <a:gd name="connsiteY0" fmla="*/ 814704 h 1553455"/>
              <a:gd name="connsiteX1" fmla="*/ 1296369 w 1411324"/>
              <a:gd name="connsiteY1" fmla="*/ 438736 h 1553455"/>
              <a:gd name="connsiteX2" fmla="*/ 484572 w 1411324"/>
              <a:gd name="connsiteY2" fmla="*/ 781415 h 1553455"/>
              <a:gd name="connsiteX3" fmla="*/ 284316 w 1411324"/>
              <a:gd name="connsiteY3" fmla="*/ 1553414 h 1553455"/>
              <a:gd name="connsiteX4" fmla="*/ 47105 w 1411324"/>
              <a:gd name="connsiteY4" fmla="*/ 814704 h 1553455"/>
              <a:gd name="connsiteX0" fmla="*/ 77572 w 1112588"/>
              <a:gd name="connsiteY0" fmla="*/ 57979 h 1404887"/>
              <a:gd name="connsiteX1" fmla="*/ 1111413 w 1112588"/>
              <a:gd name="connsiteY1" fmla="*/ 277858 h 1404887"/>
              <a:gd name="connsiteX2" fmla="*/ 299616 w 1112588"/>
              <a:gd name="connsiteY2" fmla="*/ 620537 h 1404887"/>
              <a:gd name="connsiteX3" fmla="*/ 99360 w 1112588"/>
              <a:gd name="connsiteY3" fmla="*/ 1392536 h 1404887"/>
              <a:gd name="connsiteX4" fmla="*/ 77572 w 1112588"/>
              <a:gd name="connsiteY4" fmla="*/ 57979 h 1404887"/>
              <a:gd name="connsiteX0" fmla="*/ 135153 w 1170169"/>
              <a:gd name="connsiteY0" fmla="*/ 57979 h 1407539"/>
              <a:gd name="connsiteX1" fmla="*/ 1168994 w 1170169"/>
              <a:gd name="connsiteY1" fmla="*/ 277858 h 1407539"/>
              <a:gd name="connsiteX2" fmla="*/ 357197 w 1170169"/>
              <a:gd name="connsiteY2" fmla="*/ 620537 h 1407539"/>
              <a:gd name="connsiteX3" fmla="*/ 156941 w 1170169"/>
              <a:gd name="connsiteY3" fmla="*/ 1392536 h 1407539"/>
              <a:gd name="connsiteX4" fmla="*/ 135153 w 1170169"/>
              <a:gd name="connsiteY4" fmla="*/ 57979 h 1407539"/>
              <a:gd name="connsiteX0" fmla="*/ 142281 w 1291090"/>
              <a:gd name="connsiteY0" fmla="*/ 3835 h 1353395"/>
              <a:gd name="connsiteX1" fmla="*/ 1290050 w 1291090"/>
              <a:gd name="connsiteY1" fmla="*/ 922109 h 1353395"/>
              <a:gd name="connsiteX2" fmla="*/ 364325 w 1291090"/>
              <a:gd name="connsiteY2" fmla="*/ 566393 h 1353395"/>
              <a:gd name="connsiteX3" fmla="*/ 164069 w 1291090"/>
              <a:gd name="connsiteY3" fmla="*/ 1338392 h 1353395"/>
              <a:gd name="connsiteX4" fmla="*/ 142281 w 1291090"/>
              <a:gd name="connsiteY4" fmla="*/ 3835 h 1353395"/>
              <a:gd name="connsiteX0" fmla="*/ 142281 w 1312110"/>
              <a:gd name="connsiteY0" fmla="*/ 4523 h 1354083"/>
              <a:gd name="connsiteX1" fmla="*/ 1290050 w 1312110"/>
              <a:gd name="connsiteY1" fmla="*/ 922797 h 1354083"/>
              <a:gd name="connsiteX2" fmla="*/ 364325 w 1312110"/>
              <a:gd name="connsiteY2" fmla="*/ 567081 h 1354083"/>
              <a:gd name="connsiteX3" fmla="*/ 164069 w 1312110"/>
              <a:gd name="connsiteY3" fmla="*/ 1339080 h 1354083"/>
              <a:gd name="connsiteX4" fmla="*/ 142281 w 1312110"/>
              <a:gd name="connsiteY4" fmla="*/ 4523 h 1354083"/>
              <a:gd name="connsiteX0" fmla="*/ 124373 w 1300783"/>
              <a:gd name="connsiteY0" fmla="*/ 40465 h 1390025"/>
              <a:gd name="connsiteX1" fmla="*/ 979984 w 1300783"/>
              <a:gd name="connsiteY1" fmla="*/ 400170 h 1390025"/>
              <a:gd name="connsiteX2" fmla="*/ 1272142 w 1300783"/>
              <a:gd name="connsiteY2" fmla="*/ 958739 h 1390025"/>
              <a:gd name="connsiteX3" fmla="*/ 346417 w 1300783"/>
              <a:gd name="connsiteY3" fmla="*/ 603023 h 1390025"/>
              <a:gd name="connsiteX4" fmla="*/ 146161 w 1300783"/>
              <a:gd name="connsiteY4" fmla="*/ 1375022 h 1390025"/>
              <a:gd name="connsiteX5" fmla="*/ 124373 w 1300783"/>
              <a:gd name="connsiteY5" fmla="*/ 40465 h 1390025"/>
              <a:gd name="connsiteX0" fmla="*/ 62890 w 1239300"/>
              <a:gd name="connsiteY0" fmla="*/ 41327 h 1404989"/>
              <a:gd name="connsiteX1" fmla="*/ 918501 w 1239300"/>
              <a:gd name="connsiteY1" fmla="*/ 401032 h 1404989"/>
              <a:gd name="connsiteX2" fmla="*/ 1210659 w 1239300"/>
              <a:gd name="connsiteY2" fmla="*/ 959601 h 1404989"/>
              <a:gd name="connsiteX3" fmla="*/ 284934 w 1239300"/>
              <a:gd name="connsiteY3" fmla="*/ 603885 h 1404989"/>
              <a:gd name="connsiteX4" fmla="*/ 212214 w 1239300"/>
              <a:gd name="connsiteY4" fmla="*/ 1390358 h 1404989"/>
              <a:gd name="connsiteX5" fmla="*/ 62890 w 1239300"/>
              <a:gd name="connsiteY5" fmla="*/ 41327 h 1404989"/>
              <a:gd name="connsiteX0" fmla="*/ 103620 w 1280030"/>
              <a:gd name="connsiteY0" fmla="*/ 41327 h 1390392"/>
              <a:gd name="connsiteX1" fmla="*/ 959231 w 1280030"/>
              <a:gd name="connsiteY1" fmla="*/ 401032 h 1390392"/>
              <a:gd name="connsiteX2" fmla="*/ 1251389 w 1280030"/>
              <a:gd name="connsiteY2" fmla="*/ 959601 h 1390392"/>
              <a:gd name="connsiteX3" fmla="*/ 325664 w 1280030"/>
              <a:gd name="connsiteY3" fmla="*/ 603885 h 1390392"/>
              <a:gd name="connsiteX4" fmla="*/ 252944 w 1280030"/>
              <a:gd name="connsiteY4" fmla="*/ 1390358 h 1390392"/>
              <a:gd name="connsiteX5" fmla="*/ 103620 w 1280030"/>
              <a:gd name="connsiteY5" fmla="*/ 41327 h 1390392"/>
              <a:gd name="connsiteX0" fmla="*/ 35606 w 1203619"/>
              <a:gd name="connsiteY0" fmla="*/ 41327 h 1400837"/>
              <a:gd name="connsiteX1" fmla="*/ 891217 w 1203619"/>
              <a:gd name="connsiteY1" fmla="*/ 401032 h 1400837"/>
              <a:gd name="connsiteX2" fmla="*/ 1183375 w 1203619"/>
              <a:gd name="connsiteY2" fmla="*/ 959601 h 1400837"/>
              <a:gd name="connsiteX3" fmla="*/ 397036 w 1203619"/>
              <a:gd name="connsiteY3" fmla="*/ 575481 h 1400837"/>
              <a:gd name="connsiteX4" fmla="*/ 184930 w 1203619"/>
              <a:gd name="connsiteY4" fmla="*/ 1390358 h 1400837"/>
              <a:gd name="connsiteX5" fmla="*/ 35606 w 1203619"/>
              <a:gd name="connsiteY5" fmla="*/ 41327 h 1400837"/>
              <a:gd name="connsiteX0" fmla="*/ 35606 w 1203619"/>
              <a:gd name="connsiteY0" fmla="*/ 41327 h 1401199"/>
              <a:gd name="connsiteX1" fmla="*/ 891217 w 1203619"/>
              <a:gd name="connsiteY1" fmla="*/ 401032 h 1401199"/>
              <a:gd name="connsiteX2" fmla="*/ 1183375 w 1203619"/>
              <a:gd name="connsiteY2" fmla="*/ 959601 h 1401199"/>
              <a:gd name="connsiteX3" fmla="*/ 397036 w 1203619"/>
              <a:gd name="connsiteY3" fmla="*/ 575481 h 1401199"/>
              <a:gd name="connsiteX4" fmla="*/ 184930 w 1203619"/>
              <a:gd name="connsiteY4" fmla="*/ 1390358 h 1401199"/>
              <a:gd name="connsiteX5" fmla="*/ 35606 w 1203619"/>
              <a:gd name="connsiteY5" fmla="*/ 41327 h 1401199"/>
              <a:gd name="connsiteX0" fmla="*/ 59386 w 1227399"/>
              <a:gd name="connsiteY0" fmla="*/ 41327 h 1393754"/>
              <a:gd name="connsiteX1" fmla="*/ 914997 w 1227399"/>
              <a:gd name="connsiteY1" fmla="*/ 401032 h 1393754"/>
              <a:gd name="connsiteX2" fmla="*/ 1207155 w 1227399"/>
              <a:gd name="connsiteY2" fmla="*/ 959601 h 1393754"/>
              <a:gd name="connsiteX3" fmla="*/ 420816 w 1227399"/>
              <a:gd name="connsiteY3" fmla="*/ 575481 h 1393754"/>
              <a:gd name="connsiteX4" fmla="*/ 208710 w 1227399"/>
              <a:gd name="connsiteY4" fmla="*/ 1390358 h 1393754"/>
              <a:gd name="connsiteX5" fmla="*/ 59386 w 1227399"/>
              <a:gd name="connsiteY5" fmla="*/ 41327 h 1393754"/>
              <a:gd name="connsiteX0" fmla="*/ 116574 w 1284587"/>
              <a:gd name="connsiteY0" fmla="*/ 78546 h 1430973"/>
              <a:gd name="connsiteX1" fmla="*/ 972185 w 1284587"/>
              <a:gd name="connsiteY1" fmla="*/ 438251 h 1430973"/>
              <a:gd name="connsiteX2" fmla="*/ 1264343 w 1284587"/>
              <a:gd name="connsiteY2" fmla="*/ 996820 h 1430973"/>
              <a:gd name="connsiteX3" fmla="*/ 478004 w 1284587"/>
              <a:gd name="connsiteY3" fmla="*/ 612700 h 1430973"/>
              <a:gd name="connsiteX4" fmla="*/ 265898 w 1284587"/>
              <a:gd name="connsiteY4" fmla="*/ 1427577 h 1430973"/>
              <a:gd name="connsiteX5" fmla="*/ 116574 w 1284587"/>
              <a:gd name="connsiteY5" fmla="*/ 78546 h 1430973"/>
              <a:gd name="connsiteX0" fmla="*/ 97709 w 1265722"/>
              <a:gd name="connsiteY0" fmla="*/ 134995 h 1487422"/>
              <a:gd name="connsiteX1" fmla="*/ 953320 w 1265722"/>
              <a:gd name="connsiteY1" fmla="*/ 494700 h 1487422"/>
              <a:gd name="connsiteX2" fmla="*/ 1245478 w 1265722"/>
              <a:gd name="connsiteY2" fmla="*/ 1053269 h 1487422"/>
              <a:gd name="connsiteX3" fmla="*/ 459139 w 1265722"/>
              <a:gd name="connsiteY3" fmla="*/ 669149 h 1487422"/>
              <a:gd name="connsiteX4" fmla="*/ 247033 w 1265722"/>
              <a:gd name="connsiteY4" fmla="*/ 1484026 h 1487422"/>
              <a:gd name="connsiteX5" fmla="*/ 97709 w 1265722"/>
              <a:gd name="connsiteY5" fmla="*/ 134995 h 1487422"/>
              <a:gd name="connsiteX0" fmla="*/ 97709 w 1320133"/>
              <a:gd name="connsiteY0" fmla="*/ 134995 h 1487422"/>
              <a:gd name="connsiteX1" fmla="*/ 953320 w 1320133"/>
              <a:gd name="connsiteY1" fmla="*/ 494700 h 1487422"/>
              <a:gd name="connsiteX2" fmla="*/ 1245478 w 1320133"/>
              <a:gd name="connsiteY2" fmla="*/ 1053269 h 1487422"/>
              <a:gd name="connsiteX3" fmla="*/ 459139 w 1320133"/>
              <a:gd name="connsiteY3" fmla="*/ 669149 h 1487422"/>
              <a:gd name="connsiteX4" fmla="*/ 247033 w 1320133"/>
              <a:gd name="connsiteY4" fmla="*/ 1484026 h 1487422"/>
              <a:gd name="connsiteX5" fmla="*/ 97709 w 1320133"/>
              <a:gd name="connsiteY5" fmla="*/ 134995 h 1487422"/>
              <a:gd name="connsiteX0" fmla="*/ 97709 w 1196360"/>
              <a:gd name="connsiteY0" fmla="*/ 134995 h 1487422"/>
              <a:gd name="connsiteX1" fmla="*/ 953320 w 1196360"/>
              <a:gd name="connsiteY1" fmla="*/ 494700 h 1487422"/>
              <a:gd name="connsiteX2" fmla="*/ 1091369 w 1196360"/>
              <a:gd name="connsiteY2" fmla="*/ 934531 h 1487422"/>
              <a:gd name="connsiteX3" fmla="*/ 459139 w 1196360"/>
              <a:gd name="connsiteY3" fmla="*/ 669149 h 1487422"/>
              <a:gd name="connsiteX4" fmla="*/ 247033 w 1196360"/>
              <a:gd name="connsiteY4" fmla="*/ 1484026 h 1487422"/>
              <a:gd name="connsiteX5" fmla="*/ 97709 w 1196360"/>
              <a:gd name="connsiteY5" fmla="*/ 134995 h 1487422"/>
              <a:gd name="connsiteX0" fmla="*/ 97709 w 1536526"/>
              <a:gd name="connsiteY0" fmla="*/ 320504 h 1672931"/>
              <a:gd name="connsiteX1" fmla="*/ 953320 w 1536526"/>
              <a:gd name="connsiteY1" fmla="*/ 680209 h 1672931"/>
              <a:gd name="connsiteX2" fmla="*/ 1535226 w 1536526"/>
              <a:gd name="connsiteY2" fmla="*/ 4485 h 1672931"/>
              <a:gd name="connsiteX3" fmla="*/ 1091369 w 1536526"/>
              <a:gd name="connsiteY3" fmla="*/ 1120040 h 1672931"/>
              <a:gd name="connsiteX4" fmla="*/ 459139 w 1536526"/>
              <a:gd name="connsiteY4" fmla="*/ 854658 h 1672931"/>
              <a:gd name="connsiteX5" fmla="*/ 247033 w 1536526"/>
              <a:gd name="connsiteY5" fmla="*/ 1669535 h 1672931"/>
              <a:gd name="connsiteX6" fmla="*/ 97709 w 1536526"/>
              <a:gd name="connsiteY6" fmla="*/ 320504 h 1672931"/>
              <a:gd name="connsiteX0" fmla="*/ 97709 w 1536526"/>
              <a:gd name="connsiteY0" fmla="*/ 333334 h 1685761"/>
              <a:gd name="connsiteX1" fmla="*/ 953320 w 1536526"/>
              <a:gd name="connsiteY1" fmla="*/ 693039 h 1685761"/>
              <a:gd name="connsiteX2" fmla="*/ 1535226 w 1536526"/>
              <a:gd name="connsiteY2" fmla="*/ 17315 h 1685761"/>
              <a:gd name="connsiteX3" fmla="*/ 1091369 w 1536526"/>
              <a:gd name="connsiteY3" fmla="*/ 1132870 h 1685761"/>
              <a:gd name="connsiteX4" fmla="*/ 459139 w 1536526"/>
              <a:gd name="connsiteY4" fmla="*/ 867488 h 1685761"/>
              <a:gd name="connsiteX5" fmla="*/ 247033 w 1536526"/>
              <a:gd name="connsiteY5" fmla="*/ 1682365 h 1685761"/>
              <a:gd name="connsiteX6" fmla="*/ 97709 w 1536526"/>
              <a:gd name="connsiteY6" fmla="*/ 333334 h 1685761"/>
              <a:gd name="connsiteX0" fmla="*/ 97709 w 1607188"/>
              <a:gd name="connsiteY0" fmla="*/ 333334 h 1685761"/>
              <a:gd name="connsiteX1" fmla="*/ 953320 w 1607188"/>
              <a:gd name="connsiteY1" fmla="*/ 693039 h 1685761"/>
              <a:gd name="connsiteX2" fmla="*/ 1535226 w 1607188"/>
              <a:gd name="connsiteY2" fmla="*/ 17315 h 1685761"/>
              <a:gd name="connsiteX3" fmla="*/ 1091369 w 1607188"/>
              <a:gd name="connsiteY3" fmla="*/ 1132870 h 1685761"/>
              <a:gd name="connsiteX4" fmla="*/ 459139 w 1607188"/>
              <a:gd name="connsiteY4" fmla="*/ 867488 h 1685761"/>
              <a:gd name="connsiteX5" fmla="*/ 247033 w 1607188"/>
              <a:gd name="connsiteY5" fmla="*/ 1682365 h 1685761"/>
              <a:gd name="connsiteX6" fmla="*/ 97709 w 1607188"/>
              <a:gd name="connsiteY6" fmla="*/ 333334 h 1685761"/>
              <a:gd name="connsiteX0" fmla="*/ 97709 w 1590629"/>
              <a:gd name="connsiteY0" fmla="*/ 408670 h 1761097"/>
              <a:gd name="connsiteX1" fmla="*/ 953320 w 1590629"/>
              <a:gd name="connsiteY1" fmla="*/ 768375 h 1761097"/>
              <a:gd name="connsiteX2" fmla="*/ 1517145 w 1590629"/>
              <a:gd name="connsiteY2" fmla="*/ 16118 h 1761097"/>
              <a:gd name="connsiteX3" fmla="*/ 1091369 w 1590629"/>
              <a:gd name="connsiteY3" fmla="*/ 1208206 h 1761097"/>
              <a:gd name="connsiteX4" fmla="*/ 459139 w 1590629"/>
              <a:gd name="connsiteY4" fmla="*/ 942824 h 1761097"/>
              <a:gd name="connsiteX5" fmla="*/ 247033 w 1590629"/>
              <a:gd name="connsiteY5" fmla="*/ 1757701 h 1761097"/>
              <a:gd name="connsiteX6" fmla="*/ 97709 w 1590629"/>
              <a:gd name="connsiteY6" fmla="*/ 408670 h 1761097"/>
              <a:gd name="connsiteX0" fmla="*/ 97709 w 1505132"/>
              <a:gd name="connsiteY0" fmla="*/ 466314 h 1818741"/>
              <a:gd name="connsiteX1" fmla="*/ 953320 w 1505132"/>
              <a:gd name="connsiteY1" fmla="*/ 826019 h 1818741"/>
              <a:gd name="connsiteX2" fmla="*/ 1422530 w 1505132"/>
              <a:gd name="connsiteY2" fmla="*/ 15310 h 1818741"/>
              <a:gd name="connsiteX3" fmla="*/ 1091369 w 1505132"/>
              <a:gd name="connsiteY3" fmla="*/ 1265850 h 1818741"/>
              <a:gd name="connsiteX4" fmla="*/ 459139 w 1505132"/>
              <a:gd name="connsiteY4" fmla="*/ 1000468 h 1818741"/>
              <a:gd name="connsiteX5" fmla="*/ 247033 w 1505132"/>
              <a:gd name="connsiteY5" fmla="*/ 1815345 h 1818741"/>
              <a:gd name="connsiteX6" fmla="*/ 97709 w 1505132"/>
              <a:gd name="connsiteY6" fmla="*/ 466314 h 1818741"/>
              <a:gd name="connsiteX0" fmla="*/ 97709 w 1475382"/>
              <a:gd name="connsiteY0" fmla="*/ 701448 h 2053875"/>
              <a:gd name="connsiteX1" fmla="*/ 953320 w 1475382"/>
              <a:gd name="connsiteY1" fmla="*/ 1061153 h 2053875"/>
              <a:gd name="connsiteX2" fmla="*/ 1388993 w 1475382"/>
              <a:gd name="connsiteY2" fmla="*/ 12718 h 2053875"/>
              <a:gd name="connsiteX3" fmla="*/ 1091369 w 1475382"/>
              <a:gd name="connsiteY3" fmla="*/ 1500984 h 2053875"/>
              <a:gd name="connsiteX4" fmla="*/ 459139 w 1475382"/>
              <a:gd name="connsiteY4" fmla="*/ 1235602 h 2053875"/>
              <a:gd name="connsiteX5" fmla="*/ 247033 w 1475382"/>
              <a:gd name="connsiteY5" fmla="*/ 2050479 h 2053875"/>
              <a:gd name="connsiteX6" fmla="*/ 97709 w 1475382"/>
              <a:gd name="connsiteY6" fmla="*/ 701448 h 2053875"/>
              <a:gd name="connsiteX0" fmla="*/ 97709 w 1475382"/>
              <a:gd name="connsiteY0" fmla="*/ 700636 h 2053063"/>
              <a:gd name="connsiteX1" fmla="*/ 953320 w 1475382"/>
              <a:gd name="connsiteY1" fmla="*/ 1060341 h 2053063"/>
              <a:gd name="connsiteX2" fmla="*/ 1388993 w 1475382"/>
              <a:gd name="connsiteY2" fmla="*/ 11906 h 2053063"/>
              <a:gd name="connsiteX3" fmla="*/ 1091369 w 1475382"/>
              <a:gd name="connsiteY3" fmla="*/ 1500172 h 2053063"/>
              <a:gd name="connsiteX4" fmla="*/ 459139 w 1475382"/>
              <a:gd name="connsiteY4" fmla="*/ 1234790 h 2053063"/>
              <a:gd name="connsiteX5" fmla="*/ 247033 w 1475382"/>
              <a:gd name="connsiteY5" fmla="*/ 2049667 h 2053063"/>
              <a:gd name="connsiteX6" fmla="*/ 97709 w 1475382"/>
              <a:gd name="connsiteY6" fmla="*/ 700636 h 205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5382" h="2053063">
                <a:moveTo>
                  <a:pt x="97709" y="700636"/>
                </a:moveTo>
                <a:cubicBezTo>
                  <a:pt x="301667" y="298814"/>
                  <a:pt x="762025" y="907295"/>
                  <a:pt x="953320" y="1060341"/>
                </a:cubicBezTo>
                <a:cubicBezTo>
                  <a:pt x="1135228" y="1162115"/>
                  <a:pt x="925346" y="-137010"/>
                  <a:pt x="1388993" y="11906"/>
                </a:cubicBezTo>
                <a:cubicBezTo>
                  <a:pt x="1651560" y="86795"/>
                  <a:pt x="1246345" y="1296358"/>
                  <a:pt x="1091369" y="1500172"/>
                </a:cubicBezTo>
                <a:cubicBezTo>
                  <a:pt x="936393" y="1703986"/>
                  <a:pt x="459139" y="826812"/>
                  <a:pt x="459139" y="1234790"/>
                </a:cubicBezTo>
                <a:cubicBezTo>
                  <a:pt x="481313" y="1662741"/>
                  <a:pt x="452948" y="2095873"/>
                  <a:pt x="247033" y="2049667"/>
                </a:cubicBezTo>
                <a:cubicBezTo>
                  <a:pt x="41118" y="2003461"/>
                  <a:pt x="-106249" y="1102458"/>
                  <a:pt x="97709" y="700636"/>
                </a:cubicBezTo>
                <a:close/>
              </a:path>
            </a:pathLst>
          </a:cu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53" name="Rectangle 3">
            <a:extLst>
              <a:ext uri="{FF2B5EF4-FFF2-40B4-BE49-F238E27FC236}">
                <a16:creationId xmlns:a16="http://schemas.microsoft.com/office/drawing/2014/main" id="{3544ED52-82AB-47CE-B025-18D058A90377}"/>
              </a:ext>
            </a:extLst>
          </p:cNvPr>
          <p:cNvSpPr txBox="1">
            <a:spLocks noChangeArrowheads="1"/>
          </p:cNvSpPr>
          <p:nvPr/>
        </p:nvSpPr>
        <p:spPr bwMode="auto">
          <a:xfrm>
            <a:off x="5560476" y="1718607"/>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endParaRPr lang="en-US" altLang="it-IT" sz="1200" i="1" dirty="0">
              <a:solidFill>
                <a:srgbClr val="325D8C"/>
              </a:solidFill>
            </a:endParaRPr>
          </a:p>
        </p:txBody>
      </p:sp>
      <p:sp>
        <p:nvSpPr>
          <p:cNvPr id="54" name="Ovale 115">
            <a:extLst>
              <a:ext uri="{FF2B5EF4-FFF2-40B4-BE49-F238E27FC236}">
                <a16:creationId xmlns:a16="http://schemas.microsoft.com/office/drawing/2014/main" id="{4D2A259D-D667-40C9-A7DA-86FB96D58B43}"/>
              </a:ext>
            </a:extLst>
          </p:cNvPr>
          <p:cNvSpPr/>
          <p:nvPr/>
        </p:nvSpPr>
        <p:spPr bwMode="auto">
          <a:xfrm rot="179254">
            <a:off x="5622831" y="1610363"/>
            <a:ext cx="2173071" cy="2053063"/>
          </a:xfrm>
          <a:custGeom>
            <a:avLst/>
            <a:gdLst>
              <a:gd name="connsiteX0" fmla="*/ 0 w 474422"/>
              <a:gd name="connsiteY0" fmla="*/ 738710 h 1477420"/>
              <a:gd name="connsiteX1" fmla="*/ 237211 w 474422"/>
              <a:gd name="connsiteY1" fmla="*/ 0 h 1477420"/>
              <a:gd name="connsiteX2" fmla="*/ 474422 w 474422"/>
              <a:gd name="connsiteY2" fmla="*/ 738710 h 1477420"/>
              <a:gd name="connsiteX3" fmla="*/ 237211 w 474422"/>
              <a:gd name="connsiteY3" fmla="*/ 1477420 h 1477420"/>
              <a:gd name="connsiteX4" fmla="*/ 0 w 474422"/>
              <a:gd name="connsiteY4" fmla="*/ 738710 h 1477420"/>
              <a:gd name="connsiteX0" fmla="*/ 0 w 437467"/>
              <a:gd name="connsiteY0" fmla="*/ 738784 h 1477561"/>
              <a:gd name="connsiteX1" fmla="*/ 237211 w 437467"/>
              <a:gd name="connsiteY1" fmla="*/ 74 h 1477561"/>
              <a:gd name="connsiteX2" fmla="*/ 437467 w 437467"/>
              <a:gd name="connsiteY2" fmla="*/ 705495 h 1477561"/>
              <a:gd name="connsiteX3" fmla="*/ 237211 w 437467"/>
              <a:gd name="connsiteY3" fmla="*/ 1477494 h 1477561"/>
              <a:gd name="connsiteX4" fmla="*/ 0 w 437467"/>
              <a:gd name="connsiteY4" fmla="*/ 738784 h 1477561"/>
              <a:gd name="connsiteX0" fmla="*/ 47105 w 1300640"/>
              <a:gd name="connsiteY0" fmla="*/ 382137 h 1120888"/>
              <a:gd name="connsiteX1" fmla="*/ 1296369 w 1300640"/>
              <a:gd name="connsiteY1" fmla="*/ 6169 h 1120888"/>
              <a:gd name="connsiteX2" fmla="*/ 484572 w 1300640"/>
              <a:gd name="connsiteY2" fmla="*/ 348848 h 1120888"/>
              <a:gd name="connsiteX3" fmla="*/ 284316 w 1300640"/>
              <a:gd name="connsiteY3" fmla="*/ 1120847 h 1120888"/>
              <a:gd name="connsiteX4" fmla="*/ 47105 w 1300640"/>
              <a:gd name="connsiteY4" fmla="*/ 382137 h 1120888"/>
              <a:gd name="connsiteX0" fmla="*/ 47105 w 1411324"/>
              <a:gd name="connsiteY0" fmla="*/ 814704 h 1553455"/>
              <a:gd name="connsiteX1" fmla="*/ 1296369 w 1411324"/>
              <a:gd name="connsiteY1" fmla="*/ 438736 h 1553455"/>
              <a:gd name="connsiteX2" fmla="*/ 484572 w 1411324"/>
              <a:gd name="connsiteY2" fmla="*/ 781415 h 1553455"/>
              <a:gd name="connsiteX3" fmla="*/ 284316 w 1411324"/>
              <a:gd name="connsiteY3" fmla="*/ 1553414 h 1553455"/>
              <a:gd name="connsiteX4" fmla="*/ 47105 w 1411324"/>
              <a:gd name="connsiteY4" fmla="*/ 814704 h 1553455"/>
              <a:gd name="connsiteX0" fmla="*/ 77572 w 1112588"/>
              <a:gd name="connsiteY0" fmla="*/ 57979 h 1404887"/>
              <a:gd name="connsiteX1" fmla="*/ 1111413 w 1112588"/>
              <a:gd name="connsiteY1" fmla="*/ 277858 h 1404887"/>
              <a:gd name="connsiteX2" fmla="*/ 299616 w 1112588"/>
              <a:gd name="connsiteY2" fmla="*/ 620537 h 1404887"/>
              <a:gd name="connsiteX3" fmla="*/ 99360 w 1112588"/>
              <a:gd name="connsiteY3" fmla="*/ 1392536 h 1404887"/>
              <a:gd name="connsiteX4" fmla="*/ 77572 w 1112588"/>
              <a:gd name="connsiteY4" fmla="*/ 57979 h 1404887"/>
              <a:gd name="connsiteX0" fmla="*/ 135153 w 1170169"/>
              <a:gd name="connsiteY0" fmla="*/ 57979 h 1407539"/>
              <a:gd name="connsiteX1" fmla="*/ 1168994 w 1170169"/>
              <a:gd name="connsiteY1" fmla="*/ 277858 h 1407539"/>
              <a:gd name="connsiteX2" fmla="*/ 357197 w 1170169"/>
              <a:gd name="connsiteY2" fmla="*/ 620537 h 1407539"/>
              <a:gd name="connsiteX3" fmla="*/ 156941 w 1170169"/>
              <a:gd name="connsiteY3" fmla="*/ 1392536 h 1407539"/>
              <a:gd name="connsiteX4" fmla="*/ 135153 w 1170169"/>
              <a:gd name="connsiteY4" fmla="*/ 57979 h 1407539"/>
              <a:gd name="connsiteX0" fmla="*/ 142281 w 1291090"/>
              <a:gd name="connsiteY0" fmla="*/ 3835 h 1353395"/>
              <a:gd name="connsiteX1" fmla="*/ 1290050 w 1291090"/>
              <a:gd name="connsiteY1" fmla="*/ 922109 h 1353395"/>
              <a:gd name="connsiteX2" fmla="*/ 364325 w 1291090"/>
              <a:gd name="connsiteY2" fmla="*/ 566393 h 1353395"/>
              <a:gd name="connsiteX3" fmla="*/ 164069 w 1291090"/>
              <a:gd name="connsiteY3" fmla="*/ 1338392 h 1353395"/>
              <a:gd name="connsiteX4" fmla="*/ 142281 w 1291090"/>
              <a:gd name="connsiteY4" fmla="*/ 3835 h 1353395"/>
              <a:gd name="connsiteX0" fmla="*/ 142281 w 1312110"/>
              <a:gd name="connsiteY0" fmla="*/ 4523 h 1354083"/>
              <a:gd name="connsiteX1" fmla="*/ 1290050 w 1312110"/>
              <a:gd name="connsiteY1" fmla="*/ 922797 h 1354083"/>
              <a:gd name="connsiteX2" fmla="*/ 364325 w 1312110"/>
              <a:gd name="connsiteY2" fmla="*/ 567081 h 1354083"/>
              <a:gd name="connsiteX3" fmla="*/ 164069 w 1312110"/>
              <a:gd name="connsiteY3" fmla="*/ 1339080 h 1354083"/>
              <a:gd name="connsiteX4" fmla="*/ 142281 w 1312110"/>
              <a:gd name="connsiteY4" fmla="*/ 4523 h 1354083"/>
              <a:gd name="connsiteX0" fmla="*/ 124373 w 1300783"/>
              <a:gd name="connsiteY0" fmla="*/ 40465 h 1390025"/>
              <a:gd name="connsiteX1" fmla="*/ 979984 w 1300783"/>
              <a:gd name="connsiteY1" fmla="*/ 400170 h 1390025"/>
              <a:gd name="connsiteX2" fmla="*/ 1272142 w 1300783"/>
              <a:gd name="connsiteY2" fmla="*/ 958739 h 1390025"/>
              <a:gd name="connsiteX3" fmla="*/ 346417 w 1300783"/>
              <a:gd name="connsiteY3" fmla="*/ 603023 h 1390025"/>
              <a:gd name="connsiteX4" fmla="*/ 146161 w 1300783"/>
              <a:gd name="connsiteY4" fmla="*/ 1375022 h 1390025"/>
              <a:gd name="connsiteX5" fmla="*/ 124373 w 1300783"/>
              <a:gd name="connsiteY5" fmla="*/ 40465 h 1390025"/>
              <a:gd name="connsiteX0" fmla="*/ 62890 w 1239300"/>
              <a:gd name="connsiteY0" fmla="*/ 41327 h 1404989"/>
              <a:gd name="connsiteX1" fmla="*/ 918501 w 1239300"/>
              <a:gd name="connsiteY1" fmla="*/ 401032 h 1404989"/>
              <a:gd name="connsiteX2" fmla="*/ 1210659 w 1239300"/>
              <a:gd name="connsiteY2" fmla="*/ 959601 h 1404989"/>
              <a:gd name="connsiteX3" fmla="*/ 284934 w 1239300"/>
              <a:gd name="connsiteY3" fmla="*/ 603885 h 1404989"/>
              <a:gd name="connsiteX4" fmla="*/ 212214 w 1239300"/>
              <a:gd name="connsiteY4" fmla="*/ 1390358 h 1404989"/>
              <a:gd name="connsiteX5" fmla="*/ 62890 w 1239300"/>
              <a:gd name="connsiteY5" fmla="*/ 41327 h 1404989"/>
              <a:gd name="connsiteX0" fmla="*/ 103620 w 1280030"/>
              <a:gd name="connsiteY0" fmla="*/ 41327 h 1390392"/>
              <a:gd name="connsiteX1" fmla="*/ 959231 w 1280030"/>
              <a:gd name="connsiteY1" fmla="*/ 401032 h 1390392"/>
              <a:gd name="connsiteX2" fmla="*/ 1251389 w 1280030"/>
              <a:gd name="connsiteY2" fmla="*/ 959601 h 1390392"/>
              <a:gd name="connsiteX3" fmla="*/ 325664 w 1280030"/>
              <a:gd name="connsiteY3" fmla="*/ 603885 h 1390392"/>
              <a:gd name="connsiteX4" fmla="*/ 252944 w 1280030"/>
              <a:gd name="connsiteY4" fmla="*/ 1390358 h 1390392"/>
              <a:gd name="connsiteX5" fmla="*/ 103620 w 1280030"/>
              <a:gd name="connsiteY5" fmla="*/ 41327 h 1390392"/>
              <a:gd name="connsiteX0" fmla="*/ 35606 w 1203619"/>
              <a:gd name="connsiteY0" fmla="*/ 41327 h 1400837"/>
              <a:gd name="connsiteX1" fmla="*/ 891217 w 1203619"/>
              <a:gd name="connsiteY1" fmla="*/ 401032 h 1400837"/>
              <a:gd name="connsiteX2" fmla="*/ 1183375 w 1203619"/>
              <a:gd name="connsiteY2" fmla="*/ 959601 h 1400837"/>
              <a:gd name="connsiteX3" fmla="*/ 397036 w 1203619"/>
              <a:gd name="connsiteY3" fmla="*/ 575481 h 1400837"/>
              <a:gd name="connsiteX4" fmla="*/ 184930 w 1203619"/>
              <a:gd name="connsiteY4" fmla="*/ 1390358 h 1400837"/>
              <a:gd name="connsiteX5" fmla="*/ 35606 w 1203619"/>
              <a:gd name="connsiteY5" fmla="*/ 41327 h 1400837"/>
              <a:gd name="connsiteX0" fmla="*/ 35606 w 1203619"/>
              <a:gd name="connsiteY0" fmla="*/ 41327 h 1401199"/>
              <a:gd name="connsiteX1" fmla="*/ 891217 w 1203619"/>
              <a:gd name="connsiteY1" fmla="*/ 401032 h 1401199"/>
              <a:gd name="connsiteX2" fmla="*/ 1183375 w 1203619"/>
              <a:gd name="connsiteY2" fmla="*/ 959601 h 1401199"/>
              <a:gd name="connsiteX3" fmla="*/ 397036 w 1203619"/>
              <a:gd name="connsiteY3" fmla="*/ 575481 h 1401199"/>
              <a:gd name="connsiteX4" fmla="*/ 184930 w 1203619"/>
              <a:gd name="connsiteY4" fmla="*/ 1390358 h 1401199"/>
              <a:gd name="connsiteX5" fmla="*/ 35606 w 1203619"/>
              <a:gd name="connsiteY5" fmla="*/ 41327 h 1401199"/>
              <a:gd name="connsiteX0" fmla="*/ 59386 w 1227399"/>
              <a:gd name="connsiteY0" fmla="*/ 41327 h 1393754"/>
              <a:gd name="connsiteX1" fmla="*/ 914997 w 1227399"/>
              <a:gd name="connsiteY1" fmla="*/ 401032 h 1393754"/>
              <a:gd name="connsiteX2" fmla="*/ 1207155 w 1227399"/>
              <a:gd name="connsiteY2" fmla="*/ 959601 h 1393754"/>
              <a:gd name="connsiteX3" fmla="*/ 420816 w 1227399"/>
              <a:gd name="connsiteY3" fmla="*/ 575481 h 1393754"/>
              <a:gd name="connsiteX4" fmla="*/ 208710 w 1227399"/>
              <a:gd name="connsiteY4" fmla="*/ 1390358 h 1393754"/>
              <a:gd name="connsiteX5" fmla="*/ 59386 w 1227399"/>
              <a:gd name="connsiteY5" fmla="*/ 41327 h 1393754"/>
              <a:gd name="connsiteX0" fmla="*/ 116574 w 1284587"/>
              <a:gd name="connsiteY0" fmla="*/ 78546 h 1430973"/>
              <a:gd name="connsiteX1" fmla="*/ 972185 w 1284587"/>
              <a:gd name="connsiteY1" fmla="*/ 438251 h 1430973"/>
              <a:gd name="connsiteX2" fmla="*/ 1264343 w 1284587"/>
              <a:gd name="connsiteY2" fmla="*/ 996820 h 1430973"/>
              <a:gd name="connsiteX3" fmla="*/ 478004 w 1284587"/>
              <a:gd name="connsiteY3" fmla="*/ 612700 h 1430973"/>
              <a:gd name="connsiteX4" fmla="*/ 265898 w 1284587"/>
              <a:gd name="connsiteY4" fmla="*/ 1427577 h 1430973"/>
              <a:gd name="connsiteX5" fmla="*/ 116574 w 1284587"/>
              <a:gd name="connsiteY5" fmla="*/ 78546 h 1430973"/>
              <a:gd name="connsiteX0" fmla="*/ 97709 w 1265722"/>
              <a:gd name="connsiteY0" fmla="*/ 134995 h 1487422"/>
              <a:gd name="connsiteX1" fmla="*/ 953320 w 1265722"/>
              <a:gd name="connsiteY1" fmla="*/ 494700 h 1487422"/>
              <a:gd name="connsiteX2" fmla="*/ 1245478 w 1265722"/>
              <a:gd name="connsiteY2" fmla="*/ 1053269 h 1487422"/>
              <a:gd name="connsiteX3" fmla="*/ 459139 w 1265722"/>
              <a:gd name="connsiteY3" fmla="*/ 669149 h 1487422"/>
              <a:gd name="connsiteX4" fmla="*/ 247033 w 1265722"/>
              <a:gd name="connsiteY4" fmla="*/ 1484026 h 1487422"/>
              <a:gd name="connsiteX5" fmla="*/ 97709 w 1265722"/>
              <a:gd name="connsiteY5" fmla="*/ 134995 h 1487422"/>
              <a:gd name="connsiteX0" fmla="*/ 97709 w 1320133"/>
              <a:gd name="connsiteY0" fmla="*/ 134995 h 1487422"/>
              <a:gd name="connsiteX1" fmla="*/ 953320 w 1320133"/>
              <a:gd name="connsiteY1" fmla="*/ 494700 h 1487422"/>
              <a:gd name="connsiteX2" fmla="*/ 1245478 w 1320133"/>
              <a:gd name="connsiteY2" fmla="*/ 1053269 h 1487422"/>
              <a:gd name="connsiteX3" fmla="*/ 459139 w 1320133"/>
              <a:gd name="connsiteY3" fmla="*/ 669149 h 1487422"/>
              <a:gd name="connsiteX4" fmla="*/ 247033 w 1320133"/>
              <a:gd name="connsiteY4" fmla="*/ 1484026 h 1487422"/>
              <a:gd name="connsiteX5" fmla="*/ 97709 w 1320133"/>
              <a:gd name="connsiteY5" fmla="*/ 134995 h 1487422"/>
              <a:gd name="connsiteX0" fmla="*/ 97709 w 1196360"/>
              <a:gd name="connsiteY0" fmla="*/ 134995 h 1487422"/>
              <a:gd name="connsiteX1" fmla="*/ 953320 w 1196360"/>
              <a:gd name="connsiteY1" fmla="*/ 494700 h 1487422"/>
              <a:gd name="connsiteX2" fmla="*/ 1091369 w 1196360"/>
              <a:gd name="connsiteY2" fmla="*/ 934531 h 1487422"/>
              <a:gd name="connsiteX3" fmla="*/ 459139 w 1196360"/>
              <a:gd name="connsiteY3" fmla="*/ 669149 h 1487422"/>
              <a:gd name="connsiteX4" fmla="*/ 247033 w 1196360"/>
              <a:gd name="connsiteY4" fmla="*/ 1484026 h 1487422"/>
              <a:gd name="connsiteX5" fmla="*/ 97709 w 1196360"/>
              <a:gd name="connsiteY5" fmla="*/ 134995 h 1487422"/>
              <a:gd name="connsiteX0" fmla="*/ 97709 w 1536526"/>
              <a:gd name="connsiteY0" fmla="*/ 320504 h 1672931"/>
              <a:gd name="connsiteX1" fmla="*/ 953320 w 1536526"/>
              <a:gd name="connsiteY1" fmla="*/ 680209 h 1672931"/>
              <a:gd name="connsiteX2" fmla="*/ 1535226 w 1536526"/>
              <a:gd name="connsiteY2" fmla="*/ 4485 h 1672931"/>
              <a:gd name="connsiteX3" fmla="*/ 1091369 w 1536526"/>
              <a:gd name="connsiteY3" fmla="*/ 1120040 h 1672931"/>
              <a:gd name="connsiteX4" fmla="*/ 459139 w 1536526"/>
              <a:gd name="connsiteY4" fmla="*/ 854658 h 1672931"/>
              <a:gd name="connsiteX5" fmla="*/ 247033 w 1536526"/>
              <a:gd name="connsiteY5" fmla="*/ 1669535 h 1672931"/>
              <a:gd name="connsiteX6" fmla="*/ 97709 w 1536526"/>
              <a:gd name="connsiteY6" fmla="*/ 320504 h 1672931"/>
              <a:gd name="connsiteX0" fmla="*/ 97709 w 1536526"/>
              <a:gd name="connsiteY0" fmla="*/ 333334 h 1685761"/>
              <a:gd name="connsiteX1" fmla="*/ 953320 w 1536526"/>
              <a:gd name="connsiteY1" fmla="*/ 693039 h 1685761"/>
              <a:gd name="connsiteX2" fmla="*/ 1535226 w 1536526"/>
              <a:gd name="connsiteY2" fmla="*/ 17315 h 1685761"/>
              <a:gd name="connsiteX3" fmla="*/ 1091369 w 1536526"/>
              <a:gd name="connsiteY3" fmla="*/ 1132870 h 1685761"/>
              <a:gd name="connsiteX4" fmla="*/ 459139 w 1536526"/>
              <a:gd name="connsiteY4" fmla="*/ 867488 h 1685761"/>
              <a:gd name="connsiteX5" fmla="*/ 247033 w 1536526"/>
              <a:gd name="connsiteY5" fmla="*/ 1682365 h 1685761"/>
              <a:gd name="connsiteX6" fmla="*/ 97709 w 1536526"/>
              <a:gd name="connsiteY6" fmla="*/ 333334 h 1685761"/>
              <a:gd name="connsiteX0" fmla="*/ 97709 w 1607188"/>
              <a:gd name="connsiteY0" fmla="*/ 333334 h 1685761"/>
              <a:gd name="connsiteX1" fmla="*/ 953320 w 1607188"/>
              <a:gd name="connsiteY1" fmla="*/ 693039 h 1685761"/>
              <a:gd name="connsiteX2" fmla="*/ 1535226 w 1607188"/>
              <a:gd name="connsiteY2" fmla="*/ 17315 h 1685761"/>
              <a:gd name="connsiteX3" fmla="*/ 1091369 w 1607188"/>
              <a:gd name="connsiteY3" fmla="*/ 1132870 h 1685761"/>
              <a:gd name="connsiteX4" fmla="*/ 459139 w 1607188"/>
              <a:gd name="connsiteY4" fmla="*/ 867488 h 1685761"/>
              <a:gd name="connsiteX5" fmla="*/ 247033 w 1607188"/>
              <a:gd name="connsiteY5" fmla="*/ 1682365 h 1685761"/>
              <a:gd name="connsiteX6" fmla="*/ 97709 w 1607188"/>
              <a:gd name="connsiteY6" fmla="*/ 333334 h 1685761"/>
              <a:gd name="connsiteX0" fmla="*/ 97709 w 1590629"/>
              <a:gd name="connsiteY0" fmla="*/ 408670 h 1761097"/>
              <a:gd name="connsiteX1" fmla="*/ 953320 w 1590629"/>
              <a:gd name="connsiteY1" fmla="*/ 768375 h 1761097"/>
              <a:gd name="connsiteX2" fmla="*/ 1517145 w 1590629"/>
              <a:gd name="connsiteY2" fmla="*/ 16118 h 1761097"/>
              <a:gd name="connsiteX3" fmla="*/ 1091369 w 1590629"/>
              <a:gd name="connsiteY3" fmla="*/ 1208206 h 1761097"/>
              <a:gd name="connsiteX4" fmla="*/ 459139 w 1590629"/>
              <a:gd name="connsiteY4" fmla="*/ 942824 h 1761097"/>
              <a:gd name="connsiteX5" fmla="*/ 247033 w 1590629"/>
              <a:gd name="connsiteY5" fmla="*/ 1757701 h 1761097"/>
              <a:gd name="connsiteX6" fmla="*/ 97709 w 1590629"/>
              <a:gd name="connsiteY6" fmla="*/ 408670 h 1761097"/>
              <a:gd name="connsiteX0" fmla="*/ 97709 w 1505132"/>
              <a:gd name="connsiteY0" fmla="*/ 466314 h 1818741"/>
              <a:gd name="connsiteX1" fmla="*/ 953320 w 1505132"/>
              <a:gd name="connsiteY1" fmla="*/ 826019 h 1818741"/>
              <a:gd name="connsiteX2" fmla="*/ 1422530 w 1505132"/>
              <a:gd name="connsiteY2" fmla="*/ 15310 h 1818741"/>
              <a:gd name="connsiteX3" fmla="*/ 1091369 w 1505132"/>
              <a:gd name="connsiteY3" fmla="*/ 1265850 h 1818741"/>
              <a:gd name="connsiteX4" fmla="*/ 459139 w 1505132"/>
              <a:gd name="connsiteY4" fmla="*/ 1000468 h 1818741"/>
              <a:gd name="connsiteX5" fmla="*/ 247033 w 1505132"/>
              <a:gd name="connsiteY5" fmla="*/ 1815345 h 1818741"/>
              <a:gd name="connsiteX6" fmla="*/ 97709 w 1505132"/>
              <a:gd name="connsiteY6" fmla="*/ 466314 h 1818741"/>
              <a:gd name="connsiteX0" fmla="*/ 97709 w 1475382"/>
              <a:gd name="connsiteY0" fmla="*/ 701448 h 2053875"/>
              <a:gd name="connsiteX1" fmla="*/ 953320 w 1475382"/>
              <a:gd name="connsiteY1" fmla="*/ 1061153 h 2053875"/>
              <a:gd name="connsiteX2" fmla="*/ 1388993 w 1475382"/>
              <a:gd name="connsiteY2" fmla="*/ 12718 h 2053875"/>
              <a:gd name="connsiteX3" fmla="*/ 1091369 w 1475382"/>
              <a:gd name="connsiteY3" fmla="*/ 1500984 h 2053875"/>
              <a:gd name="connsiteX4" fmla="*/ 459139 w 1475382"/>
              <a:gd name="connsiteY4" fmla="*/ 1235602 h 2053875"/>
              <a:gd name="connsiteX5" fmla="*/ 247033 w 1475382"/>
              <a:gd name="connsiteY5" fmla="*/ 2050479 h 2053875"/>
              <a:gd name="connsiteX6" fmla="*/ 97709 w 1475382"/>
              <a:gd name="connsiteY6" fmla="*/ 701448 h 2053875"/>
              <a:gd name="connsiteX0" fmla="*/ 97709 w 1475382"/>
              <a:gd name="connsiteY0" fmla="*/ 700636 h 2053063"/>
              <a:gd name="connsiteX1" fmla="*/ 953320 w 1475382"/>
              <a:gd name="connsiteY1" fmla="*/ 1060341 h 2053063"/>
              <a:gd name="connsiteX2" fmla="*/ 1388993 w 1475382"/>
              <a:gd name="connsiteY2" fmla="*/ 11906 h 2053063"/>
              <a:gd name="connsiteX3" fmla="*/ 1091369 w 1475382"/>
              <a:gd name="connsiteY3" fmla="*/ 1500172 h 2053063"/>
              <a:gd name="connsiteX4" fmla="*/ 459139 w 1475382"/>
              <a:gd name="connsiteY4" fmla="*/ 1234790 h 2053063"/>
              <a:gd name="connsiteX5" fmla="*/ 247033 w 1475382"/>
              <a:gd name="connsiteY5" fmla="*/ 2049667 h 2053063"/>
              <a:gd name="connsiteX6" fmla="*/ 97709 w 1475382"/>
              <a:gd name="connsiteY6" fmla="*/ 700636 h 2053063"/>
              <a:gd name="connsiteX0" fmla="*/ 97709 w 2066906"/>
              <a:gd name="connsiteY0" fmla="*/ 700636 h 2053063"/>
              <a:gd name="connsiteX1" fmla="*/ 953320 w 2066906"/>
              <a:gd name="connsiteY1" fmla="*/ 1060341 h 2053063"/>
              <a:gd name="connsiteX2" fmla="*/ 1388993 w 2066906"/>
              <a:gd name="connsiteY2" fmla="*/ 11906 h 2053063"/>
              <a:gd name="connsiteX3" fmla="*/ 2064202 w 2066906"/>
              <a:gd name="connsiteY3" fmla="*/ 1137719 h 2053063"/>
              <a:gd name="connsiteX4" fmla="*/ 1091369 w 2066906"/>
              <a:gd name="connsiteY4" fmla="*/ 1500172 h 2053063"/>
              <a:gd name="connsiteX5" fmla="*/ 459139 w 2066906"/>
              <a:gd name="connsiteY5" fmla="*/ 1234790 h 2053063"/>
              <a:gd name="connsiteX6" fmla="*/ 247033 w 2066906"/>
              <a:gd name="connsiteY6" fmla="*/ 2049667 h 2053063"/>
              <a:gd name="connsiteX7" fmla="*/ 97709 w 2066906"/>
              <a:gd name="connsiteY7" fmla="*/ 700636 h 2053063"/>
              <a:gd name="connsiteX0" fmla="*/ 97709 w 2070480"/>
              <a:gd name="connsiteY0" fmla="*/ 700636 h 2053063"/>
              <a:gd name="connsiteX1" fmla="*/ 953320 w 2070480"/>
              <a:gd name="connsiteY1" fmla="*/ 1060341 h 2053063"/>
              <a:gd name="connsiteX2" fmla="*/ 1388993 w 2070480"/>
              <a:gd name="connsiteY2" fmla="*/ 11906 h 2053063"/>
              <a:gd name="connsiteX3" fmla="*/ 2064202 w 2070480"/>
              <a:gd name="connsiteY3" fmla="*/ 1137719 h 2053063"/>
              <a:gd name="connsiteX4" fmla="*/ 1440742 w 2070480"/>
              <a:gd name="connsiteY4" fmla="*/ 663131 h 2053063"/>
              <a:gd name="connsiteX5" fmla="*/ 1091369 w 2070480"/>
              <a:gd name="connsiteY5" fmla="*/ 1500172 h 2053063"/>
              <a:gd name="connsiteX6" fmla="*/ 459139 w 2070480"/>
              <a:gd name="connsiteY6" fmla="*/ 1234790 h 2053063"/>
              <a:gd name="connsiteX7" fmla="*/ 247033 w 2070480"/>
              <a:gd name="connsiteY7" fmla="*/ 2049667 h 2053063"/>
              <a:gd name="connsiteX8" fmla="*/ 97709 w 2070480"/>
              <a:gd name="connsiteY8" fmla="*/ 700636 h 2053063"/>
              <a:gd name="connsiteX0" fmla="*/ 97709 w 2066906"/>
              <a:gd name="connsiteY0" fmla="*/ 700636 h 2053063"/>
              <a:gd name="connsiteX1" fmla="*/ 953320 w 2066906"/>
              <a:gd name="connsiteY1" fmla="*/ 1060341 h 2053063"/>
              <a:gd name="connsiteX2" fmla="*/ 1388993 w 2066906"/>
              <a:gd name="connsiteY2" fmla="*/ 11906 h 2053063"/>
              <a:gd name="connsiteX3" fmla="*/ 2064202 w 2066906"/>
              <a:gd name="connsiteY3" fmla="*/ 1137719 h 2053063"/>
              <a:gd name="connsiteX4" fmla="*/ 1440742 w 2066906"/>
              <a:gd name="connsiteY4" fmla="*/ 663131 h 2053063"/>
              <a:gd name="connsiteX5" fmla="*/ 1091369 w 2066906"/>
              <a:gd name="connsiteY5" fmla="*/ 1500172 h 2053063"/>
              <a:gd name="connsiteX6" fmla="*/ 459139 w 2066906"/>
              <a:gd name="connsiteY6" fmla="*/ 1234790 h 2053063"/>
              <a:gd name="connsiteX7" fmla="*/ 247033 w 2066906"/>
              <a:gd name="connsiteY7" fmla="*/ 2049667 h 2053063"/>
              <a:gd name="connsiteX8" fmla="*/ 97709 w 2066906"/>
              <a:gd name="connsiteY8" fmla="*/ 700636 h 2053063"/>
              <a:gd name="connsiteX0" fmla="*/ 97709 w 2092538"/>
              <a:gd name="connsiteY0" fmla="*/ 700636 h 2053063"/>
              <a:gd name="connsiteX1" fmla="*/ 953320 w 2092538"/>
              <a:gd name="connsiteY1" fmla="*/ 1060341 h 2053063"/>
              <a:gd name="connsiteX2" fmla="*/ 1388993 w 2092538"/>
              <a:gd name="connsiteY2" fmla="*/ 11906 h 2053063"/>
              <a:gd name="connsiteX3" fmla="*/ 2064202 w 2092538"/>
              <a:gd name="connsiteY3" fmla="*/ 1137719 h 2053063"/>
              <a:gd name="connsiteX4" fmla="*/ 1440742 w 2092538"/>
              <a:gd name="connsiteY4" fmla="*/ 663131 h 2053063"/>
              <a:gd name="connsiteX5" fmla="*/ 1091369 w 2092538"/>
              <a:gd name="connsiteY5" fmla="*/ 1500172 h 2053063"/>
              <a:gd name="connsiteX6" fmla="*/ 459139 w 2092538"/>
              <a:gd name="connsiteY6" fmla="*/ 1234790 h 2053063"/>
              <a:gd name="connsiteX7" fmla="*/ 247033 w 2092538"/>
              <a:gd name="connsiteY7" fmla="*/ 2049667 h 2053063"/>
              <a:gd name="connsiteX8" fmla="*/ 97709 w 2092538"/>
              <a:gd name="connsiteY8" fmla="*/ 700636 h 2053063"/>
              <a:gd name="connsiteX0" fmla="*/ 97709 w 2173071"/>
              <a:gd name="connsiteY0" fmla="*/ 700636 h 2053063"/>
              <a:gd name="connsiteX1" fmla="*/ 953320 w 2173071"/>
              <a:gd name="connsiteY1" fmla="*/ 1060341 h 2053063"/>
              <a:gd name="connsiteX2" fmla="*/ 1388993 w 2173071"/>
              <a:gd name="connsiteY2" fmla="*/ 11906 h 2053063"/>
              <a:gd name="connsiteX3" fmla="*/ 2147086 w 2173071"/>
              <a:gd name="connsiteY3" fmla="*/ 971395 h 2053063"/>
              <a:gd name="connsiteX4" fmla="*/ 1440742 w 2173071"/>
              <a:gd name="connsiteY4" fmla="*/ 663131 h 2053063"/>
              <a:gd name="connsiteX5" fmla="*/ 1091369 w 2173071"/>
              <a:gd name="connsiteY5" fmla="*/ 1500172 h 2053063"/>
              <a:gd name="connsiteX6" fmla="*/ 459139 w 2173071"/>
              <a:gd name="connsiteY6" fmla="*/ 1234790 h 2053063"/>
              <a:gd name="connsiteX7" fmla="*/ 247033 w 2173071"/>
              <a:gd name="connsiteY7" fmla="*/ 2049667 h 2053063"/>
              <a:gd name="connsiteX8" fmla="*/ 97709 w 2173071"/>
              <a:gd name="connsiteY8" fmla="*/ 700636 h 205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071" h="2053063">
                <a:moveTo>
                  <a:pt x="97709" y="700636"/>
                </a:moveTo>
                <a:cubicBezTo>
                  <a:pt x="301667" y="298814"/>
                  <a:pt x="762025" y="907295"/>
                  <a:pt x="953320" y="1060341"/>
                </a:cubicBezTo>
                <a:cubicBezTo>
                  <a:pt x="1135228" y="1162115"/>
                  <a:pt x="925346" y="-137010"/>
                  <a:pt x="1388993" y="11906"/>
                </a:cubicBezTo>
                <a:cubicBezTo>
                  <a:pt x="1465547" y="-54051"/>
                  <a:pt x="2332717" y="765556"/>
                  <a:pt x="2147086" y="971395"/>
                </a:cubicBezTo>
                <a:cubicBezTo>
                  <a:pt x="1891102" y="1295653"/>
                  <a:pt x="1602881" y="602722"/>
                  <a:pt x="1440742" y="663131"/>
                </a:cubicBezTo>
                <a:cubicBezTo>
                  <a:pt x="1278603" y="723540"/>
                  <a:pt x="1254969" y="1404896"/>
                  <a:pt x="1091369" y="1500172"/>
                </a:cubicBezTo>
                <a:cubicBezTo>
                  <a:pt x="927769" y="1595448"/>
                  <a:pt x="459139" y="826812"/>
                  <a:pt x="459139" y="1234790"/>
                </a:cubicBezTo>
                <a:cubicBezTo>
                  <a:pt x="481313" y="1662741"/>
                  <a:pt x="452948" y="2095873"/>
                  <a:pt x="247033" y="2049667"/>
                </a:cubicBezTo>
                <a:cubicBezTo>
                  <a:pt x="41118" y="2003461"/>
                  <a:pt x="-106249" y="1102458"/>
                  <a:pt x="97709" y="700636"/>
                </a:cubicBezTo>
                <a:close/>
              </a:path>
            </a:pathLst>
          </a:custGeom>
          <a:noFill/>
          <a:ln w="9525" cap="flat" cmpd="sng" algn="ctr">
            <a:solidFill>
              <a:srgbClr val="00499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55" name="Rectangle 3">
            <a:extLst>
              <a:ext uri="{FF2B5EF4-FFF2-40B4-BE49-F238E27FC236}">
                <a16:creationId xmlns:a16="http://schemas.microsoft.com/office/drawing/2014/main" id="{9C833655-4740-41AC-9BF2-2AAC9DEDF19F}"/>
              </a:ext>
            </a:extLst>
          </p:cNvPr>
          <p:cNvSpPr txBox="1">
            <a:spLocks noChangeArrowheads="1"/>
          </p:cNvSpPr>
          <p:nvPr/>
        </p:nvSpPr>
        <p:spPr bwMode="auto">
          <a:xfrm>
            <a:off x="5775946" y="1299901"/>
            <a:ext cx="942367" cy="259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100" b="0" dirty="0" err="1">
                <a:solidFill>
                  <a:srgbClr val="325D8C"/>
                </a:solidFill>
              </a:rPr>
              <a:t>Soluzione</a:t>
            </a:r>
            <a:r>
              <a:rPr lang="en-US" altLang="it-IT" sz="1100" b="0" dirty="0">
                <a:solidFill>
                  <a:srgbClr val="325D8C"/>
                </a:solidFill>
              </a:rPr>
              <a:t> con </a:t>
            </a:r>
            <a:r>
              <a:rPr lang="en-US" altLang="it-IT" sz="1100" b="0" dirty="0" err="1">
                <a:solidFill>
                  <a:srgbClr val="325D8C"/>
                </a:solidFill>
              </a:rPr>
              <a:t>mossa</a:t>
            </a:r>
            <a:r>
              <a:rPr lang="en-US" altLang="it-IT" sz="1100" b="0" dirty="0">
                <a:solidFill>
                  <a:srgbClr val="325D8C"/>
                </a:solidFill>
              </a:rPr>
              <a:t> </a:t>
            </a:r>
            <a:r>
              <a:rPr lang="en-US" altLang="it-IT" sz="1100" b="0" dirty="0" err="1">
                <a:solidFill>
                  <a:srgbClr val="325D8C"/>
                </a:solidFill>
              </a:rPr>
              <a:t>tabù</a:t>
            </a:r>
            <a:endParaRPr lang="en-US" altLang="it-IT" sz="1200" i="1" dirty="0">
              <a:solidFill>
                <a:srgbClr val="325D8C"/>
              </a:solidFill>
            </a:endParaRPr>
          </a:p>
        </p:txBody>
      </p:sp>
      <p:cxnSp>
        <p:nvCxnSpPr>
          <p:cNvPr id="3" name="Connettore 2 2">
            <a:extLst>
              <a:ext uri="{FF2B5EF4-FFF2-40B4-BE49-F238E27FC236}">
                <a16:creationId xmlns:a16="http://schemas.microsoft.com/office/drawing/2014/main" id="{E3800303-C0F4-4FD0-AE31-80B864F9C3BD}"/>
              </a:ext>
            </a:extLst>
          </p:cNvPr>
          <p:cNvCxnSpPr>
            <a:stCxn id="12" idx="5"/>
            <a:endCxn id="10" idx="1"/>
          </p:cNvCxnSpPr>
          <p:nvPr/>
        </p:nvCxnSpPr>
        <p:spPr bwMode="auto">
          <a:xfrm>
            <a:off x="7051271" y="1910624"/>
            <a:ext cx="427184" cy="450997"/>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317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2"/>
                                        </p:tgtEl>
                                      </p:cBhvr>
                                    </p:animEffect>
                                    <p:set>
                                      <p:cBhvr>
                                        <p:cTn id="21" dur="1" fill="hold">
                                          <p:stCondLst>
                                            <p:cond delay="499"/>
                                          </p:stCondLst>
                                        </p:cTn>
                                        <p:tgtEl>
                                          <p:spTgt spid="5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52" grpId="0" animBg="1"/>
      <p:bldP spid="52" grpId="1" animBg="1"/>
      <p:bldP spid="53" grpId="0"/>
      <p:bldP spid="53" grpId="1"/>
      <p:bldP spid="54" grpId="0" animBg="1"/>
      <p:bldP spid="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Euristica</a:t>
            </a:r>
            <a:r>
              <a:rPr lang="en-US" altLang="it-IT" dirty="0"/>
              <a:t> tabu search</a:t>
            </a: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55</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0" y="988368"/>
            <a:ext cx="7417122" cy="48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it-IT" sz="1200" b="0" dirty="0">
                <a:solidFill>
                  <a:schemeClr val="tx1"/>
                </a:solidFill>
              </a:rPr>
              <a:t>In </a:t>
            </a:r>
            <a:r>
              <a:rPr lang="en-US" altLang="it-IT" sz="1200" b="0" dirty="0" err="1">
                <a:solidFill>
                  <a:schemeClr val="tx1"/>
                </a:solidFill>
              </a:rPr>
              <a:t>accordo</a:t>
            </a:r>
            <a:r>
              <a:rPr lang="en-US" altLang="it-IT" sz="1200" b="0" dirty="0">
                <a:solidFill>
                  <a:schemeClr val="tx1"/>
                </a:solidFill>
              </a:rPr>
              <a:t> con il </a:t>
            </a:r>
            <a:r>
              <a:rPr lang="en-US" altLang="it-IT" sz="1200" b="0" dirty="0" err="1">
                <a:solidFill>
                  <a:schemeClr val="tx1"/>
                </a:solidFill>
              </a:rPr>
              <a:t>diagramma</a:t>
            </a:r>
            <a:r>
              <a:rPr lang="en-US" altLang="it-IT" sz="1200" b="0" dirty="0">
                <a:solidFill>
                  <a:schemeClr val="tx1"/>
                </a:solidFill>
              </a:rPr>
              <a:t> di </a:t>
            </a:r>
            <a:r>
              <a:rPr lang="en-US" altLang="it-IT" sz="1200" b="0" dirty="0" err="1">
                <a:solidFill>
                  <a:schemeClr val="tx1"/>
                </a:solidFill>
              </a:rPr>
              <a:t>flusso</a:t>
            </a:r>
            <a:r>
              <a:rPr lang="en-US" altLang="it-IT" sz="1200" b="0" dirty="0">
                <a:solidFill>
                  <a:schemeClr val="tx1"/>
                </a:solidFill>
              </a:rPr>
              <a:t> di una </a:t>
            </a:r>
            <a:r>
              <a:rPr lang="en-US" altLang="it-IT" sz="1200" b="0" dirty="0" err="1">
                <a:solidFill>
                  <a:schemeClr val="tx1"/>
                </a:solidFill>
              </a:rPr>
              <a:t>iterazione</a:t>
            </a:r>
            <a:r>
              <a:rPr lang="en-US" altLang="it-IT" sz="1200" b="0" dirty="0">
                <a:solidFill>
                  <a:schemeClr val="tx1"/>
                </a:solidFill>
              </a:rPr>
              <a:t> per una </a:t>
            </a:r>
            <a:r>
              <a:rPr lang="en-US" altLang="it-IT" sz="1200" b="0" dirty="0" err="1">
                <a:solidFill>
                  <a:schemeClr val="tx1"/>
                </a:solidFill>
              </a:rPr>
              <a:t>euristica</a:t>
            </a:r>
            <a:r>
              <a:rPr lang="en-US" altLang="it-IT" sz="1200" b="0" dirty="0">
                <a:solidFill>
                  <a:schemeClr val="tx1"/>
                </a:solidFill>
              </a:rPr>
              <a:t> tabu search, </a:t>
            </a:r>
            <a:r>
              <a:rPr lang="en-US" altLang="it-IT" sz="1200" b="0" dirty="0" err="1">
                <a:solidFill>
                  <a:schemeClr val="tx1"/>
                </a:solidFill>
              </a:rPr>
              <a:t>vediamo</a:t>
            </a:r>
            <a:r>
              <a:rPr lang="en-US" altLang="it-IT" sz="1200" b="0" dirty="0">
                <a:solidFill>
                  <a:schemeClr val="tx1"/>
                </a:solidFill>
              </a:rPr>
              <a:t> il </a:t>
            </a:r>
            <a:r>
              <a:rPr lang="en-US" altLang="it-IT" sz="1200" b="0" dirty="0" err="1">
                <a:solidFill>
                  <a:schemeClr val="tx1"/>
                </a:solidFill>
              </a:rPr>
              <a:t>parallelismo</a:t>
            </a:r>
            <a:r>
              <a:rPr lang="en-US" altLang="it-IT" sz="1200" b="0" dirty="0">
                <a:solidFill>
                  <a:schemeClr val="tx1"/>
                </a:solidFill>
              </a:rPr>
              <a:t> </a:t>
            </a:r>
            <a:r>
              <a:rPr lang="en-US" altLang="it-IT" sz="1200" b="0" dirty="0" err="1">
                <a:solidFill>
                  <a:schemeClr val="tx1"/>
                </a:solidFill>
              </a:rPr>
              <a:t>tra</a:t>
            </a:r>
            <a:r>
              <a:rPr lang="en-US" altLang="it-IT" sz="1200" b="0" dirty="0">
                <a:solidFill>
                  <a:schemeClr val="tx1"/>
                </a:solidFill>
              </a:rPr>
              <a:t> </a:t>
            </a:r>
            <a:r>
              <a:rPr lang="en-US" altLang="it-IT" sz="1200" b="0" dirty="0" err="1">
                <a:solidFill>
                  <a:schemeClr val="tx1"/>
                </a:solidFill>
              </a:rPr>
              <a:t>algoritmo</a:t>
            </a:r>
            <a:r>
              <a:rPr lang="en-US" altLang="it-IT" sz="1200" b="0" dirty="0">
                <a:solidFill>
                  <a:schemeClr val="tx1"/>
                </a:solidFill>
              </a:rPr>
              <a:t> </a:t>
            </a:r>
            <a:r>
              <a:rPr lang="en-US" altLang="it-IT" sz="1200" b="0" dirty="0" err="1">
                <a:solidFill>
                  <a:schemeClr val="tx1"/>
                </a:solidFill>
              </a:rPr>
              <a:t>generale</a:t>
            </a:r>
            <a:r>
              <a:rPr lang="en-US" altLang="it-IT" sz="1200" b="0" dirty="0">
                <a:solidFill>
                  <a:schemeClr val="tx1"/>
                </a:solidFill>
              </a:rPr>
              <a:t> e la </a:t>
            </a:r>
            <a:r>
              <a:rPr lang="en-US" altLang="it-IT" sz="1200" b="0" dirty="0" err="1">
                <a:solidFill>
                  <a:schemeClr val="tx1"/>
                </a:solidFill>
              </a:rPr>
              <a:t>soluzione</a:t>
            </a:r>
            <a:r>
              <a:rPr lang="en-US" altLang="it-IT" sz="1200" b="0" dirty="0">
                <a:solidFill>
                  <a:schemeClr val="tx1"/>
                </a:solidFill>
              </a:rPr>
              <a:t> </a:t>
            </a:r>
            <a:r>
              <a:rPr lang="en-US" altLang="it-IT" sz="1200" b="0" dirty="0" err="1">
                <a:solidFill>
                  <a:schemeClr val="tx1"/>
                </a:solidFill>
              </a:rPr>
              <a:t>trovata</a:t>
            </a:r>
            <a:r>
              <a:rPr lang="en-US" altLang="it-IT" sz="1200" b="0" dirty="0">
                <a:solidFill>
                  <a:schemeClr val="tx1"/>
                </a:solidFill>
              </a:rPr>
              <a:t> per il </a:t>
            </a:r>
            <a:r>
              <a:rPr lang="en-US" altLang="it-IT" sz="1200" b="0" dirty="0" err="1">
                <a:solidFill>
                  <a:schemeClr val="tx1"/>
                </a:solidFill>
              </a:rPr>
              <a:t>problema</a:t>
            </a:r>
            <a:r>
              <a:rPr lang="en-US" altLang="it-IT" sz="1200" b="0" dirty="0">
                <a:solidFill>
                  <a:schemeClr val="tx1"/>
                </a:solidFill>
              </a:rPr>
              <a:t> </a:t>
            </a:r>
            <a:r>
              <a:rPr lang="en-US" altLang="it-IT" sz="1200" b="0" dirty="0" err="1">
                <a:solidFill>
                  <a:schemeClr val="tx1"/>
                </a:solidFill>
              </a:rPr>
              <a:t>della</a:t>
            </a:r>
            <a:r>
              <a:rPr lang="en-US" altLang="it-IT" sz="1200" b="0" dirty="0">
                <a:solidFill>
                  <a:schemeClr val="tx1"/>
                </a:solidFill>
              </a:rPr>
              <a:t> </a:t>
            </a:r>
            <a:r>
              <a:rPr lang="en-US" altLang="it-IT" sz="1200" b="0" dirty="0" err="1">
                <a:solidFill>
                  <a:schemeClr val="tx1"/>
                </a:solidFill>
              </a:rPr>
              <a:t>navicella</a:t>
            </a:r>
            <a:endParaRPr lang="en-US" altLang="it-IT" sz="1200" b="0" dirty="0">
              <a:solidFill>
                <a:schemeClr val="tx1"/>
              </a:solidFill>
            </a:endParaRPr>
          </a:p>
          <a:p>
            <a:pPr marL="0" indent="0">
              <a:lnSpc>
                <a:spcPct val="90000"/>
              </a:lnSpc>
              <a:buNone/>
            </a:pPr>
            <a:endParaRPr lang="en-US" altLang="it-IT" sz="1200" b="0" dirty="0">
              <a:solidFill>
                <a:schemeClr val="tx1"/>
              </a:solidFill>
            </a:endParaRPr>
          </a:p>
        </p:txBody>
      </p:sp>
      <p:sp>
        <p:nvSpPr>
          <p:cNvPr id="5" name="Rettangolo 4">
            <a:extLst>
              <a:ext uri="{FF2B5EF4-FFF2-40B4-BE49-F238E27FC236}">
                <a16:creationId xmlns:a16="http://schemas.microsoft.com/office/drawing/2014/main" id="{558BED62-44B2-43A3-86BD-BEAECA813602}"/>
              </a:ext>
            </a:extLst>
          </p:cNvPr>
          <p:cNvSpPr/>
          <p:nvPr/>
        </p:nvSpPr>
        <p:spPr>
          <a:xfrm>
            <a:off x="1411503" y="1589745"/>
            <a:ext cx="1332235" cy="354672"/>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Iterazione k, soluzione corrente S</a:t>
            </a:r>
          </a:p>
        </p:txBody>
      </p:sp>
      <p:sp>
        <p:nvSpPr>
          <p:cNvPr id="6" name="Rettangolo 5">
            <a:extLst>
              <a:ext uri="{FF2B5EF4-FFF2-40B4-BE49-F238E27FC236}">
                <a16:creationId xmlns:a16="http://schemas.microsoft.com/office/drawing/2014/main" id="{D7F68EFD-B69F-41D4-9053-544F9757A6F7}"/>
              </a:ext>
            </a:extLst>
          </p:cNvPr>
          <p:cNvSpPr/>
          <p:nvPr/>
        </p:nvSpPr>
        <p:spPr>
          <a:xfrm>
            <a:off x="1411503" y="2276268"/>
            <a:ext cx="1332235" cy="406140"/>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Individuazione dell’intorno N(S)</a:t>
            </a:r>
          </a:p>
        </p:txBody>
      </p:sp>
      <p:sp>
        <p:nvSpPr>
          <p:cNvPr id="7" name="Rettangolo 6">
            <a:extLst>
              <a:ext uri="{FF2B5EF4-FFF2-40B4-BE49-F238E27FC236}">
                <a16:creationId xmlns:a16="http://schemas.microsoft.com/office/drawing/2014/main" id="{8701B9B2-1331-4253-85A3-08640C1F41E1}"/>
              </a:ext>
            </a:extLst>
          </p:cNvPr>
          <p:cNvSpPr/>
          <p:nvPr/>
        </p:nvSpPr>
        <p:spPr>
          <a:xfrm>
            <a:off x="1411502" y="2972409"/>
            <a:ext cx="1332235" cy="406139"/>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Individuazione della migliore soluzione S’ in N(S)</a:t>
            </a:r>
          </a:p>
        </p:txBody>
      </p:sp>
      <p:sp>
        <p:nvSpPr>
          <p:cNvPr id="9" name="Rettangolo 8">
            <a:extLst>
              <a:ext uri="{FF2B5EF4-FFF2-40B4-BE49-F238E27FC236}">
                <a16:creationId xmlns:a16="http://schemas.microsoft.com/office/drawing/2014/main" id="{121989F3-84EA-4666-A31A-48216E2C1320}"/>
              </a:ext>
            </a:extLst>
          </p:cNvPr>
          <p:cNvSpPr/>
          <p:nvPr/>
        </p:nvSpPr>
        <p:spPr>
          <a:xfrm>
            <a:off x="1403648" y="3674630"/>
            <a:ext cx="1374438" cy="434275"/>
          </a:xfrm>
          <a:custGeom>
            <a:avLst/>
            <a:gdLst>
              <a:gd name="connsiteX0" fmla="*/ 0 w 1332235"/>
              <a:gd name="connsiteY0" fmla="*/ 0 h 406140"/>
              <a:gd name="connsiteX1" fmla="*/ 1332235 w 1332235"/>
              <a:gd name="connsiteY1" fmla="*/ 0 h 406140"/>
              <a:gd name="connsiteX2" fmla="*/ 1332235 w 1332235"/>
              <a:gd name="connsiteY2" fmla="*/ 406140 h 406140"/>
              <a:gd name="connsiteX3" fmla="*/ 0 w 1332235"/>
              <a:gd name="connsiteY3" fmla="*/ 406140 h 406140"/>
              <a:gd name="connsiteX4" fmla="*/ 0 w 1332235"/>
              <a:gd name="connsiteY4" fmla="*/ 0 h 406140"/>
              <a:gd name="connsiteX0" fmla="*/ 0 w 1332235"/>
              <a:gd name="connsiteY0" fmla="*/ 0 h 406140"/>
              <a:gd name="connsiteX1" fmla="*/ 1318167 w 1332235"/>
              <a:gd name="connsiteY1" fmla="*/ 189913 h 406140"/>
              <a:gd name="connsiteX2" fmla="*/ 1332235 w 1332235"/>
              <a:gd name="connsiteY2" fmla="*/ 406140 h 406140"/>
              <a:gd name="connsiteX3" fmla="*/ 0 w 1332235"/>
              <a:gd name="connsiteY3" fmla="*/ 406140 h 406140"/>
              <a:gd name="connsiteX4" fmla="*/ 0 w 1332235"/>
              <a:gd name="connsiteY4" fmla="*/ 0 h 406140"/>
              <a:gd name="connsiteX0" fmla="*/ 569742 w 1332235"/>
              <a:gd name="connsiteY0" fmla="*/ 0 h 420208"/>
              <a:gd name="connsiteX1" fmla="*/ 1318167 w 1332235"/>
              <a:gd name="connsiteY1" fmla="*/ 203981 h 420208"/>
              <a:gd name="connsiteX2" fmla="*/ 1332235 w 1332235"/>
              <a:gd name="connsiteY2" fmla="*/ 420208 h 420208"/>
              <a:gd name="connsiteX3" fmla="*/ 0 w 1332235"/>
              <a:gd name="connsiteY3" fmla="*/ 420208 h 420208"/>
              <a:gd name="connsiteX4" fmla="*/ 569742 w 1332235"/>
              <a:gd name="connsiteY4" fmla="*/ 0 h 420208"/>
              <a:gd name="connsiteX0" fmla="*/ 611945 w 1374438"/>
              <a:gd name="connsiteY0" fmla="*/ 0 h 420208"/>
              <a:gd name="connsiteX1" fmla="*/ 1360370 w 1374438"/>
              <a:gd name="connsiteY1" fmla="*/ 203981 h 420208"/>
              <a:gd name="connsiteX2" fmla="*/ 1374438 w 1374438"/>
              <a:gd name="connsiteY2" fmla="*/ 420208 h 420208"/>
              <a:gd name="connsiteX3" fmla="*/ 0 w 1374438"/>
              <a:gd name="connsiteY3" fmla="*/ 258430 h 420208"/>
              <a:gd name="connsiteX4" fmla="*/ 611945 w 1374438"/>
              <a:gd name="connsiteY4" fmla="*/ 0 h 420208"/>
              <a:gd name="connsiteX0" fmla="*/ 611945 w 1360370"/>
              <a:gd name="connsiteY0" fmla="*/ 0 h 427241"/>
              <a:gd name="connsiteX1" fmla="*/ 1360370 w 1360370"/>
              <a:gd name="connsiteY1" fmla="*/ 203981 h 427241"/>
              <a:gd name="connsiteX2" fmla="*/ 664020 w 1360370"/>
              <a:gd name="connsiteY2" fmla="*/ 427241 h 427241"/>
              <a:gd name="connsiteX3" fmla="*/ 0 w 1360370"/>
              <a:gd name="connsiteY3" fmla="*/ 258430 h 427241"/>
              <a:gd name="connsiteX4" fmla="*/ 611945 w 1360370"/>
              <a:gd name="connsiteY4" fmla="*/ 0 h 427241"/>
              <a:gd name="connsiteX0" fmla="*/ 675249 w 1360370"/>
              <a:gd name="connsiteY0" fmla="*/ 0 h 434275"/>
              <a:gd name="connsiteX1" fmla="*/ 1360370 w 1360370"/>
              <a:gd name="connsiteY1" fmla="*/ 211015 h 434275"/>
              <a:gd name="connsiteX2" fmla="*/ 664020 w 1360370"/>
              <a:gd name="connsiteY2" fmla="*/ 434275 h 434275"/>
              <a:gd name="connsiteX3" fmla="*/ 0 w 1360370"/>
              <a:gd name="connsiteY3" fmla="*/ 265464 h 434275"/>
              <a:gd name="connsiteX4" fmla="*/ 675249 w 1360370"/>
              <a:gd name="connsiteY4" fmla="*/ 0 h 434275"/>
              <a:gd name="connsiteX0" fmla="*/ 640080 w 1360370"/>
              <a:gd name="connsiteY0" fmla="*/ 0 h 434275"/>
              <a:gd name="connsiteX1" fmla="*/ 1360370 w 1360370"/>
              <a:gd name="connsiteY1" fmla="*/ 211015 h 434275"/>
              <a:gd name="connsiteX2" fmla="*/ 664020 w 1360370"/>
              <a:gd name="connsiteY2" fmla="*/ 434275 h 434275"/>
              <a:gd name="connsiteX3" fmla="*/ 0 w 1360370"/>
              <a:gd name="connsiteY3" fmla="*/ 265464 h 434275"/>
              <a:gd name="connsiteX4" fmla="*/ 640080 w 1360370"/>
              <a:gd name="connsiteY4" fmla="*/ 0 h 434275"/>
              <a:gd name="connsiteX0" fmla="*/ 654148 w 1374438"/>
              <a:gd name="connsiteY0" fmla="*/ 0 h 434275"/>
              <a:gd name="connsiteX1" fmla="*/ 1374438 w 1374438"/>
              <a:gd name="connsiteY1" fmla="*/ 211015 h 434275"/>
              <a:gd name="connsiteX2" fmla="*/ 678088 w 1374438"/>
              <a:gd name="connsiteY2" fmla="*/ 434275 h 434275"/>
              <a:gd name="connsiteX3" fmla="*/ 0 w 1374438"/>
              <a:gd name="connsiteY3" fmla="*/ 223261 h 434275"/>
              <a:gd name="connsiteX4" fmla="*/ 654148 w 1374438"/>
              <a:gd name="connsiteY4" fmla="*/ 0 h 434275"/>
              <a:gd name="connsiteX0" fmla="*/ 654148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54148 w 1374438"/>
              <a:gd name="connsiteY4" fmla="*/ 0 h 434275"/>
              <a:gd name="connsiteX0" fmla="*/ 668216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68216 w 1374438"/>
              <a:gd name="connsiteY4" fmla="*/ 0 h 434275"/>
              <a:gd name="connsiteX0" fmla="*/ 696351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96351 w 1374438"/>
              <a:gd name="connsiteY4" fmla="*/ 0 h 434275"/>
              <a:gd name="connsiteX0" fmla="*/ 675250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75250 w 1374438"/>
              <a:gd name="connsiteY4" fmla="*/ 0 h 434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438" h="434275">
                <a:moveTo>
                  <a:pt x="675250" y="0"/>
                </a:moveTo>
                <a:lnTo>
                  <a:pt x="1374438" y="239151"/>
                </a:lnTo>
                <a:lnTo>
                  <a:pt x="678088" y="434275"/>
                </a:lnTo>
                <a:lnTo>
                  <a:pt x="0" y="223261"/>
                </a:lnTo>
                <a:lnTo>
                  <a:pt x="675250" y="0"/>
                </a:lnTo>
                <a:close/>
              </a:path>
            </a:pathLst>
          </a:cu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S’ è TABU?</a:t>
            </a:r>
          </a:p>
        </p:txBody>
      </p:sp>
      <p:sp>
        <p:nvSpPr>
          <p:cNvPr id="10" name="Rettangolo 9">
            <a:extLst>
              <a:ext uri="{FF2B5EF4-FFF2-40B4-BE49-F238E27FC236}">
                <a16:creationId xmlns:a16="http://schemas.microsoft.com/office/drawing/2014/main" id="{395C1DDA-2C44-4C30-B832-B77AE280E3C6}"/>
              </a:ext>
            </a:extLst>
          </p:cNvPr>
          <p:cNvSpPr/>
          <p:nvPr/>
        </p:nvSpPr>
        <p:spPr>
          <a:xfrm>
            <a:off x="1411500" y="4436855"/>
            <a:ext cx="1332235" cy="405020"/>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Sostituzione della soluzione corrente S con S’</a:t>
            </a:r>
          </a:p>
        </p:txBody>
      </p:sp>
      <p:cxnSp>
        <p:nvCxnSpPr>
          <p:cNvPr id="11" name="Connettore 2 10">
            <a:extLst>
              <a:ext uri="{FF2B5EF4-FFF2-40B4-BE49-F238E27FC236}">
                <a16:creationId xmlns:a16="http://schemas.microsoft.com/office/drawing/2014/main" id="{63DC681E-2A39-4E87-8A61-358C7D488D99}"/>
              </a:ext>
            </a:extLst>
          </p:cNvPr>
          <p:cNvCxnSpPr>
            <a:cxnSpLocks/>
            <a:stCxn id="5" idx="2"/>
            <a:endCxn id="6" idx="0"/>
          </p:cNvCxnSpPr>
          <p:nvPr/>
        </p:nvCxnSpPr>
        <p:spPr>
          <a:xfrm>
            <a:off x="2077621" y="1944417"/>
            <a:ext cx="0" cy="331851"/>
          </a:xfrm>
          <a:prstGeom prst="straightConnector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14D7A81-75B4-44B3-A2B5-C4FB484357C7}"/>
              </a:ext>
            </a:extLst>
          </p:cNvPr>
          <p:cNvCxnSpPr>
            <a:cxnSpLocks/>
            <a:stCxn id="6" idx="2"/>
            <a:endCxn id="7" idx="0"/>
          </p:cNvCxnSpPr>
          <p:nvPr/>
        </p:nvCxnSpPr>
        <p:spPr>
          <a:xfrm flipH="1">
            <a:off x="2077620" y="2682408"/>
            <a:ext cx="1" cy="290001"/>
          </a:xfrm>
          <a:prstGeom prst="straightConnector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622AF80-6FB1-4637-829A-D997E6850769}"/>
              </a:ext>
            </a:extLst>
          </p:cNvPr>
          <p:cNvCxnSpPr>
            <a:cxnSpLocks/>
            <a:stCxn id="7" idx="2"/>
            <a:endCxn id="9" idx="0"/>
          </p:cNvCxnSpPr>
          <p:nvPr/>
        </p:nvCxnSpPr>
        <p:spPr>
          <a:xfrm>
            <a:off x="2077620" y="3378548"/>
            <a:ext cx="1278" cy="296082"/>
          </a:xfrm>
          <a:prstGeom prst="straightConnector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4EF40994-CF37-4A49-914D-898A264751D3}"/>
              </a:ext>
            </a:extLst>
          </p:cNvPr>
          <p:cNvCxnSpPr>
            <a:cxnSpLocks/>
            <a:stCxn id="9" idx="2"/>
            <a:endCxn id="10" idx="0"/>
          </p:cNvCxnSpPr>
          <p:nvPr/>
        </p:nvCxnSpPr>
        <p:spPr>
          <a:xfrm flipH="1">
            <a:off x="2077618" y="4108905"/>
            <a:ext cx="4118" cy="327950"/>
          </a:xfrm>
          <a:prstGeom prst="straightConnector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673FA9B0-407B-4607-B74C-852247A33754}"/>
              </a:ext>
            </a:extLst>
          </p:cNvPr>
          <p:cNvCxnSpPr>
            <a:cxnSpLocks/>
            <a:stCxn id="9" idx="1"/>
            <a:endCxn id="16" idx="3"/>
          </p:cNvCxnSpPr>
          <p:nvPr/>
        </p:nvCxnSpPr>
        <p:spPr>
          <a:xfrm flipV="1">
            <a:off x="2778086" y="3900250"/>
            <a:ext cx="254165" cy="13531"/>
          </a:xfrm>
          <a:prstGeom prst="straightConnector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Rettangolo 15">
            <a:extLst>
              <a:ext uri="{FF2B5EF4-FFF2-40B4-BE49-F238E27FC236}">
                <a16:creationId xmlns:a16="http://schemas.microsoft.com/office/drawing/2014/main" id="{DA504E2B-994F-4CD1-878C-717B0B30E495}"/>
              </a:ext>
            </a:extLst>
          </p:cNvPr>
          <p:cNvSpPr/>
          <p:nvPr/>
        </p:nvSpPr>
        <p:spPr>
          <a:xfrm>
            <a:off x="3032251" y="3524586"/>
            <a:ext cx="1719098" cy="695966"/>
          </a:xfrm>
          <a:custGeom>
            <a:avLst/>
            <a:gdLst>
              <a:gd name="connsiteX0" fmla="*/ 0 w 1332235"/>
              <a:gd name="connsiteY0" fmla="*/ 0 h 406140"/>
              <a:gd name="connsiteX1" fmla="*/ 1332235 w 1332235"/>
              <a:gd name="connsiteY1" fmla="*/ 0 h 406140"/>
              <a:gd name="connsiteX2" fmla="*/ 1332235 w 1332235"/>
              <a:gd name="connsiteY2" fmla="*/ 406140 h 406140"/>
              <a:gd name="connsiteX3" fmla="*/ 0 w 1332235"/>
              <a:gd name="connsiteY3" fmla="*/ 406140 h 406140"/>
              <a:gd name="connsiteX4" fmla="*/ 0 w 1332235"/>
              <a:gd name="connsiteY4" fmla="*/ 0 h 406140"/>
              <a:gd name="connsiteX0" fmla="*/ 647114 w 1332235"/>
              <a:gd name="connsiteY0" fmla="*/ 7034 h 406140"/>
              <a:gd name="connsiteX1" fmla="*/ 1332235 w 1332235"/>
              <a:gd name="connsiteY1" fmla="*/ 0 h 406140"/>
              <a:gd name="connsiteX2" fmla="*/ 1332235 w 1332235"/>
              <a:gd name="connsiteY2" fmla="*/ 406140 h 406140"/>
              <a:gd name="connsiteX3" fmla="*/ 0 w 1332235"/>
              <a:gd name="connsiteY3" fmla="*/ 406140 h 406140"/>
              <a:gd name="connsiteX4" fmla="*/ 647114 w 1332235"/>
              <a:gd name="connsiteY4" fmla="*/ 7034 h 406140"/>
              <a:gd name="connsiteX0" fmla="*/ 647114 w 1332235"/>
              <a:gd name="connsiteY0" fmla="*/ 7034 h 406140"/>
              <a:gd name="connsiteX1" fmla="*/ 1332235 w 1332235"/>
              <a:gd name="connsiteY1" fmla="*/ 0 h 406140"/>
              <a:gd name="connsiteX2" fmla="*/ 1332235 w 1332235"/>
              <a:gd name="connsiteY2" fmla="*/ 406140 h 406140"/>
              <a:gd name="connsiteX3" fmla="*/ 0 w 1332235"/>
              <a:gd name="connsiteY3" fmla="*/ 406140 h 406140"/>
              <a:gd name="connsiteX4" fmla="*/ 647114 w 1332235"/>
              <a:gd name="connsiteY4" fmla="*/ 7034 h 406140"/>
              <a:gd name="connsiteX0" fmla="*/ 668216 w 1353337"/>
              <a:gd name="connsiteY0" fmla="*/ 7034 h 406140"/>
              <a:gd name="connsiteX1" fmla="*/ 1353337 w 1353337"/>
              <a:gd name="connsiteY1" fmla="*/ 0 h 406140"/>
              <a:gd name="connsiteX2" fmla="*/ 1353337 w 1353337"/>
              <a:gd name="connsiteY2" fmla="*/ 406140 h 406140"/>
              <a:gd name="connsiteX3" fmla="*/ 0 w 1353337"/>
              <a:gd name="connsiteY3" fmla="*/ 188091 h 406140"/>
              <a:gd name="connsiteX4" fmla="*/ 668216 w 1353337"/>
              <a:gd name="connsiteY4" fmla="*/ 7034 h 406140"/>
              <a:gd name="connsiteX0" fmla="*/ 668216 w 1353337"/>
              <a:gd name="connsiteY0" fmla="*/ 7034 h 497580"/>
              <a:gd name="connsiteX1" fmla="*/ 1353337 w 1353337"/>
              <a:gd name="connsiteY1" fmla="*/ 0 h 497580"/>
              <a:gd name="connsiteX2" fmla="*/ 741393 w 1353337"/>
              <a:gd name="connsiteY2" fmla="*/ 497580 h 497580"/>
              <a:gd name="connsiteX3" fmla="*/ 0 w 1353337"/>
              <a:gd name="connsiteY3" fmla="*/ 188091 h 497580"/>
              <a:gd name="connsiteX4" fmla="*/ 668216 w 1353337"/>
              <a:gd name="connsiteY4" fmla="*/ 7034 h 497580"/>
              <a:gd name="connsiteX0" fmla="*/ 654149 w 1353337"/>
              <a:gd name="connsiteY0" fmla="*/ 0 h 596054"/>
              <a:gd name="connsiteX1" fmla="*/ 1353337 w 1353337"/>
              <a:gd name="connsiteY1" fmla="*/ 98474 h 596054"/>
              <a:gd name="connsiteX2" fmla="*/ 741393 w 1353337"/>
              <a:gd name="connsiteY2" fmla="*/ 596054 h 596054"/>
              <a:gd name="connsiteX3" fmla="*/ 0 w 1353337"/>
              <a:gd name="connsiteY3" fmla="*/ 286565 h 596054"/>
              <a:gd name="connsiteX4" fmla="*/ 654149 w 1353337"/>
              <a:gd name="connsiteY4" fmla="*/ 0 h 596054"/>
              <a:gd name="connsiteX0" fmla="*/ 654149 w 1402574"/>
              <a:gd name="connsiteY0" fmla="*/ 0 h 596054"/>
              <a:gd name="connsiteX1" fmla="*/ 1402574 w 1402574"/>
              <a:gd name="connsiteY1" fmla="*/ 281354 h 596054"/>
              <a:gd name="connsiteX2" fmla="*/ 741393 w 1402574"/>
              <a:gd name="connsiteY2" fmla="*/ 596054 h 596054"/>
              <a:gd name="connsiteX3" fmla="*/ 0 w 1402574"/>
              <a:gd name="connsiteY3" fmla="*/ 286565 h 596054"/>
              <a:gd name="connsiteX4" fmla="*/ 654149 w 1402574"/>
              <a:gd name="connsiteY4" fmla="*/ 0 h 596054"/>
              <a:gd name="connsiteX0" fmla="*/ 689319 w 1402574"/>
              <a:gd name="connsiteY0" fmla="*/ 0 h 596054"/>
              <a:gd name="connsiteX1" fmla="*/ 1402574 w 1402574"/>
              <a:gd name="connsiteY1" fmla="*/ 281354 h 596054"/>
              <a:gd name="connsiteX2" fmla="*/ 741393 w 1402574"/>
              <a:gd name="connsiteY2" fmla="*/ 596054 h 596054"/>
              <a:gd name="connsiteX3" fmla="*/ 0 w 1402574"/>
              <a:gd name="connsiteY3" fmla="*/ 286565 h 596054"/>
              <a:gd name="connsiteX4" fmla="*/ 689319 w 1402574"/>
              <a:gd name="connsiteY4" fmla="*/ 0 h 596054"/>
              <a:gd name="connsiteX0" fmla="*/ 703387 w 1402574"/>
              <a:gd name="connsiteY0" fmla="*/ 0 h 596054"/>
              <a:gd name="connsiteX1" fmla="*/ 1402574 w 1402574"/>
              <a:gd name="connsiteY1" fmla="*/ 281354 h 596054"/>
              <a:gd name="connsiteX2" fmla="*/ 741393 w 1402574"/>
              <a:gd name="connsiteY2" fmla="*/ 596054 h 596054"/>
              <a:gd name="connsiteX3" fmla="*/ 0 w 1402574"/>
              <a:gd name="connsiteY3" fmla="*/ 286565 h 596054"/>
              <a:gd name="connsiteX4" fmla="*/ 703387 w 1402574"/>
              <a:gd name="connsiteY4" fmla="*/ 0 h 596054"/>
              <a:gd name="connsiteX0" fmla="*/ 703387 w 1402574"/>
              <a:gd name="connsiteY0" fmla="*/ 0 h 596054"/>
              <a:gd name="connsiteX1" fmla="*/ 1402574 w 1402574"/>
              <a:gd name="connsiteY1" fmla="*/ 281354 h 596054"/>
              <a:gd name="connsiteX2" fmla="*/ 741393 w 1402574"/>
              <a:gd name="connsiteY2" fmla="*/ 596054 h 596054"/>
              <a:gd name="connsiteX3" fmla="*/ 0 w 1402574"/>
              <a:gd name="connsiteY3" fmla="*/ 321734 h 596054"/>
              <a:gd name="connsiteX4" fmla="*/ 703387 w 1402574"/>
              <a:gd name="connsiteY4" fmla="*/ 0 h 596054"/>
              <a:gd name="connsiteX0" fmla="*/ 837030 w 1536217"/>
              <a:gd name="connsiteY0" fmla="*/ 0 h 596054"/>
              <a:gd name="connsiteX1" fmla="*/ 1536217 w 1536217"/>
              <a:gd name="connsiteY1" fmla="*/ 281354 h 596054"/>
              <a:gd name="connsiteX2" fmla="*/ 875036 w 1536217"/>
              <a:gd name="connsiteY2" fmla="*/ 596054 h 596054"/>
              <a:gd name="connsiteX3" fmla="*/ 0 w 1536217"/>
              <a:gd name="connsiteY3" fmla="*/ 321734 h 596054"/>
              <a:gd name="connsiteX4" fmla="*/ 837030 w 1536217"/>
              <a:gd name="connsiteY4" fmla="*/ 0 h 596054"/>
              <a:gd name="connsiteX0" fmla="*/ 837030 w 1845707"/>
              <a:gd name="connsiteY0" fmla="*/ 0 h 596054"/>
              <a:gd name="connsiteX1" fmla="*/ 1845707 w 1845707"/>
              <a:gd name="connsiteY1" fmla="*/ 288388 h 596054"/>
              <a:gd name="connsiteX2" fmla="*/ 875036 w 1845707"/>
              <a:gd name="connsiteY2" fmla="*/ 596054 h 596054"/>
              <a:gd name="connsiteX3" fmla="*/ 0 w 1845707"/>
              <a:gd name="connsiteY3" fmla="*/ 321734 h 596054"/>
              <a:gd name="connsiteX4" fmla="*/ 837030 w 1845707"/>
              <a:gd name="connsiteY4" fmla="*/ 0 h 596054"/>
              <a:gd name="connsiteX0" fmla="*/ 837030 w 1719098"/>
              <a:gd name="connsiteY0" fmla="*/ 0 h 596054"/>
              <a:gd name="connsiteX1" fmla="*/ 1719098 w 1719098"/>
              <a:gd name="connsiteY1" fmla="*/ 323557 h 596054"/>
              <a:gd name="connsiteX2" fmla="*/ 875036 w 1719098"/>
              <a:gd name="connsiteY2" fmla="*/ 596054 h 596054"/>
              <a:gd name="connsiteX3" fmla="*/ 0 w 1719098"/>
              <a:gd name="connsiteY3" fmla="*/ 321734 h 596054"/>
              <a:gd name="connsiteX4" fmla="*/ 837030 w 1719098"/>
              <a:gd name="connsiteY4" fmla="*/ 0 h 596054"/>
              <a:gd name="connsiteX0" fmla="*/ 801861 w 1719098"/>
              <a:gd name="connsiteY0" fmla="*/ 0 h 596054"/>
              <a:gd name="connsiteX1" fmla="*/ 1719098 w 1719098"/>
              <a:gd name="connsiteY1" fmla="*/ 323557 h 596054"/>
              <a:gd name="connsiteX2" fmla="*/ 875036 w 1719098"/>
              <a:gd name="connsiteY2" fmla="*/ 596054 h 596054"/>
              <a:gd name="connsiteX3" fmla="*/ 0 w 1719098"/>
              <a:gd name="connsiteY3" fmla="*/ 321734 h 596054"/>
              <a:gd name="connsiteX4" fmla="*/ 801861 w 1719098"/>
              <a:gd name="connsiteY4" fmla="*/ 0 h 596054"/>
              <a:gd name="connsiteX0" fmla="*/ 837030 w 1719098"/>
              <a:gd name="connsiteY0" fmla="*/ 0 h 596054"/>
              <a:gd name="connsiteX1" fmla="*/ 1719098 w 1719098"/>
              <a:gd name="connsiteY1" fmla="*/ 323557 h 596054"/>
              <a:gd name="connsiteX2" fmla="*/ 875036 w 1719098"/>
              <a:gd name="connsiteY2" fmla="*/ 596054 h 596054"/>
              <a:gd name="connsiteX3" fmla="*/ 0 w 1719098"/>
              <a:gd name="connsiteY3" fmla="*/ 321734 h 596054"/>
              <a:gd name="connsiteX4" fmla="*/ 837030 w 1719098"/>
              <a:gd name="connsiteY4" fmla="*/ 0 h 596054"/>
              <a:gd name="connsiteX0" fmla="*/ 837030 w 1719098"/>
              <a:gd name="connsiteY0" fmla="*/ 0 h 596054"/>
              <a:gd name="connsiteX1" fmla="*/ 1719098 w 1719098"/>
              <a:gd name="connsiteY1" fmla="*/ 323557 h 596054"/>
              <a:gd name="connsiteX2" fmla="*/ 853934 w 1719098"/>
              <a:gd name="connsiteY2" fmla="*/ 596054 h 596054"/>
              <a:gd name="connsiteX3" fmla="*/ 0 w 1719098"/>
              <a:gd name="connsiteY3" fmla="*/ 321734 h 596054"/>
              <a:gd name="connsiteX4" fmla="*/ 837030 w 1719098"/>
              <a:gd name="connsiteY4" fmla="*/ 0 h 596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098" h="596054">
                <a:moveTo>
                  <a:pt x="837030" y="0"/>
                </a:moveTo>
                <a:lnTo>
                  <a:pt x="1719098" y="323557"/>
                </a:lnTo>
                <a:lnTo>
                  <a:pt x="853934" y="596054"/>
                </a:lnTo>
                <a:lnTo>
                  <a:pt x="0" y="321734"/>
                </a:lnTo>
                <a:lnTo>
                  <a:pt x="837030" y="0"/>
                </a:lnTo>
                <a:close/>
              </a:path>
            </a:pathLst>
          </a:cu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Criterio di aspirazione soddisfatto?</a:t>
            </a:r>
          </a:p>
        </p:txBody>
      </p:sp>
      <p:cxnSp>
        <p:nvCxnSpPr>
          <p:cNvPr id="17" name="Forma 22">
            <a:extLst>
              <a:ext uri="{FF2B5EF4-FFF2-40B4-BE49-F238E27FC236}">
                <a16:creationId xmlns:a16="http://schemas.microsoft.com/office/drawing/2014/main" id="{866D9CA6-8A82-4D05-83D1-D6470261AD81}"/>
              </a:ext>
            </a:extLst>
          </p:cNvPr>
          <p:cNvCxnSpPr>
            <a:cxnSpLocks/>
            <a:stCxn id="16" idx="2"/>
            <a:endCxn id="10" idx="3"/>
          </p:cNvCxnSpPr>
          <p:nvPr/>
        </p:nvCxnSpPr>
        <p:spPr>
          <a:xfrm flipH="1">
            <a:off x="2743735" y="4220552"/>
            <a:ext cx="1142450" cy="418813"/>
          </a:xfrm>
          <a:prstGeom prst="bentConnector3">
            <a:avLst>
              <a:gd name="adj1" fmla="val 924"/>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D6A87E5A-AD0A-4366-9A4C-5C0541AC7D99}"/>
              </a:ext>
            </a:extLst>
          </p:cNvPr>
          <p:cNvCxnSpPr>
            <a:cxnSpLocks/>
            <a:stCxn id="16" idx="0"/>
            <a:endCxn id="19" idx="2"/>
          </p:cNvCxnSpPr>
          <p:nvPr/>
        </p:nvCxnSpPr>
        <p:spPr>
          <a:xfrm flipH="1" flipV="1">
            <a:off x="3853114" y="3080839"/>
            <a:ext cx="16167" cy="443747"/>
          </a:xfrm>
          <a:prstGeom prst="straightConnector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Rettangolo 18">
            <a:extLst>
              <a:ext uri="{FF2B5EF4-FFF2-40B4-BE49-F238E27FC236}">
                <a16:creationId xmlns:a16="http://schemas.microsoft.com/office/drawing/2014/main" id="{DD0A3C98-20A8-42E1-9923-B0F350227832}"/>
              </a:ext>
            </a:extLst>
          </p:cNvPr>
          <p:cNvSpPr/>
          <p:nvPr/>
        </p:nvSpPr>
        <p:spPr>
          <a:xfrm>
            <a:off x="3186996" y="2572886"/>
            <a:ext cx="1332235" cy="507953"/>
          </a:xfrm>
          <a:prstGeom prst="rect">
            <a:avLst/>
          </a:prstGeom>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Individuazione della migliore soluzione S’’ dopo S’ e sostituzione di S’ con S’’</a:t>
            </a:r>
          </a:p>
        </p:txBody>
      </p:sp>
      <p:cxnSp>
        <p:nvCxnSpPr>
          <p:cNvPr id="20" name="Connettore 4 31">
            <a:extLst>
              <a:ext uri="{FF2B5EF4-FFF2-40B4-BE49-F238E27FC236}">
                <a16:creationId xmlns:a16="http://schemas.microsoft.com/office/drawing/2014/main" id="{34494405-9A75-4959-96AE-7C004E40DEB1}"/>
              </a:ext>
            </a:extLst>
          </p:cNvPr>
          <p:cNvCxnSpPr>
            <a:cxnSpLocks/>
            <a:stCxn id="19" idx="1"/>
          </p:cNvCxnSpPr>
          <p:nvPr/>
        </p:nvCxnSpPr>
        <p:spPr>
          <a:xfrm rot="10800000" flipV="1">
            <a:off x="2120974" y="2826862"/>
            <a:ext cx="1066022" cy="705095"/>
          </a:xfrm>
          <a:prstGeom prst="bentConnector3">
            <a:avLst>
              <a:gd name="adj1" fmla="val 22287"/>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E99AE1A0-104E-4BD7-8C0B-7D4A7620075A}"/>
              </a:ext>
            </a:extLst>
          </p:cNvPr>
          <p:cNvSpPr/>
          <p:nvPr/>
        </p:nvSpPr>
        <p:spPr>
          <a:xfrm>
            <a:off x="2903273" y="3712637"/>
            <a:ext cx="288478" cy="175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chemeClr val="accent2"/>
                </a:solidFill>
              </a:rPr>
              <a:t>Si</a:t>
            </a:r>
          </a:p>
        </p:txBody>
      </p:sp>
      <p:sp>
        <p:nvSpPr>
          <p:cNvPr id="22" name="Rettangolo 21">
            <a:extLst>
              <a:ext uri="{FF2B5EF4-FFF2-40B4-BE49-F238E27FC236}">
                <a16:creationId xmlns:a16="http://schemas.microsoft.com/office/drawing/2014/main" id="{4286BD0C-7D51-4B87-A2F4-7FAE00B0E241}"/>
              </a:ext>
            </a:extLst>
          </p:cNvPr>
          <p:cNvSpPr/>
          <p:nvPr/>
        </p:nvSpPr>
        <p:spPr>
          <a:xfrm>
            <a:off x="3032251" y="4484792"/>
            <a:ext cx="288131" cy="170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chemeClr val="accent2"/>
                </a:solidFill>
              </a:rPr>
              <a:t>Si</a:t>
            </a:r>
          </a:p>
        </p:txBody>
      </p:sp>
      <p:sp>
        <p:nvSpPr>
          <p:cNvPr id="23" name="Rettangolo 22">
            <a:extLst>
              <a:ext uri="{FF2B5EF4-FFF2-40B4-BE49-F238E27FC236}">
                <a16:creationId xmlns:a16="http://schemas.microsoft.com/office/drawing/2014/main" id="{03CEC402-82FC-4E48-B2B0-4022D1984D7A}"/>
              </a:ext>
            </a:extLst>
          </p:cNvPr>
          <p:cNvSpPr/>
          <p:nvPr/>
        </p:nvSpPr>
        <p:spPr>
          <a:xfrm>
            <a:off x="1751593" y="4135350"/>
            <a:ext cx="326026" cy="241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chemeClr val="accent2"/>
                </a:solidFill>
              </a:rPr>
              <a:t>No</a:t>
            </a:r>
          </a:p>
        </p:txBody>
      </p:sp>
      <p:sp>
        <p:nvSpPr>
          <p:cNvPr id="24" name="Rettangolo 23">
            <a:extLst>
              <a:ext uri="{FF2B5EF4-FFF2-40B4-BE49-F238E27FC236}">
                <a16:creationId xmlns:a16="http://schemas.microsoft.com/office/drawing/2014/main" id="{5F9AAE57-DDB0-42FA-843F-D98F92FBD71F}"/>
              </a:ext>
            </a:extLst>
          </p:cNvPr>
          <p:cNvSpPr/>
          <p:nvPr/>
        </p:nvSpPr>
        <p:spPr>
          <a:xfrm>
            <a:off x="3832747" y="3256716"/>
            <a:ext cx="353789" cy="200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chemeClr val="accent2"/>
                </a:solidFill>
              </a:rPr>
              <a:t>No</a:t>
            </a:r>
          </a:p>
        </p:txBody>
      </p:sp>
      <p:sp>
        <p:nvSpPr>
          <p:cNvPr id="78" name="Rettangolo 77">
            <a:extLst>
              <a:ext uri="{FF2B5EF4-FFF2-40B4-BE49-F238E27FC236}">
                <a16:creationId xmlns:a16="http://schemas.microsoft.com/office/drawing/2014/main" id="{D331EDBE-DA9A-49DB-BC39-C7AFCC7C69A2}"/>
              </a:ext>
            </a:extLst>
          </p:cNvPr>
          <p:cNvSpPr/>
          <p:nvPr/>
        </p:nvSpPr>
        <p:spPr>
          <a:xfrm>
            <a:off x="5592680" y="1522914"/>
            <a:ext cx="1332235" cy="354672"/>
          </a:xfrm>
          <a:prstGeom prst="rect">
            <a:avLst/>
          </a:pr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Iterazione k, soluzione corrente S</a:t>
            </a:r>
          </a:p>
        </p:txBody>
      </p:sp>
      <p:sp>
        <p:nvSpPr>
          <p:cNvPr id="79" name="Rettangolo 78">
            <a:extLst>
              <a:ext uri="{FF2B5EF4-FFF2-40B4-BE49-F238E27FC236}">
                <a16:creationId xmlns:a16="http://schemas.microsoft.com/office/drawing/2014/main" id="{D4801FCF-0A76-4A20-87D5-1260BAEA4A42}"/>
              </a:ext>
            </a:extLst>
          </p:cNvPr>
          <p:cNvSpPr/>
          <p:nvPr/>
        </p:nvSpPr>
        <p:spPr>
          <a:xfrm>
            <a:off x="5519369" y="2209437"/>
            <a:ext cx="1472866" cy="406140"/>
          </a:xfrm>
          <a:prstGeom prst="rect">
            <a:avLst/>
          </a:pr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Individuazione dei vicini dell’ultimo nodo della soluzione S</a:t>
            </a:r>
          </a:p>
        </p:txBody>
      </p:sp>
      <p:sp>
        <p:nvSpPr>
          <p:cNvPr id="80" name="Rettangolo 79">
            <a:extLst>
              <a:ext uri="{FF2B5EF4-FFF2-40B4-BE49-F238E27FC236}">
                <a16:creationId xmlns:a16="http://schemas.microsoft.com/office/drawing/2014/main" id="{E1E83638-DD7E-40CA-82D2-8F237DC89718}"/>
              </a:ext>
            </a:extLst>
          </p:cNvPr>
          <p:cNvSpPr/>
          <p:nvPr/>
        </p:nvSpPr>
        <p:spPr>
          <a:xfrm>
            <a:off x="5592679" y="2905578"/>
            <a:ext cx="1332235" cy="406139"/>
          </a:xfrm>
          <a:prstGeom prst="rect">
            <a:avLst/>
          </a:pr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Individuazione del miglior nodo tra i vicini su cui andare</a:t>
            </a:r>
          </a:p>
        </p:txBody>
      </p:sp>
      <p:sp>
        <p:nvSpPr>
          <p:cNvPr id="81" name="Rettangolo 8">
            <a:extLst>
              <a:ext uri="{FF2B5EF4-FFF2-40B4-BE49-F238E27FC236}">
                <a16:creationId xmlns:a16="http://schemas.microsoft.com/office/drawing/2014/main" id="{F4331FC6-45AF-4F51-BB24-98157185932D}"/>
              </a:ext>
            </a:extLst>
          </p:cNvPr>
          <p:cNvSpPr/>
          <p:nvPr/>
        </p:nvSpPr>
        <p:spPr>
          <a:xfrm>
            <a:off x="5508104" y="3518315"/>
            <a:ext cx="1528096" cy="690363"/>
          </a:xfrm>
          <a:custGeom>
            <a:avLst/>
            <a:gdLst>
              <a:gd name="connsiteX0" fmla="*/ 0 w 1332235"/>
              <a:gd name="connsiteY0" fmla="*/ 0 h 406140"/>
              <a:gd name="connsiteX1" fmla="*/ 1332235 w 1332235"/>
              <a:gd name="connsiteY1" fmla="*/ 0 h 406140"/>
              <a:gd name="connsiteX2" fmla="*/ 1332235 w 1332235"/>
              <a:gd name="connsiteY2" fmla="*/ 406140 h 406140"/>
              <a:gd name="connsiteX3" fmla="*/ 0 w 1332235"/>
              <a:gd name="connsiteY3" fmla="*/ 406140 h 406140"/>
              <a:gd name="connsiteX4" fmla="*/ 0 w 1332235"/>
              <a:gd name="connsiteY4" fmla="*/ 0 h 406140"/>
              <a:gd name="connsiteX0" fmla="*/ 0 w 1332235"/>
              <a:gd name="connsiteY0" fmla="*/ 0 h 406140"/>
              <a:gd name="connsiteX1" fmla="*/ 1318167 w 1332235"/>
              <a:gd name="connsiteY1" fmla="*/ 189913 h 406140"/>
              <a:gd name="connsiteX2" fmla="*/ 1332235 w 1332235"/>
              <a:gd name="connsiteY2" fmla="*/ 406140 h 406140"/>
              <a:gd name="connsiteX3" fmla="*/ 0 w 1332235"/>
              <a:gd name="connsiteY3" fmla="*/ 406140 h 406140"/>
              <a:gd name="connsiteX4" fmla="*/ 0 w 1332235"/>
              <a:gd name="connsiteY4" fmla="*/ 0 h 406140"/>
              <a:gd name="connsiteX0" fmla="*/ 569742 w 1332235"/>
              <a:gd name="connsiteY0" fmla="*/ 0 h 420208"/>
              <a:gd name="connsiteX1" fmla="*/ 1318167 w 1332235"/>
              <a:gd name="connsiteY1" fmla="*/ 203981 h 420208"/>
              <a:gd name="connsiteX2" fmla="*/ 1332235 w 1332235"/>
              <a:gd name="connsiteY2" fmla="*/ 420208 h 420208"/>
              <a:gd name="connsiteX3" fmla="*/ 0 w 1332235"/>
              <a:gd name="connsiteY3" fmla="*/ 420208 h 420208"/>
              <a:gd name="connsiteX4" fmla="*/ 569742 w 1332235"/>
              <a:gd name="connsiteY4" fmla="*/ 0 h 420208"/>
              <a:gd name="connsiteX0" fmla="*/ 611945 w 1374438"/>
              <a:gd name="connsiteY0" fmla="*/ 0 h 420208"/>
              <a:gd name="connsiteX1" fmla="*/ 1360370 w 1374438"/>
              <a:gd name="connsiteY1" fmla="*/ 203981 h 420208"/>
              <a:gd name="connsiteX2" fmla="*/ 1374438 w 1374438"/>
              <a:gd name="connsiteY2" fmla="*/ 420208 h 420208"/>
              <a:gd name="connsiteX3" fmla="*/ 0 w 1374438"/>
              <a:gd name="connsiteY3" fmla="*/ 258430 h 420208"/>
              <a:gd name="connsiteX4" fmla="*/ 611945 w 1374438"/>
              <a:gd name="connsiteY4" fmla="*/ 0 h 420208"/>
              <a:gd name="connsiteX0" fmla="*/ 611945 w 1360370"/>
              <a:gd name="connsiteY0" fmla="*/ 0 h 427241"/>
              <a:gd name="connsiteX1" fmla="*/ 1360370 w 1360370"/>
              <a:gd name="connsiteY1" fmla="*/ 203981 h 427241"/>
              <a:gd name="connsiteX2" fmla="*/ 664020 w 1360370"/>
              <a:gd name="connsiteY2" fmla="*/ 427241 h 427241"/>
              <a:gd name="connsiteX3" fmla="*/ 0 w 1360370"/>
              <a:gd name="connsiteY3" fmla="*/ 258430 h 427241"/>
              <a:gd name="connsiteX4" fmla="*/ 611945 w 1360370"/>
              <a:gd name="connsiteY4" fmla="*/ 0 h 427241"/>
              <a:gd name="connsiteX0" fmla="*/ 675249 w 1360370"/>
              <a:gd name="connsiteY0" fmla="*/ 0 h 434275"/>
              <a:gd name="connsiteX1" fmla="*/ 1360370 w 1360370"/>
              <a:gd name="connsiteY1" fmla="*/ 211015 h 434275"/>
              <a:gd name="connsiteX2" fmla="*/ 664020 w 1360370"/>
              <a:gd name="connsiteY2" fmla="*/ 434275 h 434275"/>
              <a:gd name="connsiteX3" fmla="*/ 0 w 1360370"/>
              <a:gd name="connsiteY3" fmla="*/ 265464 h 434275"/>
              <a:gd name="connsiteX4" fmla="*/ 675249 w 1360370"/>
              <a:gd name="connsiteY4" fmla="*/ 0 h 434275"/>
              <a:gd name="connsiteX0" fmla="*/ 640080 w 1360370"/>
              <a:gd name="connsiteY0" fmla="*/ 0 h 434275"/>
              <a:gd name="connsiteX1" fmla="*/ 1360370 w 1360370"/>
              <a:gd name="connsiteY1" fmla="*/ 211015 h 434275"/>
              <a:gd name="connsiteX2" fmla="*/ 664020 w 1360370"/>
              <a:gd name="connsiteY2" fmla="*/ 434275 h 434275"/>
              <a:gd name="connsiteX3" fmla="*/ 0 w 1360370"/>
              <a:gd name="connsiteY3" fmla="*/ 265464 h 434275"/>
              <a:gd name="connsiteX4" fmla="*/ 640080 w 1360370"/>
              <a:gd name="connsiteY4" fmla="*/ 0 h 434275"/>
              <a:gd name="connsiteX0" fmla="*/ 654148 w 1374438"/>
              <a:gd name="connsiteY0" fmla="*/ 0 h 434275"/>
              <a:gd name="connsiteX1" fmla="*/ 1374438 w 1374438"/>
              <a:gd name="connsiteY1" fmla="*/ 211015 h 434275"/>
              <a:gd name="connsiteX2" fmla="*/ 678088 w 1374438"/>
              <a:gd name="connsiteY2" fmla="*/ 434275 h 434275"/>
              <a:gd name="connsiteX3" fmla="*/ 0 w 1374438"/>
              <a:gd name="connsiteY3" fmla="*/ 223261 h 434275"/>
              <a:gd name="connsiteX4" fmla="*/ 654148 w 1374438"/>
              <a:gd name="connsiteY4" fmla="*/ 0 h 434275"/>
              <a:gd name="connsiteX0" fmla="*/ 654148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54148 w 1374438"/>
              <a:gd name="connsiteY4" fmla="*/ 0 h 434275"/>
              <a:gd name="connsiteX0" fmla="*/ 668216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68216 w 1374438"/>
              <a:gd name="connsiteY4" fmla="*/ 0 h 434275"/>
              <a:gd name="connsiteX0" fmla="*/ 696351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96351 w 1374438"/>
              <a:gd name="connsiteY4" fmla="*/ 0 h 434275"/>
              <a:gd name="connsiteX0" fmla="*/ 675250 w 1374438"/>
              <a:gd name="connsiteY0" fmla="*/ 0 h 434275"/>
              <a:gd name="connsiteX1" fmla="*/ 1374438 w 1374438"/>
              <a:gd name="connsiteY1" fmla="*/ 239151 h 434275"/>
              <a:gd name="connsiteX2" fmla="*/ 678088 w 1374438"/>
              <a:gd name="connsiteY2" fmla="*/ 434275 h 434275"/>
              <a:gd name="connsiteX3" fmla="*/ 0 w 1374438"/>
              <a:gd name="connsiteY3" fmla="*/ 223261 h 434275"/>
              <a:gd name="connsiteX4" fmla="*/ 675250 w 1374438"/>
              <a:gd name="connsiteY4" fmla="*/ 0 h 434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438" h="434275">
                <a:moveTo>
                  <a:pt x="675250" y="0"/>
                </a:moveTo>
                <a:lnTo>
                  <a:pt x="1374438" y="239151"/>
                </a:lnTo>
                <a:lnTo>
                  <a:pt x="678088" y="434275"/>
                </a:lnTo>
                <a:lnTo>
                  <a:pt x="0" y="223261"/>
                </a:lnTo>
                <a:lnTo>
                  <a:pt x="675250" y="0"/>
                </a:lnTo>
                <a:close/>
              </a:path>
            </a:pathLst>
          </a:cu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700" dirty="0"/>
              <a:t>La soluzione con </a:t>
            </a:r>
          </a:p>
          <a:p>
            <a:pPr algn="ctr">
              <a:defRPr/>
            </a:pPr>
            <a:r>
              <a:rPr lang="it-IT" sz="700" dirty="0"/>
              <a:t>il nuovo nodo è TABU?</a:t>
            </a:r>
          </a:p>
        </p:txBody>
      </p:sp>
      <p:sp>
        <p:nvSpPr>
          <p:cNvPr id="82" name="Rettangolo 81">
            <a:extLst>
              <a:ext uri="{FF2B5EF4-FFF2-40B4-BE49-F238E27FC236}">
                <a16:creationId xmlns:a16="http://schemas.microsoft.com/office/drawing/2014/main" id="{ED05A854-4881-4C6B-A736-6CF575D76D64}"/>
              </a:ext>
            </a:extLst>
          </p:cNvPr>
          <p:cNvSpPr/>
          <p:nvPr/>
        </p:nvSpPr>
        <p:spPr>
          <a:xfrm>
            <a:off x="5592677" y="4370024"/>
            <a:ext cx="1332235" cy="405020"/>
          </a:xfrm>
          <a:prstGeom prst="rect">
            <a:avLst/>
          </a:pr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Aggiorna la soluzione corrente con il nuovo nodo non visitato</a:t>
            </a:r>
          </a:p>
        </p:txBody>
      </p:sp>
      <p:cxnSp>
        <p:nvCxnSpPr>
          <p:cNvPr id="83" name="Connettore 2 82">
            <a:extLst>
              <a:ext uri="{FF2B5EF4-FFF2-40B4-BE49-F238E27FC236}">
                <a16:creationId xmlns:a16="http://schemas.microsoft.com/office/drawing/2014/main" id="{112BFCB1-D477-4DC1-A501-5CC0160D6BA3}"/>
              </a:ext>
            </a:extLst>
          </p:cNvPr>
          <p:cNvCxnSpPr>
            <a:cxnSpLocks/>
            <a:stCxn id="78" idx="2"/>
            <a:endCxn id="79" idx="0"/>
          </p:cNvCxnSpPr>
          <p:nvPr/>
        </p:nvCxnSpPr>
        <p:spPr>
          <a:xfrm flipH="1">
            <a:off x="6255802" y="1877586"/>
            <a:ext cx="2996" cy="331851"/>
          </a:xfrm>
          <a:prstGeom prst="straightConnector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cxnSp>
        <p:nvCxnSpPr>
          <p:cNvPr id="84" name="Connettore 2 83">
            <a:extLst>
              <a:ext uri="{FF2B5EF4-FFF2-40B4-BE49-F238E27FC236}">
                <a16:creationId xmlns:a16="http://schemas.microsoft.com/office/drawing/2014/main" id="{4D4BF49D-71F6-48A4-A18F-57766BB223C4}"/>
              </a:ext>
            </a:extLst>
          </p:cNvPr>
          <p:cNvCxnSpPr>
            <a:cxnSpLocks/>
            <a:stCxn id="79" idx="2"/>
            <a:endCxn id="80" idx="0"/>
          </p:cNvCxnSpPr>
          <p:nvPr/>
        </p:nvCxnSpPr>
        <p:spPr>
          <a:xfrm>
            <a:off x="6255802" y="2615577"/>
            <a:ext cx="2995" cy="290001"/>
          </a:xfrm>
          <a:prstGeom prst="straightConnector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cxnSp>
        <p:nvCxnSpPr>
          <p:cNvPr id="85" name="Connettore 2 84">
            <a:extLst>
              <a:ext uri="{FF2B5EF4-FFF2-40B4-BE49-F238E27FC236}">
                <a16:creationId xmlns:a16="http://schemas.microsoft.com/office/drawing/2014/main" id="{65A5E428-185A-4B53-BD5A-FFE39B5F87D2}"/>
              </a:ext>
            </a:extLst>
          </p:cNvPr>
          <p:cNvCxnSpPr>
            <a:cxnSpLocks/>
            <a:stCxn id="80" idx="2"/>
            <a:endCxn id="81" idx="0"/>
          </p:cNvCxnSpPr>
          <p:nvPr/>
        </p:nvCxnSpPr>
        <p:spPr>
          <a:xfrm>
            <a:off x="6258797" y="3311717"/>
            <a:ext cx="48" cy="206598"/>
          </a:xfrm>
          <a:prstGeom prst="straightConnector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cxnSp>
        <p:nvCxnSpPr>
          <p:cNvPr id="86" name="Connettore 2 85">
            <a:extLst>
              <a:ext uri="{FF2B5EF4-FFF2-40B4-BE49-F238E27FC236}">
                <a16:creationId xmlns:a16="http://schemas.microsoft.com/office/drawing/2014/main" id="{2FB4EB3F-0DDF-4190-9BB0-16E5613A1FEB}"/>
              </a:ext>
            </a:extLst>
          </p:cNvPr>
          <p:cNvCxnSpPr>
            <a:cxnSpLocks/>
            <a:stCxn id="81" idx="2"/>
            <a:endCxn id="82" idx="0"/>
          </p:cNvCxnSpPr>
          <p:nvPr/>
        </p:nvCxnSpPr>
        <p:spPr>
          <a:xfrm flipH="1">
            <a:off x="6258795" y="4208678"/>
            <a:ext cx="3205" cy="161346"/>
          </a:xfrm>
          <a:prstGeom prst="straightConnector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cxnSp>
        <p:nvCxnSpPr>
          <p:cNvPr id="87" name="Connettore 2 86">
            <a:extLst>
              <a:ext uri="{FF2B5EF4-FFF2-40B4-BE49-F238E27FC236}">
                <a16:creationId xmlns:a16="http://schemas.microsoft.com/office/drawing/2014/main" id="{4BE950DB-2E15-42B2-93D2-3DA6C449366F}"/>
              </a:ext>
            </a:extLst>
          </p:cNvPr>
          <p:cNvCxnSpPr>
            <a:cxnSpLocks/>
            <a:stCxn id="81" idx="1"/>
            <a:endCxn id="88" idx="3"/>
          </p:cNvCxnSpPr>
          <p:nvPr/>
        </p:nvCxnSpPr>
        <p:spPr>
          <a:xfrm flipV="1">
            <a:off x="7036200" y="3888376"/>
            <a:ext cx="696600" cy="10115"/>
          </a:xfrm>
          <a:prstGeom prst="straightConnector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sp>
        <p:nvSpPr>
          <p:cNvPr id="88" name="Rettangolo 15">
            <a:extLst>
              <a:ext uri="{FF2B5EF4-FFF2-40B4-BE49-F238E27FC236}">
                <a16:creationId xmlns:a16="http://schemas.microsoft.com/office/drawing/2014/main" id="{905A8C2C-004D-4C9F-B420-86359D3BB2F3}"/>
              </a:ext>
            </a:extLst>
          </p:cNvPr>
          <p:cNvSpPr/>
          <p:nvPr/>
        </p:nvSpPr>
        <p:spPr>
          <a:xfrm>
            <a:off x="7732800" y="3512712"/>
            <a:ext cx="1293492" cy="695966"/>
          </a:xfrm>
          <a:custGeom>
            <a:avLst/>
            <a:gdLst>
              <a:gd name="connsiteX0" fmla="*/ 0 w 1332235"/>
              <a:gd name="connsiteY0" fmla="*/ 0 h 406140"/>
              <a:gd name="connsiteX1" fmla="*/ 1332235 w 1332235"/>
              <a:gd name="connsiteY1" fmla="*/ 0 h 406140"/>
              <a:gd name="connsiteX2" fmla="*/ 1332235 w 1332235"/>
              <a:gd name="connsiteY2" fmla="*/ 406140 h 406140"/>
              <a:gd name="connsiteX3" fmla="*/ 0 w 1332235"/>
              <a:gd name="connsiteY3" fmla="*/ 406140 h 406140"/>
              <a:gd name="connsiteX4" fmla="*/ 0 w 1332235"/>
              <a:gd name="connsiteY4" fmla="*/ 0 h 406140"/>
              <a:gd name="connsiteX0" fmla="*/ 647114 w 1332235"/>
              <a:gd name="connsiteY0" fmla="*/ 7034 h 406140"/>
              <a:gd name="connsiteX1" fmla="*/ 1332235 w 1332235"/>
              <a:gd name="connsiteY1" fmla="*/ 0 h 406140"/>
              <a:gd name="connsiteX2" fmla="*/ 1332235 w 1332235"/>
              <a:gd name="connsiteY2" fmla="*/ 406140 h 406140"/>
              <a:gd name="connsiteX3" fmla="*/ 0 w 1332235"/>
              <a:gd name="connsiteY3" fmla="*/ 406140 h 406140"/>
              <a:gd name="connsiteX4" fmla="*/ 647114 w 1332235"/>
              <a:gd name="connsiteY4" fmla="*/ 7034 h 406140"/>
              <a:gd name="connsiteX0" fmla="*/ 647114 w 1332235"/>
              <a:gd name="connsiteY0" fmla="*/ 7034 h 406140"/>
              <a:gd name="connsiteX1" fmla="*/ 1332235 w 1332235"/>
              <a:gd name="connsiteY1" fmla="*/ 0 h 406140"/>
              <a:gd name="connsiteX2" fmla="*/ 1332235 w 1332235"/>
              <a:gd name="connsiteY2" fmla="*/ 406140 h 406140"/>
              <a:gd name="connsiteX3" fmla="*/ 0 w 1332235"/>
              <a:gd name="connsiteY3" fmla="*/ 406140 h 406140"/>
              <a:gd name="connsiteX4" fmla="*/ 647114 w 1332235"/>
              <a:gd name="connsiteY4" fmla="*/ 7034 h 406140"/>
              <a:gd name="connsiteX0" fmla="*/ 668216 w 1353337"/>
              <a:gd name="connsiteY0" fmla="*/ 7034 h 406140"/>
              <a:gd name="connsiteX1" fmla="*/ 1353337 w 1353337"/>
              <a:gd name="connsiteY1" fmla="*/ 0 h 406140"/>
              <a:gd name="connsiteX2" fmla="*/ 1353337 w 1353337"/>
              <a:gd name="connsiteY2" fmla="*/ 406140 h 406140"/>
              <a:gd name="connsiteX3" fmla="*/ 0 w 1353337"/>
              <a:gd name="connsiteY3" fmla="*/ 188091 h 406140"/>
              <a:gd name="connsiteX4" fmla="*/ 668216 w 1353337"/>
              <a:gd name="connsiteY4" fmla="*/ 7034 h 406140"/>
              <a:gd name="connsiteX0" fmla="*/ 668216 w 1353337"/>
              <a:gd name="connsiteY0" fmla="*/ 7034 h 497580"/>
              <a:gd name="connsiteX1" fmla="*/ 1353337 w 1353337"/>
              <a:gd name="connsiteY1" fmla="*/ 0 h 497580"/>
              <a:gd name="connsiteX2" fmla="*/ 741393 w 1353337"/>
              <a:gd name="connsiteY2" fmla="*/ 497580 h 497580"/>
              <a:gd name="connsiteX3" fmla="*/ 0 w 1353337"/>
              <a:gd name="connsiteY3" fmla="*/ 188091 h 497580"/>
              <a:gd name="connsiteX4" fmla="*/ 668216 w 1353337"/>
              <a:gd name="connsiteY4" fmla="*/ 7034 h 497580"/>
              <a:gd name="connsiteX0" fmla="*/ 654149 w 1353337"/>
              <a:gd name="connsiteY0" fmla="*/ 0 h 596054"/>
              <a:gd name="connsiteX1" fmla="*/ 1353337 w 1353337"/>
              <a:gd name="connsiteY1" fmla="*/ 98474 h 596054"/>
              <a:gd name="connsiteX2" fmla="*/ 741393 w 1353337"/>
              <a:gd name="connsiteY2" fmla="*/ 596054 h 596054"/>
              <a:gd name="connsiteX3" fmla="*/ 0 w 1353337"/>
              <a:gd name="connsiteY3" fmla="*/ 286565 h 596054"/>
              <a:gd name="connsiteX4" fmla="*/ 654149 w 1353337"/>
              <a:gd name="connsiteY4" fmla="*/ 0 h 596054"/>
              <a:gd name="connsiteX0" fmla="*/ 654149 w 1402574"/>
              <a:gd name="connsiteY0" fmla="*/ 0 h 596054"/>
              <a:gd name="connsiteX1" fmla="*/ 1402574 w 1402574"/>
              <a:gd name="connsiteY1" fmla="*/ 281354 h 596054"/>
              <a:gd name="connsiteX2" fmla="*/ 741393 w 1402574"/>
              <a:gd name="connsiteY2" fmla="*/ 596054 h 596054"/>
              <a:gd name="connsiteX3" fmla="*/ 0 w 1402574"/>
              <a:gd name="connsiteY3" fmla="*/ 286565 h 596054"/>
              <a:gd name="connsiteX4" fmla="*/ 654149 w 1402574"/>
              <a:gd name="connsiteY4" fmla="*/ 0 h 596054"/>
              <a:gd name="connsiteX0" fmla="*/ 689319 w 1402574"/>
              <a:gd name="connsiteY0" fmla="*/ 0 h 596054"/>
              <a:gd name="connsiteX1" fmla="*/ 1402574 w 1402574"/>
              <a:gd name="connsiteY1" fmla="*/ 281354 h 596054"/>
              <a:gd name="connsiteX2" fmla="*/ 741393 w 1402574"/>
              <a:gd name="connsiteY2" fmla="*/ 596054 h 596054"/>
              <a:gd name="connsiteX3" fmla="*/ 0 w 1402574"/>
              <a:gd name="connsiteY3" fmla="*/ 286565 h 596054"/>
              <a:gd name="connsiteX4" fmla="*/ 689319 w 1402574"/>
              <a:gd name="connsiteY4" fmla="*/ 0 h 596054"/>
              <a:gd name="connsiteX0" fmla="*/ 703387 w 1402574"/>
              <a:gd name="connsiteY0" fmla="*/ 0 h 596054"/>
              <a:gd name="connsiteX1" fmla="*/ 1402574 w 1402574"/>
              <a:gd name="connsiteY1" fmla="*/ 281354 h 596054"/>
              <a:gd name="connsiteX2" fmla="*/ 741393 w 1402574"/>
              <a:gd name="connsiteY2" fmla="*/ 596054 h 596054"/>
              <a:gd name="connsiteX3" fmla="*/ 0 w 1402574"/>
              <a:gd name="connsiteY3" fmla="*/ 286565 h 596054"/>
              <a:gd name="connsiteX4" fmla="*/ 703387 w 1402574"/>
              <a:gd name="connsiteY4" fmla="*/ 0 h 596054"/>
              <a:gd name="connsiteX0" fmla="*/ 703387 w 1402574"/>
              <a:gd name="connsiteY0" fmla="*/ 0 h 596054"/>
              <a:gd name="connsiteX1" fmla="*/ 1402574 w 1402574"/>
              <a:gd name="connsiteY1" fmla="*/ 281354 h 596054"/>
              <a:gd name="connsiteX2" fmla="*/ 741393 w 1402574"/>
              <a:gd name="connsiteY2" fmla="*/ 596054 h 596054"/>
              <a:gd name="connsiteX3" fmla="*/ 0 w 1402574"/>
              <a:gd name="connsiteY3" fmla="*/ 321734 h 596054"/>
              <a:gd name="connsiteX4" fmla="*/ 703387 w 1402574"/>
              <a:gd name="connsiteY4" fmla="*/ 0 h 596054"/>
              <a:gd name="connsiteX0" fmla="*/ 837030 w 1536217"/>
              <a:gd name="connsiteY0" fmla="*/ 0 h 596054"/>
              <a:gd name="connsiteX1" fmla="*/ 1536217 w 1536217"/>
              <a:gd name="connsiteY1" fmla="*/ 281354 h 596054"/>
              <a:gd name="connsiteX2" fmla="*/ 875036 w 1536217"/>
              <a:gd name="connsiteY2" fmla="*/ 596054 h 596054"/>
              <a:gd name="connsiteX3" fmla="*/ 0 w 1536217"/>
              <a:gd name="connsiteY3" fmla="*/ 321734 h 596054"/>
              <a:gd name="connsiteX4" fmla="*/ 837030 w 1536217"/>
              <a:gd name="connsiteY4" fmla="*/ 0 h 596054"/>
              <a:gd name="connsiteX0" fmla="*/ 837030 w 1845707"/>
              <a:gd name="connsiteY0" fmla="*/ 0 h 596054"/>
              <a:gd name="connsiteX1" fmla="*/ 1845707 w 1845707"/>
              <a:gd name="connsiteY1" fmla="*/ 288388 h 596054"/>
              <a:gd name="connsiteX2" fmla="*/ 875036 w 1845707"/>
              <a:gd name="connsiteY2" fmla="*/ 596054 h 596054"/>
              <a:gd name="connsiteX3" fmla="*/ 0 w 1845707"/>
              <a:gd name="connsiteY3" fmla="*/ 321734 h 596054"/>
              <a:gd name="connsiteX4" fmla="*/ 837030 w 1845707"/>
              <a:gd name="connsiteY4" fmla="*/ 0 h 596054"/>
              <a:gd name="connsiteX0" fmla="*/ 837030 w 1719098"/>
              <a:gd name="connsiteY0" fmla="*/ 0 h 596054"/>
              <a:gd name="connsiteX1" fmla="*/ 1719098 w 1719098"/>
              <a:gd name="connsiteY1" fmla="*/ 323557 h 596054"/>
              <a:gd name="connsiteX2" fmla="*/ 875036 w 1719098"/>
              <a:gd name="connsiteY2" fmla="*/ 596054 h 596054"/>
              <a:gd name="connsiteX3" fmla="*/ 0 w 1719098"/>
              <a:gd name="connsiteY3" fmla="*/ 321734 h 596054"/>
              <a:gd name="connsiteX4" fmla="*/ 837030 w 1719098"/>
              <a:gd name="connsiteY4" fmla="*/ 0 h 596054"/>
              <a:gd name="connsiteX0" fmla="*/ 801861 w 1719098"/>
              <a:gd name="connsiteY0" fmla="*/ 0 h 596054"/>
              <a:gd name="connsiteX1" fmla="*/ 1719098 w 1719098"/>
              <a:gd name="connsiteY1" fmla="*/ 323557 h 596054"/>
              <a:gd name="connsiteX2" fmla="*/ 875036 w 1719098"/>
              <a:gd name="connsiteY2" fmla="*/ 596054 h 596054"/>
              <a:gd name="connsiteX3" fmla="*/ 0 w 1719098"/>
              <a:gd name="connsiteY3" fmla="*/ 321734 h 596054"/>
              <a:gd name="connsiteX4" fmla="*/ 801861 w 1719098"/>
              <a:gd name="connsiteY4" fmla="*/ 0 h 596054"/>
              <a:gd name="connsiteX0" fmla="*/ 837030 w 1719098"/>
              <a:gd name="connsiteY0" fmla="*/ 0 h 596054"/>
              <a:gd name="connsiteX1" fmla="*/ 1719098 w 1719098"/>
              <a:gd name="connsiteY1" fmla="*/ 323557 h 596054"/>
              <a:gd name="connsiteX2" fmla="*/ 875036 w 1719098"/>
              <a:gd name="connsiteY2" fmla="*/ 596054 h 596054"/>
              <a:gd name="connsiteX3" fmla="*/ 0 w 1719098"/>
              <a:gd name="connsiteY3" fmla="*/ 321734 h 596054"/>
              <a:gd name="connsiteX4" fmla="*/ 837030 w 1719098"/>
              <a:gd name="connsiteY4" fmla="*/ 0 h 596054"/>
              <a:gd name="connsiteX0" fmla="*/ 837030 w 1719098"/>
              <a:gd name="connsiteY0" fmla="*/ 0 h 596054"/>
              <a:gd name="connsiteX1" fmla="*/ 1719098 w 1719098"/>
              <a:gd name="connsiteY1" fmla="*/ 323557 h 596054"/>
              <a:gd name="connsiteX2" fmla="*/ 853934 w 1719098"/>
              <a:gd name="connsiteY2" fmla="*/ 596054 h 596054"/>
              <a:gd name="connsiteX3" fmla="*/ 0 w 1719098"/>
              <a:gd name="connsiteY3" fmla="*/ 321734 h 596054"/>
              <a:gd name="connsiteX4" fmla="*/ 837030 w 1719098"/>
              <a:gd name="connsiteY4" fmla="*/ 0 h 596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098" h="596054">
                <a:moveTo>
                  <a:pt x="837030" y="0"/>
                </a:moveTo>
                <a:lnTo>
                  <a:pt x="1719098" y="323557"/>
                </a:lnTo>
                <a:lnTo>
                  <a:pt x="853934" y="596054"/>
                </a:lnTo>
                <a:lnTo>
                  <a:pt x="0" y="321734"/>
                </a:lnTo>
                <a:lnTo>
                  <a:pt x="837030" y="0"/>
                </a:lnTo>
                <a:close/>
              </a:path>
            </a:pathLst>
          </a:cu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Criterio di aspirazione soddisfatto?</a:t>
            </a:r>
          </a:p>
        </p:txBody>
      </p:sp>
      <p:cxnSp>
        <p:nvCxnSpPr>
          <p:cNvPr id="89" name="Forma 22">
            <a:extLst>
              <a:ext uri="{FF2B5EF4-FFF2-40B4-BE49-F238E27FC236}">
                <a16:creationId xmlns:a16="http://schemas.microsoft.com/office/drawing/2014/main" id="{0DAB4FDF-68B9-49A9-928F-98EF74489016}"/>
              </a:ext>
            </a:extLst>
          </p:cNvPr>
          <p:cNvCxnSpPr>
            <a:cxnSpLocks/>
            <a:stCxn id="88" idx="2"/>
            <a:endCxn id="82" idx="3"/>
          </p:cNvCxnSpPr>
          <p:nvPr/>
        </p:nvCxnSpPr>
        <p:spPr>
          <a:xfrm flipH="1">
            <a:off x="6924912" y="4208678"/>
            <a:ext cx="1450409" cy="363856"/>
          </a:xfrm>
          <a:prstGeom prst="bentConnector3">
            <a:avLst>
              <a:gd name="adj1" fmla="val 46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cxnSp>
        <p:nvCxnSpPr>
          <p:cNvPr id="90" name="Connettore 2 89">
            <a:extLst>
              <a:ext uri="{FF2B5EF4-FFF2-40B4-BE49-F238E27FC236}">
                <a16:creationId xmlns:a16="http://schemas.microsoft.com/office/drawing/2014/main" id="{D92D9692-1C98-4CAD-B468-CB508F01A5DA}"/>
              </a:ext>
            </a:extLst>
          </p:cNvPr>
          <p:cNvCxnSpPr>
            <a:cxnSpLocks/>
            <a:stCxn id="88" idx="0"/>
            <a:endCxn id="91" idx="2"/>
          </p:cNvCxnSpPr>
          <p:nvPr/>
        </p:nvCxnSpPr>
        <p:spPr>
          <a:xfrm flipH="1" flipV="1">
            <a:off x="8360175" y="3029145"/>
            <a:ext cx="2427" cy="483567"/>
          </a:xfrm>
          <a:prstGeom prst="straightConnector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sp>
        <p:nvSpPr>
          <p:cNvPr id="91" name="Rettangolo 90">
            <a:extLst>
              <a:ext uri="{FF2B5EF4-FFF2-40B4-BE49-F238E27FC236}">
                <a16:creationId xmlns:a16="http://schemas.microsoft.com/office/drawing/2014/main" id="{36BD8401-AFB4-48A5-A89F-92C062E03600}"/>
              </a:ext>
            </a:extLst>
          </p:cNvPr>
          <p:cNvSpPr/>
          <p:nvPr/>
        </p:nvSpPr>
        <p:spPr>
          <a:xfrm>
            <a:off x="7694057" y="2521192"/>
            <a:ext cx="1332235" cy="507953"/>
          </a:xfrm>
          <a:prstGeom prst="rect">
            <a:avLst/>
          </a:prstGeom>
          <a:ln>
            <a:solidFill>
              <a:srgbClr val="C75806"/>
            </a:solidFill>
          </a:ln>
        </p:spPr>
        <p:style>
          <a:lnRef idx="2">
            <a:schemeClr val="accent6"/>
          </a:lnRef>
          <a:fillRef idx="1">
            <a:schemeClr val="lt1"/>
          </a:fillRef>
          <a:effectRef idx="0">
            <a:schemeClr val="accent6"/>
          </a:effectRef>
          <a:fontRef idx="minor">
            <a:schemeClr val="dk1"/>
          </a:fontRef>
        </p:style>
        <p:txBody>
          <a:bodyPr anchor="ctr"/>
          <a:lstStyle>
            <a:defPPr>
              <a:defRPr lang="it-IT"/>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it-IT" sz="800" dirty="0"/>
              <a:t>Aggiungo un nodo già visitato alla nuova soluzione</a:t>
            </a:r>
          </a:p>
        </p:txBody>
      </p:sp>
      <p:cxnSp>
        <p:nvCxnSpPr>
          <p:cNvPr id="92" name="Connettore 4 31">
            <a:extLst>
              <a:ext uri="{FF2B5EF4-FFF2-40B4-BE49-F238E27FC236}">
                <a16:creationId xmlns:a16="http://schemas.microsoft.com/office/drawing/2014/main" id="{CB926B95-DFFA-4351-8955-E92F730F7455}"/>
              </a:ext>
            </a:extLst>
          </p:cNvPr>
          <p:cNvCxnSpPr>
            <a:cxnSpLocks/>
            <a:stCxn id="91" idx="1"/>
          </p:cNvCxnSpPr>
          <p:nvPr/>
        </p:nvCxnSpPr>
        <p:spPr>
          <a:xfrm rot="10800000" flipV="1">
            <a:off x="6314123" y="2775168"/>
            <a:ext cx="1379934" cy="690363"/>
          </a:xfrm>
          <a:prstGeom prst="bentConnector3">
            <a:avLst>
              <a:gd name="adj1" fmla="val 29101"/>
            </a:avLst>
          </a:prstGeom>
          <a:ln w="9525">
            <a:solidFill>
              <a:srgbClr val="C75806"/>
            </a:solidFill>
            <a:tailEnd type="arrow"/>
          </a:ln>
        </p:spPr>
        <p:style>
          <a:lnRef idx="1">
            <a:schemeClr val="accent1"/>
          </a:lnRef>
          <a:fillRef idx="0">
            <a:schemeClr val="accent1"/>
          </a:fillRef>
          <a:effectRef idx="0">
            <a:schemeClr val="accent1"/>
          </a:effectRef>
          <a:fontRef idx="minor">
            <a:schemeClr val="tx1"/>
          </a:fontRef>
        </p:style>
      </p:cxnSp>
      <p:sp>
        <p:nvSpPr>
          <p:cNvPr id="93" name="Rettangolo 92">
            <a:extLst>
              <a:ext uri="{FF2B5EF4-FFF2-40B4-BE49-F238E27FC236}">
                <a16:creationId xmlns:a16="http://schemas.microsoft.com/office/drawing/2014/main" id="{ECE4718A-D2DB-4A87-BA1D-AEB073973487}"/>
              </a:ext>
            </a:extLst>
          </p:cNvPr>
          <p:cNvSpPr/>
          <p:nvPr/>
        </p:nvSpPr>
        <p:spPr>
          <a:xfrm>
            <a:off x="7084450" y="3645806"/>
            <a:ext cx="288478" cy="175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rgbClr val="C75806"/>
                </a:solidFill>
              </a:rPr>
              <a:t>Si</a:t>
            </a:r>
          </a:p>
        </p:txBody>
      </p:sp>
      <p:sp>
        <p:nvSpPr>
          <p:cNvPr id="94" name="Rettangolo 93">
            <a:extLst>
              <a:ext uri="{FF2B5EF4-FFF2-40B4-BE49-F238E27FC236}">
                <a16:creationId xmlns:a16="http://schemas.microsoft.com/office/drawing/2014/main" id="{2835019B-AB48-41FA-8CCC-6BF9BBC1C12A}"/>
              </a:ext>
            </a:extLst>
          </p:cNvPr>
          <p:cNvSpPr/>
          <p:nvPr/>
        </p:nvSpPr>
        <p:spPr>
          <a:xfrm>
            <a:off x="7213428" y="4417961"/>
            <a:ext cx="288131" cy="170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rgbClr val="C75806"/>
                </a:solidFill>
              </a:rPr>
              <a:t>Si</a:t>
            </a:r>
          </a:p>
        </p:txBody>
      </p:sp>
      <p:sp>
        <p:nvSpPr>
          <p:cNvPr id="95" name="Rettangolo 94">
            <a:extLst>
              <a:ext uri="{FF2B5EF4-FFF2-40B4-BE49-F238E27FC236}">
                <a16:creationId xmlns:a16="http://schemas.microsoft.com/office/drawing/2014/main" id="{DDF8094C-649D-49E6-9BCA-271A2728702B}"/>
              </a:ext>
            </a:extLst>
          </p:cNvPr>
          <p:cNvSpPr/>
          <p:nvPr/>
        </p:nvSpPr>
        <p:spPr>
          <a:xfrm>
            <a:off x="5946126" y="4138336"/>
            <a:ext cx="326026" cy="241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rgbClr val="C75806"/>
                </a:solidFill>
              </a:rPr>
              <a:t>No</a:t>
            </a:r>
          </a:p>
        </p:txBody>
      </p:sp>
      <p:sp>
        <p:nvSpPr>
          <p:cNvPr id="96" name="Rettangolo 95">
            <a:extLst>
              <a:ext uri="{FF2B5EF4-FFF2-40B4-BE49-F238E27FC236}">
                <a16:creationId xmlns:a16="http://schemas.microsoft.com/office/drawing/2014/main" id="{D96F81DC-090D-4B48-BAD7-A7F85FF714F1}"/>
              </a:ext>
            </a:extLst>
          </p:cNvPr>
          <p:cNvSpPr/>
          <p:nvPr/>
        </p:nvSpPr>
        <p:spPr>
          <a:xfrm>
            <a:off x="8420169" y="3198061"/>
            <a:ext cx="353789" cy="200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it-IT" sz="700" i="1" dirty="0">
                <a:solidFill>
                  <a:srgbClr val="C75806"/>
                </a:solidFill>
              </a:rPr>
              <a:t>No</a:t>
            </a:r>
          </a:p>
        </p:txBody>
      </p:sp>
      <p:sp>
        <p:nvSpPr>
          <p:cNvPr id="195636" name="Freccia bidirezionale orizzontale 195635">
            <a:extLst>
              <a:ext uri="{FF2B5EF4-FFF2-40B4-BE49-F238E27FC236}">
                <a16:creationId xmlns:a16="http://schemas.microsoft.com/office/drawing/2014/main" id="{8FF2B20D-8908-403F-AC44-369E2B9CF75F}"/>
              </a:ext>
            </a:extLst>
          </p:cNvPr>
          <p:cNvSpPr/>
          <p:nvPr/>
        </p:nvSpPr>
        <p:spPr bwMode="auto">
          <a:xfrm>
            <a:off x="4605713" y="2826862"/>
            <a:ext cx="821395" cy="371199"/>
          </a:xfrm>
          <a:prstGeom prst="leftRightArrow">
            <a:avLst>
              <a:gd name="adj1" fmla="val 65159"/>
              <a:gd name="adj2" fmla="val 34841"/>
            </a:avLst>
          </a:prstGeom>
          <a:solidFill>
            <a:srgbClr val="C7580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Tree>
    <p:extLst>
      <p:ext uri="{BB962C8B-B14F-4D97-AF65-F5344CB8AC3E}">
        <p14:creationId xmlns:p14="http://schemas.microsoft.com/office/powerpoint/2010/main" val="2394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par>
                                <p:cTn id="20" presetID="10" presetClass="entr" presetSubtype="0" fill="hold"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cTn>
                              </p:par>
                              <p:par>
                                <p:cTn id="23" presetID="10"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ntr" presetSubtype="0" fill="hold"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par>
                                <p:cTn id="29" presetID="10" presetClass="entr" presetSubtype="0"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childTnLst>
                                </p:cTn>
                              </p:par>
                              <p:par>
                                <p:cTn id="32" presetID="10" presetClass="entr" presetSubtype="0"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par>
                                <p:cTn id="38" presetID="10" presetClass="entr" presetSubtype="0" fill="hold"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par>
                                <p:cTn id="47" presetID="10"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500"/>
                                        <p:tgtEl>
                                          <p:spTgt spid="9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500"/>
                                        <p:tgtEl>
                                          <p:spTgt spid="9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5636"/>
                                        </p:tgtEl>
                                        <p:attrNameLst>
                                          <p:attrName>style.visibility</p:attrName>
                                        </p:attrNameLst>
                                      </p:cBhvr>
                                      <p:to>
                                        <p:strVal val="visible"/>
                                      </p:to>
                                    </p:set>
                                    <p:animEffect transition="in" filter="fade">
                                      <p:cBhvr>
                                        <p:cTn id="64" dur="500"/>
                                        <p:tgtEl>
                                          <p:spTgt spid="195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8" grpId="0" animBg="1"/>
      <p:bldP spid="91" grpId="0" animBg="1"/>
      <p:bldP spid="93" grpId="0"/>
      <p:bldP spid="94" grpId="0"/>
      <p:bldP spid="95" grpId="0"/>
      <p:bldP spid="96" grpId="0"/>
      <p:bldP spid="19563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Circuito</a:t>
            </a:r>
            <a:r>
              <a:rPr lang="en-US" altLang="it-IT" dirty="0"/>
              <a:t> Sub-</a:t>
            </a:r>
            <a:r>
              <a:rPr lang="en-US" altLang="it-IT" dirty="0" err="1"/>
              <a:t>Hamiltoniano</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56</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1" y="1243625"/>
            <a:ext cx="7417122" cy="1112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Un problema in esame, più che come un TSP, può essere considerato come un problema del CIRCUITO SUB-HAMILTONIANO: si tratta in questo caso di determinare un circuito che colleghi più nodi possibile mantenendo il costo totale entro un limite prefissato. </a:t>
            </a:r>
          </a:p>
          <a:p>
            <a:pPr marL="0" indent="0">
              <a:lnSpc>
                <a:spcPct val="90000"/>
              </a:lnSpc>
              <a:buNone/>
            </a:pPr>
            <a:r>
              <a:rPr lang="it-IT" altLang="it-IT" sz="1200" b="0" dirty="0"/>
              <a:t>Nel nostro caso non abbiamo però il vincolo che il percorso sia un circuito, e che quindi la navicella torni sul nodo di partenza.</a:t>
            </a:r>
          </a:p>
          <a:p>
            <a:pPr marL="0" indent="0">
              <a:lnSpc>
                <a:spcPct val="90000"/>
              </a:lnSpc>
              <a:buNone/>
            </a:pPr>
            <a:r>
              <a:rPr lang="it-IT" altLang="it-IT" sz="1200" b="0" dirty="0"/>
              <a:t>Anche questo problema, così come il problema del TSP, è evidentemente un problema NP-completo</a:t>
            </a:r>
            <a:endParaRPr lang="en-US" altLang="it-IT" sz="1200" b="0" dirty="0"/>
          </a:p>
        </p:txBody>
      </p:sp>
      <p:grpSp>
        <p:nvGrpSpPr>
          <p:cNvPr id="5" name="Gruppo 4">
            <a:extLst>
              <a:ext uri="{FF2B5EF4-FFF2-40B4-BE49-F238E27FC236}">
                <a16:creationId xmlns:a16="http://schemas.microsoft.com/office/drawing/2014/main" id="{606EEF20-4B93-42C8-8C57-D46F3CB3851C}"/>
              </a:ext>
            </a:extLst>
          </p:cNvPr>
          <p:cNvGrpSpPr/>
          <p:nvPr/>
        </p:nvGrpSpPr>
        <p:grpSpPr>
          <a:xfrm>
            <a:off x="3059832" y="2531807"/>
            <a:ext cx="3707690" cy="2088179"/>
            <a:chOff x="3061901" y="948169"/>
            <a:chExt cx="5579877" cy="3286160"/>
          </a:xfrm>
        </p:grpSpPr>
        <p:sp>
          <p:nvSpPr>
            <p:cNvPr id="6" name="Ovale 5">
              <a:extLst>
                <a:ext uri="{FF2B5EF4-FFF2-40B4-BE49-F238E27FC236}">
                  <a16:creationId xmlns:a16="http://schemas.microsoft.com/office/drawing/2014/main" id="{A2329883-9CA0-48BF-846A-F20EB2889136}"/>
                </a:ext>
              </a:extLst>
            </p:cNvPr>
            <p:cNvSpPr/>
            <p:nvPr/>
          </p:nvSpPr>
          <p:spPr bwMode="auto">
            <a:xfrm>
              <a:off x="3061901" y="3725875"/>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0</a:t>
              </a:r>
            </a:p>
          </p:txBody>
        </p:sp>
        <p:sp>
          <p:nvSpPr>
            <p:cNvPr id="7" name="Ovale 6">
              <a:extLst>
                <a:ext uri="{FF2B5EF4-FFF2-40B4-BE49-F238E27FC236}">
                  <a16:creationId xmlns:a16="http://schemas.microsoft.com/office/drawing/2014/main" id="{9BD6A5F7-5223-4A57-B558-AFB82F4FC37A}"/>
                </a:ext>
              </a:extLst>
            </p:cNvPr>
            <p:cNvSpPr/>
            <p:nvPr/>
          </p:nvSpPr>
          <p:spPr bwMode="auto">
            <a:xfrm>
              <a:off x="4708293" y="2312345"/>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2</a:t>
              </a:r>
            </a:p>
          </p:txBody>
        </p:sp>
        <p:sp>
          <p:nvSpPr>
            <p:cNvPr id="9" name="Ovale 8">
              <a:extLst>
                <a:ext uri="{FF2B5EF4-FFF2-40B4-BE49-F238E27FC236}">
                  <a16:creationId xmlns:a16="http://schemas.microsoft.com/office/drawing/2014/main" id="{91B6F7CC-3F7C-4284-9875-4A03BB757A58}"/>
                </a:ext>
              </a:extLst>
            </p:cNvPr>
            <p:cNvSpPr/>
            <p:nvPr/>
          </p:nvSpPr>
          <p:spPr bwMode="auto">
            <a:xfrm>
              <a:off x="6406420" y="2471561"/>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050" dirty="0">
                  <a:solidFill>
                    <a:schemeClr val="tx1"/>
                  </a:solidFill>
                  <a:latin typeface="Georgia" panose="02040502050405020303" pitchFamily="18" charset="0"/>
                </a:rPr>
                <a:t>3</a:t>
              </a:r>
              <a:endParaRPr kumimoji="0" lang="it-IT" sz="1050" b="1" i="0" u="none" strike="noStrike" cap="none" normalizeH="0" baseline="0" dirty="0">
                <a:solidFill>
                  <a:schemeClr val="tx1"/>
                </a:solidFill>
                <a:effectLst/>
                <a:latin typeface="Georgia" panose="02040502050405020303" pitchFamily="18" charset="0"/>
              </a:endParaRPr>
            </a:p>
          </p:txBody>
        </p:sp>
        <p:sp>
          <p:nvSpPr>
            <p:cNvPr id="10" name="Ovale 9">
              <a:extLst>
                <a:ext uri="{FF2B5EF4-FFF2-40B4-BE49-F238E27FC236}">
                  <a16:creationId xmlns:a16="http://schemas.microsoft.com/office/drawing/2014/main" id="{6281540A-C87E-44B3-9259-3166B2F19BFD}"/>
                </a:ext>
              </a:extLst>
            </p:cNvPr>
            <p:cNvSpPr/>
            <p:nvPr/>
          </p:nvSpPr>
          <p:spPr bwMode="auto">
            <a:xfrm>
              <a:off x="6942383" y="1655637"/>
              <a:ext cx="508452"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5</a:t>
              </a:r>
            </a:p>
          </p:txBody>
        </p:sp>
        <p:sp>
          <p:nvSpPr>
            <p:cNvPr id="11" name="Ovale 10">
              <a:extLst>
                <a:ext uri="{FF2B5EF4-FFF2-40B4-BE49-F238E27FC236}">
                  <a16:creationId xmlns:a16="http://schemas.microsoft.com/office/drawing/2014/main" id="{3F275162-E5E2-4F4E-9859-5CDA7B638925}"/>
                </a:ext>
              </a:extLst>
            </p:cNvPr>
            <p:cNvSpPr/>
            <p:nvPr/>
          </p:nvSpPr>
          <p:spPr bwMode="auto">
            <a:xfrm>
              <a:off x="8133326" y="948169"/>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9</a:t>
              </a:r>
            </a:p>
          </p:txBody>
        </p:sp>
        <p:sp>
          <p:nvSpPr>
            <p:cNvPr id="12" name="Ovale 11">
              <a:extLst>
                <a:ext uri="{FF2B5EF4-FFF2-40B4-BE49-F238E27FC236}">
                  <a16:creationId xmlns:a16="http://schemas.microsoft.com/office/drawing/2014/main" id="{B907CDF3-3818-409E-8BA7-0A532047D506}"/>
                </a:ext>
              </a:extLst>
            </p:cNvPr>
            <p:cNvSpPr/>
            <p:nvPr/>
          </p:nvSpPr>
          <p:spPr bwMode="auto">
            <a:xfrm>
              <a:off x="5931205" y="11684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8</a:t>
              </a:r>
            </a:p>
          </p:txBody>
        </p:sp>
        <p:sp>
          <p:nvSpPr>
            <p:cNvPr id="13" name="Ovale 12">
              <a:extLst>
                <a:ext uri="{FF2B5EF4-FFF2-40B4-BE49-F238E27FC236}">
                  <a16:creationId xmlns:a16="http://schemas.microsoft.com/office/drawing/2014/main" id="{14C0E26D-8371-4D66-8E6E-DC58F62BFFD1}"/>
                </a:ext>
              </a:extLst>
            </p:cNvPr>
            <p:cNvSpPr/>
            <p:nvPr/>
          </p:nvSpPr>
          <p:spPr bwMode="auto">
            <a:xfrm>
              <a:off x="3241665" y="1248693"/>
              <a:ext cx="508452"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050" dirty="0">
                  <a:solidFill>
                    <a:schemeClr val="tx1"/>
                  </a:solidFill>
                  <a:latin typeface="Georgia" panose="02040502050405020303" pitchFamily="18" charset="0"/>
                </a:rPr>
                <a:t>1</a:t>
              </a:r>
              <a:endParaRPr kumimoji="0" lang="it-IT" sz="1050" b="1" i="0" u="none" strike="noStrike" cap="none" normalizeH="0" baseline="0" dirty="0">
                <a:solidFill>
                  <a:schemeClr val="tx1"/>
                </a:solidFill>
                <a:effectLst/>
                <a:latin typeface="Georgia" panose="02040502050405020303" pitchFamily="18" charset="0"/>
              </a:endParaRPr>
            </a:p>
          </p:txBody>
        </p:sp>
        <p:sp>
          <p:nvSpPr>
            <p:cNvPr id="14" name="Ovale 13">
              <a:extLst>
                <a:ext uri="{FF2B5EF4-FFF2-40B4-BE49-F238E27FC236}">
                  <a16:creationId xmlns:a16="http://schemas.microsoft.com/office/drawing/2014/main" id="{877D0F90-2AE8-414E-A8CA-44E43EB26DCA}"/>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050" dirty="0">
                  <a:solidFill>
                    <a:schemeClr val="tx1"/>
                  </a:solidFill>
                  <a:latin typeface="Georgia" panose="02040502050405020303" pitchFamily="18" charset="0"/>
                </a:rPr>
                <a:t>6</a:t>
              </a:r>
              <a:endParaRPr kumimoji="0" lang="it-IT" sz="1050" b="1" i="0" u="none" strike="noStrike" cap="none" normalizeH="0" baseline="0" dirty="0">
                <a:solidFill>
                  <a:schemeClr val="tx1"/>
                </a:solidFill>
                <a:effectLst/>
                <a:latin typeface="Georgia" panose="02040502050405020303" pitchFamily="18" charset="0"/>
              </a:endParaRPr>
            </a:p>
          </p:txBody>
        </p:sp>
        <p:sp>
          <p:nvSpPr>
            <p:cNvPr id="15" name="Ovale 14">
              <a:extLst>
                <a:ext uri="{FF2B5EF4-FFF2-40B4-BE49-F238E27FC236}">
                  <a16:creationId xmlns:a16="http://schemas.microsoft.com/office/drawing/2014/main" id="{3DBB8E94-DB09-49A8-8E58-309B71DE1386}"/>
                </a:ext>
              </a:extLst>
            </p:cNvPr>
            <p:cNvSpPr/>
            <p:nvPr/>
          </p:nvSpPr>
          <p:spPr bwMode="auto">
            <a:xfrm>
              <a:off x="5698122" y="3514887"/>
              <a:ext cx="694288" cy="694287"/>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900" b="1" i="0" u="none" strike="noStrike" cap="none" normalizeH="0" baseline="0" dirty="0">
                  <a:solidFill>
                    <a:schemeClr val="tx1"/>
                  </a:solidFill>
                  <a:effectLst/>
                  <a:latin typeface="Georgia" panose="02040502050405020303" pitchFamily="18" charset="0"/>
                </a:rPr>
                <a:t>10</a:t>
              </a:r>
            </a:p>
          </p:txBody>
        </p:sp>
        <p:cxnSp>
          <p:nvCxnSpPr>
            <p:cNvPr id="16" name="Connettore diritto 15">
              <a:extLst>
                <a:ext uri="{FF2B5EF4-FFF2-40B4-BE49-F238E27FC236}">
                  <a16:creationId xmlns:a16="http://schemas.microsoft.com/office/drawing/2014/main" id="{77BAB5F1-EA68-4117-915F-9D51670BE206}"/>
                </a:ext>
              </a:extLst>
            </p:cNvPr>
            <p:cNvCxnSpPr>
              <a:cxnSpLocks/>
              <a:stCxn id="6" idx="1"/>
              <a:endCxn id="13" idx="4"/>
            </p:cNvCxnSpPr>
            <p:nvPr/>
          </p:nvCxnSpPr>
          <p:spPr bwMode="auto">
            <a:xfrm flipV="1">
              <a:off x="3136362" y="1757147"/>
              <a:ext cx="359529" cy="2043190"/>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Connettore diritto 16">
              <a:extLst>
                <a:ext uri="{FF2B5EF4-FFF2-40B4-BE49-F238E27FC236}">
                  <a16:creationId xmlns:a16="http://schemas.microsoft.com/office/drawing/2014/main" id="{A1AEBA24-512F-4A5A-AC14-F694A2D264E1}"/>
                </a:ext>
              </a:extLst>
            </p:cNvPr>
            <p:cNvCxnSpPr>
              <a:cxnSpLocks/>
              <a:stCxn id="12" idx="2"/>
              <a:endCxn id="13" idx="6"/>
            </p:cNvCxnSpPr>
            <p:nvPr/>
          </p:nvCxnSpPr>
          <p:spPr bwMode="auto">
            <a:xfrm flipH="1">
              <a:off x="3750117" y="1422627"/>
              <a:ext cx="2181088" cy="8029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Connettore diritto 17">
              <a:extLst>
                <a:ext uri="{FF2B5EF4-FFF2-40B4-BE49-F238E27FC236}">
                  <a16:creationId xmlns:a16="http://schemas.microsoft.com/office/drawing/2014/main" id="{8FC5E724-F2AF-462F-8276-354FD53BD6F8}"/>
                </a:ext>
              </a:extLst>
            </p:cNvPr>
            <p:cNvCxnSpPr>
              <a:cxnSpLocks/>
              <a:stCxn id="6" idx="7"/>
              <a:endCxn id="7" idx="3"/>
            </p:cNvCxnSpPr>
            <p:nvPr/>
          </p:nvCxnSpPr>
          <p:spPr bwMode="auto">
            <a:xfrm flipV="1">
              <a:off x="3495891" y="2746338"/>
              <a:ext cx="1286864" cy="105399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 name="Connettore diritto 18">
              <a:extLst>
                <a:ext uri="{FF2B5EF4-FFF2-40B4-BE49-F238E27FC236}">
                  <a16:creationId xmlns:a16="http://schemas.microsoft.com/office/drawing/2014/main" id="{27D19BAF-36F4-427A-BCCE-62BB3DDC2631}"/>
                </a:ext>
              </a:extLst>
            </p:cNvPr>
            <p:cNvCxnSpPr>
              <a:cxnSpLocks/>
              <a:stCxn id="9" idx="3"/>
              <a:endCxn id="15" idx="7"/>
            </p:cNvCxnSpPr>
            <p:nvPr/>
          </p:nvCxnSpPr>
          <p:spPr bwMode="auto">
            <a:xfrm flipH="1">
              <a:off x="6290735" y="2905553"/>
              <a:ext cx="190147" cy="71101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0" name="Connettore diritto 19">
              <a:extLst>
                <a:ext uri="{FF2B5EF4-FFF2-40B4-BE49-F238E27FC236}">
                  <a16:creationId xmlns:a16="http://schemas.microsoft.com/office/drawing/2014/main" id="{6A62E63E-D49A-402F-8331-B040906B3313}"/>
                </a:ext>
              </a:extLst>
            </p:cNvPr>
            <p:cNvCxnSpPr>
              <a:cxnSpLocks/>
              <a:stCxn id="9" idx="7"/>
              <a:endCxn id="10" idx="3"/>
            </p:cNvCxnSpPr>
            <p:nvPr/>
          </p:nvCxnSpPr>
          <p:spPr bwMode="auto">
            <a:xfrm flipV="1">
              <a:off x="6840411" y="2089629"/>
              <a:ext cx="176434" cy="456392"/>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5E2773F6-7DBF-4DB0-8AF2-5A8686C01836}"/>
                </a:ext>
              </a:extLst>
            </p:cNvPr>
            <p:cNvCxnSpPr>
              <a:cxnSpLocks/>
              <a:stCxn id="7" idx="6"/>
              <a:endCxn id="9" idx="2"/>
            </p:cNvCxnSpPr>
            <p:nvPr/>
          </p:nvCxnSpPr>
          <p:spPr bwMode="auto">
            <a:xfrm>
              <a:off x="5216746" y="2566573"/>
              <a:ext cx="1189674" cy="159216"/>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Connettore diritto 21">
              <a:extLst>
                <a:ext uri="{FF2B5EF4-FFF2-40B4-BE49-F238E27FC236}">
                  <a16:creationId xmlns:a16="http://schemas.microsoft.com/office/drawing/2014/main" id="{F1F342AD-7803-403D-98A5-5D58722BEE2D}"/>
                </a:ext>
              </a:extLst>
            </p:cNvPr>
            <p:cNvCxnSpPr>
              <a:cxnSpLocks/>
              <a:stCxn id="12" idx="3"/>
              <a:endCxn id="7" idx="7"/>
            </p:cNvCxnSpPr>
            <p:nvPr/>
          </p:nvCxnSpPr>
          <p:spPr bwMode="auto">
            <a:xfrm flipH="1">
              <a:off x="5142284" y="1602393"/>
              <a:ext cx="863382" cy="784414"/>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Connettore diritto 22">
              <a:extLst>
                <a:ext uri="{FF2B5EF4-FFF2-40B4-BE49-F238E27FC236}">
                  <a16:creationId xmlns:a16="http://schemas.microsoft.com/office/drawing/2014/main" id="{0B980EC8-7A21-4AD5-83A0-8346DCCA16E3}"/>
                </a:ext>
              </a:extLst>
            </p:cNvPr>
            <p:cNvCxnSpPr>
              <a:cxnSpLocks/>
              <a:stCxn id="14" idx="7"/>
              <a:endCxn id="11" idx="4"/>
            </p:cNvCxnSpPr>
            <p:nvPr/>
          </p:nvCxnSpPr>
          <p:spPr bwMode="auto">
            <a:xfrm flipH="1" flipV="1">
              <a:off x="8387552" y="1456623"/>
              <a:ext cx="149361" cy="194420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Connettore diritto 23">
              <a:extLst>
                <a:ext uri="{FF2B5EF4-FFF2-40B4-BE49-F238E27FC236}">
                  <a16:creationId xmlns:a16="http://schemas.microsoft.com/office/drawing/2014/main" id="{3537B268-EB18-4560-9986-DC9241F811C4}"/>
                </a:ext>
              </a:extLst>
            </p:cNvPr>
            <p:cNvCxnSpPr>
              <a:cxnSpLocks/>
              <a:stCxn id="7" idx="5"/>
              <a:endCxn id="15" idx="1"/>
            </p:cNvCxnSpPr>
            <p:nvPr/>
          </p:nvCxnSpPr>
          <p:spPr bwMode="auto">
            <a:xfrm>
              <a:off x="5142284" y="2746338"/>
              <a:ext cx="657514" cy="87022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Connettore diritto 24">
              <a:extLst>
                <a:ext uri="{FF2B5EF4-FFF2-40B4-BE49-F238E27FC236}">
                  <a16:creationId xmlns:a16="http://schemas.microsoft.com/office/drawing/2014/main" id="{40C00308-5FC5-488F-91B5-EC8F4746E102}"/>
                </a:ext>
              </a:extLst>
            </p:cNvPr>
            <p:cNvCxnSpPr>
              <a:cxnSpLocks/>
              <a:stCxn id="13" idx="5"/>
              <a:endCxn id="7" idx="1"/>
            </p:cNvCxnSpPr>
            <p:nvPr/>
          </p:nvCxnSpPr>
          <p:spPr bwMode="auto">
            <a:xfrm>
              <a:off x="3675656" y="1682686"/>
              <a:ext cx="1107099" cy="704121"/>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6" name="Connettore diritto 25">
              <a:extLst>
                <a:ext uri="{FF2B5EF4-FFF2-40B4-BE49-F238E27FC236}">
                  <a16:creationId xmlns:a16="http://schemas.microsoft.com/office/drawing/2014/main" id="{CB185CE1-9248-46F2-8D8F-ADE75339E0A2}"/>
                </a:ext>
              </a:extLst>
            </p:cNvPr>
            <p:cNvCxnSpPr>
              <a:cxnSpLocks/>
              <a:stCxn id="6" idx="6"/>
              <a:endCxn id="15" idx="2"/>
            </p:cNvCxnSpPr>
            <p:nvPr/>
          </p:nvCxnSpPr>
          <p:spPr bwMode="auto">
            <a:xfrm flipV="1">
              <a:off x="3570353" y="3862030"/>
              <a:ext cx="2127769" cy="118073"/>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Connettore diritto 26">
              <a:extLst>
                <a:ext uri="{FF2B5EF4-FFF2-40B4-BE49-F238E27FC236}">
                  <a16:creationId xmlns:a16="http://schemas.microsoft.com/office/drawing/2014/main" id="{1E8545F0-9F16-4F03-8892-C1755B830956}"/>
                </a:ext>
              </a:extLst>
            </p:cNvPr>
            <p:cNvCxnSpPr>
              <a:cxnSpLocks/>
              <a:stCxn id="9" idx="5"/>
              <a:endCxn id="14" idx="2"/>
            </p:cNvCxnSpPr>
            <p:nvPr/>
          </p:nvCxnSpPr>
          <p:spPr bwMode="auto">
            <a:xfrm>
              <a:off x="6840410" y="2905554"/>
              <a:ext cx="1262512" cy="675037"/>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74F09C4D-53C3-4540-8DEC-86D54ACB399F}"/>
                </a:ext>
              </a:extLst>
            </p:cNvPr>
            <p:cNvCxnSpPr>
              <a:cxnSpLocks/>
              <a:stCxn id="12" idx="6"/>
              <a:endCxn id="11" idx="2"/>
            </p:cNvCxnSpPr>
            <p:nvPr/>
          </p:nvCxnSpPr>
          <p:spPr bwMode="auto">
            <a:xfrm flipV="1">
              <a:off x="6439658" y="1202397"/>
              <a:ext cx="1693667" cy="220231"/>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Connettore diritto 28">
              <a:extLst>
                <a:ext uri="{FF2B5EF4-FFF2-40B4-BE49-F238E27FC236}">
                  <a16:creationId xmlns:a16="http://schemas.microsoft.com/office/drawing/2014/main" id="{FED762C9-77CE-4B99-9C55-DA5671323700}"/>
                </a:ext>
              </a:extLst>
            </p:cNvPr>
            <p:cNvCxnSpPr>
              <a:cxnSpLocks/>
              <a:stCxn id="15" idx="6"/>
              <a:endCxn id="14" idx="3"/>
            </p:cNvCxnSpPr>
            <p:nvPr/>
          </p:nvCxnSpPr>
          <p:spPr bwMode="auto">
            <a:xfrm flipV="1">
              <a:off x="6392410" y="3760355"/>
              <a:ext cx="1784974" cy="101675"/>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5" name="Connettore diritto 94">
              <a:extLst>
                <a:ext uri="{FF2B5EF4-FFF2-40B4-BE49-F238E27FC236}">
                  <a16:creationId xmlns:a16="http://schemas.microsoft.com/office/drawing/2014/main" id="{EB518ED8-99E4-4354-A711-5F0B99165A70}"/>
                </a:ext>
              </a:extLst>
            </p:cNvPr>
            <p:cNvCxnSpPr>
              <a:cxnSpLocks/>
              <a:stCxn id="10" idx="7"/>
              <a:endCxn id="11" idx="3"/>
            </p:cNvCxnSpPr>
            <p:nvPr/>
          </p:nvCxnSpPr>
          <p:spPr bwMode="auto">
            <a:xfrm flipV="1">
              <a:off x="7376373" y="1382161"/>
              <a:ext cx="831414" cy="347936"/>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3" name="Connettore diritto 102">
              <a:extLst>
                <a:ext uri="{FF2B5EF4-FFF2-40B4-BE49-F238E27FC236}">
                  <a16:creationId xmlns:a16="http://schemas.microsoft.com/office/drawing/2014/main" id="{C1EC7D77-BB62-4302-935F-EECF145962FB}"/>
                </a:ext>
              </a:extLst>
            </p:cNvPr>
            <p:cNvCxnSpPr>
              <a:cxnSpLocks/>
            </p:cNvCxnSpPr>
            <p:nvPr/>
          </p:nvCxnSpPr>
          <p:spPr bwMode="auto">
            <a:xfrm flipV="1">
              <a:off x="3564762" y="3845245"/>
              <a:ext cx="2138951" cy="10379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sp>
        <p:nvSpPr>
          <p:cNvPr id="106" name="Rectangle 3">
            <a:extLst>
              <a:ext uri="{FF2B5EF4-FFF2-40B4-BE49-F238E27FC236}">
                <a16:creationId xmlns:a16="http://schemas.microsoft.com/office/drawing/2014/main" id="{39957708-4754-4CA7-91EC-72E9D2956418}"/>
              </a:ext>
            </a:extLst>
          </p:cNvPr>
          <p:cNvSpPr txBox="1">
            <a:spLocks noChangeArrowheads="1"/>
          </p:cNvSpPr>
          <p:nvPr/>
        </p:nvSpPr>
        <p:spPr bwMode="auto">
          <a:xfrm>
            <a:off x="1422109" y="2819667"/>
            <a:ext cx="1279009" cy="4524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err="1">
                <a:solidFill>
                  <a:srgbClr val="333399"/>
                </a:solidFill>
              </a:rPr>
              <a:t>Circuito</a:t>
            </a:r>
            <a:r>
              <a:rPr lang="en-US" altLang="it-IT" sz="1200" b="0" dirty="0">
                <a:solidFill>
                  <a:srgbClr val="333399"/>
                </a:solidFill>
              </a:rPr>
              <a:t> Sub-</a:t>
            </a:r>
            <a:r>
              <a:rPr lang="en-US" altLang="it-IT" sz="1200" b="0" dirty="0" err="1">
                <a:solidFill>
                  <a:srgbClr val="333399"/>
                </a:solidFill>
              </a:rPr>
              <a:t>hamiltoniano</a:t>
            </a:r>
            <a:endParaRPr lang="en-US" altLang="it-IT" sz="1200" b="0" dirty="0">
              <a:solidFill>
                <a:srgbClr val="333399"/>
              </a:solidFill>
            </a:endParaRPr>
          </a:p>
        </p:txBody>
      </p:sp>
      <p:sp>
        <p:nvSpPr>
          <p:cNvPr id="107" name="Arco 106">
            <a:extLst>
              <a:ext uri="{FF2B5EF4-FFF2-40B4-BE49-F238E27FC236}">
                <a16:creationId xmlns:a16="http://schemas.microsoft.com/office/drawing/2014/main" id="{A3931BEA-270E-4699-AC2C-30C5EE7CEE72}"/>
              </a:ext>
            </a:extLst>
          </p:cNvPr>
          <p:cNvSpPr/>
          <p:nvPr/>
        </p:nvSpPr>
        <p:spPr bwMode="auto">
          <a:xfrm rot="11331920">
            <a:off x="2269915" y="2817811"/>
            <a:ext cx="2502683" cy="1159083"/>
          </a:xfrm>
          <a:prstGeom prst="arc">
            <a:avLst>
              <a:gd name="adj1" fmla="val 15200760"/>
              <a:gd name="adj2" fmla="val 21532563"/>
            </a:avLst>
          </a:prstGeom>
          <a:noFill/>
          <a:ln w="9525" cap="flat" cmpd="sng" algn="ctr">
            <a:solidFill>
              <a:srgbClr val="3333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08" name="Rectangle 3">
            <a:extLst>
              <a:ext uri="{FF2B5EF4-FFF2-40B4-BE49-F238E27FC236}">
                <a16:creationId xmlns:a16="http://schemas.microsoft.com/office/drawing/2014/main" id="{290FBDFF-5AAE-41BB-9822-5F4E44F312C7}"/>
              </a:ext>
            </a:extLst>
          </p:cNvPr>
          <p:cNvSpPr txBox="1">
            <a:spLocks noChangeArrowheads="1"/>
          </p:cNvSpPr>
          <p:nvPr/>
        </p:nvSpPr>
        <p:spPr bwMode="auto">
          <a:xfrm>
            <a:off x="6909015" y="2686640"/>
            <a:ext cx="1279009" cy="4524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err="1">
                <a:solidFill>
                  <a:srgbClr val="AB5858"/>
                </a:solidFill>
              </a:rPr>
              <a:t>Circuito</a:t>
            </a:r>
            <a:r>
              <a:rPr lang="en-US" altLang="it-IT" sz="1200" b="0" dirty="0">
                <a:solidFill>
                  <a:srgbClr val="AB5858"/>
                </a:solidFill>
              </a:rPr>
              <a:t> </a:t>
            </a:r>
            <a:r>
              <a:rPr lang="en-US" altLang="it-IT" sz="1200" b="0" dirty="0" err="1">
                <a:solidFill>
                  <a:srgbClr val="AB5858"/>
                </a:solidFill>
              </a:rPr>
              <a:t>Hamiltoniano</a:t>
            </a:r>
            <a:endParaRPr lang="en-US" altLang="it-IT" sz="1200" b="0" dirty="0">
              <a:solidFill>
                <a:srgbClr val="AB5858"/>
              </a:solidFill>
            </a:endParaRPr>
          </a:p>
        </p:txBody>
      </p:sp>
      <p:sp>
        <p:nvSpPr>
          <p:cNvPr id="109" name="Arco 108">
            <a:extLst>
              <a:ext uri="{FF2B5EF4-FFF2-40B4-BE49-F238E27FC236}">
                <a16:creationId xmlns:a16="http://schemas.microsoft.com/office/drawing/2014/main" id="{F99A63A8-1D94-40BC-B9F1-2CF16634FB8F}"/>
              </a:ext>
            </a:extLst>
          </p:cNvPr>
          <p:cNvSpPr/>
          <p:nvPr/>
        </p:nvSpPr>
        <p:spPr bwMode="auto">
          <a:xfrm rot="10122807" flipH="1">
            <a:off x="4868128" y="2788437"/>
            <a:ext cx="2669584" cy="1159083"/>
          </a:xfrm>
          <a:prstGeom prst="arc">
            <a:avLst>
              <a:gd name="adj1" fmla="val 15200760"/>
              <a:gd name="adj2" fmla="val 21532563"/>
            </a:avLst>
          </a:prstGeom>
          <a:noFill/>
          <a:ln w="9525" cap="flat" cmpd="sng" algn="ctr">
            <a:solidFill>
              <a:srgbClr val="AB5858"/>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rgbClr val="AB5858"/>
              </a:solidFill>
              <a:effectLst/>
              <a:latin typeface="Georgia" panose="02040502050405020303" pitchFamily="18" charset="0"/>
            </a:endParaRPr>
          </a:p>
        </p:txBody>
      </p:sp>
    </p:spTree>
    <p:extLst>
      <p:ext uri="{BB962C8B-B14F-4D97-AF65-F5344CB8AC3E}">
        <p14:creationId xmlns:p14="http://schemas.microsoft.com/office/powerpoint/2010/main" val="4272419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en-US" altLang="it-IT" dirty="0" err="1"/>
              <a:t>Circuito</a:t>
            </a:r>
            <a:r>
              <a:rPr lang="en-US" altLang="it-IT" dirty="0"/>
              <a:t> Sub-</a:t>
            </a:r>
            <a:r>
              <a:rPr lang="en-US" altLang="it-IT" dirty="0" err="1"/>
              <a:t>Hamiltoniano</a:t>
            </a:r>
            <a:endParaRPr lang="en-US" altLang="it-IT" dirty="0"/>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57</a:t>
            </a:fld>
            <a:endParaRPr lang="ru-RU" altLang="it-IT" dirty="0"/>
          </a:p>
        </p:txBody>
      </p:sp>
      <p:sp>
        <p:nvSpPr>
          <p:cNvPr id="8" name="Rectangle 3">
            <a:extLst>
              <a:ext uri="{FF2B5EF4-FFF2-40B4-BE49-F238E27FC236}">
                <a16:creationId xmlns:a16="http://schemas.microsoft.com/office/drawing/2014/main" id="{447612A3-45A7-46E5-97AA-3FB9A3EFA974}"/>
              </a:ext>
            </a:extLst>
          </p:cNvPr>
          <p:cNvSpPr txBox="1">
            <a:spLocks noChangeArrowheads="1"/>
          </p:cNvSpPr>
          <p:nvPr/>
        </p:nvSpPr>
        <p:spPr bwMode="auto">
          <a:xfrm>
            <a:off x="1403351" y="1243626"/>
            <a:ext cx="7417122" cy="67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it-IT" altLang="it-IT" sz="1200" b="0" dirty="0"/>
              <a:t>Nel nostro caso infatti, dobbiamo visitare un numero di pianeti pari al massimo possibile, e ci serve rispettare un vincolo sul costo totale del cammino, che è rappresentato dal carburante totale che la navicella ha a disposizione, ma non viene specificato che il percorso debba terminare nel nodo di partenza e quindi non è necessario che il percorso sia un circuito</a:t>
            </a:r>
            <a:endParaRPr lang="en-US" altLang="it-IT" sz="1200" b="0" dirty="0"/>
          </a:p>
        </p:txBody>
      </p:sp>
      <p:grpSp>
        <p:nvGrpSpPr>
          <p:cNvPr id="5" name="Gruppo 4">
            <a:extLst>
              <a:ext uri="{FF2B5EF4-FFF2-40B4-BE49-F238E27FC236}">
                <a16:creationId xmlns:a16="http://schemas.microsoft.com/office/drawing/2014/main" id="{606EEF20-4B93-42C8-8C57-D46F3CB3851C}"/>
              </a:ext>
            </a:extLst>
          </p:cNvPr>
          <p:cNvGrpSpPr/>
          <p:nvPr/>
        </p:nvGrpSpPr>
        <p:grpSpPr>
          <a:xfrm>
            <a:off x="3059832" y="2531807"/>
            <a:ext cx="3707690" cy="2088179"/>
            <a:chOff x="3061901" y="948169"/>
            <a:chExt cx="5579877" cy="3286160"/>
          </a:xfrm>
        </p:grpSpPr>
        <p:sp>
          <p:nvSpPr>
            <p:cNvPr id="6" name="Ovale 5">
              <a:extLst>
                <a:ext uri="{FF2B5EF4-FFF2-40B4-BE49-F238E27FC236}">
                  <a16:creationId xmlns:a16="http://schemas.microsoft.com/office/drawing/2014/main" id="{A2329883-9CA0-48BF-846A-F20EB2889136}"/>
                </a:ext>
              </a:extLst>
            </p:cNvPr>
            <p:cNvSpPr/>
            <p:nvPr/>
          </p:nvSpPr>
          <p:spPr bwMode="auto">
            <a:xfrm>
              <a:off x="3061901" y="3725875"/>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0</a:t>
              </a:r>
            </a:p>
          </p:txBody>
        </p:sp>
        <p:sp>
          <p:nvSpPr>
            <p:cNvPr id="7" name="Ovale 6">
              <a:extLst>
                <a:ext uri="{FF2B5EF4-FFF2-40B4-BE49-F238E27FC236}">
                  <a16:creationId xmlns:a16="http://schemas.microsoft.com/office/drawing/2014/main" id="{9BD6A5F7-5223-4A57-B558-AFB82F4FC37A}"/>
                </a:ext>
              </a:extLst>
            </p:cNvPr>
            <p:cNvSpPr/>
            <p:nvPr/>
          </p:nvSpPr>
          <p:spPr bwMode="auto">
            <a:xfrm>
              <a:off x="4708293" y="2312345"/>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2</a:t>
              </a:r>
            </a:p>
          </p:txBody>
        </p:sp>
        <p:sp>
          <p:nvSpPr>
            <p:cNvPr id="9" name="Ovale 8">
              <a:extLst>
                <a:ext uri="{FF2B5EF4-FFF2-40B4-BE49-F238E27FC236}">
                  <a16:creationId xmlns:a16="http://schemas.microsoft.com/office/drawing/2014/main" id="{91B6F7CC-3F7C-4284-9875-4A03BB757A58}"/>
                </a:ext>
              </a:extLst>
            </p:cNvPr>
            <p:cNvSpPr/>
            <p:nvPr/>
          </p:nvSpPr>
          <p:spPr bwMode="auto">
            <a:xfrm>
              <a:off x="6406420" y="2471561"/>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050" dirty="0">
                  <a:solidFill>
                    <a:schemeClr val="tx1"/>
                  </a:solidFill>
                  <a:latin typeface="Georgia" panose="02040502050405020303" pitchFamily="18" charset="0"/>
                </a:rPr>
                <a:t>3</a:t>
              </a:r>
              <a:endParaRPr kumimoji="0" lang="it-IT" sz="1050" b="1" i="0" u="none" strike="noStrike" cap="none" normalizeH="0" baseline="0" dirty="0">
                <a:solidFill>
                  <a:schemeClr val="tx1"/>
                </a:solidFill>
                <a:effectLst/>
                <a:latin typeface="Georgia" panose="02040502050405020303" pitchFamily="18" charset="0"/>
              </a:endParaRPr>
            </a:p>
          </p:txBody>
        </p:sp>
        <p:sp>
          <p:nvSpPr>
            <p:cNvPr id="10" name="Ovale 9">
              <a:extLst>
                <a:ext uri="{FF2B5EF4-FFF2-40B4-BE49-F238E27FC236}">
                  <a16:creationId xmlns:a16="http://schemas.microsoft.com/office/drawing/2014/main" id="{6281540A-C87E-44B3-9259-3166B2F19BFD}"/>
                </a:ext>
              </a:extLst>
            </p:cNvPr>
            <p:cNvSpPr/>
            <p:nvPr/>
          </p:nvSpPr>
          <p:spPr bwMode="auto">
            <a:xfrm>
              <a:off x="6942383" y="1655637"/>
              <a:ext cx="508452"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5</a:t>
              </a:r>
            </a:p>
          </p:txBody>
        </p:sp>
        <p:sp>
          <p:nvSpPr>
            <p:cNvPr id="11" name="Ovale 10">
              <a:extLst>
                <a:ext uri="{FF2B5EF4-FFF2-40B4-BE49-F238E27FC236}">
                  <a16:creationId xmlns:a16="http://schemas.microsoft.com/office/drawing/2014/main" id="{3F275162-E5E2-4F4E-9859-5CDA7B638925}"/>
                </a:ext>
              </a:extLst>
            </p:cNvPr>
            <p:cNvSpPr/>
            <p:nvPr/>
          </p:nvSpPr>
          <p:spPr bwMode="auto">
            <a:xfrm>
              <a:off x="8133326" y="948169"/>
              <a:ext cx="508452" cy="50845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9</a:t>
              </a:r>
            </a:p>
          </p:txBody>
        </p:sp>
        <p:sp>
          <p:nvSpPr>
            <p:cNvPr id="12" name="Ovale 11">
              <a:extLst>
                <a:ext uri="{FF2B5EF4-FFF2-40B4-BE49-F238E27FC236}">
                  <a16:creationId xmlns:a16="http://schemas.microsoft.com/office/drawing/2014/main" id="{B907CDF3-3818-409E-8BA7-0A532047D506}"/>
                </a:ext>
              </a:extLst>
            </p:cNvPr>
            <p:cNvSpPr/>
            <p:nvPr/>
          </p:nvSpPr>
          <p:spPr bwMode="auto">
            <a:xfrm>
              <a:off x="5931205" y="11684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050" b="1" i="0" u="none" strike="noStrike" cap="none" normalizeH="0" baseline="0" dirty="0">
                  <a:solidFill>
                    <a:schemeClr val="tx1"/>
                  </a:solidFill>
                  <a:effectLst/>
                  <a:latin typeface="Georgia" panose="02040502050405020303" pitchFamily="18" charset="0"/>
                </a:rPr>
                <a:t>8</a:t>
              </a:r>
            </a:p>
          </p:txBody>
        </p:sp>
        <p:sp>
          <p:nvSpPr>
            <p:cNvPr id="13" name="Ovale 12">
              <a:extLst>
                <a:ext uri="{FF2B5EF4-FFF2-40B4-BE49-F238E27FC236}">
                  <a16:creationId xmlns:a16="http://schemas.microsoft.com/office/drawing/2014/main" id="{14C0E26D-8371-4D66-8E6E-DC58F62BFFD1}"/>
                </a:ext>
              </a:extLst>
            </p:cNvPr>
            <p:cNvSpPr/>
            <p:nvPr/>
          </p:nvSpPr>
          <p:spPr bwMode="auto">
            <a:xfrm>
              <a:off x="3241665" y="1248693"/>
              <a:ext cx="508452"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050" dirty="0">
                  <a:solidFill>
                    <a:schemeClr val="tx1"/>
                  </a:solidFill>
                  <a:latin typeface="Georgia" panose="02040502050405020303" pitchFamily="18" charset="0"/>
                </a:rPr>
                <a:t>1</a:t>
              </a:r>
              <a:endParaRPr kumimoji="0" lang="it-IT" sz="1050" b="1" i="0" u="none" strike="noStrike" cap="none" normalizeH="0" baseline="0" dirty="0">
                <a:solidFill>
                  <a:schemeClr val="tx1"/>
                </a:solidFill>
                <a:effectLst/>
                <a:latin typeface="Georgia" panose="02040502050405020303" pitchFamily="18" charset="0"/>
              </a:endParaRPr>
            </a:p>
          </p:txBody>
        </p:sp>
        <p:sp>
          <p:nvSpPr>
            <p:cNvPr id="14" name="Ovale 13">
              <a:extLst>
                <a:ext uri="{FF2B5EF4-FFF2-40B4-BE49-F238E27FC236}">
                  <a16:creationId xmlns:a16="http://schemas.microsoft.com/office/drawing/2014/main" id="{877D0F90-2AE8-414E-A8CA-44E43EB26DCA}"/>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1050" dirty="0">
                  <a:solidFill>
                    <a:schemeClr val="tx1"/>
                  </a:solidFill>
                  <a:latin typeface="Georgia" panose="02040502050405020303" pitchFamily="18" charset="0"/>
                </a:rPr>
                <a:t>6</a:t>
              </a:r>
              <a:endParaRPr kumimoji="0" lang="it-IT" sz="1050" b="1" i="0" u="none" strike="noStrike" cap="none" normalizeH="0" baseline="0" dirty="0">
                <a:solidFill>
                  <a:schemeClr val="tx1"/>
                </a:solidFill>
                <a:effectLst/>
                <a:latin typeface="Georgia" panose="02040502050405020303" pitchFamily="18" charset="0"/>
              </a:endParaRPr>
            </a:p>
          </p:txBody>
        </p:sp>
        <p:sp>
          <p:nvSpPr>
            <p:cNvPr id="15" name="Ovale 14">
              <a:extLst>
                <a:ext uri="{FF2B5EF4-FFF2-40B4-BE49-F238E27FC236}">
                  <a16:creationId xmlns:a16="http://schemas.microsoft.com/office/drawing/2014/main" id="{3DBB8E94-DB09-49A8-8E58-309B71DE1386}"/>
                </a:ext>
              </a:extLst>
            </p:cNvPr>
            <p:cNvSpPr/>
            <p:nvPr/>
          </p:nvSpPr>
          <p:spPr bwMode="auto">
            <a:xfrm>
              <a:off x="5698122" y="3514887"/>
              <a:ext cx="694288" cy="694287"/>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900" b="1" i="0" u="none" strike="noStrike" cap="none" normalizeH="0" baseline="0" dirty="0">
                  <a:solidFill>
                    <a:schemeClr val="tx1"/>
                  </a:solidFill>
                  <a:effectLst/>
                  <a:latin typeface="Georgia" panose="02040502050405020303" pitchFamily="18" charset="0"/>
                </a:rPr>
                <a:t>10</a:t>
              </a:r>
            </a:p>
          </p:txBody>
        </p:sp>
        <p:cxnSp>
          <p:nvCxnSpPr>
            <p:cNvPr id="16" name="Connettore diritto 15">
              <a:extLst>
                <a:ext uri="{FF2B5EF4-FFF2-40B4-BE49-F238E27FC236}">
                  <a16:creationId xmlns:a16="http://schemas.microsoft.com/office/drawing/2014/main" id="{77BAB5F1-EA68-4117-915F-9D51670BE206}"/>
                </a:ext>
              </a:extLst>
            </p:cNvPr>
            <p:cNvCxnSpPr>
              <a:cxnSpLocks/>
              <a:stCxn id="6" idx="1"/>
              <a:endCxn id="13" idx="4"/>
            </p:cNvCxnSpPr>
            <p:nvPr/>
          </p:nvCxnSpPr>
          <p:spPr bwMode="auto">
            <a:xfrm flipV="1">
              <a:off x="3136362" y="1757147"/>
              <a:ext cx="359529" cy="2043190"/>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Connettore diritto 16">
              <a:extLst>
                <a:ext uri="{FF2B5EF4-FFF2-40B4-BE49-F238E27FC236}">
                  <a16:creationId xmlns:a16="http://schemas.microsoft.com/office/drawing/2014/main" id="{A1AEBA24-512F-4A5A-AC14-F694A2D264E1}"/>
                </a:ext>
              </a:extLst>
            </p:cNvPr>
            <p:cNvCxnSpPr>
              <a:cxnSpLocks/>
              <a:stCxn id="12" idx="2"/>
              <a:endCxn id="13" idx="6"/>
            </p:cNvCxnSpPr>
            <p:nvPr/>
          </p:nvCxnSpPr>
          <p:spPr bwMode="auto">
            <a:xfrm flipH="1">
              <a:off x="3750117" y="1422627"/>
              <a:ext cx="2181088" cy="8029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Connettore diritto 17">
              <a:extLst>
                <a:ext uri="{FF2B5EF4-FFF2-40B4-BE49-F238E27FC236}">
                  <a16:creationId xmlns:a16="http://schemas.microsoft.com/office/drawing/2014/main" id="{8FC5E724-F2AF-462F-8276-354FD53BD6F8}"/>
                </a:ext>
              </a:extLst>
            </p:cNvPr>
            <p:cNvCxnSpPr>
              <a:cxnSpLocks/>
              <a:stCxn id="6" idx="7"/>
              <a:endCxn id="7" idx="3"/>
            </p:cNvCxnSpPr>
            <p:nvPr/>
          </p:nvCxnSpPr>
          <p:spPr bwMode="auto">
            <a:xfrm flipV="1">
              <a:off x="3495891" y="2746338"/>
              <a:ext cx="1286864" cy="105399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 name="Connettore diritto 18">
              <a:extLst>
                <a:ext uri="{FF2B5EF4-FFF2-40B4-BE49-F238E27FC236}">
                  <a16:creationId xmlns:a16="http://schemas.microsoft.com/office/drawing/2014/main" id="{27D19BAF-36F4-427A-BCCE-62BB3DDC2631}"/>
                </a:ext>
              </a:extLst>
            </p:cNvPr>
            <p:cNvCxnSpPr>
              <a:cxnSpLocks/>
              <a:stCxn id="9" idx="3"/>
              <a:endCxn id="15" idx="7"/>
            </p:cNvCxnSpPr>
            <p:nvPr/>
          </p:nvCxnSpPr>
          <p:spPr bwMode="auto">
            <a:xfrm flipH="1">
              <a:off x="6290735" y="2905553"/>
              <a:ext cx="190147" cy="71101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0" name="Connettore diritto 19">
              <a:extLst>
                <a:ext uri="{FF2B5EF4-FFF2-40B4-BE49-F238E27FC236}">
                  <a16:creationId xmlns:a16="http://schemas.microsoft.com/office/drawing/2014/main" id="{6A62E63E-D49A-402F-8331-B040906B3313}"/>
                </a:ext>
              </a:extLst>
            </p:cNvPr>
            <p:cNvCxnSpPr>
              <a:cxnSpLocks/>
              <a:stCxn id="9" idx="7"/>
              <a:endCxn id="10" idx="3"/>
            </p:cNvCxnSpPr>
            <p:nvPr/>
          </p:nvCxnSpPr>
          <p:spPr bwMode="auto">
            <a:xfrm flipV="1">
              <a:off x="6840411" y="2089629"/>
              <a:ext cx="176434" cy="456392"/>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5E2773F6-7DBF-4DB0-8AF2-5A8686C01836}"/>
                </a:ext>
              </a:extLst>
            </p:cNvPr>
            <p:cNvCxnSpPr>
              <a:cxnSpLocks/>
              <a:stCxn id="7" idx="6"/>
              <a:endCxn id="9" idx="2"/>
            </p:cNvCxnSpPr>
            <p:nvPr/>
          </p:nvCxnSpPr>
          <p:spPr bwMode="auto">
            <a:xfrm>
              <a:off x="5216746" y="2566573"/>
              <a:ext cx="1189674" cy="159216"/>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Connettore diritto 21">
              <a:extLst>
                <a:ext uri="{FF2B5EF4-FFF2-40B4-BE49-F238E27FC236}">
                  <a16:creationId xmlns:a16="http://schemas.microsoft.com/office/drawing/2014/main" id="{F1F342AD-7803-403D-98A5-5D58722BEE2D}"/>
                </a:ext>
              </a:extLst>
            </p:cNvPr>
            <p:cNvCxnSpPr>
              <a:cxnSpLocks/>
              <a:stCxn id="12" idx="3"/>
              <a:endCxn id="7" idx="7"/>
            </p:cNvCxnSpPr>
            <p:nvPr/>
          </p:nvCxnSpPr>
          <p:spPr bwMode="auto">
            <a:xfrm flipH="1">
              <a:off x="5142284" y="1602393"/>
              <a:ext cx="863382" cy="784414"/>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Connettore diritto 22">
              <a:extLst>
                <a:ext uri="{FF2B5EF4-FFF2-40B4-BE49-F238E27FC236}">
                  <a16:creationId xmlns:a16="http://schemas.microsoft.com/office/drawing/2014/main" id="{0B980EC8-7A21-4AD5-83A0-8346DCCA16E3}"/>
                </a:ext>
              </a:extLst>
            </p:cNvPr>
            <p:cNvCxnSpPr>
              <a:cxnSpLocks/>
              <a:stCxn id="14" idx="7"/>
              <a:endCxn id="11" idx="4"/>
            </p:cNvCxnSpPr>
            <p:nvPr/>
          </p:nvCxnSpPr>
          <p:spPr bwMode="auto">
            <a:xfrm flipH="1" flipV="1">
              <a:off x="8387552" y="1456623"/>
              <a:ext cx="149361" cy="194420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Connettore diritto 23">
              <a:extLst>
                <a:ext uri="{FF2B5EF4-FFF2-40B4-BE49-F238E27FC236}">
                  <a16:creationId xmlns:a16="http://schemas.microsoft.com/office/drawing/2014/main" id="{3537B268-EB18-4560-9986-DC9241F811C4}"/>
                </a:ext>
              </a:extLst>
            </p:cNvPr>
            <p:cNvCxnSpPr>
              <a:cxnSpLocks/>
              <a:stCxn id="7" idx="5"/>
              <a:endCxn id="15" idx="1"/>
            </p:cNvCxnSpPr>
            <p:nvPr/>
          </p:nvCxnSpPr>
          <p:spPr bwMode="auto">
            <a:xfrm>
              <a:off x="5142284" y="2746338"/>
              <a:ext cx="657514" cy="87022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Connettore diritto 24">
              <a:extLst>
                <a:ext uri="{FF2B5EF4-FFF2-40B4-BE49-F238E27FC236}">
                  <a16:creationId xmlns:a16="http://schemas.microsoft.com/office/drawing/2014/main" id="{40C00308-5FC5-488F-91B5-EC8F4746E102}"/>
                </a:ext>
              </a:extLst>
            </p:cNvPr>
            <p:cNvCxnSpPr>
              <a:cxnSpLocks/>
              <a:stCxn id="13" idx="5"/>
              <a:endCxn id="7" idx="1"/>
            </p:cNvCxnSpPr>
            <p:nvPr/>
          </p:nvCxnSpPr>
          <p:spPr bwMode="auto">
            <a:xfrm>
              <a:off x="3675656" y="1682686"/>
              <a:ext cx="1107099" cy="704121"/>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6" name="Connettore diritto 25">
              <a:extLst>
                <a:ext uri="{FF2B5EF4-FFF2-40B4-BE49-F238E27FC236}">
                  <a16:creationId xmlns:a16="http://schemas.microsoft.com/office/drawing/2014/main" id="{CB185CE1-9248-46F2-8D8F-ADE75339E0A2}"/>
                </a:ext>
              </a:extLst>
            </p:cNvPr>
            <p:cNvCxnSpPr>
              <a:cxnSpLocks/>
              <a:stCxn id="6" idx="6"/>
              <a:endCxn id="15" idx="2"/>
            </p:cNvCxnSpPr>
            <p:nvPr/>
          </p:nvCxnSpPr>
          <p:spPr bwMode="auto">
            <a:xfrm flipV="1">
              <a:off x="3570353" y="3862030"/>
              <a:ext cx="2127769" cy="118073"/>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Connettore diritto 26">
              <a:extLst>
                <a:ext uri="{FF2B5EF4-FFF2-40B4-BE49-F238E27FC236}">
                  <a16:creationId xmlns:a16="http://schemas.microsoft.com/office/drawing/2014/main" id="{1E8545F0-9F16-4F03-8892-C1755B830956}"/>
                </a:ext>
              </a:extLst>
            </p:cNvPr>
            <p:cNvCxnSpPr>
              <a:cxnSpLocks/>
              <a:stCxn id="9" idx="5"/>
              <a:endCxn id="14" idx="2"/>
            </p:cNvCxnSpPr>
            <p:nvPr/>
          </p:nvCxnSpPr>
          <p:spPr bwMode="auto">
            <a:xfrm>
              <a:off x="6840410" y="2905554"/>
              <a:ext cx="1262512" cy="675037"/>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74F09C4D-53C3-4540-8DEC-86D54ACB399F}"/>
                </a:ext>
              </a:extLst>
            </p:cNvPr>
            <p:cNvCxnSpPr>
              <a:cxnSpLocks/>
              <a:stCxn id="12" idx="6"/>
              <a:endCxn id="11" idx="2"/>
            </p:cNvCxnSpPr>
            <p:nvPr/>
          </p:nvCxnSpPr>
          <p:spPr bwMode="auto">
            <a:xfrm flipV="1">
              <a:off x="6439658" y="1202397"/>
              <a:ext cx="1693667" cy="220231"/>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Connettore diritto 28">
              <a:extLst>
                <a:ext uri="{FF2B5EF4-FFF2-40B4-BE49-F238E27FC236}">
                  <a16:creationId xmlns:a16="http://schemas.microsoft.com/office/drawing/2014/main" id="{FED762C9-77CE-4B99-9C55-DA5671323700}"/>
                </a:ext>
              </a:extLst>
            </p:cNvPr>
            <p:cNvCxnSpPr>
              <a:cxnSpLocks/>
              <a:stCxn id="15" idx="6"/>
              <a:endCxn id="14" idx="3"/>
            </p:cNvCxnSpPr>
            <p:nvPr/>
          </p:nvCxnSpPr>
          <p:spPr bwMode="auto">
            <a:xfrm flipV="1">
              <a:off x="6392410" y="3760355"/>
              <a:ext cx="1784974" cy="101675"/>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5" name="Connettore diritto 94">
              <a:extLst>
                <a:ext uri="{FF2B5EF4-FFF2-40B4-BE49-F238E27FC236}">
                  <a16:creationId xmlns:a16="http://schemas.microsoft.com/office/drawing/2014/main" id="{EB518ED8-99E4-4354-A711-5F0B99165A70}"/>
                </a:ext>
              </a:extLst>
            </p:cNvPr>
            <p:cNvCxnSpPr>
              <a:cxnSpLocks/>
              <a:stCxn id="10" idx="7"/>
              <a:endCxn id="11" idx="3"/>
            </p:cNvCxnSpPr>
            <p:nvPr/>
          </p:nvCxnSpPr>
          <p:spPr bwMode="auto">
            <a:xfrm flipV="1">
              <a:off x="7376373" y="1382161"/>
              <a:ext cx="831414" cy="347936"/>
            </a:xfrm>
            <a:prstGeom prst="line">
              <a:avLst/>
            </a:prstGeom>
            <a:ln w="28575">
              <a:solidFill>
                <a:srgbClr val="AB5858"/>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3" name="Connettore diritto 102">
              <a:extLst>
                <a:ext uri="{FF2B5EF4-FFF2-40B4-BE49-F238E27FC236}">
                  <a16:creationId xmlns:a16="http://schemas.microsoft.com/office/drawing/2014/main" id="{C1EC7D77-BB62-4302-935F-EECF145962FB}"/>
                </a:ext>
              </a:extLst>
            </p:cNvPr>
            <p:cNvCxnSpPr>
              <a:cxnSpLocks/>
            </p:cNvCxnSpPr>
            <p:nvPr/>
          </p:nvCxnSpPr>
          <p:spPr bwMode="auto">
            <a:xfrm flipV="1">
              <a:off x="3564762" y="3845245"/>
              <a:ext cx="2138951" cy="10379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sp>
        <p:nvSpPr>
          <p:cNvPr id="106" name="Rectangle 3">
            <a:extLst>
              <a:ext uri="{FF2B5EF4-FFF2-40B4-BE49-F238E27FC236}">
                <a16:creationId xmlns:a16="http://schemas.microsoft.com/office/drawing/2014/main" id="{39957708-4754-4CA7-91EC-72E9D2956418}"/>
              </a:ext>
            </a:extLst>
          </p:cNvPr>
          <p:cNvSpPr txBox="1">
            <a:spLocks noChangeArrowheads="1"/>
          </p:cNvSpPr>
          <p:nvPr/>
        </p:nvSpPr>
        <p:spPr bwMode="auto">
          <a:xfrm>
            <a:off x="1422109" y="2819667"/>
            <a:ext cx="1279009" cy="4524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err="1">
                <a:solidFill>
                  <a:srgbClr val="333399"/>
                </a:solidFill>
              </a:rPr>
              <a:t>Circuito</a:t>
            </a:r>
            <a:r>
              <a:rPr lang="en-US" altLang="it-IT" sz="1200" b="0" dirty="0">
                <a:solidFill>
                  <a:srgbClr val="333399"/>
                </a:solidFill>
              </a:rPr>
              <a:t> Sub-</a:t>
            </a:r>
            <a:r>
              <a:rPr lang="en-US" altLang="it-IT" sz="1200" b="0" dirty="0" err="1">
                <a:solidFill>
                  <a:srgbClr val="333399"/>
                </a:solidFill>
              </a:rPr>
              <a:t>hamiltoniano</a:t>
            </a:r>
            <a:endParaRPr lang="en-US" altLang="it-IT" sz="1200" b="0" dirty="0">
              <a:solidFill>
                <a:srgbClr val="333399"/>
              </a:solidFill>
            </a:endParaRPr>
          </a:p>
        </p:txBody>
      </p:sp>
      <p:sp>
        <p:nvSpPr>
          <p:cNvPr id="107" name="Arco 106">
            <a:extLst>
              <a:ext uri="{FF2B5EF4-FFF2-40B4-BE49-F238E27FC236}">
                <a16:creationId xmlns:a16="http://schemas.microsoft.com/office/drawing/2014/main" id="{A3931BEA-270E-4699-AC2C-30C5EE7CEE72}"/>
              </a:ext>
            </a:extLst>
          </p:cNvPr>
          <p:cNvSpPr/>
          <p:nvPr/>
        </p:nvSpPr>
        <p:spPr bwMode="auto">
          <a:xfrm rot="11331920">
            <a:off x="2269915" y="2817811"/>
            <a:ext cx="2502683" cy="1159083"/>
          </a:xfrm>
          <a:prstGeom prst="arc">
            <a:avLst>
              <a:gd name="adj1" fmla="val 15200760"/>
              <a:gd name="adj2" fmla="val 21532563"/>
            </a:avLst>
          </a:prstGeom>
          <a:noFill/>
          <a:ln w="9525" cap="flat" cmpd="sng" algn="ctr">
            <a:solidFill>
              <a:srgbClr val="3333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chemeClr val="tx1"/>
              </a:solidFill>
              <a:effectLst/>
              <a:latin typeface="Georgia" panose="02040502050405020303" pitchFamily="18" charset="0"/>
            </a:endParaRPr>
          </a:p>
        </p:txBody>
      </p:sp>
      <p:sp>
        <p:nvSpPr>
          <p:cNvPr id="108" name="Rectangle 3">
            <a:extLst>
              <a:ext uri="{FF2B5EF4-FFF2-40B4-BE49-F238E27FC236}">
                <a16:creationId xmlns:a16="http://schemas.microsoft.com/office/drawing/2014/main" id="{290FBDFF-5AAE-41BB-9822-5F4E44F312C7}"/>
              </a:ext>
            </a:extLst>
          </p:cNvPr>
          <p:cNvSpPr txBox="1">
            <a:spLocks noChangeArrowheads="1"/>
          </p:cNvSpPr>
          <p:nvPr/>
        </p:nvSpPr>
        <p:spPr bwMode="auto">
          <a:xfrm>
            <a:off x="6909015" y="2686640"/>
            <a:ext cx="1279009" cy="45240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it-IT" sz="1200" b="0" dirty="0" err="1">
                <a:solidFill>
                  <a:srgbClr val="AB5858"/>
                </a:solidFill>
              </a:rPr>
              <a:t>Circuito</a:t>
            </a:r>
            <a:r>
              <a:rPr lang="en-US" altLang="it-IT" sz="1200" b="0" dirty="0">
                <a:solidFill>
                  <a:srgbClr val="AB5858"/>
                </a:solidFill>
              </a:rPr>
              <a:t> </a:t>
            </a:r>
            <a:r>
              <a:rPr lang="en-US" altLang="it-IT" sz="1200" b="0" dirty="0" err="1">
                <a:solidFill>
                  <a:srgbClr val="AB5858"/>
                </a:solidFill>
              </a:rPr>
              <a:t>Hamiltoniano</a:t>
            </a:r>
            <a:endParaRPr lang="en-US" altLang="it-IT" sz="1200" b="0" dirty="0">
              <a:solidFill>
                <a:srgbClr val="AB5858"/>
              </a:solidFill>
            </a:endParaRPr>
          </a:p>
        </p:txBody>
      </p:sp>
      <p:sp>
        <p:nvSpPr>
          <p:cNvPr id="109" name="Arco 108">
            <a:extLst>
              <a:ext uri="{FF2B5EF4-FFF2-40B4-BE49-F238E27FC236}">
                <a16:creationId xmlns:a16="http://schemas.microsoft.com/office/drawing/2014/main" id="{F99A63A8-1D94-40BC-B9F1-2CF16634FB8F}"/>
              </a:ext>
            </a:extLst>
          </p:cNvPr>
          <p:cNvSpPr/>
          <p:nvPr/>
        </p:nvSpPr>
        <p:spPr bwMode="auto">
          <a:xfrm rot="10122807" flipH="1">
            <a:off x="4868128" y="2788437"/>
            <a:ext cx="2669584" cy="1159083"/>
          </a:xfrm>
          <a:prstGeom prst="arc">
            <a:avLst>
              <a:gd name="adj1" fmla="val 15200760"/>
              <a:gd name="adj2" fmla="val 21532563"/>
            </a:avLst>
          </a:prstGeom>
          <a:noFill/>
          <a:ln w="9525" cap="flat" cmpd="sng" algn="ctr">
            <a:solidFill>
              <a:srgbClr val="AB5858"/>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a:ln>
                <a:noFill/>
              </a:ln>
              <a:solidFill>
                <a:srgbClr val="AB5858"/>
              </a:solidFill>
              <a:effectLst/>
              <a:latin typeface="Georgia" panose="02040502050405020303" pitchFamily="18" charset="0"/>
            </a:endParaRPr>
          </a:p>
        </p:txBody>
      </p:sp>
    </p:spTree>
    <p:extLst>
      <p:ext uri="{BB962C8B-B14F-4D97-AF65-F5344CB8AC3E}">
        <p14:creationId xmlns:p14="http://schemas.microsoft.com/office/powerpoint/2010/main" val="124526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Esempio di situazione iniziale</a:t>
            </a:r>
          </a:p>
        </p:txBody>
      </p:sp>
      <p:grpSp>
        <p:nvGrpSpPr>
          <p:cNvPr id="120" name="Gruppo 119">
            <a:extLst>
              <a:ext uri="{FF2B5EF4-FFF2-40B4-BE49-F238E27FC236}">
                <a16:creationId xmlns:a16="http://schemas.microsoft.com/office/drawing/2014/main" id="{090D372E-32BF-4D6D-BAA6-34915F97AB07}"/>
              </a:ext>
            </a:extLst>
          </p:cNvPr>
          <p:cNvGrpSpPr/>
          <p:nvPr/>
        </p:nvGrpSpPr>
        <p:grpSpPr>
          <a:xfrm>
            <a:off x="3563888" y="1168400"/>
            <a:ext cx="5418412" cy="3259110"/>
            <a:chOff x="2033908" y="1228886"/>
            <a:chExt cx="6138918" cy="3692485"/>
          </a:xfrm>
        </p:grpSpPr>
        <p:sp>
          <p:nvSpPr>
            <p:cNvPr id="3" name="Ovale 2">
              <a:extLst>
                <a:ext uri="{FF2B5EF4-FFF2-40B4-BE49-F238E27FC236}">
                  <a16:creationId xmlns:a16="http://schemas.microsoft.com/office/drawing/2014/main" id="{E5BDF575-45E4-4F3F-A3DD-9E4DE429FA7E}"/>
                </a:ext>
              </a:extLst>
            </p:cNvPr>
            <p:cNvSpPr/>
            <p:nvPr/>
          </p:nvSpPr>
          <p:spPr bwMode="auto">
            <a:xfrm>
              <a:off x="2598859" y="3877470"/>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9" name="Ovale 18">
              <a:extLst>
                <a:ext uri="{FF2B5EF4-FFF2-40B4-BE49-F238E27FC236}">
                  <a16:creationId xmlns:a16="http://schemas.microsoft.com/office/drawing/2014/main" id="{3FDD9999-AA35-4CE1-A467-F0EF67DEF0A7}"/>
                </a:ext>
              </a:extLst>
            </p:cNvPr>
            <p:cNvSpPr/>
            <p:nvPr/>
          </p:nvSpPr>
          <p:spPr bwMode="auto">
            <a:xfrm>
              <a:off x="3656594" y="2458663"/>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20" name="Ovale 19">
              <a:extLst>
                <a:ext uri="{FF2B5EF4-FFF2-40B4-BE49-F238E27FC236}">
                  <a16:creationId xmlns:a16="http://schemas.microsoft.com/office/drawing/2014/main" id="{BAD0915B-CAC7-4AF3-B6EF-EFED52D26BD2}"/>
                </a:ext>
              </a:extLst>
            </p:cNvPr>
            <p:cNvSpPr/>
            <p:nvPr/>
          </p:nvSpPr>
          <p:spPr bwMode="auto">
            <a:xfrm>
              <a:off x="5389517" y="2458663"/>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1" name="Ovale 20">
              <a:extLst>
                <a:ext uri="{FF2B5EF4-FFF2-40B4-BE49-F238E27FC236}">
                  <a16:creationId xmlns:a16="http://schemas.microsoft.com/office/drawing/2014/main" id="{BCEC5469-0123-42F0-BA98-05FFCA3DF53F}"/>
                </a:ext>
              </a:extLst>
            </p:cNvPr>
            <p:cNvSpPr/>
            <p:nvPr/>
          </p:nvSpPr>
          <p:spPr bwMode="auto">
            <a:xfrm>
              <a:off x="6503014" y="1990623"/>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22" name="Ovale 21">
              <a:extLst>
                <a:ext uri="{FF2B5EF4-FFF2-40B4-BE49-F238E27FC236}">
                  <a16:creationId xmlns:a16="http://schemas.microsoft.com/office/drawing/2014/main" id="{C6A5AA8C-DCB3-4A0B-8C00-C36CAB508A51}"/>
                </a:ext>
              </a:extLst>
            </p:cNvPr>
            <p:cNvSpPr/>
            <p:nvPr/>
          </p:nvSpPr>
          <p:spPr bwMode="auto">
            <a:xfrm>
              <a:off x="7596762" y="1258300"/>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23" name="Ovale 22">
              <a:extLst>
                <a:ext uri="{FF2B5EF4-FFF2-40B4-BE49-F238E27FC236}">
                  <a16:creationId xmlns:a16="http://schemas.microsoft.com/office/drawing/2014/main" id="{4907D133-4A85-4F27-BD5E-945AEEC791A3}"/>
                </a:ext>
              </a:extLst>
            </p:cNvPr>
            <p:cNvSpPr/>
            <p:nvPr/>
          </p:nvSpPr>
          <p:spPr bwMode="auto">
            <a:xfrm>
              <a:off x="4716016" y="1228886"/>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24" name="Ovale 23">
              <a:extLst>
                <a:ext uri="{FF2B5EF4-FFF2-40B4-BE49-F238E27FC236}">
                  <a16:creationId xmlns:a16="http://schemas.microsoft.com/office/drawing/2014/main" id="{7B71DFD9-C5ED-4C4E-85D7-6C7E1998D153}"/>
                </a:ext>
              </a:extLst>
            </p:cNvPr>
            <p:cNvSpPr/>
            <p:nvPr/>
          </p:nvSpPr>
          <p:spPr bwMode="auto">
            <a:xfrm>
              <a:off x="2033908" y="1636224"/>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5" name="Ovale 24">
              <a:extLst>
                <a:ext uri="{FF2B5EF4-FFF2-40B4-BE49-F238E27FC236}">
                  <a16:creationId xmlns:a16="http://schemas.microsoft.com/office/drawing/2014/main" id="{0E300D98-6CB5-4FB4-AF4B-2B085D787324}"/>
                </a:ext>
              </a:extLst>
            </p:cNvPr>
            <p:cNvSpPr/>
            <p:nvPr/>
          </p:nvSpPr>
          <p:spPr bwMode="auto">
            <a:xfrm>
              <a:off x="7176515" y="3673801"/>
              <a:ext cx="576064" cy="576064"/>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6" name="Ovale 25">
              <a:extLst>
                <a:ext uri="{FF2B5EF4-FFF2-40B4-BE49-F238E27FC236}">
                  <a16:creationId xmlns:a16="http://schemas.microsoft.com/office/drawing/2014/main" id="{4D9EFEC6-42CE-47FA-8A54-B1731E7F8FF0}"/>
                </a:ext>
              </a:extLst>
            </p:cNvPr>
            <p:cNvSpPr/>
            <p:nvPr/>
          </p:nvSpPr>
          <p:spPr bwMode="auto">
            <a:xfrm>
              <a:off x="4945325" y="4165501"/>
              <a:ext cx="755870" cy="75587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5" name="Connettore diritto 4">
              <a:extLst>
                <a:ext uri="{FF2B5EF4-FFF2-40B4-BE49-F238E27FC236}">
                  <a16:creationId xmlns:a16="http://schemas.microsoft.com/office/drawing/2014/main" id="{26332481-AE96-4EF3-9452-63B394D7B031}"/>
                </a:ext>
              </a:extLst>
            </p:cNvPr>
            <p:cNvCxnSpPr>
              <a:cxnSpLocks/>
              <a:stCxn id="3" idx="1"/>
              <a:endCxn id="24" idx="4"/>
            </p:cNvCxnSpPr>
            <p:nvPr/>
          </p:nvCxnSpPr>
          <p:spPr bwMode="auto">
            <a:xfrm flipH="1" flipV="1">
              <a:off x="2321940" y="2212288"/>
              <a:ext cx="361282" cy="1749545"/>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903A7DBD-A936-43C2-A012-8321C57915DC}"/>
                </a:ext>
              </a:extLst>
            </p:cNvPr>
            <p:cNvCxnSpPr>
              <a:cxnSpLocks/>
              <a:stCxn id="23" idx="2"/>
              <a:endCxn id="24" idx="6"/>
            </p:cNvCxnSpPr>
            <p:nvPr/>
          </p:nvCxnSpPr>
          <p:spPr bwMode="auto">
            <a:xfrm flipH="1">
              <a:off x="2609972" y="1516918"/>
              <a:ext cx="2106044" cy="407338"/>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Connettore diritto 28">
              <a:extLst>
                <a:ext uri="{FF2B5EF4-FFF2-40B4-BE49-F238E27FC236}">
                  <a16:creationId xmlns:a16="http://schemas.microsoft.com/office/drawing/2014/main" id="{63DC23A6-882C-458A-8477-3E7D1A925AAD}"/>
                </a:ext>
              </a:extLst>
            </p:cNvPr>
            <p:cNvCxnSpPr>
              <a:cxnSpLocks/>
              <a:stCxn id="3" idx="7"/>
              <a:endCxn id="19" idx="3"/>
            </p:cNvCxnSpPr>
            <p:nvPr/>
          </p:nvCxnSpPr>
          <p:spPr bwMode="auto">
            <a:xfrm flipV="1">
              <a:off x="3090560" y="2950364"/>
              <a:ext cx="650397" cy="101146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Connettore diritto 29">
              <a:extLst>
                <a:ext uri="{FF2B5EF4-FFF2-40B4-BE49-F238E27FC236}">
                  <a16:creationId xmlns:a16="http://schemas.microsoft.com/office/drawing/2014/main" id="{86C4F46C-889F-4C5E-9AAA-563B9903ECEB}"/>
                </a:ext>
              </a:extLst>
            </p:cNvPr>
            <p:cNvCxnSpPr>
              <a:cxnSpLocks/>
              <a:stCxn id="20" idx="4"/>
              <a:endCxn id="26" idx="0"/>
            </p:cNvCxnSpPr>
            <p:nvPr/>
          </p:nvCxnSpPr>
          <p:spPr bwMode="auto">
            <a:xfrm flipH="1">
              <a:off x="5323260" y="3034727"/>
              <a:ext cx="354289" cy="113077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Connettore diritto 30">
              <a:extLst>
                <a:ext uri="{FF2B5EF4-FFF2-40B4-BE49-F238E27FC236}">
                  <a16:creationId xmlns:a16="http://schemas.microsoft.com/office/drawing/2014/main" id="{A9417569-69AC-428D-AEE9-A81927D7F063}"/>
                </a:ext>
              </a:extLst>
            </p:cNvPr>
            <p:cNvCxnSpPr>
              <a:cxnSpLocks/>
              <a:stCxn id="25" idx="1"/>
              <a:endCxn id="21" idx="4"/>
            </p:cNvCxnSpPr>
            <p:nvPr/>
          </p:nvCxnSpPr>
          <p:spPr bwMode="auto">
            <a:xfrm flipH="1" flipV="1">
              <a:off x="6791046" y="2566687"/>
              <a:ext cx="469832" cy="11914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Connettore diritto 31">
              <a:extLst>
                <a:ext uri="{FF2B5EF4-FFF2-40B4-BE49-F238E27FC236}">
                  <a16:creationId xmlns:a16="http://schemas.microsoft.com/office/drawing/2014/main" id="{7655CBE9-5FA2-4803-9A9D-E7744037BCAC}"/>
                </a:ext>
              </a:extLst>
            </p:cNvPr>
            <p:cNvCxnSpPr>
              <a:cxnSpLocks/>
              <a:stCxn id="19" idx="6"/>
              <a:endCxn id="20" idx="2"/>
            </p:cNvCxnSpPr>
            <p:nvPr/>
          </p:nvCxnSpPr>
          <p:spPr bwMode="auto">
            <a:xfrm>
              <a:off x="4232658" y="2746695"/>
              <a:ext cx="1156859"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5" name="Connettore diritto 44">
              <a:extLst>
                <a:ext uri="{FF2B5EF4-FFF2-40B4-BE49-F238E27FC236}">
                  <a16:creationId xmlns:a16="http://schemas.microsoft.com/office/drawing/2014/main" id="{ED541CB1-4918-4EBB-B89A-B3E3582017A3}"/>
                </a:ext>
              </a:extLst>
            </p:cNvPr>
            <p:cNvCxnSpPr>
              <a:cxnSpLocks/>
              <a:stCxn id="23" idx="3"/>
              <a:endCxn id="19" idx="7"/>
            </p:cNvCxnSpPr>
            <p:nvPr/>
          </p:nvCxnSpPr>
          <p:spPr bwMode="auto">
            <a:xfrm flipH="1">
              <a:off x="4148295" y="1720587"/>
              <a:ext cx="652084" cy="82243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Connettore diritto 47">
              <a:extLst>
                <a:ext uri="{FF2B5EF4-FFF2-40B4-BE49-F238E27FC236}">
                  <a16:creationId xmlns:a16="http://schemas.microsoft.com/office/drawing/2014/main" id="{66A07562-0D53-449D-A1B1-58355716BA95}"/>
                </a:ext>
              </a:extLst>
            </p:cNvPr>
            <p:cNvCxnSpPr>
              <a:cxnSpLocks/>
              <a:stCxn id="25" idx="7"/>
              <a:endCxn id="22" idx="4"/>
            </p:cNvCxnSpPr>
            <p:nvPr/>
          </p:nvCxnSpPr>
          <p:spPr bwMode="auto">
            <a:xfrm flipV="1">
              <a:off x="7668216" y="1834364"/>
              <a:ext cx="216578" cy="192380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Connettore diritto 50">
              <a:extLst>
                <a:ext uri="{FF2B5EF4-FFF2-40B4-BE49-F238E27FC236}">
                  <a16:creationId xmlns:a16="http://schemas.microsoft.com/office/drawing/2014/main" id="{52AA3885-CBA0-48B0-AB0E-D05446492A64}"/>
                </a:ext>
              </a:extLst>
            </p:cNvPr>
            <p:cNvCxnSpPr>
              <a:cxnSpLocks/>
              <a:stCxn id="19" idx="5"/>
              <a:endCxn id="26" idx="1"/>
            </p:cNvCxnSpPr>
            <p:nvPr/>
          </p:nvCxnSpPr>
          <p:spPr bwMode="auto">
            <a:xfrm>
              <a:off x="4148295" y="2950364"/>
              <a:ext cx="907725" cy="132583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Connettore diritto 53">
              <a:extLst>
                <a:ext uri="{FF2B5EF4-FFF2-40B4-BE49-F238E27FC236}">
                  <a16:creationId xmlns:a16="http://schemas.microsoft.com/office/drawing/2014/main" id="{402C3446-CBBB-4722-BCDA-F4B6F16226B5}"/>
                </a:ext>
              </a:extLst>
            </p:cNvPr>
            <p:cNvCxnSpPr>
              <a:cxnSpLocks/>
              <a:stCxn id="23" idx="5"/>
              <a:endCxn id="21" idx="1"/>
            </p:cNvCxnSpPr>
            <p:nvPr/>
          </p:nvCxnSpPr>
          <p:spPr bwMode="auto">
            <a:xfrm>
              <a:off x="5207717" y="1720587"/>
              <a:ext cx="1379660" cy="35439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7" name="Connettore diritto 56">
              <a:extLst>
                <a:ext uri="{FF2B5EF4-FFF2-40B4-BE49-F238E27FC236}">
                  <a16:creationId xmlns:a16="http://schemas.microsoft.com/office/drawing/2014/main" id="{C65F3012-14B4-41CC-BE48-9D3DFA62674E}"/>
                </a:ext>
              </a:extLst>
            </p:cNvPr>
            <p:cNvCxnSpPr>
              <a:cxnSpLocks/>
              <a:stCxn id="3" idx="6"/>
              <a:endCxn id="26" idx="2"/>
            </p:cNvCxnSpPr>
            <p:nvPr/>
          </p:nvCxnSpPr>
          <p:spPr bwMode="auto">
            <a:xfrm>
              <a:off x="3174922" y="4165502"/>
              <a:ext cx="1770403" cy="37793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0" name="Connettore diritto 59">
              <a:extLst>
                <a:ext uri="{FF2B5EF4-FFF2-40B4-BE49-F238E27FC236}">
                  <a16:creationId xmlns:a16="http://schemas.microsoft.com/office/drawing/2014/main" id="{8E5037B9-5594-44D1-8C82-EE1F6EABBF00}"/>
                </a:ext>
              </a:extLst>
            </p:cNvPr>
            <p:cNvCxnSpPr>
              <a:cxnSpLocks/>
              <a:stCxn id="20" idx="5"/>
              <a:endCxn id="25" idx="2"/>
            </p:cNvCxnSpPr>
            <p:nvPr/>
          </p:nvCxnSpPr>
          <p:spPr bwMode="auto">
            <a:xfrm>
              <a:off x="5881218" y="2950364"/>
              <a:ext cx="1295297" cy="101146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3" name="Connettore diritto 62">
              <a:extLst>
                <a:ext uri="{FF2B5EF4-FFF2-40B4-BE49-F238E27FC236}">
                  <a16:creationId xmlns:a16="http://schemas.microsoft.com/office/drawing/2014/main" id="{106CA780-1237-4B24-9BAD-1FC4D11E8BD7}"/>
                </a:ext>
              </a:extLst>
            </p:cNvPr>
            <p:cNvCxnSpPr>
              <a:cxnSpLocks/>
              <a:stCxn id="23" idx="6"/>
              <a:endCxn id="22" idx="2"/>
            </p:cNvCxnSpPr>
            <p:nvPr/>
          </p:nvCxnSpPr>
          <p:spPr bwMode="auto">
            <a:xfrm>
              <a:off x="5292080" y="1516918"/>
              <a:ext cx="2304682" cy="2941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6" name="Connettore diritto 65">
              <a:extLst>
                <a:ext uri="{FF2B5EF4-FFF2-40B4-BE49-F238E27FC236}">
                  <a16:creationId xmlns:a16="http://schemas.microsoft.com/office/drawing/2014/main" id="{7C52B0F1-932E-4CA0-879B-42B093A33737}"/>
                </a:ext>
              </a:extLst>
            </p:cNvPr>
            <p:cNvCxnSpPr>
              <a:cxnSpLocks/>
              <a:stCxn id="26" idx="6"/>
              <a:endCxn id="25" idx="3"/>
            </p:cNvCxnSpPr>
            <p:nvPr/>
          </p:nvCxnSpPr>
          <p:spPr bwMode="auto">
            <a:xfrm flipV="1">
              <a:off x="5701195" y="4165502"/>
              <a:ext cx="1559682" cy="37793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19" name="Elemento grafico 118" descr="Razzo con riempimento a tinta unita">
              <a:extLst>
                <a:ext uri="{FF2B5EF4-FFF2-40B4-BE49-F238E27FC236}">
                  <a16:creationId xmlns:a16="http://schemas.microsoft.com/office/drawing/2014/main" id="{3747B235-A891-4DB3-A71B-48DDB4736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2113159" y="3750484"/>
              <a:ext cx="914400" cy="914400"/>
            </a:xfrm>
            <a:prstGeom prst="rect">
              <a:avLst/>
            </a:prstGeom>
          </p:spPr>
        </p:pic>
      </p:grpSp>
      <p:sp>
        <p:nvSpPr>
          <p:cNvPr id="136" name="Rectangle 3">
            <a:extLst>
              <a:ext uri="{FF2B5EF4-FFF2-40B4-BE49-F238E27FC236}">
                <a16:creationId xmlns:a16="http://schemas.microsoft.com/office/drawing/2014/main" id="{ED27D89E-BFE9-4C8C-BB76-602C0DAD72E4}"/>
              </a:ext>
            </a:extLst>
          </p:cNvPr>
          <p:cNvSpPr txBox="1">
            <a:spLocks noChangeArrowheads="1"/>
          </p:cNvSpPr>
          <p:nvPr/>
        </p:nvSpPr>
        <p:spPr bwMode="auto">
          <a:xfrm>
            <a:off x="1455125" y="1904116"/>
            <a:ext cx="1928998" cy="11004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400" b="0" dirty="0">
                <a:solidFill>
                  <a:srgbClr val="333399"/>
                </a:solidFill>
              </a:rPr>
              <a:t>La navicella ha come nodo di partenza il pianeta 0, e un proprio carico di carburante</a:t>
            </a:r>
          </a:p>
        </p:txBody>
      </p:sp>
      <p:sp>
        <p:nvSpPr>
          <p:cNvPr id="137" name="Arco 136">
            <a:extLst>
              <a:ext uri="{FF2B5EF4-FFF2-40B4-BE49-F238E27FC236}">
                <a16:creationId xmlns:a16="http://schemas.microsoft.com/office/drawing/2014/main" id="{D0797FC2-3A56-4A5F-9C52-35F71D080664}"/>
              </a:ext>
            </a:extLst>
          </p:cNvPr>
          <p:cNvSpPr/>
          <p:nvPr/>
        </p:nvSpPr>
        <p:spPr bwMode="auto">
          <a:xfrm rot="11867120">
            <a:off x="2303448" y="2707105"/>
            <a:ext cx="2103986" cy="1042781"/>
          </a:xfrm>
          <a:prstGeom prst="arc">
            <a:avLst>
              <a:gd name="adj1" fmla="val 13571048"/>
              <a:gd name="adj2" fmla="val 21532563"/>
            </a:avLst>
          </a:prstGeom>
          <a:noFill/>
          <a:ln w="9525" cap="flat" cmpd="sng" algn="ctr">
            <a:solidFill>
              <a:srgbClr val="3333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138" name="Segnaposto numero diapositiva 5">
            <a:extLst>
              <a:ext uri="{FF2B5EF4-FFF2-40B4-BE49-F238E27FC236}">
                <a16:creationId xmlns:a16="http://schemas.microsoft.com/office/drawing/2014/main" id="{4BC243F6-8CFB-45F2-9B9C-1FA229B4EC09}"/>
              </a:ext>
            </a:extLst>
          </p:cNvPr>
          <p:cNvSpPr>
            <a:spLocks noGrp="1"/>
          </p:cNvSpPr>
          <p:nvPr>
            <p:ph type="sldNum" sz="quarter" idx="12"/>
          </p:nvPr>
        </p:nvSpPr>
        <p:spPr>
          <a:xfrm>
            <a:off x="6553200" y="4841875"/>
            <a:ext cx="2133600" cy="200025"/>
          </a:xfrm>
        </p:spPr>
        <p:txBody>
          <a:bodyPr/>
          <a:lstStyle/>
          <a:p>
            <a:fld id="{E6478A83-5B4B-4B52-BA5B-65FB64151F6E}" type="slidenum">
              <a:rPr lang="it-IT" altLang="it-IT" smtClean="0"/>
              <a:pPr/>
              <a:t>6</a:t>
            </a:fld>
            <a:endParaRPr lang="it-IT" altLang="it-IT" dirty="0"/>
          </a:p>
        </p:txBody>
      </p:sp>
      <p:sp>
        <p:nvSpPr>
          <p:cNvPr id="195592" name="CasellaDiTesto 195591">
            <a:extLst>
              <a:ext uri="{FF2B5EF4-FFF2-40B4-BE49-F238E27FC236}">
                <a16:creationId xmlns:a16="http://schemas.microsoft.com/office/drawing/2014/main" id="{B16BED90-6F6C-466C-BA59-C641069339A3}"/>
              </a:ext>
            </a:extLst>
          </p:cNvPr>
          <p:cNvSpPr txBox="1"/>
          <p:nvPr/>
        </p:nvSpPr>
        <p:spPr>
          <a:xfrm>
            <a:off x="3490622" y="3902498"/>
            <a:ext cx="466794" cy="369332"/>
          </a:xfrm>
          <a:prstGeom prst="rect">
            <a:avLst/>
          </a:prstGeom>
          <a:noFill/>
        </p:spPr>
        <p:txBody>
          <a:bodyPr wrap="none" rtlCol="0">
            <a:spAutoFit/>
          </a:bodyPr>
          <a:lstStyle/>
          <a:p>
            <a:r>
              <a:rPr lang="it-IT" dirty="0">
                <a:solidFill>
                  <a:srgbClr val="333399"/>
                </a:solidFill>
              </a:rPr>
              <a:t>35</a:t>
            </a:r>
          </a:p>
        </p:txBody>
      </p:sp>
    </p:spTree>
    <p:extLst>
      <p:ext uri="{BB962C8B-B14F-4D97-AF65-F5344CB8AC3E}">
        <p14:creationId xmlns:p14="http://schemas.microsoft.com/office/powerpoint/2010/main" val="210454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Esempio di situazione iniziale</a:t>
            </a:r>
          </a:p>
        </p:txBody>
      </p:sp>
      <p:sp>
        <p:nvSpPr>
          <p:cNvPr id="136" name="Rectangle 3">
            <a:extLst>
              <a:ext uri="{FF2B5EF4-FFF2-40B4-BE49-F238E27FC236}">
                <a16:creationId xmlns:a16="http://schemas.microsoft.com/office/drawing/2014/main" id="{ED27D89E-BFE9-4C8C-BB76-602C0DAD72E4}"/>
              </a:ext>
            </a:extLst>
          </p:cNvPr>
          <p:cNvSpPr txBox="1">
            <a:spLocks noChangeArrowheads="1"/>
          </p:cNvSpPr>
          <p:nvPr/>
        </p:nvSpPr>
        <p:spPr bwMode="auto">
          <a:xfrm>
            <a:off x="1308385" y="1904116"/>
            <a:ext cx="1928998" cy="6994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Ogni link ha un proprio costo, che rappresenta il carburante che la navicella consuma per percorrere quel link</a:t>
            </a:r>
          </a:p>
        </p:txBody>
      </p:sp>
      <p:sp>
        <p:nvSpPr>
          <p:cNvPr id="137" name="Arco 136">
            <a:extLst>
              <a:ext uri="{FF2B5EF4-FFF2-40B4-BE49-F238E27FC236}">
                <a16:creationId xmlns:a16="http://schemas.microsoft.com/office/drawing/2014/main" id="{D0797FC2-3A56-4A5F-9C52-35F71D080664}"/>
              </a:ext>
            </a:extLst>
          </p:cNvPr>
          <p:cNvSpPr/>
          <p:nvPr/>
        </p:nvSpPr>
        <p:spPr bwMode="auto">
          <a:xfrm rot="9803490">
            <a:off x="2580397" y="2077876"/>
            <a:ext cx="1398187" cy="1042781"/>
          </a:xfrm>
          <a:prstGeom prst="arc">
            <a:avLst>
              <a:gd name="adj1" fmla="val 13571048"/>
              <a:gd name="adj2" fmla="val 21532563"/>
            </a:avLst>
          </a:prstGeom>
          <a:noFill/>
          <a:ln w="9525" cap="flat" cmpd="sng" algn="ctr">
            <a:solidFill>
              <a:srgbClr val="C75806"/>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it-IT" altLang="it-IT" smtClean="0"/>
              <a:pPr/>
              <a:t>7</a:t>
            </a:fld>
            <a:endParaRPr lang="it-IT" altLang="it-IT" dirty="0"/>
          </a:p>
        </p:txBody>
      </p:sp>
      <p:grpSp>
        <p:nvGrpSpPr>
          <p:cNvPr id="2" name="Gruppo 1">
            <a:extLst>
              <a:ext uri="{FF2B5EF4-FFF2-40B4-BE49-F238E27FC236}">
                <a16:creationId xmlns:a16="http://schemas.microsoft.com/office/drawing/2014/main" id="{AD59C99B-E530-4407-A7A6-EB1BF0DD437F}"/>
              </a:ext>
            </a:extLst>
          </p:cNvPr>
          <p:cNvGrpSpPr/>
          <p:nvPr/>
        </p:nvGrpSpPr>
        <p:grpSpPr>
          <a:xfrm>
            <a:off x="3563888" y="1168400"/>
            <a:ext cx="5418412" cy="3259110"/>
            <a:chOff x="3563888" y="1168400"/>
            <a:chExt cx="5418412" cy="3259110"/>
          </a:xfrm>
        </p:grpSpPr>
        <p:sp>
          <p:nvSpPr>
            <p:cNvPr id="3" name="Ovale 2">
              <a:extLst>
                <a:ext uri="{FF2B5EF4-FFF2-40B4-BE49-F238E27FC236}">
                  <a16:creationId xmlns:a16="http://schemas.microsoft.com/office/drawing/2014/main" id="{E5BDF575-45E4-4F3F-A3DD-9E4DE429FA7E}"/>
                </a:ext>
              </a:extLst>
            </p:cNvPr>
            <p:cNvSpPr/>
            <p:nvPr/>
          </p:nvSpPr>
          <p:spPr bwMode="auto">
            <a:xfrm>
              <a:off x="4062532" y="350612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9" name="Ovale 18">
              <a:extLst>
                <a:ext uri="{FF2B5EF4-FFF2-40B4-BE49-F238E27FC236}">
                  <a16:creationId xmlns:a16="http://schemas.microsoft.com/office/drawing/2014/main" id="{3FDD9999-AA35-4CE1-A467-F0EF67DEF0A7}"/>
                </a:ext>
              </a:extLst>
            </p:cNvPr>
            <p:cNvSpPr/>
            <p:nvPr/>
          </p:nvSpPr>
          <p:spPr bwMode="auto">
            <a:xfrm>
              <a:off x="4996124"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20" name="Ovale 19">
              <a:extLst>
                <a:ext uri="{FF2B5EF4-FFF2-40B4-BE49-F238E27FC236}">
                  <a16:creationId xmlns:a16="http://schemas.microsoft.com/office/drawing/2014/main" id="{BAD0915B-CAC7-4AF3-B6EF-EFED52D26BD2}"/>
                </a:ext>
              </a:extLst>
            </p:cNvPr>
            <p:cNvSpPr/>
            <p:nvPr/>
          </p:nvSpPr>
          <p:spPr bwMode="auto">
            <a:xfrm>
              <a:off x="6525659"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1" name="Ovale 20">
              <a:extLst>
                <a:ext uri="{FF2B5EF4-FFF2-40B4-BE49-F238E27FC236}">
                  <a16:creationId xmlns:a16="http://schemas.microsoft.com/office/drawing/2014/main" id="{BCEC5469-0123-42F0-BA98-05FFCA3DF53F}"/>
                </a:ext>
              </a:extLst>
            </p:cNvPr>
            <p:cNvSpPr/>
            <p:nvPr/>
          </p:nvSpPr>
          <p:spPr bwMode="auto">
            <a:xfrm>
              <a:off x="7508469" y="184073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22" name="Ovale 21">
              <a:extLst>
                <a:ext uri="{FF2B5EF4-FFF2-40B4-BE49-F238E27FC236}">
                  <a16:creationId xmlns:a16="http://schemas.microsoft.com/office/drawing/2014/main" id="{C6A5AA8C-DCB3-4A0B-8C00-C36CAB508A51}"/>
                </a:ext>
              </a:extLst>
            </p:cNvPr>
            <p:cNvSpPr/>
            <p:nvPr/>
          </p:nvSpPr>
          <p:spPr bwMode="auto">
            <a:xfrm>
              <a:off x="8473847" y="119436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23" name="Ovale 22">
              <a:extLst>
                <a:ext uri="{FF2B5EF4-FFF2-40B4-BE49-F238E27FC236}">
                  <a16:creationId xmlns:a16="http://schemas.microsoft.com/office/drawing/2014/main" id="{4907D133-4A85-4F27-BD5E-945AEEC791A3}"/>
                </a:ext>
              </a:extLst>
            </p:cNvPr>
            <p:cNvSpPr/>
            <p:nvPr/>
          </p:nvSpPr>
          <p:spPr bwMode="auto">
            <a:xfrm>
              <a:off x="5931205" y="11684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24" name="Ovale 23">
              <a:extLst>
                <a:ext uri="{FF2B5EF4-FFF2-40B4-BE49-F238E27FC236}">
                  <a16:creationId xmlns:a16="http://schemas.microsoft.com/office/drawing/2014/main" id="{7B71DFD9-C5ED-4C4E-85D7-6C7E1998D153}"/>
                </a:ext>
              </a:extLst>
            </p:cNvPr>
            <p:cNvSpPr/>
            <p:nvPr/>
          </p:nvSpPr>
          <p:spPr bwMode="auto">
            <a:xfrm>
              <a:off x="3563888" y="152793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5" name="Ovale 24">
              <a:extLst>
                <a:ext uri="{FF2B5EF4-FFF2-40B4-BE49-F238E27FC236}">
                  <a16:creationId xmlns:a16="http://schemas.microsoft.com/office/drawing/2014/main" id="{0E300D98-6CB5-4FB4-AF4B-2B085D787324}"/>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6" name="Ovale 25">
              <a:extLst>
                <a:ext uri="{FF2B5EF4-FFF2-40B4-BE49-F238E27FC236}">
                  <a16:creationId xmlns:a16="http://schemas.microsoft.com/office/drawing/2014/main" id="{4D9EFEC6-42CE-47FA-8A54-B1731E7F8FF0}"/>
                </a:ext>
              </a:extLst>
            </p:cNvPr>
            <p:cNvSpPr/>
            <p:nvPr/>
          </p:nvSpPr>
          <p:spPr bwMode="auto">
            <a:xfrm>
              <a:off x="6133601" y="3760354"/>
              <a:ext cx="667156" cy="667156"/>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5" name="Connettore diritto 4">
              <a:extLst>
                <a:ext uri="{FF2B5EF4-FFF2-40B4-BE49-F238E27FC236}">
                  <a16:creationId xmlns:a16="http://schemas.microsoft.com/office/drawing/2014/main" id="{26332481-AE96-4EF3-9452-63B394D7B031}"/>
                </a:ext>
              </a:extLst>
            </p:cNvPr>
            <p:cNvCxnSpPr>
              <a:cxnSpLocks/>
              <a:stCxn id="3" idx="1"/>
              <a:endCxn id="24" idx="4"/>
            </p:cNvCxnSpPr>
            <p:nvPr/>
          </p:nvCxnSpPr>
          <p:spPr bwMode="auto">
            <a:xfrm flipH="1" flipV="1">
              <a:off x="3818115" y="2036383"/>
              <a:ext cx="318879" cy="154420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903A7DBD-A936-43C2-A012-8321C57915DC}"/>
                </a:ext>
              </a:extLst>
            </p:cNvPr>
            <p:cNvCxnSpPr>
              <a:cxnSpLocks/>
              <a:stCxn id="23" idx="2"/>
              <a:endCxn id="24" idx="6"/>
            </p:cNvCxnSpPr>
            <p:nvPr/>
          </p:nvCxnSpPr>
          <p:spPr bwMode="auto">
            <a:xfrm flipH="1">
              <a:off x="4072341" y="1422627"/>
              <a:ext cx="1858864" cy="35953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Connettore diritto 28">
              <a:extLst>
                <a:ext uri="{FF2B5EF4-FFF2-40B4-BE49-F238E27FC236}">
                  <a16:creationId xmlns:a16="http://schemas.microsoft.com/office/drawing/2014/main" id="{63DC23A6-882C-458A-8477-3E7D1A925AAD}"/>
                </a:ext>
              </a:extLst>
            </p:cNvPr>
            <p:cNvCxnSpPr>
              <a:cxnSpLocks/>
              <a:stCxn id="3" idx="7"/>
              <a:endCxn id="19" idx="3"/>
            </p:cNvCxnSpPr>
            <p:nvPr/>
          </p:nvCxnSpPr>
          <p:spPr bwMode="auto">
            <a:xfrm flipV="1">
              <a:off x="4496524" y="2687834"/>
              <a:ext cx="57406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Connettore diritto 29">
              <a:extLst>
                <a:ext uri="{FF2B5EF4-FFF2-40B4-BE49-F238E27FC236}">
                  <a16:creationId xmlns:a16="http://schemas.microsoft.com/office/drawing/2014/main" id="{86C4F46C-889F-4C5E-9AAA-563B9903ECEB}"/>
                </a:ext>
              </a:extLst>
            </p:cNvPr>
            <p:cNvCxnSpPr>
              <a:cxnSpLocks/>
              <a:stCxn id="20" idx="4"/>
              <a:endCxn id="26" idx="0"/>
            </p:cNvCxnSpPr>
            <p:nvPr/>
          </p:nvCxnSpPr>
          <p:spPr bwMode="auto">
            <a:xfrm flipH="1">
              <a:off x="6467179" y="2762295"/>
              <a:ext cx="312707" cy="99805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Connettore diritto 30">
              <a:extLst>
                <a:ext uri="{FF2B5EF4-FFF2-40B4-BE49-F238E27FC236}">
                  <a16:creationId xmlns:a16="http://schemas.microsoft.com/office/drawing/2014/main" id="{A9417569-69AC-428D-AEE9-A81927D7F063}"/>
                </a:ext>
              </a:extLst>
            </p:cNvPr>
            <p:cNvCxnSpPr>
              <a:cxnSpLocks/>
              <a:stCxn id="25" idx="1"/>
              <a:endCxn id="21" idx="4"/>
            </p:cNvCxnSpPr>
            <p:nvPr/>
          </p:nvCxnSpPr>
          <p:spPr bwMode="auto">
            <a:xfrm flipH="1" flipV="1">
              <a:off x="7762695" y="2349188"/>
              <a:ext cx="414689" cy="105163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Connettore diritto 31">
              <a:extLst>
                <a:ext uri="{FF2B5EF4-FFF2-40B4-BE49-F238E27FC236}">
                  <a16:creationId xmlns:a16="http://schemas.microsoft.com/office/drawing/2014/main" id="{7655CBE9-5FA2-4803-9A9D-E7744037BCAC}"/>
                </a:ext>
              </a:extLst>
            </p:cNvPr>
            <p:cNvCxnSpPr>
              <a:cxnSpLocks/>
              <a:stCxn id="19" idx="6"/>
              <a:endCxn id="20" idx="2"/>
            </p:cNvCxnSpPr>
            <p:nvPr/>
          </p:nvCxnSpPr>
          <p:spPr bwMode="auto">
            <a:xfrm>
              <a:off x="5504577" y="250806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5" name="Connettore diritto 44">
              <a:extLst>
                <a:ext uri="{FF2B5EF4-FFF2-40B4-BE49-F238E27FC236}">
                  <a16:creationId xmlns:a16="http://schemas.microsoft.com/office/drawing/2014/main" id="{ED541CB1-4918-4EBB-B89A-B3E3582017A3}"/>
                </a:ext>
              </a:extLst>
            </p:cNvPr>
            <p:cNvCxnSpPr>
              <a:cxnSpLocks/>
              <a:stCxn id="23" idx="3"/>
              <a:endCxn id="19" idx="7"/>
            </p:cNvCxnSpPr>
            <p:nvPr/>
          </p:nvCxnSpPr>
          <p:spPr bwMode="auto">
            <a:xfrm flipH="1">
              <a:off x="5430116" y="1602392"/>
              <a:ext cx="575551" cy="7259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Connettore diritto 47">
              <a:extLst>
                <a:ext uri="{FF2B5EF4-FFF2-40B4-BE49-F238E27FC236}">
                  <a16:creationId xmlns:a16="http://schemas.microsoft.com/office/drawing/2014/main" id="{66A07562-0D53-449D-A1B1-58355716BA95}"/>
                </a:ext>
              </a:extLst>
            </p:cNvPr>
            <p:cNvCxnSpPr>
              <a:cxnSpLocks/>
              <a:stCxn id="25" idx="7"/>
              <a:endCxn id="22" idx="4"/>
            </p:cNvCxnSpPr>
            <p:nvPr/>
          </p:nvCxnSpPr>
          <p:spPr bwMode="auto">
            <a:xfrm flipV="1">
              <a:off x="8536915" y="1702815"/>
              <a:ext cx="191159" cy="169801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Connettore diritto 50">
              <a:extLst>
                <a:ext uri="{FF2B5EF4-FFF2-40B4-BE49-F238E27FC236}">
                  <a16:creationId xmlns:a16="http://schemas.microsoft.com/office/drawing/2014/main" id="{52AA3885-CBA0-48B0-AB0E-D05446492A64}"/>
                </a:ext>
              </a:extLst>
            </p:cNvPr>
            <p:cNvCxnSpPr>
              <a:cxnSpLocks/>
              <a:stCxn id="19" idx="5"/>
              <a:endCxn id="26" idx="1"/>
            </p:cNvCxnSpPr>
            <p:nvPr/>
          </p:nvCxnSpPr>
          <p:spPr bwMode="auto">
            <a:xfrm>
              <a:off x="5430116" y="2687834"/>
              <a:ext cx="801188" cy="117022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Connettore diritto 53">
              <a:extLst>
                <a:ext uri="{FF2B5EF4-FFF2-40B4-BE49-F238E27FC236}">
                  <a16:creationId xmlns:a16="http://schemas.microsoft.com/office/drawing/2014/main" id="{402C3446-CBBB-4722-BCDA-F4B6F16226B5}"/>
                </a:ext>
              </a:extLst>
            </p:cNvPr>
            <p:cNvCxnSpPr>
              <a:cxnSpLocks/>
              <a:stCxn id="23" idx="5"/>
              <a:endCxn id="21" idx="1"/>
            </p:cNvCxnSpPr>
            <p:nvPr/>
          </p:nvCxnSpPr>
          <p:spPr bwMode="auto">
            <a:xfrm>
              <a:off x="6365197" y="1602392"/>
              <a:ext cx="1217734" cy="31280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7" name="Connettore diritto 56">
              <a:extLst>
                <a:ext uri="{FF2B5EF4-FFF2-40B4-BE49-F238E27FC236}">
                  <a16:creationId xmlns:a16="http://schemas.microsoft.com/office/drawing/2014/main" id="{C65F3012-14B4-41CC-BE48-9D3DFA62674E}"/>
                </a:ext>
              </a:extLst>
            </p:cNvPr>
            <p:cNvCxnSpPr>
              <a:cxnSpLocks/>
              <a:stCxn id="3" idx="6"/>
              <a:endCxn id="26" idx="2"/>
            </p:cNvCxnSpPr>
            <p:nvPr/>
          </p:nvCxnSpPr>
          <p:spPr bwMode="auto">
            <a:xfrm>
              <a:off x="4570985" y="3760355"/>
              <a:ext cx="1562616"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0" name="Connettore diritto 59">
              <a:extLst>
                <a:ext uri="{FF2B5EF4-FFF2-40B4-BE49-F238E27FC236}">
                  <a16:creationId xmlns:a16="http://schemas.microsoft.com/office/drawing/2014/main" id="{8E5037B9-5594-44D1-8C82-EE1F6EABBF00}"/>
                </a:ext>
              </a:extLst>
            </p:cNvPr>
            <p:cNvCxnSpPr>
              <a:cxnSpLocks/>
              <a:stCxn id="20" idx="5"/>
              <a:endCxn id="25" idx="2"/>
            </p:cNvCxnSpPr>
            <p:nvPr/>
          </p:nvCxnSpPr>
          <p:spPr bwMode="auto">
            <a:xfrm>
              <a:off x="6959651" y="268783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3" name="Connettore diritto 62">
              <a:extLst>
                <a:ext uri="{FF2B5EF4-FFF2-40B4-BE49-F238E27FC236}">
                  <a16:creationId xmlns:a16="http://schemas.microsoft.com/office/drawing/2014/main" id="{106CA780-1237-4B24-9BAD-1FC4D11E8BD7}"/>
                </a:ext>
              </a:extLst>
            </p:cNvPr>
            <p:cNvCxnSpPr>
              <a:cxnSpLocks/>
              <a:stCxn id="23" idx="6"/>
              <a:endCxn id="22" idx="2"/>
            </p:cNvCxnSpPr>
            <p:nvPr/>
          </p:nvCxnSpPr>
          <p:spPr bwMode="auto">
            <a:xfrm>
              <a:off x="6439658" y="1422627"/>
              <a:ext cx="2034189" cy="2596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6" name="Connettore diritto 65">
              <a:extLst>
                <a:ext uri="{FF2B5EF4-FFF2-40B4-BE49-F238E27FC236}">
                  <a16:creationId xmlns:a16="http://schemas.microsoft.com/office/drawing/2014/main" id="{7C52B0F1-932E-4CA0-879B-42B093A33737}"/>
                </a:ext>
              </a:extLst>
            </p:cNvPr>
            <p:cNvCxnSpPr>
              <a:cxnSpLocks/>
              <a:stCxn id="26" idx="6"/>
              <a:endCxn id="25" idx="3"/>
            </p:cNvCxnSpPr>
            <p:nvPr/>
          </p:nvCxnSpPr>
          <p:spPr bwMode="auto">
            <a:xfrm flipV="1">
              <a:off x="6800757" y="3760355"/>
              <a:ext cx="1376627"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19" name="Elemento grafico 118" descr="Razzo con riempimento a tinta unita">
              <a:extLst>
                <a:ext uri="{FF2B5EF4-FFF2-40B4-BE49-F238E27FC236}">
                  <a16:creationId xmlns:a16="http://schemas.microsoft.com/office/drawing/2014/main" id="{3747B235-A891-4DB3-A71B-48DDB4736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3633838" y="3394046"/>
              <a:ext cx="807080" cy="807080"/>
            </a:xfrm>
            <a:prstGeom prst="rect">
              <a:avLst/>
            </a:prstGeom>
          </p:spPr>
        </p:pic>
        <p:sp>
          <p:nvSpPr>
            <p:cNvPr id="35" name="Rectangle 3">
              <a:extLst>
                <a:ext uri="{FF2B5EF4-FFF2-40B4-BE49-F238E27FC236}">
                  <a16:creationId xmlns:a16="http://schemas.microsoft.com/office/drawing/2014/main" id="{293481FB-26D7-4F70-ADF5-F3C13B3A2F37}"/>
                </a:ext>
              </a:extLst>
            </p:cNvPr>
            <p:cNvSpPr txBox="1">
              <a:spLocks noChangeArrowheads="1"/>
            </p:cNvSpPr>
            <p:nvPr/>
          </p:nvSpPr>
          <p:spPr bwMode="auto">
            <a:xfrm>
              <a:off x="3860331" y="251883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12</a:t>
              </a:r>
            </a:p>
          </p:txBody>
        </p:sp>
        <p:sp>
          <p:nvSpPr>
            <p:cNvPr id="36" name="Rectangle 3">
              <a:extLst>
                <a:ext uri="{FF2B5EF4-FFF2-40B4-BE49-F238E27FC236}">
                  <a16:creationId xmlns:a16="http://schemas.microsoft.com/office/drawing/2014/main" id="{B44725B4-8F05-45AD-81BC-E4BFE807F26B}"/>
                </a:ext>
              </a:extLst>
            </p:cNvPr>
            <p:cNvSpPr txBox="1">
              <a:spLocks noChangeArrowheads="1"/>
            </p:cNvSpPr>
            <p:nvPr/>
          </p:nvSpPr>
          <p:spPr bwMode="auto">
            <a:xfrm>
              <a:off x="4680181" y="1352202"/>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5</a:t>
              </a:r>
            </a:p>
          </p:txBody>
        </p:sp>
        <p:sp>
          <p:nvSpPr>
            <p:cNvPr id="37" name="Rectangle 3">
              <a:extLst>
                <a:ext uri="{FF2B5EF4-FFF2-40B4-BE49-F238E27FC236}">
                  <a16:creationId xmlns:a16="http://schemas.microsoft.com/office/drawing/2014/main" id="{8F79CAAA-7736-4CF8-9DC3-3A8F1660CBF8}"/>
                </a:ext>
              </a:extLst>
            </p:cNvPr>
            <p:cNvSpPr txBox="1">
              <a:spLocks noChangeArrowheads="1"/>
            </p:cNvSpPr>
            <p:nvPr/>
          </p:nvSpPr>
          <p:spPr bwMode="auto">
            <a:xfrm>
              <a:off x="5640777" y="181716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10</a:t>
              </a:r>
            </a:p>
          </p:txBody>
        </p:sp>
        <p:sp>
          <p:nvSpPr>
            <p:cNvPr id="38" name="Rectangle 3">
              <a:extLst>
                <a:ext uri="{FF2B5EF4-FFF2-40B4-BE49-F238E27FC236}">
                  <a16:creationId xmlns:a16="http://schemas.microsoft.com/office/drawing/2014/main" id="{BCE9F7A7-B8B8-42A3-A3ED-D61B81FA41AD}"/>
                </a:ext>
              </a:extLst>
            </p:cNvPr>
            <p:cNvSpPr txBox="1">
              <a:spLocks noChangeArrowheads="1"/>
            </p:cNvSpPr>
            <p:nvPr/>
          </p:nvSpPr>
          <p:spPr bwMode="auto">
            <a:xfrm>
              <a:off x="4664114" y="307725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8</a:t>
              </a:r>
            </a:p>
          </p:txBody>
        </p:sp>
        <p:sp>
          <p:nvSpPr>
            <p:cNvPr id="39" name="Rectangle 3">
              <a:extLst>
                <a:ext uri="{FF2B5EF4-FFF2-40B4-BE49-F238E27FC236}">
                  <a16:creationId xmlns:a16="http://schemas.microsoft.com/office/drawing/2014/main" id="{A0DFDBDB-78AC-4C85-BC86-147C5A3EBA3D}"/>
                </a:ext>
              </a:extLst>
            </p:cNvPr>
            <p:cNvSpPr txBox="1">
              <a:spLocks noChangeArrowheads="1"/>
            </p:cNvSpPr>
            <p:nvPr/>
          </p:nvSpPr>
          <p:spPr bwMode="auto">
            <a:xfrm>
              <a:off x="5715409" y="309144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3</a:t>
              </a:r>
            </a:p>
          </p:txBody>
        </p:sp>
        <p:sp>
          <p:nvSpPr>
            <p:cNvPr id="40" name="Rectangle 3">
              <a:extLst>
                <a:ext uri="{FF2B5EF4-FFF2-40B4-BE49-F238E27FC236}">
                  <a16:creationId xmlns:a16="http://schemas.microsoft.com/office/drawing/2014/main" id="{07ED32F9-D72E-4F01-AA21-E1BC102D6433}"/>
                </a:ext>
              </a:extLst>
            </p:cNvPr>
            <p:cNvSpPr txBox="1">
              <a:spLocks noChangeArrowheads="1"/>
            </p:cNvSpPr>
            <p:nvPr/>
          </p:nvSpPr>
          <p:spPr bwMode="auto">
            <a:xfrm>
              <a:off x="5862500" y="228972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7</a:t>
              </a:r>
            </a:p>
          </p:txBody>
        </p:sp>
        <p:sp>
          <p:nvSpPr>
            <p:cNvPr id="41" name="Rectangle 3">
              <a:extLst>
                <a:ext uri="{FF2B5EF4-FFF2-40B4-BE49-F238E27FC236}">
                  <a16:creationId xmlns:a16="http://schemas.microsoft.com/office/drawing/2014/main" id="{6670DFFB-EF87-4FAF-B54C-DFC30E29D0F9}"/>
                </a:ext>
              </a:extLst>
            </p:cNvPr>
            <p:cNvSpPr txBox="1">
              <a:spLocks noChangeArrowheads="1"/>
            </p:cNvSpPr>
            <p:nvPr/>
          </p:nvSpPr>
          <p:spPr bwMode="auto">
            <a:xfrm>
              <a:off x="7221998" y="280848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3</a:t>
              </a:r>
            </a:p>
          </p:txBody>
        </p:sp>
        <p:sp>
          <p:nvSpPr>
            <p:cNvPr id="42" name="Rectangle 3">
              <a:extLst>
                <a:ext uri="{FF2B5EF4-FFF2-40B4-BE49-F238E27FC236}">
                  <a16:creationId xmlns:a16="http://schemas.microsoft.com/office/drawing/2014/main" id="{21E08032-D40B-46A7-B95C-7442701D339F}"/>
                </a:ext>
              </a:extLst>
            </p:cNvPr>
            <p:cNvSpPr txBox="1">
              <a:spLocks noChangeArrowheads="1"/>
            </p:cNvSpPr>
            <p:nvPr/>
          </p:nvSpPr>
          <p:spPr bwMode="auto">
            <a:xfrm>
              <a:off x="7804089" y="256657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2</a:t>
              </a:r>
            </a:p>
          </p:txBody>
        </p:sp>
        <p:sp>
          <p:nvSpPr>
            <p:cNvPr id="43" name="Rectangle 3">
              <a:extLst>
                <a:ext uri="{FF2B5EF4-FFF2-40B4-BE49-F238E27FC236}">
                  <a16:creationId xmlns:a16="http://schemas.microsoft.com/office/drawing/2014/main" id="{9864A99C-4AB2-4F5A-A273-DC0557186CD9}"/>
                </a:ext>
              </a:extLst>
            </p:cNvPr>
            <p:cNvSpPr txBox="1">
              <a:spLocks noChangeArrowheads="1"/>
            </p:cNvSpPr>
            <p:nvPr/>
          </p:nvSpPr>
          <p:spPr bwMode="auto">
            <a:xfrm>
              <a:off x="6799874" y="154717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11</a:t>
              </a:r>
            </a:p>
          </p:txBody>
        </p:sp>
        <p:sp>
          <p:nvSpPr>
            <p:cNvPr id="44" name="Rectangle 3">
              <a:extLst>
                <a:ext uri="{FF2B5EF4-FFF2-40B4-BE49-F238E27FC236}">
                  <a16:creationId xmlns:a16="http://schemas.microsoft.com/office/drawing/2014/main" id="{A7B47BAF-EFC9-460B-9005-03D01B021950}"/>
                </a:ext>
              </a:extLst>
            </p:cNvPr>
            <p:cNvSpPr txBox="1">
              <a:spLocks noChangeArrowheads="1"/>
            </p:cNvSpPr>
            <p:nvPr/>
          </p:nvSpPr>
          <p:spPr bwMode="auto">
            <a:xfrm>
              <a:off x="7397439" y="123463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18</a:t>
              </a:r>
            </a:p>
          </p:txBody>
        </p:sp>
        <p:sp>
          <p:nvSpPr>
            <p:cNvPr id="46" name="Rectangle 3">
              <a:extLst>
                <a:ext uri="{FF2B5EF4-FFF2-40B4-BE49-F238E27FC236}">
                  <a16:creationId xmlns:a16="http://schemas.microsoft.com/office/drawing/2014/main" id="{B5ACEA67-12BC-4A67-9B18-9608EE2C73FC}"/>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6</a:t>
              </a:r>
            </a:p>
          </p:txBody>
        </p:sp>
        <p:sp>
          <p:nvSpPr>
            <p:cNvPr id="47" name="Rectangle 3">
              <a:extLst>
                <a:ext uri="{FF2B5EF4-FFF2-40B4-BE49-F238E27FC236}">
                  <a16:creationId xmlns:a16="http://schemas.microsoft.com/office/drawing/2014/main" id="{EFE8BFC7-EC4C-4F5B-9ADA-87907E8AE29D}"/>
                </a:ext>
              </a:extLst>
            </p:cNvPr>
            <p:cNvSpPr txBox="1">
              <a:spLocks noChangeArrowheads="1"/>
            </p:cNvSpPr>
            <p:nvPr/>
          </p:nvSpPr>
          <p:spPr bwMode="auto">
            <a:xfrm>
              <a:off x="7229279" y="368641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14</a:t>
              </a:r>
            </a:p>
          </p:txBody>
        </p:sp>
        <p:sp>
          <p:nvSpPr>
            <p:cNvPr id="49" name="Rectangle 3">
              <a:extLst>
                <a:ext uri="{FF2B5EF4-FFF2-40B4-BE49-F238E27FC236}">
                  <a16:creationId xmlns:a16="http://schemas.microsoft.com/office/drawing/2014/main" id="{D25124D6-6AC0-4C86-8479-C04A0CF13D7C}"/>
                </a:ext>
              </a:extLst>
            </p:cNvPr>
            <p:cNvSpPr txBox="1">
              <a:spLocks noChangeArrowheads="1"/>
            </p:cNvSpPr>
            <p:nvPr/>
          </p:nvSpPr>
          <p:spPr bwMode="auto">
            <a:xfrm>
              <a:off x="6523378" y="317666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9</a:t>
              </a:r>
            </a:p>
          </p:txBody>
        </p:sp>
        <p:sp>
          <p:nvSpPr>
            <p:cNvPr id="50" name="Rectangle 3">
              <a:extLst>
                <a:ext uri="{FF2B5EF4-FFF2-40B4-BE49-F238E27FC236}">
                  <a16:creationId xmlns:a16="http://schemas.microsoft.com/office/drawing/2014/main" id="{078B5FEC-D139-4F27-AA83-8CAE13546FE7}"/>
                </a:ext>
              </a:extLst>
            </p:cNvPr>
            <p:cNvSpPr txBox="1">
              <a:spLocks noChangeArrowheads="1"/>
            </p:cNvSpPr>
            <p:nvPr/>
          </p:nvSpPr>
          <p:spPr bwMode="auto">
            <a:xfrm>
              <a:off x="5070586" y="38955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4</a:t>
              </a:r>
            </a:p>
          </p:txBody>
        </p:sp>
      </p:grpSp>
      <p:sp>
        <p:nvSpPr>
          <p:cNvPr id="52" name="CasellaDiTesto 51">
            <a:extLst>
              <a:ext uri="{FF2B5EF4-FFF2-40B4-BE49-F238E27FC236}">
                <a16:creationId xmlns:a16="http://schemas.microsoft.com/office/drawing/2014/main" id="{BAFC5214-A054-420A-A0AA-1BE9A1C32190}"/>
              </a:ext>
            </a:extLst>
          </p:cNvPr>
          <p:cNvSpPr txBox="1"/>
          <p:nvPr/>
        </p:nvSpPr>
        <p:spPr>
          <a:xfrm>
            <a:off x="3490622" y="3902498"/>
            <a:ext cx="466794" cy="369332"/>
          </a:xfrm>
          <a:prstGeom prst="rect">
            <a:avLst/>
          </a:prstGeom>
          <a:noFill/>
        </p:spPr>
        <p:txBody>
          <a:bodyPr wrap="none" rtlCol="0">
            <a:spAutoFit/>
          </a:bodyPr>
          <a:lstStyle/>
          <a:p>
            <a:r>
              <a:rPr lang="it-IT" dirty="0">
                <a:solidFill>
                  <a:srgbClr val="333399"/>
                </a:solidFill>
              </a:rPr>
              <a:t>35</a:t>
            </a:r>
          </a:p>
        </p:txBody>
      </p:sp>
    </p:spTree>
    <p:extLst>
      <p:ext uri="{BB962C8B-B14F-4D97-AF65-F5344CB8AC3E}">
        <p14:creationId xmlns:p14="http://schemas.microsoft.com/office/powerpoint/2010/main" val="260859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Esempio di situazione iniziale</a:t>
            </a:r>
          </a:p>
        </p:txBody>
      </p:sp>
      <p:sp>
        <p:nvSpPr>
          <p:cNvPr id="136" name="Rectangle 3">
            <a:extLst>
              <a:ext uri="{FF2B5EF4-FFF2-40B4-BE49-F238E27FC236}">
                <a16:creationId xmlns:a16="http://schemas.microsoft.com/office/drawing/2014/main" id="{ED27D89E-BFE9-4C8C-BB76-602C0DAD72E4}"/>
              </a:ext>
            </a:extLst>
          </p:cNvPr>
          <p:cNvSpPr txBox="1">
            <a:spLocks noChangeArrowheads="1"/>
          </p:cNvSpPr>
          <p:nvPr/>
        </p:nvSpPr>
        <p:spPr bwMode="auto">
          <a:xfrm>
            <a:off x="1309423" y="1808617"/>
            <a:ext cx="1714496" cy="11239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Ogni pianeta è invece caratterizzato dal quantitativo massimo di liquidi di vario tipo che la navicella può raccogliere</a:t>
            </a:r>
          </a:p>
        </p:txBody>
      </p:sp>
      <p:sp>
        <p:nvSpPr>
          <p:cNvPr id="137" name="Arco 136">
            <a:extLst>
              <a:ext uri="{FF2B5EF4-FFF2-40B4-BE49-F238E27FC236}">
                <a16:creationId xmlns:a16="http://schemas.microsoft.com/office/drawing/2014/main" id="{D0797FC2-3A56-4A5F-9C52-35F71D080664}"/>
              </a:ext>
            </a:extLst>
          </p:cNvPr>
          <p:cNvSpPr/>
          <p:nvPr/>
        </p:nvSpPr>
        <p:spPr bwMode="auto">
          <a:xfrm rot="11261084" flipV="1">
            <a:off x="2435230" y="1544120"/>
            <a:ext cx="1398187" cy="730691"/>
          </a:xfrm>
          <a:prstGeom prst="arc">
            <a:avLst>
              <a:gd name="adj1" fmla="val 13571048"/>
              <a:gd name="adj2" fmla="val 21532563"/>
            </a:avLst>
          </a:prstGeom>
          <a:noFill/>
          <a:ln w="9525" cap="flat" cmpd="sng" algn="ctr">
            <a:solidFill>
              <a:schemeClr val="accent1">
                <a:lumMod val="50000"/>
              </a:schemeClr>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accent1">
                  <a:lumMod val="50000"/>
                </a:schemeClr>
              </a:solidFill>
              <a:effectLst/>
              <a:latin typeface="Georgia" panose="02040502050405020303" pitchFamily="18" charset="0"/>
            </a:endParaRP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it-IT" altLang="it-IT" smtClean="0"/>
              <a:pPr/>
              <a:t>8</a:t>
            </a:fld>
            <a:endParaRPr lang="it-IT" altLang="it-IT" dirty="0"/>
          </a:p>
        </p:txBody>
      </p:sp>
      <p:grpSp>
        <p:nvGrpSpPr>
          <p:cNvPr id="2" name="Gruppo 1">
            <a:extLst>
              <a:ext uri="{FF2B5EF4-FFF2-40B4-BE49-F238E27FC236}">
                <a16:creationId xmlns:a16="http://schemas.microsoft.com/office/drawing/2014/main" id="{AD59C99B-E530-4407-A7A6-EB1BF0DD437F}"/>
              </a:ext>
            </a:extLst>
          </p:cNvPr>
          <p:cNvGrpSpPr/>
          <p:nvPr/>
        </p:nvGrpSpPr>
        <p:grpSpPr>
          <a:xfrm>
            <a:off x="3563888" y="1168400"/>
            <a:ext cx="5418412" cy="3259110"/>
            <a:chOff x="3563888" y="1168400"/>
            <a:chExt cx="5418412" cy="3259110"/>
          </a:xfrm>
        </p:grpSpPr>
        <p:sp>
          <p:nvSpPr>
            <p:cNvPr id="3" name="Ovale 2">
              <a:extLst>
                <a:ext uri="{FF2B5EF4-FFF2-40B4-BE49-F238E27FC236}">
                  <a16:creationId xmlns:a16="http://schemas.microsoft.com/office/drawing/2014/main" id="{E5BDF575-45E4-4F3F-A3DD-9E4DE429FA7E}"/>
                </a:ext>
              </a:extLst>
            </p:cNvPr>
            <p:cNvSpPr/>
            <p:nvPr/>
          </p:nvSpPr>
          <p:spPr bwMode="auto">
            <a:xfrm>
              <a:off x="4062532" y="350612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9" name="Ovale 18">
              <a:extLst>
                <a:ext uri="{FF2B5EF4-FFF2-40B4-BE49-F238E27FC236}">
                  <a16:creationId xmlns:a16="http://schemas.microsoft.com/office/drawing/2014/main" id="{3FDD9999-AA35-4CE1-A467-F0EF67DEF0A7}"/>
                </a:ext>
              </a:extLst>
            </p:cNvPr>
            <p:cNvSpPr/>
            <p:nvPr/>
          </p:nvSpPr>
          <p:spPr bwMode="auto">
            <a:xfrm>
              <a:off x="4996124"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20" name="Ovale 19">
              <a:extLst>
                <a:ext uri="{FF2B5EF4-FFF2-40B4-BE49-F238E27FC236}">
                  <a16:creationId xmlns:a16="http://schemas.microsoft.com/office/drawing/2014/main" id="{BAD0915B-CAC7-4AF3-B6EF-EFED52D26BD2}"/>
                </a:ext>
              </a:extLst>
            </p:cNvPr>
            <p:cNvSpPr/>
            <p:nvPr/>
          </p:nvSpPr>
          <p:spPr bwMode="auto">
            <a:xfrm>
              <a:off x="6525659"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1" name="Ovale 20">
              <a:extLst>
                <a:ext uri="{FF2B5EF4-FFF2-40B4-BE49-F238E27FC236}">
                  <a16:creationId xmlns:a16="http://schemas.microsoft.com/office/drawing/2014/main" id="{BCEC5469-0123-42F0-BA98-05FFCA3DF53F}"/>
                </a:ext>
              </a:extLst>
            </p:cNvPr>
            <p:cNvSpPr/>
            <p:nvPr/>
          </p:nvSpPr>
          <p:spPr bwMode="auto">
            <a:xfrm>
              <a:off x="7508469" y="184073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22" name="Ovale 21">
              <a:extLst>
                <a:ext uri="{FF2B5EF4-FFF2-40B4-BE49-F238E27FC236}">
                  <a16:creationId xmlns:a16="http://schemas.microsoft.com/office/drawing/2014/main" id="{C6A5AA8C-DCB3-4A0B-8C00-C36CAB508A51}"/>
                </a:ext>
              </a:extLst>
            </p:cNvPr>
            <p:cNvSpPr/>
            <p:nvPr/>
          </p:nvSpPr>
          <p:spPr bwMode="auto">
            <a:xfrm>
              <a:off x="8473847" y="119436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23" name="Ovale 22">
              <a:extLst>
                <a:ext uri="{FF2B5EF4-FFF2-40B4-BE49-F238E27FC236}">
                  <a16:creationId xmlns:a16="http://schemas.microsoft.com/office/drawing/2014/main" id="{4907D133-4A85-4F27-BD5E-945AEEC791A3}"/>
                </a:ext>
              </a:extLst>
            </p:cNvPr>
            <p:cNvSpPr/>
            <p:nvPr/>
          </p:nvSpPr>
          <p:spPr bwMode="auto">
            <a:xfrm>
              <a:off x="5931205" y="11684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24" name="Ovale 23">
              <a:extLst>
                <a:ext uri="{FF2B5EF4-FFF2-40B4-BE49-F238E27FC236}">
                  <a16:creationId xmlns:a16="http://schemas.microsoft.com/office/drawing/2014/main" id="{7B71DFD9-C5ED-4C4E-85D7-6C7E1998D153}"/>
                </a:ext>
              </a:extLst>
            </p:cNvPr>
            <p:cNvSpPr/>
            <p:nvPr/>
          </p:nvSpPr>
          <p:spPr bwMode="auto">
            <a:xfrm>
              <a:off x="3563888" y="152793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5" name="Ovale 24">
              <a:extLst>
                <a:ext uri="{FF2B5EF4-FFF2-40B4-BE49-F238E27FC236}">
                  <a16:creationId xmlns:a16="http://schemas.microsoft.com/office/drawing/2014/main" id="{0E300D98-6CB5-4FB4-AF4B-2B085D787324}"/>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6" name="Ovale 25">
              <a:extLst>
                <a:ext uri="{FF2B5EF4-FFF2-40B4-BE49-F238E27FC236}">
                  <a16:creationId xmlns:a16="http://schemas.microsoft.com/office/drawing/2014/main" id="{4D9EFEC6-42CE-47FA-8A54-B1731E7F8FF0}"/>
                </a:ext>
              </a:extLst>
            </p:cNvPr>
            <p:cNvSpPr/>
            <p:nvPr/>
          </p:nvSpPr>
          <p:spPr bwMode="auto">
            <a:xfrm>
              <a:off x="6133601" y="3760354"/>
              <a:ext cx="667156" cy="667156"/>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5" name="Connettore diritto 4">
              <a:extLst>
                <a:ext uri="{FF2B5EF4-FFF2-40B4-BE49-F238E27FC236}">
                  <a16:creationId xmlns:a16="http://schemas.microsoft.com/office/drawing/2014/main" id="{26332481-AE96-4EF3-9452-63B394D7B031}"/>
                </a:ext>
              </a:extLst>
            </p:cNvPr>
            <p:cNvCxnSpPr>
              <a:cxnSpLocks/>
              <a:stCxn id="3" idx="1"/>
              <a:endCxn id="24" idx="4"/>
            </p:cNvCxnSpPr>
            <p:nvPr/>
          </p:nvCxnSpPr>
          <p:spPr bwMode="auto">
            <a:xfrm flipH="1" flipV="1">
              <a:off x="3818115" y="2036383"/>
              <a:ext cx="318879" cy="154420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903A7DBD-A936-43C2-A012-8321C57915DC}"/>
                </a:ext>
              </a:extLst>
            </p:cNvPr>
            <p:cNvCxnSpPr>
              <a:cxnSpLocks/>
              <a:stCxn id="23" idx="2"/>
              <a:endCxn id="24" idx="6"/>
            </p:cNvCxnSpPr>
            <p:nvPr/>
          </p:nvCxnSpPr>
          <p:spPr bwMode="auto">
            <a:xfrm flipH="1">
              <a:off x="4072341" y="1422627"/>
              <a:ext cx="1858864" cy="35953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Connettore diritto 28">
              <a:extLst>
                <a:ext uri="{FF2B5EF4-FFF2-40B4-BE49-F238E27FC236}">
                  <a16:creationId xmlns:a16="http://schemas.microsoft.com/office/drawing/2014/main" id="{63DC23A6-882C-458A-8477-3E7D1A925AAD}"/>
                </a:ext>
              </a:extLst>
            </p:cNvPr>
            <p:cNvCxnSpPr>
              <a:cxnSpLocks/>
              <a:stCxn id="3" idx="7"/>
              <a:endCxn id="19" idx="3"/>
            </p:cNvCxnSpPr>
            <p:nvPr/>
          </p:nvCxnSpPr>
          <p:spPr bwMode="auto">
            <a:xfrm flipV="1">
              <a:off x="4496524" y="2687834"/>
              <a:ext cx="57406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Connettore diritto 29">
              <a:extLst>
                <a:ext uri="{FF2B5EF4-FFF2-40B4-BE49-F238E27FC236}">
                  <a16:creationId xmlns:a16="http://schemas.microsoft.com/office/drawing/2014/main" id="{86C4F46C-889F-4C5E-9AAA-563B9903ECEB}"/>
                </a:ext>
              </a:extLst>
            </p:cNvPr>
            <p:cNvCxnSpPr>
              <a:cxnSpLocks/>
              <a:stCxn id="20" idx="4"/>
              <a:endCxn id="26" idx="0"/>
            </p:cNvCxnSpPr>
            <p:nvPr/>
          </p:nvCxnSpPr>
          <p:spPr bwMode="auto">
            <a:xfrm flipH="1">
              <a:off x="6467179" y="2762295"/>
              <a:ext cx="312707" cy="99805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Connettore diritto 30">
              <a:extLst>
                <a:ext uri="{FF2B5EF4-FFF2-40B4-BE49-F238E27FC236}">
                  <a16:creationId xmlns:a16="http://schemas.microsoft.com/office/drawing/2014/main" id="{A9417569-69AC-428D-AEE9-A81927D7F063}"/>
                </a:ext>
              </a:extLst>
            </p:cNvPr>
            <p:cNvCxnSpPr>
              <a:cxnSpLocks/>
              <a:stCxn id="25" idx="1"/>
              <a:endCxn id="21" idx="4"/>
            </p:cNvCxnSpPr>
            <p:nvPr/>
          </p:nvCxnSpPr>
          <p:spPr bwMode="auto">
            <a:xfrm flipH="1" flipV="1">
              <a:off x="7762695" y="2349188"/>
              <a:ext cx="414689" cy="105163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Connettore diritto 31">
              <a:extLst>
                <a:ext uri="{FF2B5EF4-FFF2-40B4-BE49-F238E27FC236}">
                  <a16:creationId xmlns:a16="http://schemas.microsoft.com/office/drawing/2014/main" id="{7655CBE9-5FA2-4803-9A9D-E7744037BCAC}"/>
                </a:ext>
              </a:extLst>
            </p:cNvPr>
            <p:cNvCxnSpPr>
              <a:cxnSpLocks/>
              <a:stCxn id="19" idx="6"/>
              <a:endCxn id="20" idx="2"/>
            </p:cNvCxnSpPr>
            <p:nvPr/>
          </p:nvCxnSpPr>
          <p:spPr bwMode="auto">
            <a:xfrm>
              <a:off x="5504577" y="250806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5" name="Connettore diritto 44">
              <a:extLst>
                <a:ext uri="{FF2B5EF4-FFF2-40B4-BE49-F238E27FC236}">
                  <a16:creationId xmlns:a16="http://schemas.microsoft.com/office/drawing/2014/main" id="{ED541CB1-4918-4EBB-B89A-B3E3582017A3}"/>
                </a:ext>
              </a:extLst>
            </p:cNvPr>
            <p:cNvCxnSpPr>
              <a:cxnSpLocks/>
              <a:stCxn id="23" idx="3"/>
              <a:endCxn id="19" idx="7"/>
            </p:cNvCxnSpPr>
            <p:nvPr/>
          </p:nvCxnSpPr>
          <p:spPr bwMode="auto">
            <a:xfrm flipH="1">
              <a:off x="5430116" y="1602392"/>
              <a:ext cx="575551" cy="7259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Connettore diritto 47">
              <a:extLst>
                <a:ext uri="{FF2B5EF4-FFF2-40B4-BE49-F238E27FC236}">
                  <a16:creationId xmlns:a16="http://schemas.microsoft.com/office/drawing/2014/main" id="{66A07562-0D53-449D-A1B1-58355716BA95}"/>
                </a:ext>
              </a:extLst>
            </p:cNvPr>
            <p:cNvCxnSpPr>
              <a:cxnSpLocks/>
              <a:stCxn id="25" idx="7"/>
              <a:endCxn id="22" idx="4"/>
            </p:cNvCxnSpPr>
            <p:nvPr/>
          </p:nvCxnSpPr>
          <p:spPr bwMode="auto">
            <a:xfrm flipV="1">
              <a:off x="8536915" y="1702815"/>
              <a:ext cx="191159" cy="169801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Connettore diritto 50">
              <a:extLst>
                <a:ext uri="{FF2B5EF4-FFF2-40B4-BE49-F238E27FC236}">
                  <a16:creationId xmlns:a16="http://schemas.microsoft.com/office/drawing/2014/main" id="{52AA3885-CBA0-48B0-AB0E-D05446492A64}"/>
                </a:ext>
              </a:extLst>
            </p:cNvPr>
            <p:cNvCxnSpPr>
              <a:cxnSpLocks/>
              <a:stCxn id="19" idx="5"/>
              <a:endCxn id="26" idx="1"/>
            </p:cNvCxnSpPr>
            <p:nvPr/>
          </p:nvCxnSpPr>
          <p:spPr bwMode="auto">
            <a:xfrm>
              <a:off x="5430116" y="2687834"/>
              <a:ext cx="801188" cy="117022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Connettore diritto 53">
              <a:extLst>
                <a:ext uri="{FF2B5EF4-FFF2-40B4-BE49-F238E27FC236}">
                  <a16:creationId xmlns:a16="http://schemas.microsoft.com/office/drawing/2014/main" id="{402C3446-CBBB-4722-BCDA-F4B6F16226B5}"/>
                </a:ext>
              </a:extLst>
            </p:cNvPr>
            <p:cNvCxnSpPr>
              <a:cxnSpLocks/>
              <a:stCxn id="23" idx="5"/>
              <a:endCxn id="21" idx="1"/>
            </p:cNvCxnSpPr>
            <p:nvPr/>
          </p:nvCxnSpPr>
          <p:spPr bwMode="auto">
            <a:xfrm>
              <a:off x="6365197" y="1602392"/>
              <a:ext cx="1217734" cy="31280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7" name="Connettore diritto 56">
              <a:extLst>
                <a:ext uri="{FF2B5EF4-FFF2-40B4-BE49-F238E27FC236}">
                  <a16:creationId xmlns:a16="http://schemas.microsoft.com/office/drawing/2014/main" id="{C65F3012-14B4-41CC-BE48-9D3DFA62674E}"/>
                </a:ext>
              </a:extLst>
            </p:cNvPr>
            <p:cNvCxnSpPr>
              <a:cxnSpLocks/>
              <a:stCxn id="3" idx="6"/>
              <a:endCxn id="26" idx="2"/>
            </p:cNvCxnSpPr>
            <p:nvPr/>
          </p:nvCxnSpPr>
          <p:spPr bwMode="auto">
            <a:xfrm>
              <a:off x="4570985" y="3760355"/>
              <a:ext cx="1562616"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0" name="Connettore diritto 59">
              <a:extLst>
                <a:ext uri="{FF2B5EF4-FFF2-40B4-BE49-F238E27FC236}">
                  <a16:creationId xmlns:a16="http://schemas.microsoft.com/office/drawing/2014/main" id="{8E5037B9-5594-44D1-8C82-EE1F6EABBF00}"/>
                </a:ext>
              </a:extLst>
            </p:cNvPr>
            <p:cNvCxnSpPr>
              <a:cxnSpLocks/>
              <a:stCxn id="20" idx="5"/>
              <a:endCxn id="25" idx="2"/>
            </p:cNvCxnSpPr>
            <p:nvPr/>
          </p:nvCxnSpPr>
          <p:spPr bwMode="auto">
            <a:xfrm>
              <a:off x="6959651" y="268783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3" name="Connettore diritto 62">
              <a:extLst>
                <a:ext uri="{FF2B5EF4-FFF2-40B4-BE49-F238E27FC236}">
                  <a16:creationId xmlns:a16="http://schemas.microsoft.com/office/drawing/2014/main" id="{106CA780-1237-4B24-9BAD-1FC4D11E8BD7}"/>
                </a:ext>
              </a:extLst>
            </p:cNvPr>
            <p:cNvCxnSpPr>
              <a:cxnSpLocks/>
              <a:stCxn id="23" idx="6"/>
              <a:endCxn id="22" idx="2"/>
            </p:cNvCxnSpPr>
            <p:nvPr/>
          </p:nvCxnSpPr>
          <p:spPr bwMode="auto">
            <a:xfrm>
              <a:off x="6439658" y="1422627"/>
              <a:ext cx="2034189" cy="2596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6" name="Connettore diritto 65">
              <a:extLst>
                <a:ext uri="{FF2B5EF4-FFF2-40B4-BE49-F238E27FC236}">
                  <a16:creationId xmlns:a16="http://schemas.microsoft.com/office/drawing/2014/main" id="{7C52B0F1-932E-4CA0-879B-42B093A33737}"/>
                </a:ext>
              </a:extLst>
            </p:cNvPr>
            <p:cNvCxnSpPr>
              <a:cxnSpLocks/>
              <a:stCxn id="26" idx="6"/>
              <a:endCxn id="25" idx="3"/>
            </p:cNvCxnSpPr>
            <p:nvPr/>
          </p:nvCxnSpPr>
          <p:spPr bwMode="auto">
            <a:xfrm flipV="1">
              <a:off x="6800757" y="3760355"/>
              <a:ext cx="1376627"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19" name="Elemento grafico 118" descr="Razzo con riempimento a tinta unita">
              <a:extLst>
                <a:ext uri="{FF2B5EF4-FFF2-40B4-BE49-F238E27FC236}">
                  <a16:creationId xmlns:a16="http://schemas.microsoft.com/office/drawing/2014/main" id="{3747B235-A891-4DB3-A71B-48DDB4736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3633838" y="3394046"/>
              <a:ext cx="807080" cy="807080"/>
            </a:xfrm>
            <a:prstGeom prst="rect">
              <a:avLst/>
            </a:prstGeom>
          </p:spPr>
        </p:pic>
        <p:sp>
          <p:nvSpPr>
            <p:cNvPr id="35" name="Rectangle 3">
              <a:extLst>
                <a:ext uri="{FF2B5EF4-FFF2-40B4-BE49-F238E27FC236}">
                  <a16:creationId xmlns:a16="http://schemas.microsoft.com/office/drawing/2014/main" id="{293481FB-26D7-4F70-ADF5-F3C13B3A2F37}"/>
                </a:ext>
              </a:extLst>
            </p:cNvPr>
            <p:cNvSpPr txBox="1">
              <a:spLocks noChangeArrowheads="1"/>
            </p:cNvSpPr>
            <p:nvPr/>
          </p:nvSpPr>
          <p:spPr bwMode="auto">
            <a:xfrm>
              <a:off x="3860331" y="251883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12</a:t>
              </a:r>
            </a:p>
          </p:txBody>
        </p:sp>
        <p:sp>
          <p:nvSpPr>
            <p:cNvPr id="36" name="Rectangle 3">
              <a:extLst>
                <a:ext uri="{FF2B5EF4-FFF2-40B4-BE49-F238E27FC236}">
                  <a16:creationId xmlns:a16="http://schemas.microsoft.com/office/drawing/2014/main" id="{B44725B4-8F05-45AD-81BC-E4BFE807F26B}"/>
                </a:ext>
              </a:extLst>
            </p:cNvPr>
            <p:cNvSpPr txBox="1">
              <a:spLocks noChangeArrowheads="1"/>
            </p:cNvSpPr>
            <p:nvPr/>
          </p:nvSpPr>
          <p:spPr bwMode="auto">
            <a:xfrm>
              <a:off x="4680181" y="1352202"/>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5</a:t>
              </a:r>
            </a:p>
          </p:txBody>
        </p:sp>
        <p:sp>
          <p:nvSpPr>
            <p:cNvPr id="37" name="Rectangle 3">
              <a:extLst>
                <a:ext uri="{FF2B5EF4-FFF2-40B4-BE49-F238E27FC236}">
                  <a16:creationId xmlns:a16="http://schemas.microsoft.com/office/drawing/2014/main" id="{8F79CAAA-7736-4CF8-9DC3-3A8F1660CBF8}"/>
                </a:ext>
              </a:extLst>
            </p:cNvPr>
            <p:cNvSpPr txBox="1">
              <a:spLocks noChangeArrowheads="1"/>
            </p:cNvSpPr>
            <p:nvPr/>
          </p:nvSpPr>
          <p:spPr bwMode="auto">
            <a:xfrm>
              <a:off x="5640777" y="181716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10</a:t>
              </a:r>
            </a:p>
          </p:txBody>
        </p:sp>
        <p:sp>
          <p:nvSpPr>
            <p:cNvPr id="38" name="Rectangle 3">
              <a:extLst>
                <a:ext uri="{FF2B5EF4-FFF2-40B4-BE49-F238E27FC236}">
                  <a16:creationId xmlns:a16="http://schemas.microsoft.com/office/drawing/2014/main" id="{BCE9F7A7-B8B8-42A3-A3ED-D61B81FA41AD}"/>
                </a:ext>
              </a:extLst>
            </p:cNvPr>
            <p:cNvSpPr txBox="1">
              <a:spLocks noChangeArrowheads="1"/>
            </p:cNvSpPr>
            <p:nvPr/>
          </p:nvSpPr>
          <p:spPr bwMode="auto">
            <a:xfrm>
              <a:off x="4664114" y="307725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8</a:t>
              </a:r>
            </a:p>
          </p:txBody>
        </p:sp>
        <p:sp>
          <p:nvSpPr>
            <p:cNvPr id="39" name="Rectangle 3">
              <a:extLst>
                <a:ext uri="{FF2B5EF4-FFF2-40B4-BE49-F238E27FC236}">
                  <a16:creationId xmlns:a16="http://schemas.microsoft.com/office/drawing/2014/main" id="{A0DFDBDB-78AC-4C85-BC86-147C5A3EBA3D}"/>
                </a:ext>
              </a:extLst>
            </p:cNvPr>
            <p:cNvSpPr txBox="1">
              <a:spLocks noChangeArrowheads="1"/>
            </p:cNvSpPr>
            <p:nvPr/>
          </p:nvSpPr>
          <p:spPr bwMode="auto">
            <a:xfrm>
              <a:off x="5715409" y="309144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3</a:t>
              </a:r>
            </a:p>
          </p:txBody>
        </p:sp>
        <p:sp>
          <p:nvSpPr>
            <p:cNvPr id="40" name="Rectangle 3">
              <a:extLst>
                <a:ext uri="{FF2B5EF4-FFF2-40B4-BE49-F238E27FC236}">
                  <a16:creationId xmlns:a16="http://schemas.microsoft.com/office/drawing/2014/main" id="{07ED32F9-D72E-4F01-AA21-E1BC102D6433}"/>
                </a:ext>
              </a:extLst>
            </p:cNvPr>
            <p:cNvSpPr txBox="1">
              <a:spLocks noChangeArrowheads="1"/>
            </p:cNvSpPr>
            <p:nvPr/>
          </p:nvSpPr>
          <p:spPr bwMode="auto">
            <a:xfrm>
              <a:off x="5862500" y="228972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7</a:t>
              </a:r>
            </a:p>
          </p:txBody>
        </p:sp>
        <p:sp>
          <p:nvSpPr>
            <p:cNvPr id="41" name="Rectangle 3">
              <a:extLst>
                <a:ext uri="{FF2B5EF4-FFF2-40B4-BE49-F238E27FC236}">
                  <a16:creationId xmlns:a16="http://schemas.microsoft.com/office/drawing/2014/main" id="{6670DFFB-EF87-4FAF-B54C-DFC30E29D0F9}"/>
                </a:ext>
              </a:extLst>
            </p:cNvPr>
            <p:cNvSpPr txBox="1">
              <a:spLocks noChangeArrowheads="1"/>
            </p:cNvSpPr>
            <p:nvPr/>
          </p:nvSpPr>
          <p:spPr bwMode="auto">
            <a:xfrm>
              <a:off x="7221998" y="280848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3</a:t>
              </a:r>
            </a:p>
          </p:txBody>
        </p:sp>
        <p:sp>
          <p:nvSpPr>
            <p:cNvPr id="42" name="Rectangle 3">
              <a:extLst>
                <a:ext uri="{FF2B5EF4-FFF2-40B4-BE49-F238E27FC236}">
                  <a16:creationId xmlns:a16="http://schemas.microsoft.com/office/drawing/2014/main" id="{21E08032-D40B-46A7-B95C-7442701D339F}"/>
                </a:ext>
              </a:extLst>
            </p:cNvPr>
            <p:cNvSpPr txBox="1">
              <a:spLocks noChangeArrowheads="1"/>
            </p:cNvSpPr>
            <p:nvPr/>
          </p:nvSpPr>
          <p:spPr bwMode="auto">
            <a:xfrm>
              <a:off x="7804089" y="256657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2</a:t>
              </a:r>
            </a:p>
          </p:txBody>
        </p:sp>
        <p:sp>
          <p:nvSpPr>
            <p:cNvPr id="43" name="Rectangle 3">
              <a:extLst>
                <a:ext uri="{FF2B5EF4-FFF2-40B4-BE49-F238E27FC236}">
                  <a16:creationId xmlns:a16="http://schemas.microsoft.com/office/drawing/2014/main" id="{9864A99C-4AB2-4F5A-A273-DC0557186CD9}"/>
                </a:ext>
              </a:extLst>
            </p:cNvPr>
            <p:cNvSpPr txBox="1">
              <a:spLocks noChangeArrowheads="1"/>
            </p:cNvSpPr>
            <p:nvPr/>
          </p:nvSpPr>
          <p:spPr bwMode="auto">
            <a:xfrm>
              <a:off x="6799874" y="154717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11</a:t>
              </a:r>
            </a:p>
          </p:txBody>
        </p:sp>
        <p:sp>
          <p:nvSpPr>
            <p:cNvPr id="44" name="Rectangle 3">
              <a:extLst>
                <a:ext uri="{FF2B5EF4-FFF2-40B4-BE49-F238E27FC236}">
                  <a16:creationId xmlns:a16="http://schemas.microsoft.com/office/drawing/2014/main" id="{A7B47BAF-EFC9-460B-9005-03D01B021950}"/>
                </a:ext>
              </a:extLst>
            </p:cNvPr>
            <p:cNvSpPr txBox="1">
              <a:spLocks noChangeArrowheads="1"/>
            </p:cNvSpPr>
            <p:nvPr/>
          </p:nvSpPr>
          <p:spPr bwMode="auto">
            <a:xfrm>
              <a:off x="7397439" y="123463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18</a:t>
              </a:r>
            </a:p>
          </p:txBody>
        </p:sp>
        <p:sp>
          <p:nvSpPr>
            <p:cNvPr id="46" name="Rectangle 3">
              <a:extLst>
                <a:ext uri="{FF2B5EF4-FFF2-40B4-BE49-F238E27FC236}">
                  <a16:creationId xmlns:a16="http://schemas.microsoft.com/office/drawing/2014/main" id="{B5ACEA67-12BC-4A67-9B18-9608EE2C73FC}"/>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6</a:t>
              </a:r>
            </a:p>
          </p:txBody>
        </p:sp>
        <p:sp>
          <p:nvSpPr>
            <p:cNvPr id="47" name="Rectangle 3">
              <a:extLst>
                <a:ext uri="{FF2B5EF4-FFF2-40B4-BE49-F238E27FC236}">
                  <a16:creationId xmlns:a16="http://schemas.microsoft.com/office/drawing/2014/main" id="{EFE8BFC7-EC4C-4F5B-9ADA-87907E8AE29D}"/>
                </a:ext>
              </a:extLst>
            </p:cNvPr>
            <p:cNvSpPr txBox="1">
              <a:spLocks noChangeArrowheads="1"/>
            </p:cNvSpPr>
            <p:nvPr/>
          </p:nvSpPr>
          <p:spPr bwMode="auto">
            <a:xfrm>
              <a:off x="7229279" y="368641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14</a:t>
              </a:r>
            </a:p>
          </p:txBody>
        </p:sp>
        <p:sp>
          <p:nvSpPr>
            <p:cNvPr id="49" name="Rectangle 3">
              <a:extLst>
                <a:ext uri="{FF2B5EF4-FFF2-40B4-BE49-F238E27FC236}">
                  <a16:creationId xmlns:a16="http://schemas.microsoft.com/office/drawing/2014/main" id="{D25124D6-6AC0-4C86-8479-C04A0CF13D7C}"/>
                </a:ext>
              </a:extLst>
            </p:cNvPr>
            <p:cNvSpPr txBox="1">
              <a:spLocks noChangeArrowheads="1"/>
            </p:cNvSpPr>
            <p:nvPr/>
          </p:nvSpPr>
          <p:spPr bwMode="auto">
            <a:xfrm>
              <a:off x="6523378" y="317666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9</a:t>
              </a:r>
            </a:p>
          </p:txBody>
        </p:sp>
        <p:sp>
          <p:nvSpPr>
            <p:cNvPr id="50" name="Rectangle 3">
              <a:extLst>
                <a:ext uri="{FF2B5EF4-FFF2-40B4-BE49-F238E27FC236}">
                  <a16:creationId xmlns:a16="http://schemas.microsoft.com/office/drawing/2014/main" id="{078B5FEC-D139-4F27-AA83-8CAE13546FE7}"/>
                </a:ext>
              </a:extLst>
            </p:cNvPr>
            <p:cNvSpPr txBox="1">
              <a:spLocks noChangeArrowheads="1"/>
            </p:cNvSpPr>
            <p:nvPr/>
          </p:nvSpPr>
          <p:spPr bwMode="auto">
            <a:xfrm>
              <a:off x="5070586" y="38955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4</a:t>
              </a:r>
            </a:p>
          </p:txBody>
        </p:sp>
      </p:grpSp>
      <p:sp>
        <p:nvSpPr>
          <p:cNvPr id="53" name="Rectangle 3">
            <a:extLst>
              <a:ext uri="{FF2B5EF4-FFF2-40B4-BE49-F238E27FC236}">
                <a16:creationId xmlns:a16="http://schemas.microsoft.com/office/drawing/2014/main" id="{06226B71-51EA-4422-86A1-F67DC85C9CA7}"/>
              </a:ext>
            </a:extLst>
          </p:cNvPr>
          <p:cNvSpPr txBox="1">
            <a:spLocks noChangeArrowheads="1"/>
          </p:cNvSpPr>
          <p:nvPr/>
        </p:nvSpPr>
        <p:spPr bwMode="auto">
          <a:xfrm>
            <a:off x="3392022" y="1289733"/>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[0,1,2,0,3]</a:t>
            </a:r>
          </a:p>
        </p:txBody>
      </p:sp>
      <p:sp>
        <p:nvSpPr>
          <p:cNvPr id="55" name="Rectangle 3">
            <a:extLst>
              <a:ext uri="{FF2B5EF4-FFF2-40B4-BE49-F238E27FC236}">
                <a16:creationId xmlns:a16="http://schemas.microsoft.com/office/drawing/2014/main" id="{97B01BFB-86BC-4F80-BADF-E6CAEA6A47AC}"/>
              </a:ext>
            </a:extLst>
          </p:cNvPr>
          <p:cNvSpPr txBox="1">
            <a:spLocks noChangeArrowheads="1"/>
          </p:cNvSpPr>
          <p:nvPr/>
        </p:nvSpPr>
        <p:spPr bwMode="auto">
          <a:xfrm>
            <a:off x="6303334" y="1068126"/>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[1,3,2,6,4]</a:t>
            </a:r>
          </a:p>
        </p:txBody>
      </p:sp>
      <p:sp>
        <p:nvSpPr>
          <p:cNvPr id="56" name="Rectangle 3">
            <a:extLst>
              <a:ext uri="{FF2B5EF4-FFF2-40B4-BE49-F238E27FC236}">
                <a16:creationId xmlns:a16="http://schemas.microsoft.com/office/drawing/2014/main" id="{47EEC0F3-FDF4-435C-8677-1AD727DEDC1D}"/>
              </a:ext>
            </a:extLst>
          </p:cNvPr>
          <p:cNvSpPr txBox="1">
            <a:spLocks noChangeArrowheads="1"/>
          </p:cNvSpPr>
          <p:nvPr/>
        </p:nvSpPr>
        <p:spPr bwMode="auto">
          <a:xfrm>
            <a:off x="8016922" y="963380"/>
            <a:ext cx="919743"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[5,2,0,4,8]</a:t>
            </a:r>
          </a:p>
        </p:txBody>
      </p:sp>
      <p:sp>
        <p:nvSpPr>
          <p:cNvPr id="58" name="Rectangle 3">
            <a:extLst>
              <a:ext uri="{FF2B5EF4-FFF2-40B4-BE49-F238E27FC236}">
                <a16:creationId xmlns:a16="http://schemas.microsoft.com/office/drawing/2014/main" id="{8074918A-6D7C-4245-A223-E6428AC7EB80}"/>
              </a:ext>
            </a:extLst>
          </p:cNvPr>
          <p:cNvSpPr txBox="1">
            <a:spLocks noChangeArrowheads="1"/>
          </p:cNvSpPr>
          <p:nvPr/>
        </p:nvSpPr>
        <p:spPr bwMode="auto">
          <a:xfrm>
            <a:off x="7393642" y="1591992"/>
            <a:ext cx="9635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[2,5,9,3,0]</a:t>
            </a:r>
          </a:p>
        </p:txBody>
      </p:sp>
      <p:sp>
        <p:nvSpPr>
          <p:cNvPr id="59" name="Rectangle 3">
            <a:extLst>
              <a:ext uri="{FF2B5EF4-FFF2-40B4-BE49-F238E27FC236}">
                <a16:creationId xmlns:a16="http://schemas.microsoft.com/office/drawing/2014/main" id="{745B1FC0-1AF3-4B35-9BFB-BED7E963FDD8}"/>
              </a:ext>
            </a:extLst>
          </p:cNvPr>
          <p:cNvSpPr txBox="1">
            <a:spLocks noChangeArrowheads="1"/>
          </p:cNvSpPr>
          <p:nvPr/>
        </p:nvSpPr>
        <p:spPr bwMode="auto">
          <a:xfrm>
            <a:off x="6310482" y="1980616"/>
            <a:ext cx="911194"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[0,0,2,3,8]</a:t>
            </a:r>
          </a:p>
        </p:txBody>
      </p:sp>
      <p:sp>
        <p:nvSpPr>
          <p:cNvPr id="61" name="Rectangle 3">
            <a:extLst>
              <a:ext uri="{FF2B5EF4-FFF2-40B4-BE49-F238E27FC236}">
                <a16:creationId xmlns:a16="http://schemas.microsoft.com/office/drawing/2014/main" id="{6E9886FA-3BB7-4138-85FF-C35A7D863FBC}"/>
              </a:ext>
            </a:extLst>
          </p:cNvPr>
          <p:cNvSpPr txBox="1">
            <a:spLocks noChangeArrowheads="1"/>
          </p:cNvSpPr>
          <p:nvPr/>
        </p:nvSpPr>
        <p:spPr bwMode="auto">
          <a:xfrm>
            <a:off x="4611717" y="2002407"/>
            <a:ext cx="96342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[4,2,6,3,0]</a:t>
            </a:r>
          </a:p>
        </p:txBody>
      </p:sp>
      <p:sp>
        <p:nvSpPr>
          <p:cNvPr id="62" name="Rectangle 3">
            <a:extLst>
              <a:ext uri="{FF2B5EF4-FFF2-40B4-BE49-F238E27FC236}">
                <a16:creationId xmlns:a16="http://schemas.microsoft.com/office/drawing/2014/main" id="{B3183CA7-41DE-45B7-8BB5-A57085D632B3}"/>
              </a:ext>
            </a:extLst>
          </p:cNvPr>
          <p:cNvSpPr txBox="1">
            <a:spLocks noChangeArrowheads="1"/>
          </p:cNvSpPr>
          <p:nvPr/>
        </p:nvSpPr>
        <p:spPr bwMode="auto">
          <a:xfrm>
            <a:off x="3930102" y="4094880"/>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[2,1,0,5,9]</a:t>
            </a:r>
          </a:p>
        </p:txBody>
      </p:sp>
      <p:sp>
        <p:nvSpPr>
          <p:cNvPr id="64" name="Rectangle 3">
            <a:extLst>
              <a:ext uri="{FF2B5EF4-FFF2-40B4-BE49-F238E27FC236}">
                <a16:creationId xmlns:a16="http://schemas.microsoft.com/office/drawing/2014/main" id="{0F1CB607-A833-427A-998D-C23B3FE9F097}"/>
              </a:ext>
            </a:extLst>
          </p:cNvPr>
          <p:cNvSpPr txBox="1">
            <a:spLocks noChangeArrowheads="1"/>
          </p:cNvSpPr>
          <p:nvPr/>
        </p:nvSpPr>
        <p:spPr bwMode="auto">
          <a:xfrm>
            <a:off x="6110596" y="4482522"/>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[0,1,2,6,9]</a:t>
            </a:r>
          </a:p>
        </p:txBody>
      </p:sp>
      <p:sp>
        <p:nvSpPr>
          <p:cNvPr id="65" name="Rectangle 3">
            <a:extLst>
              <a:ext uri="{FF2B5EF4-FFF2-40B4-BE49-F238E27FC236}">
                <a16:creationId xmlns:a16="http://schemas.microsoft.com/office/drawing/2014/main" id="{5EB69787-5D4A-4733-9906-91E76122D946}"/>
              </a:ext>
            </a:extLst>
          </p:cNvPr>
          <p:cNvSpPr txBox="1">
            <a:spLocks noChangeArrowheads="1"/>
          </p:cNvSpPr>
          <p:nvPr/>
        </p:nvSpPr>
        <p:spPr bwMode="auto">
          <a:xfrm>
            <a:off x="7822345" y="3903729"/>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[3,2,1,8,4]</a:t>
            </a:r>
          </a:p>
        </p:txBody>
      </p:sp>
      <p:sp>
        <p:nvSpPr>
          <p:cNvPr id="67" name="CasellaDiTesto 66">
            <a:extLst>
              <a:ext uri="{FF2B5EF4-FFF2-40B4-BE49-F238E27FC236}">
                <a16:creationId xmlns:a16="http://schemas.microsoft.com/office/drawing/2014/main" id="{263941C7-3DA8-4919-95F7-42544D940026}"/>
              </a:ext>
            </a:extLst>
          </p:cNvPr>
          <p:cNvSpPr txBox="1"/>
          <p:nvPr/>
        </p:nvSpPr>
        <p:spPr>
          <a:xfrm>
            <a:off x="3490622" y="3902498"/>
            <a:ext cx="466794" cy="369332"/>
          </a:xfrm>
          <a:prstGeom prst="rect">
            <a:avLst/>
          </a:prstGeom>
          <a:noFill/>
        </p:spPr>
        <p:txBody>
          <a:bodyPr wrap="none" rtlCol="0">
            <a:spAutoFit/>
          </a:bodyPr>
          <a:lstStyle/>
          <a:p>
            <a:r>
              <a:rPr lang="it-IT" dirty="0">
                <a:solidFill>
                  <a:srgbClr val="333399"/>
                </a:solidFill>
              </a:rPr>
              <a:t>35</a:t>
            </a:r>
          </a:p>
        </p:txBody>
      </p:sp>
    </p:spTree>
    <p:extLst>
      <p:ext uri="{BB962C8B-B14F-4D97-AF65-F5344CB8AC3E}">
        <p14:creationId xmlns:p14="http://schemas.microsoft.com/office/powerpoint/2010/main" val="410436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BB1A6B3-9BC1-4C8A-A45F-00BF46BC22FA}"/>
              </a:ext>
            </a:extLst>
          </p:cNvPr>
          <p:cNvSpPr>
            <a:spLocks noGrp="1" noChangeArrowheads="1"/>
          </p:cNvSpPr>
          <p:nvPr>
            <p:ph type="title"/>
          </p:nvPr>
        </p:nvSpPr>
        <p:spPr>
          <a:xfrm>
            <a:off x="1403350" y="250825"/>
            <a:ext cx="7345363" cy="917575"/>
          </a:xfrm>
        </p:spPr>
        <p:txBody>
          <a:bodyPr/>
          <a:lstStyle/>
          <a:p>
            <a:r>
              <a:rPr lang="it-IT" altLang="it-IT" dirty="0"/>
              <a:t>Esempio di situazione iniziale</a:t>
            </a:r>
          </a:p>
        </p:txBody>
      </p:sp>
      <p:sp>
        <p:nvSpPr>
          <p:cNvPr id="136" name="Rectangle 3">
            <a:extLst>
              <a:ext uri="{FF2B5EF4-FFF2-40B4-BE49-F238E27FC236}">
                <a16:creationId xmlns:a16="http://schemas.microsoft.com/office/drawing/2014/main" id="{ED27D89E-BFE9-4C8C-BB76-602C0DAD72E4}"/>
              </a:ext>
            </a:extLst>
          </p:cNvPr>
          <p:cNvSpPr txBox="1">
            <a:spLocks noChangeArrowheads="1"/>
          </p:cNvSpPr>
          <p:nvPr/>
        </p:nvSpPr>
        <p:spPr bwMode="auto">
          <a:xfrm>
            <a:off x="1308385" y="1904116"/>
            <a:ext cx="1928998" cy="6994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333399"/>
                </a:solidFill>
              </a:rPr>
              <a:t>Quello che bisogna trovare è il percorso che include più nodi e che riempie il più possibile i container della navicella</a:t>
            </a:r>
          </a:p>
        </p:txBody>
      </p:sp>
      <p:sp>
        <p:nvSpPr>
          <p:cNvPr id="137" name="Arco 136">
            <a:extLst>
              <a:ext uri="{FF2B5EF4-FFF2-40B4-BE49-F238E27FC236}">
                <a16:creationId xmlns:a16="http://schemas.microsoft.com/office/drawing/2014/main" id="{D0797FC2-3A56-4A5F-9C52-35F71D080664}"/>
              </a:ext>
            </a:extLst>
          </p:cNvPr>
          <p:cNvSpPr/>
          <p:nvPr/>
        </p:nvSpPr>
        <p:spPr bwMode="auto">
          <a:xfrm rot="11582553">
            <a:off x="2815701" y="2280471"/>
            <a:ext cx="1398187" cy="1471707"/>
          </a:xfrm>
          <a:prstGeom prst="arc">
            <a:avLst>
              <a:gd name="adj1" fmla="val 15200760"/>
              <a:gd name="adj2" fmla="val 21532563"/>
            </a:avLst>
          </a:prstGeom>
          <a:noFill/>
          <a:ln w="9525" cap="flat" cmpd="sng" algn="ctr">
            <a:solidFill>
              <a:srgbClr val="3333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1" i="0" u="none" strike="noStrike" cap="none" normalizeH="0" baseline="0" dirty="0">
              <a:ln>
                <a:noFill/>
              </a:ln>
              <a:solidFill>
                <a:schemeClr val="tx1"/>
              </a:solidFill>
              <a:effectLst/>
              <a:latin typeface="Georgia" panose="02040502050405020303" pitchFamily="18" charset="0"/>
            </a:endParaRPr>
          </a:p>
        </p:txBody>
      </p:sp>
      <p:sp>
        <p:nvSpPr>
          <p:cNvPr id="33" name="Segnaposto numero diapositiva 5">
            <a:extLst>
              <a:ext uri="{FF2B5EF4-FFF2-40B4-BE49-F238E27FC236}">
                <a16:creationId xmlns:a16="http://schemas.microsoft.com/office/drawing/2014/main" id="{12D53215-538F-44F8-AF1C-D3C32E61E5F4}"/>
              </a:ext>
            </a:extLst>
          </p:cNvPr>
          <p:cNvSpPr>
            <a:spLocks noGrp="1"/>
          </p:cNvSpPr>
          <p:nvPr>
            <p:ph type="sldNum" sz="quarter" idx="12"/>
          </p:nvPr>
        </p:nvSpPr>
        <p:spPr>
          <a:xfrm>
            <a:off x="6553200" y="4841875"/>
            <a:ext cx="2133600" cy="200025"/>
          </a:xfrm>
        </p:spPr>
        <p:txBody>
          <a:bodyPr/>
          <a:lstStyle/>
          <a:p>
            <a:fld id="{E6478A83-5B4B-4B52-BA5B-65FB64151F6E}" type="slidenum">
              <a:rPr lang="ru-RU" altLang="it-IT"/>
              <a:pPr/>
              <a:t>9</a:t>
            </a:fld>
            <a:endParaRPr lang="ru-RU" altLang="it-IT" dirty="0"/>
          </a:p>
        </p:txBody>
      </p:sp>
      <p:sp>
        <p:nvSpPr>
          <p:cNvPr id="3" name="Ovale 2">
            <a:extLst>
              <a:ext uri="{FF2B5EF4-FFF2-40B4-BE49-F238E27FC236}">
                <a16:creationId xmlns:a16="http://schemas.microsoft.com/office/drawing/2014/main" id="{E5BDF575-45E4-4F3F-A3DD-9E4DE429FA7E}"/>
              </a:ext>
            </a:extLst>
          </p:cNvPr>
          <p:cNvSpPr/>
          <p:nvPr/>
        </p:nvSpPr>
        <p:spPr bwMode="auto">
          <a:xfrm>
            <a:off x="4062532" y="3506128"/>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0</a:t>
            </a:r>
          </a:p>
        </p:txBody>
      </p:sp>
      <p:sp>
        <p:nvSpPr>
          <p:cNvPr id="19" name="Ovale 18">
            <a:extLst>
              <a:ext uri="{FF2B5EF4-FFF2-40B4-BE49-F238E27FC236}">
                <a16:creationId xmlns:a16="http://schemas.microsoft.com/office/drawing/2014/main" id="{3FDD9999-AA35-4CE1-A467-F0EF67DEF0A7}"/>
              </a:ext>
            </a:extLst>
          </p:cNvPr>
          <p:cNvSpPr/>
          <p:nvPr/>
        </p:nvSpPr>
        <p:spPr bwMode="auto">
          <a:xfrm>
            <a:off x="4996124"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2</a:t>
            </a:r>
          </a:p>
        </p:txBody>
      </p:sp>
      <p:sp>
        <p:nvSpPr>
          <p:cNvPr id="20" name="Ovale 19">
            <a:extLst>
              <a:ext uri="{FF2B5EF4-FFF2-40B4-BE49-F238E27FC236}">
                <a16:creationId xmlns:a16="http://schemas.microsoft.com/office/drawing/2014/main" id="{BAD0915B-CAC7-4AF3-B6EF-EFED52D26BD2}"/>
              </a:ext>
            </a:extLst>
          </p:cNvPr>
          <p:cNvSpPr/>
          <p:nvPr/>
        </p:nvSpPr>
        <p:spPr bwMode="auto">
          <a:xfrm>
            <a:off x="6525659" y="225384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3</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1" name="Ovale 20">
            <a:extLst>
              <a:ext uri="{FF2B5EF4-FFF2-40B4-BE49-F238E27FC236}">
                <a16:creationId xmlns:a16="http://schemas.microsoft.com/office/drawing/2014/main" id="{BCEC5469-0123-42F0-BA98-05FFCA3DF53F}"/>
              </a:ext>
            </a:extLst>
          </p:cNvPr>
          <p:cNvSpPr/>
          <p:nvPr/>
        </p:nvSpPr>
        <p:spPr bwMode="auto">
          <a:xfrm>
            <a:off x="7508469" y="1840734"/>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5</a:t>
            </a:r>
          </a:p>
        </p:txBody>
      </p:sp>
      <p:sp>
        <p:nvSpPr>
          <p:cNvPr id="22" name="Ovale 21">
            <a:extLst>
              <a:ext uri="{FF2B5EF4-FFF2-40B4-BE49-F238E27FC236}">
                <a16:creationId xmlns:a16="http://schemas.microsoft.com/office/drawing/2014/main" id="{C6A5AA8C-DCB3-4A0B-8C00-C36CAB508A51}"/>
              </a:ext>
            </a:extLst>
          </p:cNvPr>
          <p:cNvSpPr/>
          <p:nvPr/>
        </p:nvSpPr>
        <p:spPr bwMode="auto">
          <a:xfrm>
            <a:off x="8473847" y="1194362"/>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9</a:t>
            </a:r>
          </a:p>
        </p:txBody>
      </p:sp>
      <p:sp>
        <p:nvSpPr>
          <p:cNvPr id="23" name="Ovale 22">
            <a:extLst>
              <a:ext uri="{FF2B5EF4-FFF2-40B4-BE49-F238E27FC236}">
                <a16:creationId xmlns:a16="http://schemas.microsoft.com/office/drawing/2014/main" id="{4907D133-4A85-4F27-BD5E-945AEEC791A3}"/>
              </a:ext>
            </a:extLst>
          </p:cNvPr>
          <p:cNvSpPr/>
          <p:nvPr/>
        </p:nvSpPr>
        <p:spPr bwMode="auto">
          <a:xfrm>
            <a:off x="5931205" y="116840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solidFill>
                  <a:schemeClr val="tx1"/>
                </a:solidFill>
                <a:effectLst/>
                <a:latin typeface="Georgia" panose="02040502050405020303" pitchFamily="18" charset="0"/>
              </a:rPr>
              <a:t>8</a:t>
            </a:r>
          </a:p>
        </p:txBody>
      </p:sp>
      <p:sp>
        <p:nvSpPr>
          <p:cNvPr id="24" name="Ovale 23">
            <a:extLst>
              <a:ext uri="{FF2B5EF4-FFF2-40B4-BE49-F238E27FC236}">
                <a16:creationId xmlns:a16="http://schemas.microsoft.com/office/drawing/2014/main" id="{7B71DFD9-C5ED-4C4E-85D7-6C7E1998D153}"/>
              </a:ext>
            </a:extLst>
          </p:cNvPr>
          <p:cNvSpPr/>
          <p:nvPr/>
        </p:nvSpPr>
        <p:spPr bwMode="auto">
          <a:xfrm>
            <a:off x="3563888" y="1527930"/>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1</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5" name="Ovale 24">
            <a:extLst>
              <a:ext uri="{FF2B5EF4-FFF2-40B4-BE49-F238E27FC236}">
                <a16:creationId xmlns:a16="http://schemas.microsoft.com/office/drawing/2014/main" id="{0E300D98-6CB5-4FB4-AF4B-2B085D787324}"/>
              </a:ext>
            </a:extLst>
          </p:cNvPr>
          <p:cNvSpPr/>
          <p:nvPr/>
        </p:nvSpPr>
        <p:spPr bwMode="auto">
          <a:xfrm>
            <a:off x="8102923" y="3326363"/>
            <a:ext cx="508453" cy="50845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dirty="0">
                <a:solidFill>
                  <a:schemeClr val="tx1"/>
                </a:solidFill>
                <a:latin typeface="Georgia" panose="02040502050405020303" pitchFamily="18" charset="0"/>
              </a:rPr>
              <a:t>6</a:t>
            </a:r>
            <a:endParaRPr kumimoji="0" lang="it-IT" sz="1800" b="1" i="0" u="none" strike="noStrike" cap="none" normalizeH="0" baseline="0" dirty="0">
              <a:solidFill>
                <a:schemeClr val="tx1"/>
              </a:solidFill>
              <a:effectLst/>
              <a:latin typeface="Georgia" panose="02040502050405020303" pitchFamily="18" charset="0"/>
            </a:endParaRPr>
          </a:p>
        </p:txBody>
      </p:sp>
      <p:sp>
        <p:nvSpPr>
          <p:cNvPr id="26" name="Ovale 25">
            <a:extLst>
              <a:ext uri="{FF2B5EF4-FFF2-40B4-BE49-F238E27FC236}">
                <a16:creationId xmlns:a16="http://schemas.microsoft.com/office/drawing/2014/main" id="{4D9EFEC6-42CE-47FA-8A54-B1731E7F8FF0}"/>
              </a:ext>
            </a:extLst>
          </p:cNvPr>
          <p:cNvSpPr/>
          <p:nvPr/>
        </p:nvSpPr>
        <p:spPr bwMode="auto">
          <a:xfrm>
            <a:off x="6133601" y="3760354"/>
            <a:ext cx="667156" cy="667156"/>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b="1" i="0" u="none" strike="noStrike" cap="none" normalizeH="0" baseline="0" dirty="0">
                <a:solidFill>
                  <a:schemeClr val="tx1"/>
                </a:solidFill>
                <a:effectLst/>
                <a:latin typeface="Georgia" panose="02040502050405020303" pitchFamily="18" charset="0"/>
              </a:rPr>
              <a:t>10</a:t>
            </a:r>
          </a:p>
        </p:txBody>
      </p:sp>
      <p:cxnSp>
        <p:nvCxnSpPr>
          <p:cNvPr id="5" name="Connettore diritto 4">
            <a:extLst>
              <a:ext uri="{FF2B5EF4-FFF2-40B4-BE49-F238E27FC236}">
                <a16:creationId xmlns:a16="http://schemas.microsoft.com/office/drawing/2014/main" id="{26332481-AE96-4EF3-9452-63B394D7B031}"/>
              </a:ext>
            </a:extLst>
          </p:cNvPr>
          <p:cNvCxnSpPr>
            <a:cxnSpLocks/>
            <a:stCxn id="3" idx="1"/>
            <a:endCxn id="24" idx="4"/>
          </p:cNvCxnSpPr>
          <p:nvPr/>
        </p:nvCxnSpPr>
        <p:spPr bwMode="auto">
          <a:xfrm flipH="1" flipV="1">
            <a:off x="3818115" y="2036383"/>
            <a:ext cx="318879" cy="154420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Connettore diritto 27">
            <a:extLst>
              <a:ext uri="{FF2B5EF4-FFF2-40B4-BE49-F238E27FC236}">
                <a16:creationId xmlns:a16="http://schemas.microsoft.com/office/drawing/2014/main" id="{903A7DBD-A936-43C2-A012-8321C57915DC}"/>
              </a:ext>
            </a:extLst>
          </p:cNvPr>
          <p:cNvCxnSpPr>
            <a:cxnSpLocks/>
            <a:stCxn id="23" idx="2"/>
            <a:endCxn id="24" idx="6"/>
          </p:cNvCxnSpPr>
          <p:nvPr/>
        </p:nvCxnSpPr>
        <p:spPr bwMode="auto">
          <a:xfrm flipH="1">
            <a:off x="4072341" y="1422627"/>
            <a:ext cx="1858864" cy="35953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Connettore diritto 28">
            <a:extLst>
              <a:ext uri="{FF2B5EF4-FFF2-40B4-BE49-F238E27FC236}">
                <a16:creationId xmlns:a16="http://schemas.microsoft.com/office/drawing/2014/main" id="{63DC23A6-882C-458A-8477-3E7D1A925AAD}"/>
              </a:ext>
            </a:extLst>
          </p:cNvPr>
          <p:cNvCxnSpPr>
            <a:cxnSpLocks/>
            <a:stCxn id="3" idx="7"/>
            <a:endCxn id="19" idx="3"/>
          </p:cNvCxnSpPr>
          <p:nvPr/>
        </p:nvCxnSpPr>
        <p:spPr bwMode="auto">
          <a:xfrm flipV="1">
            <a:off x="4496524" y="2687834"/>
            <a:ext cx="57406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Connettore diritto 29">
            <a:extLst>
              <a:ext uri="{FF2B5EF4-FFF2-40B4-BE49-F238E27FC236}">
                <a16:creationId xmlns:a16="http://schemas.microsoft.com/office/drawing/2014/main" id="{86C4F46C-889F-4C5E-9AAA-563B9903ECEB}"/>
              </a:ext>
            </a:extLst>
          </p:cNvPr>
          <p:cNvCxnSpPr>
            <a:cxnSpLocks/>
            <a:stCxn id="20" idx="4"/>
            <a:endCxn id="26" idx="0"/>
          </p:cNvCxnSpPr>
          <p:nvPr/>
        </p:nvCxnSpPr>
        <p:spPr bwMode="auto">
          <a:xfrm flipH="1">
            <a:off x="6467179" y="2762295"/>
            <a:ext cx="312707" cy="998059"/>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Connettore diritto 30">
            <a:extLst>
              <a:ext uri="{FF2B5EF4-FFF2-40B4-BE49-F238E27FC236}">
                <a16:creationId xmlns:a16="http://schemas.microsoft.com/office/drawing/2014/main" id="{A9417569-69AC-428D-AEE9-A81927D7F063}"/>
              </a:ext>
            </a:extLst>
          </p:cNvPr>
          <p:cNvCxnSpPr>
            <a:cxnSpLocks/>
            <a:stCxn id="25" idx="1"/>
            <a:endCxn id="21" idx="4"/>
          </p:cNvCxnSpPr>
          <p:nvPr/>
        </p:nvCxnSpPr>
        <p:spPr bwMode="auto">
          <a:xfrm flipH="1" flipV="1">
            <a:off x="7762695" y="2349188"/>
            <a:ext cx="414689" cy="105163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Connettore diritto 31">
            <a:extLst>
              <a:ext uri="{FF2B5EF4-FFF2-40B4-BE49-F238E27FC236}">
                <a16:creationId xmlns:a16="http://schemas.microsoft.com/office/drawing/2014/main" id="{7655CBE9-5FA2-4803-9A9D-E7744037BCAC}"/>
              </a:ext>
            </a:extLst>
          </p:cNvPr>
          <p:cNvCxnSpPr>
            <a:cxnSpLocks/>
            <a:stCxn id="19" idx="6"/>
            <a:endCxn id="20" idx="2"/>
          </p:cNvCxnSpPr>
          <p:nvPr/>
        </p:nvCxnSpPr>
        <p:spPr bwMode="auto">
          <a:xfrm>
            <a:off x="5504577" y="2508069"/>
            <a:ext cx="1021082" cy="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5" name="Connettore diritto 44">
            <a:extLst>
              <a:ext uri="{FF2B5EF4-FFF2-40B4-BE49-F238E27FC236}">
                <a16:creationId xmlns:a16="http://schemas.microsoft.com/office/drawing/2014/main" id="{ED541CB1-4918-4EBB-B89A-B3E3582017A3}"/>
              </a:ext>
            </a:extLst>
          </p:cNvPr>
          <p:cNvCxnSpPr>
            <a:cxnSpLocks/>
            <a:stCxn id="23" idx="3"/>
            <a:endCxn id="19" idx="7"/>
          </p:cNvCxnSpPr>
          <p:nvPr/>
        </p:nvCxnSpPr>
        <p:spPr bwMode="auto">
          <a:xfrm flipH="1">
            <a:off x="5430116" y="1602392"/>
            <a:ext cx="575551" cy="72591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8" name="Connettore diritto 47">
            <a:extLst>
              <a:ext uri="{FF2B5EF4-FFF2-40B4-BE49-F238E27FC236}">
                <a16:creationId xmlns:a16="http://schemas.microsoft.com/office/drawing/2014/main" id="{66A07562-0D53-449D-A1B1-58355716BA95}"/>
              </a:ext>
            </a:extLst>
          </p:cNvPr>
          <p:cNvCxnSpPr>
            <a:cxnSpLocks/>
            <a:stCxn id="25" idx="7"/>
            <a:endCxn id="22" idx="4"/>
          </p:cNvCxnSpPr>
          <p:nvPr/>
        </p:nvCxnSpPr>
        <p:spPr bwMode="auto">
          <a:xfrm flipV="1">
            <a:off x="8536915" y="1702815"/>
            <a:ext cx="191159" cy="1698010"/>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Connettore diritto 50">
            <a:extLst>
              <a:ext uri="{FF2B5EF4-FFF2-40B4-BE49-F238E27FC236}">
                <a16:creationId xmlns:a16="http://schemas.microsoft.com/office/drawing/2014/main" id="{52AA3885-CBA0-48B0-AB0E-D05446492A64}"/>
              </a:ext>
            </a:extLst>
          </p:cNvPr>
          <p:cNvCxnSpPr>
            <a:cxnSpLocks/>
            <a:stCxn id="19" idx="5"/>
            <a:endCxn id="26" idx="1"/>
          </p:cNvCxnSpPr>
          <p:nvPr/>
        </p:nvCxnSpPr>
        <p:spPr bwMode="auto">
          <a:xfrm>
            <a:off x="5430116" y="2687834"/>
            <a:ext cx="801188" cy="1170223"/>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Connettore diritto 53">
            <a:extLst>
              <a:ext uri="{FF2B5EF4-FFF2-40B4-BE49-F238E27FC236}">
                <a16:creationId xmlns:a16="http://schemas.microsoft.com/office/drawing/2014/main" id="{402C3446-CBBB-4722-BCDA-F4B6F16226B5}"/>
              </a:ext>
            </a:extLst>
          </p:cNvPr>
          <p:cNvCxnSpPr>
            <a:cxnSpLocks/>
            <a:stCxn id="23" idx="5"/>
            <a:endCxn id="21" idx="1"/>
          </p:cNvCxnSpPr>
          <p:nvPr/>
        </p:nvCxnSpPr>
        <p:spPr bwMode="auto">
          <a:xfrm>
            <a:off x="6365197" y="1602392"/>
            <a:ext cx="1217734" cy="312804"/>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7" name="Connettore diritto 56">
            <a:extLst>
              <a:ext uri="{FF2B5EF4-FFF2-40B4-BE49-F238E27FC236}">
                <a16:creationId xmlns:a16="http://schemas.microsoft.com/office/drawing/2014/main" id="{C65F3012-14B4-41CC-BE48-9D3DFA62674E}"/>
              </a:ext>
            </a:extLst>
          </p:cNvPr>
          <p:cNvCxnSpPr>
            <a:cxnSpLocks/>
            <a:stCxn id="3" idx="6"/>
            <a:endCxn id="26" idx="2"/>
          </p:cNvCxnSpPr>
          <p:nvPr/>
        </p:nvCxnSpPr>
        <p:spPr bwMode="auto">
          <a:xfrm>
            <a:off x="4570985" y="3760355"/>
            <a:ext cx="1562616"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0" name="Connettore diritto 59">
            <a:extLst>
              <a:ext uri="{FF2B5EF4-FFF2-40B4-BE49-F238E27FC236}">
                <a16:creationId xmlns:a16="http://schemas.microsoft.com/office/drawing/2014/main" id="{8E5037B9-5594-44D1-8C82-EE1F6EABBF00}"/>
              </a:ext>
            </a:extLst>
          </p:cNvPr>
          <p:cNvCxnSpPr>
            <a:cxnSpLocks/>
            <a:stCxn id="20" idx="5"/>
            <a:endCxn id="25" idx="2"/>
          </p:cNvCxnSpPr>
          <p:nvPr/>
        </p:nvCxnSpPr>
        <p:spPr bwMode="auto">
          <a:xfrm>
            <a:off x="6959651" y="2687834"/>
            <a:ext cx="1143272" cy="892756"/>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3" name="Connettore diritto 62">
            <a:extLst>
              <a:ext uri="{FF2B5EF4-FFF2-40B4-BE49-F238E27FC236}">
                <a16:creationId xmlns:a16="http://schemas.microsoft.com/office/drawing/2014/main" id="{106CA780-1237-4B24-9BAD-1FC4D11E8BD7}"/>
              </a:ext>
            </a:extLst>
          </p:cNvPr>
          <p:cNvCxnSpPr>
            <a:cxnSpLocks/>
            <a:stCxn id="23" idx="6"/>
            <a:endCxn id="22" idx="2"/>
          </p:cNvCxnSpPr>
          <p:nvPr/>
        </p:nvCxnSpPr>
        <p:spPr bwMode="auto">
          <a:xfrm>
            <a:off x="6439658" y="1422627"/>
            <a:ext cx="2034189" cy="25962"/>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6" name="Connettore diritto 65">
            <a:extLst>
              <a:ext uri="{FF2B5EF4-FFF2-40B4-BE49-F238E27FC236}">
                <a16:creationId xmlns:a16="http://schemas.microsoft.com/office/drawing/2014/main" id="{7C52B0F1-932E-4CA0-879B-42B093A33737}"/>
              </a:ext>
            </a:extLst>
          </p:cNvPr>
          <p:cNvCxnSpPr>
            <a:cxnSpLocks/>
            <a:stCxn id="26" idx="6"/>
            <a:endCxn id="25" idx="3"/>
          </p:cNvCxnSpPr>
          <p:nvPr/>
        </p:nvCxnSpPr>
        <p:spPr bwMode="auto">
          <a:xfrm flipV="1">
            <a:off x="6800757" y="3760355"/>
            <a:ext cx="1376627" cy="333577"/>
          </a:xfrm>
          <a:prstGeom prst="line">
            <a:avLst/>
          </a:prstGeom>
          <a:ln>
            <a:solidFill>
              <a:srgbClr val="C75806"/>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19" name="Elemento grafico 118" descr="Razzo con riempimento a tinta unita">
            <a:extLst>
              <a:ext uri="{FF2B5EF4-FFF2-40B4-BE49-F238E27FC236}">
                <a16:creationId xmlns:a16="http://schemas.microsoft.com/office/drawing/2014/main" id="{3747B235-A891-4DB3-A71B-48DDB4736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26429">
            <a:off x="3633838" y="3394046"/>
            <a:ext cx="807080" cy="807080"/>
          </a:xfrm>
          <a:prstGeom prst="rect">
            <a:avLst/>
          </a:prstGeom>
        </p:spPr>
      </p:pic>
      <p:sp>
        <p:nvSpPr>
          <p:cNvPr id="35" name="Rectangle 3">
            <a:extLst>
              <a:ext uri="{FF2B5EF4-FFF2-40B4-BE49-F238E27FC236}">
                <a16:creationId xmlns:a16="http://schemas.microsoft.com/office/drawing/2014/main" id="{293481FB-26D7-4F70-ADF5-F3C13B3A2F37}"/>
              </a:ext>
            </a:extLst>
          </p:cNvPr>
          <p:cNvSpPr txBox="1">
            <a:spLocks noChangeArrowheads="1"/>
          </p:cNvSpPr>
          <p:nvPr/>
        </p:nvSpPr>
        <p:spPr bwMode="auto">
          <a:xfrm>
            <a:off x="3860331" y="251883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12</a:t>
            </a:r>
          </a:p>
        </p:txBody>
      </p:sp>
      <p:sp>
        <p:nvSpPr>
          <p:cNvPr id="36" name="Rectangle 3">
            <a:extLst>
              <a:ext uri="{FF2B5EF4-FFF2-40B4-BE49-F238E27FC236}">
                <a16:creationId xmlns:a16="http://schemas.microsoft.com/office/drawing/2014/main" id="{B44725B4-8F05-45AD-81BC-E4BFE807F26B}"/>
              </a:ext>
            </a:extLst>
          </p:cNvPr>
          <p:cNvSpPr txBox="1">
            <a:spLocks noChangeArrowheads="1"/>
          </p:cNvSpPr>
          <p:nvPr/>
        </p:nvSpPr>
        <p:spPr bwMode="auto">
          <a:xfrm>
            <a:off x="4680181" y="1352202"/>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5</a:t>
            </a:r>
          </a:p>
        </p:txBody>
      </p:sp>
      <p:sp>
        <p:nvSpPr>
          <p:cNvPr id="37" name="Rectangle 3">
            <a:extLst>
              <a:ext uri="{FF2B5EF4-FFF2-40B4-BE49-F238E27FC236}">
                <a16:creationId xmlns:a16="http://schemas.microsoft.com/office/drawing/2014/main" id="{8F79CAAA-7736-4CF8-9DC3-3A8F1660CBF8}"/>
              </a:ext>
            </a:extLst>
          </p:cNvPr>
          <p:cNvSpPr txBox="1">
            <a:spLocks noChangeArrowheads="1"/>
          </p:cNvSpPr>
          <p:nvPr/>
        </p:nvSpPr>
        <p:spPr bwMode="auto">
          <a:xfrm>
            <a:off x="5640777" y="1817161"/>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10</a:t>
            </a:r>
          </a:p>
        </p:txBody>
      </p:sp>
      <p:sp>
        <p:nvSpPr>
          <p:cNvPr id="38" name="Rectangle 3">
            <a:extLst>
              <a:ext uri="{FF2B5EF4-FFF2-40B4-BE49-F238E27FC236}">
                <a16:creationId xmlns:a16="http://schemas.microsoft.com/office/drawing/2014/main" id="{BCE9F7A7-B8B8-42A3-A3ED-D61B81FA41AD}"/>
              </a:ext>
            </a:extLst>
          </p:cNvPr>
          <p:cNvSpPr txBox="1">
            <a:spLocks noChangeArrowheads="1"/>
          </p:cNvSpPr>
          <p:nvPr/>
        </p:nvSpPr>
        <p:spPr bwMode="auto">
          <a:xfrm>
            <a:off x="4664114" y="307725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8</a:t>
            </a:r>
          </a:p>
        </p:txBody>
      </p:sp>
      <p:sp>
        <p:nvSpPr>
          <p:cNvPr id="39" name="Rectangle 3">
            <a:extLst>
              <a:ext uri="{FF2B5EF4-FFF2-40B4-BE49-F238E27FC236}">
                <a16:creationId xmlns:a16="http://schemas.microsoft.com/office/drawing/2014/main" id="{A0DFDBDB-78AC-4C85-BC86-147C5A3EBA3D}"/>
              </a:ext>
            </a:extLst>
          </p:cNvPr>
          <p:cNvSpPr txBox="1">
            <a:spLocks noChangeArrowheads="1"/>
          </p:cNvSpPr>
          <p:nvPr/>
        </p:nvSpPr>
        <p:spPr bwMode="auto">
          <a:xfrm>
            <a:off x="5715409" y="309144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3</a:t>
            </a:r>
          </a:p>
        </p:txBody>
      </p:sp>
      <p:sp>
        <p:nvSpPr>
          <p:cNvPr id="40" name="Rectangle 3">
            <a:extLst>
              <a:ext uri="{FF2B5EF4-FFF2-40B4-BE49-F238E27FC236}">
                <a16:creationId xmlns:a16="http://schemas.microsoft.com/office/drawing/2014/main" id="{07ED32F9-D72E-4F01-AA21-E1BC102D6433}"/>
              </a:ext>
            </a:extLst>
          </p:cNvPr>
          <p:cNvSpPr txBox="1">
            <a:spLocks noChangeArrowheads="1"/>
          </p:cNvSpPr>
          <p:nvPr/>
        </p:nvSpPr>
        <p:spPr bwMode="auto">
          <a:xfrm>
            <a:off x="5862500" y="228972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7</a:t>
            </a:r>
          </a:p>
        </p:txBody>
      </p:sp>
      <p:sp>
        <p:nvSpPr>
          <p:cNvPr id="41" name="Rectangle 3">
            <a:extLst>
              <a:ext uri="{FF2B5EF4-FFF2-40B4-BE49-F238E27FC236}">
                <a16:creationId xmlns:a16="http://schemas.microsoft.com/office/drawing/2014/main" id="{6670DFFB-EF87-4FAF-B54C-DFC30E29D0F9}"/>
              </a:ext>
            </a:extLst>
          </p:cNvPr>
          <p:cNvSpPr txBox="1">
            <a:spLocks noChangeArrowheads="1"/>
          </p:cNvSpPr>
          <p:nvPr/>
        </p:nvSpPr>
        <p:spPr bwMode="auto">
          <a:xfrm>
            <a:off x="7221998" y="2808486"/>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3</a:t>
            </a:r>
          </a:p>
        </p:txBody>
      </p:sp>
      <p:sp>
        <p:nvSpPr>
          <p:cNvPr id="42" name="Rectangle 3">
            <a:extLst>
              <a:ext uri="{FF2B5EF4-FFF2-40B4-BE49-F238E27FC236}">
                <a16:creationId xmlns:a16="http://schemas.microsoft.com/office/drawing/2014/main" id="{21E08032-D40B-46A7-B95C-7442701D339F}"/>
              </a:ext>
            </a:extLst>
          </p:cNvPr>
          <p:cNvSpPr txBox="1">
            <a:spLocks noChangeArrowheads="1"/>
          </p:cNvSpPr>
          <p:nvPr/>
        </p:nvSpPr>
        <p:spPr bwMode="auto">
          <a:xfrm>
            <a:off x="7804089" y="2566573"/>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2</a:t>
            </a:r>
          </a:p>
        </p:txBody>
      </p:sp>
      <p:sp>
        <p:nvSpPr>
          <p:cNvPr id="43" name="Rectangle 3">
            <a:extLst>
              <a:ext uri="{FF2B5EF4-FFF2-40B4-BE49-F238E27FC236}">
                <a16:creationId xmlns:a16="http://schemas.microsoft.com/office/drawing/2014/main" id="{9864A99C-4AB2-4F5A-A273-DC0557186CD9}"/>
              </a:ext>
            </a:extLst>
          </p:cNvPr>
          <p:cNvSpPr txBox="1">
            <a:spLocks noChangeArrowheads="1"/>
          </p:cNvSpPr>
          <p:nvPr/>
        </p:nvSpPr>
        <p:spPr bwMode="auto">
          <a:xfrm>
            <a:off x="6799874" y="154717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11</a:t>
            </a:r>
          </a:p>
        </p:txBody>
      </p:sp>
      <p:sp>
        <p:nvSpPr>
          <p:cNvPr id="44" name="Rectangle 3">
            <a:extLst>
              <a:ext uri="{FF2B5EF4-FFF2-40B4-BE49-F238E27FC236}">
                <a16:creationId xmlns:a16="http://schemas.microsoft.com/office/drawing/2014/main" id="{A7B47BAF-EFC9-460B-9005-03D01B021950}"/>
              </a:ext>
            </a:extLst>
          </p:cNvPr>
          <p:cNvSpPr txBox="1">
            <a:spLocks noChangeArrowheads="1"/>
          </p:cNvSpPr>
          <p:nvPr/>
        </p:nvSpPr>
        <p:spPr bwMode="auto">
          <a:xfrm>
            <a:off x="7397439" y="1234635"/>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18</a:t>
            </a:r>
          </a:p>
        </p:txBody>
      </p:sp>
      <p:sp>
        <p:nvSpPr>
          <p:cNvPr id="46" name="Rectangle 3">
            <a:extLst>
              <a:ext uri="{FF2B5EF4-FFF2-40B4-BE49-F238E27FC236}">
                <a16:creationId xmlns:a16="http://schemas.microsoft.com/office/drawing/2014/main" id="{B5ACEA67-12BC-4A67-9B18-9608EE2C73FC}"/>
              </a:ext>
            </a:extLst>
          </p:cNvPr>
          <p:cNvSpPr txBox="1">
            <a:spLocks noChangeArrowheads="1"/>
          </p:cNvSpPr>
          <p:nvPr/>
        </p:nvSpPr>
        <p:spPr bwMode="auto">
          <a:xfrm>
            <a:off x="8357149" y="2028617"/>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6</a:t>
            </a:r>
          </a:p>
        </p:txBody>
      </p:sp>
      <p:sp>
        <p:nvSpPr>
          <p:cNvPr id="47" name="Rectangle 3">
            <a:extLst>
              <a:ext uri="{FF2B5EF4-FFF2-40B4-BE49-F238E27FC236}">
                <a16:creationId xmlns:a16="http://schemas.microsoft.com/office/drawing/2014/main" id="{EFE8BFC7-EC4C-4F5B-9ADA-87907E8AE29D}"/>
              </a:ext>
            </a:extLst>
          </p:cNvPr>
          <p:cNvSpPr txBox="1">
            <a:spLocks noChangeArrowheads="1"/>
          </p:cNvSpPr>
          <p:nvPr/>
        </p:nvSpPr>
        <p:spPr bwMode="auto">
          <a:xfrm>
            <a:off x="7229279" y="3686419"/>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14</a:t>
            </a:r>
          </a:p>
        </p:txBody>
      </p:sp>
      <p:sp>
        <p:nvSpPr>
          <p:cNvPr id="49" name="Rectangle 3">
            <a:extLst>
              <a:ext uri="{FF2B5EF4-FFF2-40B4-BE49-F238E27FC236}">
                <a16:creationId xmlns:a16="http://schemas.microsoft.com/office/drawing/2014/main" id="{D25124D6-6AC0-4C86-8479-C04A0CF13D7C}"/>
              </a:ext>
            </a:extLst>
          </p:cNvPr>
          <p:cNvSpPr txBox="1">
            <a:spLocks noChangeArrowheads="1"/>
          </p:cNvSpPr>
          <p:nvPr/>
        </p:nvSpPr>
        <p:spPr bwMode="auto">
          <a:xfrm>
            <a:off x="6523378" y="3176660"/>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9</a:t>
            </a:r>
          </a:p>
        </p:txBody>
      </p:sp>
      <p:sp>
        <p:nvSpPr>
          <p:cNvPr id="50" name="Rectangle 3">
            <a:extLst>
              <a:ext uri="{FF2B5EF4-FFF2-40B4-BE49-F238E27FC236}">
                <a16:creationId xmlns:a16="http://schemas.microsoft.com/office/drawing/2014/main" id="{078B5FEC-D139-4F27-AA83-8CAE13546FE7}"/>
              </a:ext>
            </a:extLst>
          </p:cNvPr>
          <p:cNvSpPr txBox="1">
            <a:spLocks noChangeArrowheads="1"/>
          </p:cNvSpPr>
          <p:nvPr/>
        </p:nvSpPr>
        <p:spPr bwMode="auto">
          <a:xfrm>
            <a:off x="5070586" y="3895548"/>
            <a:ext cx="445121" cy="29368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rgbClr val="C75806"/>
                </a:solidFill>
              </a:rPr>
              <a:t>4</a:t>
            </a:r>
          </a:p>
        </p:txBody>
      </p:sp>
      <p:cxnSp>
        <p:nvCxnSpPr>
          <p:cNvPr id="62" name="Connettore diritto 61">
            <a:extLst>
              <a:ext uri="{FF2B5EF4-FFF2-40B4-BE49-F238E27FC236}">
                <a16:creationId xmlns:a16="http://schemas.microsoft.com/office/drawing/2014/main" id="{8A0D4389-67D1-464B-B9A8-C2727F876DE9}"/>
              </a:ext>
            </a:extLst>
          </p:cNvPr>
          <p:cNvCxnSpPr>
            <a:cxnSpLocks/>
            <a:stCxn id="3" idx="6"/>
            <a:endCxn id="26" idx="2"/>
          </p:cNvCxnSpPr>
          <p:nvPr/>
        </p:nvCxnSpPr>
        <p:spPr bwMode="auto">
          <a:xfrm>
            <a:off x="4570985" y="3760355"/>
            <a:ext cx="1562616" cy="33357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4" name="Connettore diritto 63">
            <a:extLst>
              <a:ext uri="{FF2B5EF4-FFF2-40B4-BE49-F238E27FC236}">
                <a16:creationId xmlns:a16="http://schemas.microsoft.com/office/drawing/2014/main" id="{54C65C58-28E8-401D-A661-AB0E6329094D}"/>
              </a:ext>
            </a:extLst>
          </p:cNvPr>
          <p:cNvCxnSpPr>
            <a:cxnSpLocks/>
            <a:stCxn id="19" idx="5"/>
            <a:endCxn id="26" idx="1"/>
          </p:cNvCxnSpPr>
          <p:nvPr/>
        </p:nvCxnSpPr>
        <p:spPr bwMode="auto">
          <a:xfrm>
            <a:off x="5430116" y="2687834"/>
            <a:ext cx="801188" cy="117022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5" name="Connettore diritto 64">
            <a:extLst>
              <a:ext uri="{FF2B5EF4-FFF2-40B4-BE49-F238E27FC236}">
                <a16:creationId xmlns:a16="http://schemas.microsoft.com/office/drawing/2014/main" id="{CFDBC38E-034E-4F51-A5A9-642A3F0C07A7}"/>
              </a:ext>
            </a:extLst>
          </p:cNvPr>
          <p:cNvCxnSpPr>
            <a:cxnSpLocks/>
            <a:stCxn id="19" idx="6"/>
            <a:endCxn id="20" idx="2"/>
          </p:cNvCxnSpPr>
          <p:nvPr/>
        </p:nvCxnSpPr>
        <p:spPr bwMode="auto">
          <a:xfrm>
            <a:off x="5504577" y="2508069"/>
            <a:ext cx="102108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7" name="Connettore diritto 66">
            <a:extLst>
              <a:ext uri="{FF2B5EF4-FFF2-40B4-BE49-F238E27FC236}">
                <a16:creationId xmlns:a16="http://schemas.microsoft.com/office/drawing/2014/main" id="{557DA245-F3D7-48C9-85AB-248C3863CDAA}"/>
              </a:ext>
            </a:extLst>
          </p:cNvPr>
          <p:cNvCxnSpPr>
            <a:cxnSpLocks/>
            <a:stCxn id="20" idx="5"/>
            <a:endCxn id="25" idx="2"/>
          </p:cNvCxnSpPr>
          <p:nvPr/>
        </p:nvCxnSpPr>
        <p:spPr bwMode="auto">
          <a:xfrm>
            <a:off x="6959651" y="2687834"/>
            <a:ext cx="1143272" cy="892756"/>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8" name="Connettore diritto 67">
            <a:extLst>
              <a:ext uri="{FF2B5EF4-FFF2-40B4-BE49-F238E27FC236}">
                <a16:creationId xmlns:a16="http://schemas.microsoft.com/office/drawing/2014/main" id="{D1161173-52B6-48BB-9429-99391EE7C9D5}"/>
              </a:ext>
            </a:extLst>
          </p:cNvPr>
          <p:cNvCxnSpPr>
            <a:cxnSpLocks/>
            <a:stCxn id="21" idx="4"/>
            <a:endCxn id="25" idx="1"/>
          </p:cNvCxnSpPr>
          <p:nvPr/>
        </p:nvCxnSpPr>
        <p:spPr bwMode="auto">
          <a:xfrm>
            <a:off x="7762696" y="2349187"/>
            <a:ext cx="414688" cy="105163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Connettore diritto 69">
            <a:extLst>
              <a:ext uri="{FF2B5EF4-FFF2-40B4-BE49-F238E27FC236}">
                <a16:creationId xmlns:a16="http://schemas.microsoft.com/office/drawing/2014/main" id="{4112E5D9-F3F9-4F12-A3A4-81CB2D3AC0EE}"/>
              </a:ext>
            </a:extLst>
          </p:cNvPr>
          <p:cNvCxnSpPr>
            <a:cxnSpLocks/>
            <a:stCxn id="23" idx="5"/>
            <a:endCxn id="21" idx="1"/>
          </p:cNvCxnSpPr>
          <p:nvPr/>
        </p:nvCxnSpPr>
        <p:spPr bwMode="auto">
          <a:xfrm>
            <a:off x="6365197" y="1602392"/>
            <a:ext cx="1217733" cy="31280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6" name="Rectangle 3">
            <a:extLst>
              <a:ext uri="{FF2B5EF4-FFF2-40B4-BE49-F238E27FC236}">
                <a16:creationId xmlns:a16="http://schemas.microsoft.com/office/drawing/2014/main" id="{2AFA4C31-B9F8-4BAE-AC5D-8C61B7297A22}"/>
              </a:ext>
            </a:extLst>
          </p:cNvPr>
          <p:cNvSpPr txBox="1">
            <a:spLocks noChangeArrowheads="1"/>
          </p:cNvSpPr>
          <p:nvPr/>
        </p:nvSpPr>
        <p:spPr bwMode="auto">
          <a:xfrm>
            <a:off x="3392022" y="1289733"/>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[0,1,2,0,3]</a:t>
            </a:r>
          </a:p>
        </p:txBody>
      </p:sp>
      <p:sp>
        <p:nvSpPr>
          <p:cNvPr id="77" name="Rectangle 3">
            <a:extLst>
              <a:ext uri="{FF2B5EF4-FFF2-40B4-BE49-F238E27FC236}">
                <a16:creationId xmlns:a16="http://schemas.microsoft.com/office/drawing/2014/main" id="{85FC3491-6E93-4DB4-AD64-EF70CF1E7756}"/>
              </a:ext>
            </a:extLst>
          </p:cNvPr>
          <p:cNvSpPr txBox="1">
            <a:spLocks noChangeArrowheads="1"/>
          </p:cNvSpPr>
          <p:nvPr/>
        </p:nvSpPr>
        <p:spPr bwMode="auto">
          <a:xfrm>
            <a:off x="6303334" y="1068126"/>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[1,3,2,6,4]</a:t>
            </a:r>
          </a:p>
        </p:txBody>
      </p:sp>
      <p:sp>
        <p:nvSpPr>
          <p:cNvPr id="78" name="Rectangle 3">
            <a:extLst>
              <a:ext uri="{FF2B5EF4-FFF2-40B4-BE49-F238E27FC236}">
                <a16:creationId xmlns:a16="http://schemas.microsoft.com/office/drawing/2014/main" id="{C3ACCDBD-F344-4E63-84CB-A8A588D9C428}"/>
              </a:ext>
            </a:extLst>
          </p:cNvPr>
          <p:cNvSpPr txBox="1">
            <a:spLocks noChangeArrowheads="1"/>
          </p:cNvSpPr>
          <p:nvPr/>
        </p:nvSpPr>
        <p:spPr bwMode="auto">
          <a:xfrm>
            <a:off x="8016922" y="963380"/>
            <a:ext cx="919743"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[5,2,0,4,8]</a:t>
            </a:r>
          </a:p>
        </p:txBody>
      </p:sp>
      <p:sp>
        <p:nvSpPr>
          <p:cNvPr id="79" name="Rectangle 3">
            <a:extLst>
              <a:ext uri="{FF2B5EF4-FFF2-40B4-BE49-F238E27FC236}">
                <a16:creationId xmlns:a16="http://schemas.microsoft.com/office/drawing/2014/main" id="{26C96BBD-F49D-468F-B743-97E84B126799}"/>
              </a:ext>
            </a:extLst>
          </p:cNvPr>
          <p:cNvSpPr txBox="1">
            <a:spLocks noChangeArrowheads="1"/>
          </p:cNvSpPr>
          <p:nvPr/>
        </p:nvSpPr>
        <p:spPr bwMode="auto">
          <a:xfrm>
            <a:off x="7393642" y="1591992"/>
            <a:ext cx="9635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[2,5,9,3,0]</a:t>
            </a:r>
          </a:p>
        </p:txBody>
      </p:sp>
      <p:sp>
        <p:nvSpPr>
          <p:cNvPr id="80" name="Rectangle 3">
            <a:extLst>
              <a:ext uri="{FF2B5EF4-FFF2-40B4-BE49-F238E27FC236}">
                <a16:creationId xmlns:a16="http://schemas.microsoft.com/office/drawing/2014/main" id="{F5A8C832-365E-4BA7-82DC-A2A444BBACF8}"/>
              </a:ext>
            </a:extLst>
          </p:cNvPr>
          <p:cNvSpPr txBox="1">
            <a:spLocks noChangeArrowheads="1"/>
          </p:cNvSpPr>
          <p:nvPr/>
        </p:nvSpPr>
        <p:spPr bwMode="auto">
          <a:xfrm>
            <a:off x="6310482" y="1980616"/>
            <a:ext cx="911194"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[0,0,2,3,8]</a:t>
            </a:r>
          </a:p>
        </p:txBody>
      </p:sp>
      <p:sp>
        <p:nvSpPr>
          <p:cNvPr id="81" name="Rectangle 3">
            <a:extLst>
              <a:ext uri="{FF2B5EF4-FFF2-40B4-BE49-F238E27FC236}">
                <a16:creationId xmlns:a16="http://schemas.microsoft.com/office/drawing/2014/main" id="{81526A5E-8DDB-4A25-A21E-7A0149A35ED6}"/>
              </a:ext>
            </a:extLst>
          </p:cNvPr>
          <p:cNvSpPr txBox="1">
            <a:spLocks noChangeArrowheads="1"/>
          </p:cNvSpPr>
          <p:nvPr/>
        </p:nvSpPr>
        <p:spPr bwMode="auto">
          <a:xfrm>
            <a:off x="4611717" y="2002407"/>
            <a:ext cx="96342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[4,2,6,3,0]</a:t>
            </a:r>
          </a:p>
        </p:txBody>
      </p:sp>
      <p:sp>
        <p:nvSpPr>
          <p:cNvPr id="82" name="Rectangle 3">
            <a:extLst>
              <a:ext uri="{FF2B5EF4-FFF2-40B4-BE49-F238E27FC236}">
                <a16:creationId xmlns:a16="http://schemas.microsoft.com/office/drawing/2014/main" id="{1FA65C86-C140-4838-AE71-D293942F639B}"/>
              </a:ext>
            </a:extLst>
          </p:cNvPr>
          <p:cNvSpPr txBox="1">
            <a:spLocks noChangeArrowheads="1"/>
          </p:cNvSpPr>
          <p:nvPr/>
        </p:nvSpPr>
        <p:spPr bwMode="auto">
          <a:xfrm>
            <a:off x="3930102" y="4094880"/>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[2,1,0,5,9]</a:t>
            </a:r>
          </a:p>
        </p:txBody>
      </p:sp>
      <p:sp>
        <p:nvSpPr>
          <p:cNvPr id="83" name="Rectangle 3">
            <a:extLst>
              <a:ext uri="{FF2B5EF4-FFF2-40B4-BE49-F238E27FC236}">
                <a16:creationId xmlns:a16="http://schemas.microsoft.com/office/drawing/2014/main" id="{AB85158D-0787-4E52-BD41-D78EA97AD207}"/>
              </a:ext>
            </a:extLst>
          </p:cNvPr>
          <p:cNvSpPr txBox="1">
            <a:spLocks noChangeArrowheads="1"/>
          </p:cNvSpPr>
          <p:nvPr/>
        </p:nvSpPr>
        <p:spPr bwMode="auto">
          <a:xfrm>
            <a:off x="6110596" y="4482522"/>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[0,1,2,6,9]</a:t>
            </a:r>
          </a:p>
        </p:txBody>
      </p:sp>
      <p:sp>
        <p:nvSpPr>
          <p:cNvPr id="84" name="Rectangle 3">
            <a:extLst>
              <a:ext uri="{FF2B5EF4-FFF2-40B4-BE49-F238E27FC236}">
                <a16:creationId xmlns:a16="http://schemas.microsoft.com/office/drawing/2014/main" id="{3E25AE7C-D90F-4075-AE5E-B7D2F0927FE8}"/>
              </a:ext>
            </a:extLst>
          </p:cNvPr>
          <p:cNvSpPr txBox="1">
            <a:spLocks noChangeArrowheads="1"/>
          </p:cNvSpPr>
          <p:nvPr/>
        </p:nvSpPr>
        <p:spPr bwMode="auto">
          <a:xfrm>
            <a:off x="7822345" y="3903729"/>
            <a:ext cx="885207" cy="2963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38393B"/>
                </a:solidFill>
                <a:latin typeface="+mn-lt"/>
                <a:ea typeface="+mn-ea"/>
                <a:cs typeface="+mn-cs"/>
              </a:defRPr>
            </a:lvl1pPr>
            <a:lvl2pPr marL="742950" indent="-285750" algn="l" rtl="0" fontAlgn="base">
              <a:spcBef>
                <a:spcPct val="20000"/>
              </a:spcBef>
              <a:spcAft>
                <a:spcPct val="0"/>
              </a:spcAft>
              <a:buChar char="–"/>
              <a:defRPr sz="2000" kern="1200">
                <a:solidFill>
                  <a:srgbClr val="38393B"/>
                </a:solidFill>
                <a:latin typeface="+mn-lt"/>
                <a:ea typeface="+mn-ea"/>
                <a:cs typeface="+mn-cs"/>
              </a:defRPr>
            </a:lvl2pPr>
            <a:lvl3pPr marL="1143000" indent="-228600" algn="l" rtl="0" fontAlgn="base">
              <a:spcBef>
                <a:spcPct val="20000"/>
              </a:spcBef>
              <a:spcAft>
                <a:spcPct val="0"/>
              </a:spcAft>
              <a:buChar char="•"/>
              <a:defRPr sz="2000" kern="1200">
                <a:solidFill>
                  <a:srgbClr val="38393B"/>
                </a:solidFill>
                <a:latin typeface="+mn-lt"/>
                <a:ea typeface="+mn-ea"/>
                <a:cs typeface="+mn-cs"/>
              </a:defRPr>
            </a:lvl3pPr>
            <a:lvl4pPr marL="1600200" indent="-228600" algn="l" rtl="0" fontAlgn="base">
              <a:spcBef>
                <a:spcPct val="20000"/>
              </a:spcBef>
              <a:spcAft>
                <a:spcPct val="0"/>
              </a:spcAft>
              <a:buChar char="–"/>
              <a:defRPr sz="2000" kern="1200">
                <a:solidFill>
                  <a:srgbClr val="38393B"/>
                </a:solidFill>
                <a:latin typeface="+mn-lt"/>
                <a:ea typeface="+mn-ea"/>
                <a:cs typeface="+mn-cs"/>
              </a:defRPr>
            </a:lvl4pPr>
            <a:lvl5pPr marL="2057400" indent="-228600" algn="l" rtl="0" fontAlgn="base">
              <a:spcBef>
                <a:spcPct val="20000"/>
              </a:spcBef>
              <a:spcAft>
                <a:spcPct val="0"/>
              </a:spcAft>
              <a:buChar char="»"/>
              <a:defRPr sz="2000" kern="1200">
                <a:solidFill>
                  <a:srgbClr val="38393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it-IT" altLang="it-IT" sz="1200" b="0" dirty="0">
                <a:solidFill>
                  <a:schemeClr val="accent1">
                    <a:lumMod val="50000"/>
                  </a:schemeClr>
                </a:solidFill>
              </a:rPr>
              <a:t>[3,2,1,8,4]</a:t>
            </a:r>
          </a:p>
        </p:txBody>
      </p:sp>
      <p:cxnSp>
        <p:nvCxnSpPr>
          <p:cNvPr id="73" name="Connettore diritto 72">
            <a:extLst>
              <a:ext uri="{FF2B5EF4-FFF2-40B4-BE49-F238E27FC236}">
                <a16:creationId xmlns:a16="http://schemas.microsoft.com/office/drawing/2014/main" id="{CD0B335F-5F3E-4A7E-9053-2BC9DCEA1624}"/>
              </a:ext>
            </a:extLst>
          </p:cNvPr>
          <p:cNvCxnSpPr>
            <a:cxnSpLocks/>
            <a:stCxn id="24" idx="6"/>
            <a:endCxn id="23" idx="2"/>
          </p:cNvCxnSpPr>
          <p:nvPr/>
        </p:nvCxnSpPr>
        <p:spPr bwMode="auto">
          <a:xfrm flipV="1">
            <a:off x="4072341" y="1422627"/>
            <a:ext cx="1858864" cy="35953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24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3.81364E-6 L 0.23229 0.07899 " pathEditMode="relative" rAng="0" ptsTypes="AA">
                                      <p:cBhvr>
                                        <p:cTn id="6" dur="2000" fill="hold"/>
                                        <p:tgtEl>
                                          <p:spTgt spid="119"/>
                                        </p:tgtEl>
                                        <p:attrNameLst>
                                          <p:attrName>ppt_x</p:attrName>
                                          <p:attrName>ppt_y</p:attrName>
                                        </p:attrNameLst>
                                      </p:cBhvr>
                                      <p:rCtr x="11615" y="2468"/>
                                    </p:animMotion>
                                  </p:childTnLst>
                                </p:cTn>
                              </p:par>
                              <p:par>
                                <p:cTn id="7" presetID="10"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fade">
                                      <p:cBhvr>
                                        <p:cTn id="9" dur="500"/>
                                        <p:tgtEl>
                                          <p:spTgt spid="62"/>
                                        </p:tgtEl>
                                      </p:cBhvr>
                                    </p:animEffect>
                                  </p:childTnLst>
                                </p:cTn>
                              </p:par>
                            </p:childTnLst>
                          </p:cTn>
                        </p:par>
                        <p:par>
                          <p:cTn id="10" fill="hold">
                            <p:stCondLst>
                              <p:cond delay="2000"/>
                            </p:stCondLst>
                            <p:childTnLst>
                              <p:par>
                                <p:cTn id="11" presetID="42" presetClass="path" presetSubtype="0" accel="50000" decel="50000" fill="hold" nodeType="afterEffect">
                                  <p:stCondLst>
                                    <p:cond delay="0"/>
                                  </p:stCondLst>
                                  <p:childTnLst>
                                    <p:animMotion origin="layout" path="M 0.23229 0.07899 L 0.13143 -0.22277 " pathEditMode="relative" rAng="0" ptsTypes="AA">
                                      <p:cBhvr>
                                        <p:cTn id="12" dur="2000" fill="hold"/>
                                        <p:tgtEl>
                                          <p:spTgt spid="119"/>
                                        </p:tgtEl>
                                        <p:attrNameLst>
                                          <p:attrName>ppt_x</p:attrName>
                                          <p:attrName>ppt_y</p:attrName>
                                        </p:attrNameLst>
                                      </p:cBhvr>
                                      <p:rCtr x="-5052" y="-15088"/>
                                    </p:animMotion>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par>
                          <p:cTn id="16" fill="hold">
                            <p:stCondLst>
                              <p:cond delay="4000"/>
                            </p:stCondLst>
                            <p:childTnLst>
                              <p:par>
                                <p:cTn id="17" presetID="42" presetClass="path" presetSubtype="0" accel="50000" decel="50000" fill="hold" nodeType="afterEffect">
                                  <p:stCondLst>
                                    <p:cond delay="0"/>
                                  </p:stCondLst>
                                  <p:childTnLst>
                                    <p:animMotion origin="layout" path="M 0.13143 -0.22277 L 0.27518 -0.23696 " pathEditMode="relative" rAng="0" ptsTypes="AA">
                                      <p:cBhvr>
                                        <p:cTn id="18" dur="2000" fill="hold"/>
                                        <p:tgtEl>
                                          <p:spTgt spid="119"/>
                                        </p:tgtEl>
                                        <p:attrNameLst>
                                          <p:attrName>ppt_x</p:attrName>
                                          <p:attrName>ppt_y</p:attrName>
                                        </p:attrNameLst>
                                      </p:cBhvr>
                                      <p:rCtr x="7187" y="-710"/>
                                    </p:animMotion>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childTnLst>
                          </p:cTn>
                        </p:par>
                        <p:par>
                          <p:cTn id="22" fill="hold">
                            <p:stCondLst>
                              <p:cond delay="6000"/>
                            </p:stCondLst>
                            <p:childTnLst>
                              <p:par>
                                <p:cTn id="23" presetID="42" presetClass="path" presetSubtype="0" accel="50000" decel="50000" fill="hold" nodeType="afterEffect">
                                  <p:stCondLst>
                                    <p:cond delay="0"/>
                                  </p:stCondLst>
                                  <p:childTnLst>
                                    <p:animMotion origin="layout" path="M 0.27518 -0.23696 L 0.43941 -0.0327 " pathEditMode="relative" rAng="0" ptsTypes="AA">
                                      <p:cBhvr>
                                        <p:cTn id="24" dur="2000" fill="hold"/>
                                        <p:tgtEl>
                                          <p:spTgt spid="119"/>
                                        </p:tgtEl>
                                        <p:attrNameLst>
                                          <p:attrName>ppt_x</p:attrName>
                                          <p:attrName>ppt_y</p:attrName>
                                        </p:attrNameLst>
                                      </p:cBhvr>
                                      <p:rCtr x="8212" y="10213"/>
                                    </p:animMotion>
                                  </p:childTnLst>
                                </p:cTn>
                              </p:par>
                              <p:par>
                                <p:cTn id="25" presetID="10"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par>
                          <p:cTn id="28" fill="hold">
                            <p:stCondLst>
                              <p:cond delay="8000"/>
                            </p:stCondLst>
                            <p:childTnLst>
                              <p:par>
                                <p:cTn id="29" presetID="42" presetClass="path" presetSubtype="0" accel="50000" decel="50000" fill="hold" nodeType="afterEffect">
                                  <p:stCondLst>
                                    <p:cond delay="0"/>
                                  </p:stCondLst>
                                  <p:childTnLst>
                                    <p:animMotion origin="layout" path="M 0.43941 -0.0327 L 0.38907 -0.31101 " pathEditMode="relative" rAng="0" ptsTypes="AA">
                                      <p:cBhvr>
                                        <p:cTn id="30" dur="2000" fill="hold"/>
                                        <p:tgtEl>
                                          <p:spTgt spid="119"/>
                                        </p:tgtEl>
                                        <p:attrNameLst>
                                          <p:attrName>ppt_x</p:attrName>
                                          <p:attrName>ppt_y</p:attrName>
                                        </p:attrNameLst>
                                      </p:cBhvr>
                                      <p:rCtr x="-2517" y="-13915"/>
                                    </p:animMotion>
                                  </p:childTnLst>
                                </p:cTn>
                              </p:par>
                              <p:par>
                                <p:cTn id="31" presetID="10" presetClass="entr" presetSubtype="0" fill="hold"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childTnLst>
                          </p:cTn>
                        </p:par>
                        <p:par>
                          <p:cTn id="34" fill="hold">
                            <p:stCondLst>
                              <p:cond delay="10000"/>
                            </p:stCondLst>
                            <p:childTnLst>
                              <p:par>
                                <p:cTn id="35" presetID="42" presetClass="path" presetSubtype="0" accel="50000" decel="50000" fill="hold" nodeType="afterEffect">
                                  <p:stCondLst>
                                    <p:cond delay="0"/>
                                  </p:stCondLst>
                                  <p:childTnLst>
                                    <p:animMotion origin="layout" path="M 0.38907 -0.31101 L 0.2165 -0.47331 " pathEditMode="relative" rAng="0" ptsTypes="AA">
                                      <p:cBhvr>
                                        <p:cTn id="36" dur="2000" fill="hold"/>
                                        <p:tgtEl>
                                          <p:spTgt spid="119"/>
                                        </p:tgtEl>
                                        <p:attrNameLst>
                                          <p:attrName>ppt_x</p:attrName>
                                          <p:attrName>ppt_y</p:attrName>
                                        </p:attrNameLst>
                                      </p:cBhvr>
                                      <p:rCtr x="-8628" y="-8115"/>
                                    </p:animMotion>
                                  </p:childTnLst>
                                </p:cTn>
                              </p:par>
                              <p:par>
                                <p:cTn id="37" presetID="10"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childTnLst>
                          </p:cTn>
                        </p:par>
                        <p:par>
                          <p:cTn id="40" fill="hold">
                            <p:stCondLst>
                              <p:cond delay="12000"/>
                            </p:stCondLst>
                            <p:childTnLst>
                              <p:par>
                                <p:cTn id="41" presetID="42" presetClass="path" presetSubtype="0" accel="50000" decel="50000" fill="hold" nodeType="afterEffect">
                                  <p:stCondLst>
                                    <p:cond delay="0"/>
                                  </p:stCondLst>
                                  <p:childTnLst>
                                    <p:animMotion origin="layout" path="M 0.2165 -0.47331 L -0.04531 -0.38445 " pathEditMode="relative" rAng="0" ptsTypes="AA">
                                      <p:cBhvr>
                                        <p:cTn id="42" dur="2000" fill="hold"/>
                                        <p:tgtEl>
                                          <p:spTgt spid="119"/>
                                        </p:tgtEl>
                                        <p:attrNameLst>
                                          <p:attrName>ppt_x</p:attrName>
                                          <p:attrName>ppt_y</p:attrName>
                                        </p:attrNameLst>
                                      </p:cBhvr>
                                      <p:rCtr x="-13090" y="4443"/>
                                    </p:animMotion>
                                  </p:childTnLst>
                                </p:cTn>
                              </p:par>
                              <p:par>
                                <p:cTn id="43" presetID="10"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it-IT" sz="1800" b="1" i="0" u="none" strike="noStrike" cap="none" normalizeH="0" baseline="0" smtClean="0">
            <a:ln>
              <a:noFill/>
            </a:ln>
            <a:solidFill>
              <a:schemeClr val="tx1"/>
            </a:solidFill>
            <a:effectLst/>
            <a:latin typeface="Georgia" panose="020405020504050203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it-IT" sz="1800" b="1" i="0" u="none" strike="noStrike" cap="none" normalizeH="0" baseline="0" smtClean="0">
            <a:ln>
              <a:noFill/>
            </a:ln>
            <a:solidFill>
              <a:schemeClr val="tx1"/>
            </a:solidFill>
            <a:effectLst/>
            <a:latin typeface="Georgia" panose="02040502050405020303" pitchFamily="18"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it-IT" sz="1800" b="1" i="0" u="none" strike="noStrike" cap="none" normalizeH="0" baseline="0" smtClean="0">
            <a:ln>
              <a:noFill/>
            </a:ln>
            <a:solidFill>
              <a:schemeClr val="tx1"/>
            </a:solidFill>
            <a:effectLst/>
            <a:latin typeface="Georgia" panose="02040502050405020303"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it-IT" sz="1800" b="1" i="0" u="none" strike="noStrike" cap="none" normalizeH="0" baseline="0" smtClean="0">
            <a:ln>
              <a:noFill/>
            </a:ln>
            <a:solidFill>
              <a:schemeClr val="tx1"/>
            </a:solidFill>
            <a:effectLst/>
            <a:latin typeface="Georgia" panose="02040502050405020303"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template-169</Template>
  <TotalTime>3473</TotalTime>
  <Words>6144</Words>
  <Application>Microsoft Office PowerPoint</Application>
  <PresentationFormat>Personalizzato</PresentationFormat>
  <Paragraphs>776</Paragraphs>
  <Slides>57</Slides>
  <Notes>0</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57</vt:i4>
      </vt:variant>
    </vt:vector>
  </HeadingPairs>
  <TitlesOfParts>
    <vt:vector size="63" baseType="lpstr">
      <vt:lpstr>Arial</vt:lpstr>
      <vt:lpstr>Cambria Math</vt:lpstr>
      <vt:lpstr>Georgia</vt:lpstr>
      <vt:lpstr>Sanskrit Text</vt:lpstr>
      <vt:lpstr>template</vt:lpstr>
      <vt:lpstr>Custom Design</vt:lpstr>
      <vt:lpstr>Elaborato di Ricerca Operativa</vt:lpstr>
      <vt:lpstr>Introduzione</vt:lpstr>
      <vt:lpstr>Definizione del problema</vt:lpstr>
      <vt:lpstr>Dati di input</vt:lpstr>
      <vt:lpstr>Calcolo del punteggio</vt:lpstr>
      <vt:lpstr>Esempio di situazione iniziale</vt:lpstr>
      <vt:lpstr>Esempio di situazione iniziale</vt:lpstr>
      <vt:lpstr>Esempio di situazione iniziale</vt:lpstr>
      <vt:lpstr>Esempio di situazione iniziale</vt:lpstr>
      <vt:lpstr>Definizione delle classi del problema</vt:lpstr>
      <vt:lpstr>Classe “SpaceShip”</vt:lpstr>
      <vt:lpstr>Classe “Container”</vt:lpstr>
      <vt:lpstr>Classe “Planet”</vt:lpstr>
      <vt:lpstr>Classe “Link”</vt:lpstr>
      <vt:lpstr>Lettura del file di input</vt:lpstr>
      <vt:lpstr>Primo rigo</vt:lpstr>
      <vt:lpstr>Secondo rigo</vt:lpstr>
      <vt:lpstr>Righe dei pianeti</vt:lpstr>
      <vt:lpstr>Righe dei collegamenti</vt:lpstr>
      <vt:lpstr>Algoritmo risolutivo del problema</vt:lpstr>
      <vt:lpstr>Prima ipotesi di soluzione</vt:lpstr>
      <vt:lpstr>Prima ipotesi di soluzione</vt:lpstr>
      <vt:lpstr>Prima ipotesi di soluzione</vt:lpstr>
      <vt:lpstr>Prima ipotesi di soluzione</vt:lpstr>
      <vt:lpstr>Il TSP è NP-completo</vt:lpstr>
      <vt:lpstr>Seconda soluzione</vt:lpstr>
      <vt:lpstr>Seconda soluzione - pseudocodice</vt:lpstr>
      <vt:lpstr>Seconda soluzione - codice</vt:lpstr>
      <vt:lpstr>Seconda soluzione - output</vt:lpstr>
      <vt:lpstr>Seconda soluzione - miglioramenti</vt:lpstr>
      <vt:lpstr>Seconda soluzione - miglioramenti</vt:lpstr>
      <vt:lpstr>Seconda soluzione migliorata - Problemi</vt:lpstr>
      <vt:lpstr>Terza soluzione</vt:lpstr>
      <vt:lpstr>Terza soluzione - pseudocodice</vt:lpstr>
      <vt:lpstr>Terza soluzione - pseudocodice</vt:lpstr>
      <vt:lpstr>Terza soluzione - codice</vt:lpstr>
      <vt:lpstr>Terza soluzione - codice</vt:lpstr>
      <vt:lpstr>Terza soluzione - output</vt:lpstr>
      <vt:lpstr>Terza soluzione - Problemi</vt:lpstr>
      <vt:lpstr>Terza soluzione - Problemi</vt:lpstr>
      <vt:lpstr>Terza soluzione - Miglioramenti</vt:lpstr>
      <vt:lpstr>Terza soluzione - Miglioramenti</vt:lpstr>
      <vt:lpstr>Terza soluzione - Miglioramenti</vt:lpstr>
      <vt:lpstr>Terza soluzione - Funzionamento</vt:lpstr>
      <vt:lpstr>Terza soluzione - Funzionamento</vt:lpstr>
      <vt:lpstr>Terza soluzione - Funzionamento</vt:lpstr>
      <vt:lpstr>Confronto tra soluzioni</vt:lpstr>
      <vt:lpstr>Confronto tra soluzioni</vt:lpstr>
      <vt:lpstr>Euristica di ricerca locale</vt:lpstr>
      <vt:lpstr>Euristica di ricerca locale</vt:lpstr>
      <vt:lpstr>Euristica di ricerca locale</vt:lpstr>
      <vt:lpstr>Euristica tabu search</vt:lpstr>
      <vt:lpstr>Euristica tabu search</vt:lpstr>
      <vt:lpstr>Euristica tabu search</vt:lpstr>
      <vt:lpstr>Euristica tabu search</vt:lpstr>
      <vt:lpstr>Circuito Sub-Hamiltoniano</vt:lpstr>
      <vt:lpstr>Circuito Sub-Hamiltoniano</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DOMENICO BENFENATI</dc:creator>
  <cp:lastModifiedBy>DOMENICO BENFENATI</cp:lastModifiedBy>
  <cp:revision>141</cp:revision>
  <dcterms:created xsi:type="dcterms:W3CDTF">2021-06-29T09:32:50Z</dcterms:created>
  <dcterms:modified xsi:type="dcterms:W3CDTF">2021-07-07T15:24:33Z</dcterms:modified>
</cp:coreProperties>
</file>