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4B107-52FC-414A-BF20-9D3516BE6615}" v="4" dt="2024-03-28T04:51:02.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EC44B107-52FC-414A-BF20-9D3516BE6615}"/>
    <pc:docChg chg="custSel modSld">
      <pc:chgData name="Ramakrishnan Iyer" userId="35338ba7-0f31-4884-a0c1-7970f376bc75" providerId="ADAL" clId="{EC44B107-52FC-414A-BF20-9D3516BE6615}" dt="2024-03-28T05:52:13.883" v="45" actId="6549"/>
      <pc:docMkLst>
        <pc:docMk/>
      </pc:docMkLst>
      <pc:sldChg chg="modSp mod">
        <pc:chgData name="Ramakrishnan Iyer" userId="35338ba7-0f31-4884-a0c1-7970f376bc75" providerId="ADAL" clId="{EC44B107-52FC-414A-BF20-9D3516BE6615}" dt="2024-03-28T03:51:42.175" v="5" actId="403"/>
        <pc:sldMkLst>
          <pc:docMk/>
          <pc:sldMk cId="1520373270" sldId="256"/>
        </pc:sldMkLst>
        <pc:spChg chg="mod">
          <ac:chgData name="Ramakrishnan Iyer" userId="35338ba7-0f31-4884-a0c1-7970f376bc75" providerId="ADAL" clId="{EC44B107-52FC-414A-BF20-9D3516BE6615}" dt="2024-03-28T03:51:42.175" v="5" actId="403"/>
          <ac:spMkLst>
            <pc:docMk/>
            <pc:sldMk cId="1520373270" sldId="256"/>
            <ac:spMk id="2" creationId="{00000000-0000-0000-0000-000000000000}"/>
          </ac:spMkLst>
        </pc:spChg>
      </pc:sldChg>
      <pc:sldChg chg="modSp mod">
        <pc:chgData name="Ramakrishnan Iyer" userId="35338ba7-0f31-4884-a0c1-7970f376bc75" providerId="ADAL" clId="{EC44B107-52FC-414A-BF20-9D3516BE6615}" dt="2024-03-28T04:07:53.514" v="10" actId="6549"/>
        <pc:sldMkLst>
          <pc:docMk/>
          <pc:sldMk cId="647242195" sldId="261"/>
        </pc:sldMkLst>
        <pc:spChg chg="mod">
          <ac:chgData name="Ramakrishnan Iyer" userId="35338ba7-0f31-4884-a0c1-7970f376bc75" providerId="ADAL" clId="{EC44B107-52FC-414A-BF20-9D3516BE6615}" dt="2024-03-28T04:07:53.514" v="10" actId="6549"/>
          <ac:spMkLst>
            <pc:docMk/>
            <pc:sldMk cId="647242195" sldId="261"/>
            <ac:spMk id="3" creationId="{00000000-0000-0000-0000-000000000000}"/>
          </ac:spMkLst>
        </pc:spChg>
      </pc:sldChg>
      <pc:sldChg chg="addSp delSp modSp mod">
        <pc:chgData name="Ramakrishnan Iyer" userId="35338ba7-0f31-4884-a0c1-7970f376bc75" providerId="ADAL" clId="{EC44B107-52FC-414A-BF20-9D3516BE6615}" dt="2024-03-28T05:52:13.883" v="45" actId="6549"/>
        <pc:sldMkLst>
          <pc:docMk/>
          <pc:sldMk cId="425983855" sldId="263"/>
        </pc:sldMkLst>
        <pc:spChg chg="add del mod">
          <ac:chgData name="Ramakrishnan Iyer" userId="35338ba7-0f31-4884-a0c1-7970f376bc75" providerId="ADAL" clId="{EC44B107-52FC-414A-BF20-9D3516BE6615}" dt="2024-03-28T04:55:25.520" v="16" actId="478"/>
          <ac:spMkLst>
            <pc:docMk/>
            <pc:sldMk cId="425983855" sldId="263"/>
            <ac:spMk id="4" creationId="{289A1D29-5778-8F01-4022-852BB9882122}"/>
          </ac:spMkLst>
        </pc:spChg>
        <pc:spChg chg="mod">
          <ac:chgData name="Ramakrishnan Iyer" userId="35338ba7-0f31-4884-a0c1-7970f376bc75" providerId="ADAL" clId="{EC44B107-52FC-414A-BF20-9D3516BE6615}" dt="2024-03-28T05:52:13.883" v="45" actId="6549"/>
          <ac:spMkLst>
            <pc:docMk/>
            <pc:sldMk cId="425983855" sldId="263"/>
            <ac:spMk id="8" creationId="{00000000-0000-0000-0000-000000000000}"/>
          </ac:spMkLst>
        </pc:spChg>
        <pc:graphicFrameChg chg="del mod">
          <ac:chgData name="Ramakrishnan Iyer" userId="35338ba7-0f31-4884-a0c1-7970f376bc75" providerId="ADAL" clId="{EC44B107-52FC-414A-BF20-9D3516BE6615}" dt="2024-03-28T04:54:48.595" v="12" actId="478"/>
          <ac:graphicFrameMkLst>
            <pc:docMk/>
            <pc:sldMk cId="425983855" sldId="263"/>
            <ac:graphicFrameMk id="7"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47CBDC-DEEE-4E25-B0FB-BCDFB1BCB0CD}"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226368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47CBDC-DEEE-4E25-B0FB-BCDFB1BCB0CD}"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236780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47CBDC-DEEE-4E25-B0FB-BCDFB1BCB0CD}"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238849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47CBDC-DEEE-4E25-B0FB-BCDFB1BCB0CD}"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74132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47CBDC-DEEE-4E25-B0FB-BCDFB1BCB0CD}"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372771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47CBDC-DEEE-4E25-B0FB-BCDFB1BCB0CD}"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182586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47CBDC-DEEE-4E25-B0FB-BCDFB1BCB0CD}"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219197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47CBDC-DEEE-4E25-B0FB-BCDFB1BCB0CD}"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154466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7CBDC-DEEE-4E25-B0FB-BCDFB1BCB0CD}"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350828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7CBDC-DEEE-4E25-B0FB-BCDFB1BCB0CD}"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292269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7CBDC-DEEE-4E25-B0FB-BCDFB1BCB0CD}"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64AE55-88D6-46E2-8BE2-E4DC8071442C}" type="slidenum">
              <a:rPr lang="en-US" smtClean="0"/>
              <a:t>‹#›</a:t>
            </a:fld>
            <a:endParaRPr lang="en-US"/>
          </a:p>
        </p:txBody>
      </p:sp>
    </p:spTree>
    <p:extLst>
      <p:ext uri="{BB962C8B-B14F-4D97-AF65-F5344CB8AC3E}">
        <p14:creationId xmlns:p14="http://schemas.microsoft.com/office/powerpoint/2010/main" val="9902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7CBDC-DEEE-4E25-B0FB-BCDFB1BCB0CD}" type="datetimeFigureOut">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4AE55-88D6-46E2-8BE2-E4DC8071442C}" type="slidenum">
              <a:rPr lang="en-US" smtClean="0"/>
              <a:t>‹#›</a:t>
            </a:fld>
            <a:endParaRPr lang="en-US"/>
          </a:p>
        </p:txBody>
      </p:sp>
    </p:spTree>
    <p:extLst>
      <p:ext uri="{BB962C8B-B14F-4D97-AF65-F5344CB8AC3E}">
        <p14:creationId xmlns:p14="http://schemas.microsoft.com/office/powerpoint/2010/main" val="233921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python/python_ml_linear_regression.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python/python_ml_logistic_regression.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python/python_ml_knn.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Implementation of Linear Regression, Logistic regression, KNN- classification.</a:t>
            </a:r>
          </a:p>
        </p:txBody>
      </p:sp>
      <p:sp>
        <p:nvSpPr>
          <p:cNvPr id="3" name="Subtitle 2"/>
          <p:cNvSpPr>
            <a:spLocks noGrp="1"/>
          </p:cNvSpPr>
          <p:nvPr>
            <p:ph type="subTitle" idx="1"/>
          </p:nvPr>
        </p:nvSpPr>
        <p:spPr/>
        <p:txBody>
          <a:bodyPr/>
          <a:lstStyle/>
          <a:p>
            <a:r>
              <a:rPr lang="en-US" dirty="0"/>
              <a:t>Practical 3</a:t>
            </a:r>
          </a:p>
        </p:txBody>
      </p:sp>
    </p:spTree>
    <p:extLst>
      <p:ext uri="{BB962C8B-B14F-4D97-AF65-F5344CB8AC3E}">
        <p14:creationId xmlns:p14="http://schemas.microsoft.com/office/powerpoint/2010/main" val="152037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11" y="268874"/>
            <a:ext cx="10515600" cy="924660"/>
          </a:xfrm>
        </p:spPr>
        <p:txBody>
          <a:bodyPr>
            <a:normAutofit fontScale="90000"/>
          </a:bodyPr>
          <a:lstStyle/>
          <a:p>
            <a:r>
              <a:rPr lang="en-US" dirty="0"/>
              <a:t>Machine Learning - Linear Regression Example</a:t>
            </a:r>
          </a:p>
        </p:txBody>
      </p:sp>
      <p:sp>
        <p:nvSpPr>
          <p:cNvPr id="3" name="Content Placeholder 2"/>
          <p:cNvSpPr>
            <a:spLocks noGrp="1"/>
          </p:cNvSpPr>
          <p:nvPr>
            <p:ph idx="1"/>
          </p:nvPr>
        </p:nvSpPr>
        <p:spPr>
          <a:xfrm>
            <a:off x="482065" y="1363612"/>
            <a:ext cx="11135628" cy="4351338"/>
          </a:xfrm>
        </p:spPr>
        <p:txBody>
          <a:bodyPr/>
          <a:lstStyle/>
          <a:p>
            <a:r>
              <a:rPr lang="en-US" dirty="0"/>
              <a:t>For examples Refer </a:t>
            </a:r>
            <a:r>
              <a:rPr lang="en-US" dirty="0">
                <a:hlinkClick r:id="rId2"/>
              </a:rPr>
              <a:t>https://www.w3schools.com/python/python_ml_linear_regression.asp</a:t>
            </a:r>
            <a:endParaRPr lang="en-US" dirty="0"/>
          </a:p>
          <a:p>
            <a:endParaRPr lang="en-US" dirty="0"/>
          </a:p>
        </p:txBody>
      </p:sp>
    </p:spTree>
    <p:extLst>
      <p:ext uri="{BB962C8B-B14F-4D97-AF65-F5344CB8AC3E}">
        <p14:creationId xmlns:p14="http://schemas.microsoft.com/office/powerpoint/2010/main" val="107358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61" y="307373"/>
            <a:ext cx="10515600" cy="847659"/>
          </a:xfrm>
        </p:spPr>
        <p:txBody>
          <a:bodyPr/>
          <a:lstStyle/>
          <a:p>
            <a:r>
              <a:rPr lang="en-US" dirty="0"/>
              <a:t>Linear Regression Exercise</a:t>
            </a:r>
            <a:endParaRPr lang="en-IN" dirty="0"/>
          </a:p>
        </p:txBody>
      </p:sp>
      <p:sp>
        <p:nvSpPr>
          <p:cNvPr id="3" name="Content Placeholder 2"/>
          <p:cNvSpPr>
            <a:spLocks noGrp="1"/>
          </p:cNvSpPr>
          <p:nvPr>
            <p:ph idx="1"/>
          </p:nvPr>
        </p:nvSpPr>
        <p:spPr>
          <a:xfrm>
            <a:off x="462815" y="1421363"/>
            <a:ext cx="8151796" cy="4351338"/>
          </a:xfrm>
        </p:spPr>
        <p:txBody>
          <a:bodyPr/>
          <a:lstStyle/>
          <a:p>
            <a:pPr marL="0" indent="0">
              <a:buNone/>
            </a:pPr>
            <a:r>
              <a:rPr lang="en-US" dirty="0"/>
              <a:t>Please find the input on the right</a:t>
            </a:r>
            <a:br>
              <a:rPr lang="en-US" dirty="0"/>
            </a:br>
            <a:r>
              <a:rPr lang="en-US" dirty="0"/>
              <a:t>Use x = for all weight on the right and y = for Height</a:t>
            </a:r>
          </a:p>
          <a:p>
            <a:pPr marL="514350" indent="-514350">
              <a:buFont typeface="+mj-lt"/>
              <a:buAutoNum type="arabicPeriod"/>
            </a:pPr>
            <a:r>
              <a:rPr lang="en-US" dirty="0"/>
              <a:t>Draw a scatter plot using </a:t>
            </a:r>
            <a:r>
              <a:rPr lang="en-US" dirty="0" err="1"/>
              <a:t>matplotlib.pyplot</a:t>
            </a:r>
            <a:endParaRPr lang="en-US" dirty="0"/>
          </a:p>
          <a:p>
            <a:pPr marL="514350" indent="-514350">
              <a:buFont typeface="+mj-lt"/>
              <a:buAutoNum type="arabicPeriod"/>
            </a:pPr>
            <a:r>
              <a:rPr lang="en-US" dirty="0"/>
              <a:t>Import </a:t>
            </a:r>
            <a:r>
              <a:rPr lang="en-US" dirty="0" err="1"/>
              <a:t>scipy</a:t>
            </a:r>
            <a:r>
              <a:rPr lang="en-US" dirty="0"/>
              <a:t> and draw the line of Linear Regression</a:t>
            </a:r>
          </a:p>
          <a:p>
            <a:pPr marL="514350" indent="-514350">
              <a:buFont typeface="+mj-lt"/>
              <a:buAutoNum type="arabicPeriod"/>
            </a:pPr>
            <a:r>
              <a:rPr lang="en-US" dirty="0"/>
              <a:t>Predict the  height of the person with weight as 76</a:t>
            </a:r>
          </a:p>
        </p:txBody>
      </p:sp>
      <p:graphicFrame>
        <p:nvGraphicFramePr>
          <p:cNvPr id="4" name="Table 3"/>
          <p:cNvGraphicFramePr>
            <a:graphicFrameLocks noGrp="1"/>
          </p:cNvGraphicFramePr>
          <p:nvPr>
            <p:extLst>
              <p:ext uri="{D42A27DB-BD31-4B8C-83A1-F6EECF244321}">
                <p14:modId xmlns:p14="http://schemas.microsoft.com/office/powerpoint/2010/main" val="462333538"/>
              </p:ext>
            </p:extLst>
          </p:nvPr>
        </p:nvGraphicFramePr>
        <p:xfrm>
          <a:off x="9606010" y="1155032"/>
          <a:ext cx="1876928" cy="4148496"/>
        </p:xfrm>
        <a:graphic>
          <a:graphicData uri="http://schemas.openxmlformats.org/drawingml/2006/table">
            <a:tbl>
              <a:tblPr>
                <a:tableStyleId>{5C22544A-7EE6-4342-B048-85BDC9FD1C3A}</a:tableStyleId>
              </a:tblPr>
              <a:tblGrid>
                <a:gridCol w="938464">
                  <a:extLst>
                    <a:ext uri="{9D8B030D-6E8A-4147-A177-3AD203B41FA5}">
                      <a16:colId xmlns:a16="http://schemas.microsoft.com/office/drawing/2014/main" val="2319214031"/>
                    </a:ext>
                  </a:extLst>
                </a:gridCol>
                <a:gridCol w="938464">
                  <a:extLst>
                    <a:ext uri="{9D8B030D-6E8A-4147-A177-3AD203B41FA5}">
                      <a16:colId xmlns:a16="http://schemas.microsoft.com/office/drawing/2014/main" val="1847748091"/>
                    </a:ext>
                  </a:extLst>
                </a:gridCol>
              </a:tblGrid>
              <a:tr h="377136">
                <a:tc>
                  <a:txBody>
                    <a:bodyPr/>
                    <a:lstStyle/>
                    <a:p>
                      <a:pPr algn="l" fontAlgn="b"/>
                      <a:r>
                        <a:rPr lang="en-IN" sz="1800" u="none" strike="noStrike" dirty="0">
                          <a:effectLst/>
                        </a:rPr>
                        <a:t>Weight</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dirty="0">
                          <a:effectLst/>
                        </a:rPr>
                        <a:t>Height</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634259"/>
                  </a:ext>
                </a:extLst>
              </a:tr>
              <a:tr h="377136">
                <a:tc>
                  <a:txBody>
                    <a:bodyPr/>
                    <a:lstStyle/>
                    <a:p>
                      <a:pPr algn="r" fontAlgn="b"/>
                      <a:r>
                        <a:rPr lang="en-IN" sz="1800" u="none" strike="noStrike">
                          <a:effectLst/>
                        </a:rPr>
                        <a:t>63</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151</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6152864"/>
                  </a:ext>
                </a:extLst>
              </a:tr>
              <a:tr h="377136">
                <a:tc>
                  <a:txBody>
                    <a:bodyPr/>
                    <a:lstStyle/>
                    <a:p>
                      <a:pPr algn="r" fontAlgn="b"/>
                      <a:r>
                        <a:rPr lang="en-IN" sz="1800" u="none" strike="noStrike">
                          <a:effectLst/>
                        </a:rPr>
                        <a:t>81</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174</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6075392"/>
                  </a:ext>
                </a:extLst>
              </a:tr>
              <a:tr h="377136">
                <a:tc>
                  <a:txBody>
                    <a:bodyPr/>
                    <a:lstStyle/>
                    <a:p>
                      <a:pPr algn="r" fontAlgn="b"/>
                      <a:r>
                        <a:rPr lang="en-IN" sz="1800" u="none" strike="noStrike" dirty="0">
                          <a:effectLst/>
                        </a:rPr>
                        <a:t>56</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138</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1524404"/>
                  </a:ext>
                </a:extLst>
              </a:tr>
              <a:tr h="377136">
                <a:tc>
                  <a:txBody>
                    <a:bodyPr/>
                    <a:lstStyle/>
                    <a:p>
                      <a:pPr algn="r" fontAlgn="b"/>
                      <a:r>
                        <a:rPr lang="en-IN" sz="1800" u="none" strike="noStrike" dirty="0">
                          <a:effectLst/>
                        </a:rPr>
                        <a:t>91</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186</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0797376"/>
                  </a:ext>
                </a:extLst>
              </a:tr>
              <a:tr h="377136">
                <a:tc>
                  <a:txBody>
                    <a:bodyPr/>
                    <a:lstStyle/>
                    <a:p>
                      <a:pPr algn="r" fontAlgn="b"/>
                      <a:r>
                        <a:rPr lang="en-IN" sz="1800" u="none" strike="noStrike" dirty="0">
                          <a:effectLst/>
                        </a:rPr>
                        <a:t>47</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128</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937393"/>
                  </a:ext>
                </a:extLst>
              </a:tr>
              <a:tr h="377136">
                <a:tc>
                  <a:txBody>
                    <a:bodyPr/>
                    <a:lstStyle/>
                    <a:p>
                      <a:pPr algn="r" fontAlgn="b"/>
                      <a:r>
                        <a:rPr lang="en-IN" sz="1800" u="none" strike="noStrike" dirty="0">
                          <a:effectLst/>
                        </a:rPr>
                        <a:t>57</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136</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5292119"/>
                  </a:ext>
                </a:extLst>
              </a:tr>
              <a:tr h="377136">
                <a:tc>
                  <a:txBody>
                    <a:bodyPr/>
                    <a:lstStyle/>
                    <a:p>
                      <a:pPr algn="r" fontAlgn="b"/>
                      <a:r>
                        <a:rPr lang="en-IN" sz="1800" u="none" strike="noStrike" dirty="0">
                          <a:effectLst/>
                        </a:rPr>
                        <a:t>76</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179</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1300999"/>
                  </a:ext>
                </a:extLst>
              </a:tr>
              <a:tr h="377136">
                <a:tc>
                  <a:txBody>
                    <a:bodyPr/>
                    <a:lstStyle/>
                    <a:p>
                      <a:pPr algn="r" fontAlgn="b"/>
                      <a:r>
                        <a:rPr lang="en-IN" sz="1800" u="none" strike="noStrike" dirty="0">
                          <a:effectLst/>
                        </a:rPr>
                        <a:t>72</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163</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2764429"/>
                  </a:ext>
                </a:extLst>
              </a:tr>
              <a:tr h="377136">
                <a:tc>
                  <a:txBody>
                    <a:bodyPr/>
                    <a:lstStyle/>
                    <a:p>
                      <a:pPr algn="r" fontAlgn="b"/>
                      <a:r>
                        <a:rPr lang="en-IN" sz="1800" u="none" strike="noStrike" dirty="0">
                          <a:effectLst/>
                        </a:rPr>
                        <a:t>62</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152</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0217385"/>
                  </a:ext>
                </a:extLst>
              </a:tr>
              <a:tr h="377136">
                <a:tc>
                  <a:txBody>
                    <a:bodyPr/>
                    <a:lstStyle/>
                    <a:p>
                      <a:pPr algn="r" fontAlgn="b"/>
                      <a:r>
                        <a:rPr lang="en-IN" sz="1800" u="none" strike="noStrike" dirty="0">
                          <a:effectLst/>
                        </a:rPr>
                        <a:t>48</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131</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1381947"/>
                  </a:ext>
                </a:extLst>
              </a:tr>
            </a:tbl>
          </a:graphicData>
        </a:graphic>
      </p:graphicFrame>
    </p:spTree>
    <p:extLst>
      <p:ext uri="{BB962C8B-B14F-4D97-AF65-F5344CB8AC3E}">
        <p14:creationId xmlns:p14="http://schemas.microsoft.com/office/powerpoint/2010/main" val="84476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11" y="268874"/>
            <a:ext cx="10515600" cy="924660"/>
          </a:xfrm>
        </p:spPr>
        <p:txBody>
          <a:bodyPr>
            <a:normAutofit fontScale="90000"/>
          </a:bodyPr>
          <a:lstStyle/>
          <a:p>
            <a:r>
              <a:rPr lang="en-US" dirty="0"/>
              <a:t>Machine Learning - Logistic Regression Example</a:t>
            </a:r>
          </a:p>
        </p:txBody>
      </p:sp>
      <p:sp>
        <p:nvSpPr>
          <p:cNvPr id="3" name="Content Placeholder 2"/>
          <p:cNvSpPr>
            <a:spLocks noGrp="1"/>
          </p:cNvSpPr>
          <p:nvPr>
            <p:ph idx="1"/>
          </p:nvPr>
        </p:nvSpPr>
        <p:spPr>
          <a:xfrm>
            <a:off x="482065" y="1363612"/>
            <a:ext cx="11135628" cy="4351338"/>
          </a:xfrm>
        </p:spPr>
        <p:txBody>
          <a:bodyPr/>
          <a:lstStyle/>
          <a:p>
            <a:r>
              <a:rPr lang="en-US" dirty="0"/>
              <a:t>For examples Refer </a:t>
            </a:r>
            <a:r>
              <a:rPr lang="en-US" dirty="0">
                <a:hlinkClick r:id="rId2"/>
              </a:rPr>
              <a:t>https://www.w3schools.com/python/python_ml_logistic_regression.asp</a:t>
            </a:r>
            <a:endParaRPr lang="en-US" dirty="0"/>
          </a:p>
          <a:p>
            <a:endParaRPr lang="en-US" dirty="0"/>
          </a:p>
          <a:p>
            <a:endParaRPr lang="en-US" dirty="0"/>
          </a:p>
        </p:txBody>
      </p:sp>
    </p:spTree>
    <p:extLst>
      <p:ext uri="{BB962C8B-B14F-4D97-AF65-F5344CB8AC3E}">
        <p14:creationId xmlns:p14="http://schemas.microsoft.com/office/powerpoint/2010/main" val="341205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62" y="249623"/>
            <a:ext cx="10515600" cy="895784"/>
          </a:xfrm>
        </p:spPr>
        <p:txBody>
          <a:bodyPr/>
          <a:lstStyle/>
          <a:p>
            <a:r>
              <a:rPr lang="en-US" dirty="0"/>
              <a:t>Logistic regression exercise</a:t>
            </a:r>
          </a:p>
        </p:txBody>
      </p:sp>
      <p:sp>
        <p:nvSpPr>
          <p:cNvPr id="3" name="Content Placeholder 2"/>
          <p:cNvSpPr>
            <a:spLocks noGrp="1"/>
          </p:cNvSpPr>
          <p:nvPr>
            <p:ph idx="1"/>
          </p:nvPr>
        </p:nvSpPr>
        <p:spPr>
          <a:xfrm>
            <a:off x="97055" y="1296236"/>
            <a:ext cx="10515600" cy="4351338"/>
          </a:xfrm>
        </p:spPr>
        <p:txBody>
          <a:bodyPr>
            <a:normAutofit fontScale="85000" lnSpcReduction="20000"/>
          </a:bodyPr>
          <a:lstStyle/>
          <a:p>
            <a:r>
              <a:rPr lang="en-US" dirty="0"/>
              <a:t>In this part of the exercise, you will build a logistic regression model to predict whether a student gets admitted into a university. Suppose that you are the administrator of a university department and you want to determine each applicant’s chance of admission based on their results on two exams. You have historical data from previous applicants that you can use as a training set for logistic regression. For each training example, you have the applicant’s scores on two exams and the admissions decision. Your task is to build a classification model that estimates an applicant’s probability of admission based the scores from those two exams.</a:t>
            </a:r>
          </a:p>
          <a:p>
            <a:r>
              <a:rPr lang="en-US" dirty="0"/>
              <a:t>For a student with scores 45 and 85, predict an admission probability</a:t>
            </a:r>
          </a:p>
          <a:p>
            <a:r>
              <a:rPr lang="en-US" dirty="0"/>
              <a:t>To read from txt file use this code</a:t>
            </a:r>
          </a:p>
          <a:p>
            <a:pPr lvl="1"/>
            <a:r>
              <a:rPr lang="en-US" dirty="0"/>
              <a:t>import pandas as </a:t>
            </a:r>
            <a:r>
              <a:rPr lang="en-US" dirty="0" err="1"/>
              <a:t>pd</a:t>
            </a:r>
            <a:endParaRPr lang="en-US" dirty="0"/>
          </a:p>
          <a:p>
            <a:pPr lvl="1"/>
            <a:r>
              <a:rPr lang="en-US" dirty="0" err="1"/>
              <a:t>df</a:t>
            </a:r>
            <a:r>
              <a:rPr lang="en-US" dirty="0"/>
              <a:t> = </a:t>
            </a:r>
            <a:r>
              <a:rPr lang="en-US" dirty="0" err="1"/>
              <a:t>pd.read_csv</a:t>
            </a:r>
            <a:r>
              <a:rPr lang="en-US" dirty="0"/>
              <a:t>('ex2data1.txt', </a:t>
            </a:r>
            <a:r>
              <a:rPr lang="en-US" dirty="0" err="1"/>
              <a:t>sep</a:t>
            </a:r>
            <a:r>
              <a:rPr lang="en-US" dirty="0"/>
              <a:t>=',', header=None)</a:t>
            </a:r>
          </a:p>
          <a:p>
            <a:pPr lvl="1"/>
            <a:r>
              <a:rPr lang="en-US" dirty="0" err="1"/>
              <a:t>df.columns</a:t>
            </a:r>
            <a:r>
              <a:rPr lang="en-US" dirty="0"/>
              <a:t> = ['exam_score_1', 'exam_score_2', 'label']</a:t>
            </a:r>
          </a:p>
        </p:txBody>
      </p:sp>
      <p:graphicFrame>
        <p:nvGraphicFramePr>
          <p:cNvPr id="4" name="Object 3"/>
          <p:cNvGraphicFramePr>
            <a:graphicFrameLocks noChangeAspect="1"/>
          </p:cNvGraphicFramePr>
          <p:nvPr>
            <p:extLst>
              <p:ext uri="{D42A27DB-BD31-4B8C-83A1-F6EECF244321}">
                <p14:modId xmlns:p14="http://schemas.microsoft.com/office/powerpoint/2010/main" val="1196448836"/>
              </p:ext>
            </p:extLst>
          </p:nvPr>
        </p:nvGraphicFramePr>
        <p:xfrm>
          <a:off x="10847388" y="1852613"/>
          <a:ext cx="771525" cy="514350"/>
        </p:xfrm>
        <a:graphic>
          <a:graphicData uri="http://schemas.openxmlformats.org/presentationml/2006/ole">
            <mc:AlternateContent xmlns:mc="http://schemas.openxmlformats.org/markup-compatibility/2006">
              <mc:Choice xmlns:v="urn:schemas-microsoft-com:vml" Requires="v">
                <p:oleObj name="Packager Shell Object" showAsIcon="1" r:id="rId2" imgW="771525" imgH="514350" progId="Package">
                  <p:embed/>
                </p:oleObj>
              </mc:Choice>
              <mc:Fallback>
                <p:oleObj name="Packager Shell Object" showAsIcon="1" r:id="rId2" imgW="771525" imgH="514350" progId="Package">
                  <p:embed/>
                  <p:pic>
                    <p:nvPicPr>
                      <p:cNvPr id="4" name="Object 3"/>
                      <p:cNvPicPr/>
                      <p:nvPr/>
                    </p:nvPicPr>
                    <p:blipFill>
                      <a:blip r:embed="rId3"/>
                      <a:stretch>
                        <a:fillRect/>
                      </a:stretch>
                    </p:blipFill>
                    <p:spPr>
                      <a:xfrm>
                        <a:off x="10847388" y="1852613"/>
                        <a:ext cx="771525" cy="514350"/>
                      </a:xfrm>
                      <a:prstGeom prst="rect">
                        <a:avLst/>
                      </a:prstGeom>
                    </p:spPr>
                  </p:pic>
                </p:oleObj>
              </mc:Fallback>
            </mc:AlternateContent>
          </a:graphicData>
        </a:graphic>
      </p:graphicFrame>
    </p:spTree>
    <p:extLst>
      <p:ext uri="{BB962C8B-B14F-4D97-AF65-F5344CB8AC3E}">
        <p14:creationId xmlns:p14="http://schemas.microsoft.com/office/powerpoint/2010/main" val="64724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11" y="268874"/>
            <a:ext cx="10515600" cy="924660"/>
          </a:xfrm>
        </p:spPr>
        <p:txBody>
          <a:bodyPr>
            <a:normAutofit/>
          </a:bodyPr>
          <a:lstStyle/>
          <a:p>
            <a:r>
              <a:rPr lang="en-US" dirty="0"/>
              <a:t>Machine Learning – KNN algorithm example</a:t>
            </a:r>
          </a:p>
        </p:txBody>
      </p:sp>
      <p:sp>
        <p:nvSpPr>
          <p:cNvPr id="3" name="Content Placeholder 2"/>
          <p:cNvSpPr>
            <a:spLocks noGrp="1"/>
          </p:cNvSpPr>
          <p:nvPr>
            <p:ph idx="1"/>
          </p:nvPr>
        </p:nvSpPr>
        <p:spPr>
          <a:xfrm>
            <a:off x="482065" y="1363612"/>
            <a:ext cx="11135628" cy="4351338"/>
          </a:xfrm>
        </p:spPr>
        <p:txBody>
          <a:bodyPr/>
          <a:lstStyle/>
          <a:p>
            <a:r>
              <a:rPr lang="en-US" dirty="0"/>
              <a:t>For examples Refer </a:t>
            </a:r>
            <a:r>
              <a:rPr lang="en-US" dirty="0">
                <a:hlinkClick r:id="rId2"/>
              </a:rPr>
              <a:t>https://www.w3schools.com/python/python_ml_knn.asp</a:t>
            </a:r>
            <a:endParaRPr lang="en-US" dirty="0"/>
          </a:p>
          <a:p>
            <a:endParaRPr lang="en-US" dirty="0"/>
          </a:p>
          <a:p>
            <a:endParaRPr lang="en-US" dirty="0"/>
          </a:p>
        </p:txBody>
      </p:sp>
    </p:spTree>
    <p:extLst>
      <p:ext uri="{BB962C8B-B14F-4D97-AF65-F5344CB8AC3E}">
        <p14:creationId xmlns:p14="http://schemas.microsoft.com/office/powerpoint/2010/main" val="247104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1" y="336249"/>
            <a:ext cx="10515600" cy="1325563"/>
          </a:xfrm>
        </p:spPr>
        <p:txBody>
          <a:bodyPr/>
          <a:lstStyle/>
          <a:p>
            <a:r>
              <a:rPr lang="en-US" dirty="0"/>
              <a:t>KNN algorithm exercise</a:t>
            </a:r>
          </a:p>
        </p:txBody>
      </p:sp>
      <p:sp>
        <p:nvSpPr>
          <p:cNvPr id="8" name="Content Placeholder 2"/>
          <p:cNvSpPr txBox="1">
            <a:spLocks/>
          </p:cNvSpPr>
          <p:nvPr/>
        </p:nvSpPr>
        <p:spPr>
          <a:xfrm>
            <a:off x="164432" y="186412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this part of the exercise, you have a data on income vs spending. (</a:t>
            </a:r>
            <a:r>
              <a:rPr lang="en-US" dirty="0" err="1"/>
              <a:t>KMeans</a:t>
            </a:r>
            <a:r>
              <a:rPr lang="en-US" dirty="0"/>
              <a:t> Dataset.csv attached in email)</a:t>
            </a:r>
          </a:p>
          <a:p>
            <a:r>
              <a:rPr lang="en-US"/>
              <a:t>Using </a:t>
            </a:r>
            <a:r>
              <a:rPr lang="en-US" dirty="0"/>
              <a:t>this data, with KNN algorithm predict the spend for an income of 202</a:t>
            </a:r>
          </a:p>
        </p:txBody>
      </p:sp>
    </p:spTree>
    <p:extLst>
      <p:ext uri="{BB962C8B-B14F-4D97-AF65-F5344CB8AC3E}">
        <p14:creationId xmlns:p14="http://schemas.microsoft.com/office/powerpoint/2010/main" val="42598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390</Words>
  <Application>Microsoft Office PowerPoint</Application>
  <PresentationFormat>Widescreen</PresentationFormat>
  <Paragraphs>45</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Calibri</vt:lpstr>
      <vt:lpstr>Calibri Light</vt:lpstr>
      <vt:lpstr>Office Theme</vt:lpstr>
      <vt:lpstr>Packager Shell Object</vt:lpstr>
      <vt:lpstr>Implementation of Linear Regression, Logistic regression, KNN- classification.</vt:lpstr>
      <vt:lpstr>Machine Learning - Linear Regression Example</vt:lpstr>
      <vt:lpstr>Linear Regression Exercise</vt:lpstr>
      <vt:lpstr>Machine Learning - Logistic Regression Example</vt:lpstr>
      <vt:lpstr>Logistic regression exercise</vt:lpstr>
      <vt:lpstr>Machine Learning – KNN algorithm example</vt:lpstr>
      <vt:lpstr>KNN algorithm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Linear Regression, Logistic regression, KNN- classification.</dc:title>
  <dc:creator>Ramakrishnan Iyer</dc:creator>
  <cp:lastModifiedBy>Ramakrishnan Iyer</cp:lastModifiedBy>
  <cp:revision>7</cp:revision>
  <dcterms:created xsi:type="dcterms:W3CDTF">2024-03-22T05:28:26Z</dcterms:created>
  <dcterms:modified xsi:type="dcterms:W3CDTF">2024-03-28T05:52:16Z</dcterms:modified>
</cp:coreProperties>
</file>