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7" r:id="rId5"/>
    <p:sldId id="259" r:id="rId6"/>
    <p:sldId id="260" r:id="rId7"/>
    <p:sldId id="261" r:id="rId8"/>
    <p:sldId id="262" r:id="rId9"/>
    <p:sldId id="266" r:id="rId10"/>
    <p:sldId id="264" r:id="rId11"/>
    <p:sldId id="268"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4FE237-9883-4ABD-AE9A-D6753A791D2C}" v="7" dt="2024-03-27T11:12:13.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6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krishnan Iyer" userId="35338ba7-0f31-4884-a0c1-7970f376bc75" providerId="ADAL" clId="{4D4FE237-9883-4ABD-AE9A-D6753A791D2C}"/>
    <pc:docChg chg="custSel addSld delSld modSld">
      <pc:chgData name="Ramakrishnan Iyer" userId="35338ba7-0f31-4884-a0c1-7970f376bc75" providerId="ADAL" clId="{4D4FE237-9883-4ABD-AE9A-D6753A791D2C}" dt="2024-04-03T10:18:47.893" v="406" actId="14100"/>
      <pc:docMkLst>
        <pc:docMk/>
      </pc:docMkLst>
      <pc:sldChg chg="modSp mod">
        <pc:chgData name="Ramakrishnan Iyer" userId="35338ba7-0f31-4884-a0c1-7970f376bc75" providerId="ADAL" clId="{4D4FE237-9883-4ABD-AE9A-D6753A791D2C}" dt="2024-04-03T10:18:47.893" v="406" actId="14100"/>
        <pc:sldMkLst>
          <pc:docMk/>
          <pc:sldMk cId="3714625151" sldId="258"/>
        </pc:sldMkLst>
        <pc:spChg chg="mod">
          <ac:chgData name="Ramakrishnan Iyer" userId="35338ba7-0f31-4884-a0c1-7970f376bc75" providerId="ADAL" clId="{4D4FE237-9883-4ABD-AE9A-D6753A791D2C}" dt="2024-04-03T10:18:40.064" v="403" actId="14100"/>
          <ac:spMkLst>
            <pc:docMk/>
            <pc:sldMk cId="3714625151" sldId="258"/>
            <ac:spMk id="2" creationId="{5F0B296C-196E-835A-F670-105AF2E0426A}"/>
          </ac:spMkLst>
        </pc:spChg>
        <pc:spChg chg="mod">
          <ac:chgData name="Ramakrishnan Iyer" userId="35338ba7-0f31-4884-a0c1-7970f376bc75" providerId="ADAL" clId="{4D4FE237-9883-4ABD-AE9A-D6753A791D2C}" dt="2024-04-03T10:18:47.893" v="406" actId="14100"/>
          <ac:spMkLst>
            <pc:docMk/>
            <pc:sldMk cId="3714625151" sldId="258"/>
            <ac:spMk id="3" creationId="{2869231F-E715-6201-0875-99DDA2CBFF06}"/>
          </ac:spMkLst>
        </pc:spChg>
      </pc:sldChg>
      <pc:sldChg chg="modSp mod">
        <pc:chgData name="Ramakrishnan Iyer" userId="35338ba7-0f31-4884-a0c1-7970f376bc75" providerId="ADAL" clId="{4D4FE237-9883-4ABD-AE9A-D6753A791D2C}" dt="2024-04-03T10:15:43" v="358"/>
        <pc:sldMkLst>
          <pc:docMk/>
          <pc:sldMk cId="1367136278" sldId="261"/>
        </pc:sldMkLst>
        <pc:spChg chg="mod">
          <ac:chgData name="Ramakrishnan Iyer" userId="35338ba7-0f31-4884-a0c1-7970f376bc75" providerId="ADAL" clId="{4D4FE237-9883-4ABD-AE9A-D6753A791D2C}" dt="2024-04-03T10:15:43" v="358"/>
          <ac:spMkLst>
            <pc:docMk/>
            <pc:sldMk cId="1367136278" sldId="261"/>
            <ac:spMk id="3" creationId="{476E5962-6060-03CC-9703-F78A56143229}"/>
          </ac:spMkLst>
        </pc:spChg>
      </pc:sldChg>
      <pc:sldChg chg="modSp mod">
        <pc:chgData name="Ramakrishnan Iyer" userId="35338ba7-0f31-4884-a0c1-7970f376bc75" providerId="ADAL" clId="{4D4FE237-9883-4ABD-AE9A-D6753A791D2C}" dt="2024-04-03T10:16:07.025" v="372" actId="20577"/>
        <pc:sldMkLst>
          <pc:docMk/>
          <pc:sldMk cId="170939312" sldId="262"/>
        </pc:sldMkLst>
        <pc:spChg chg="mod">
          <ac:chgData name="Ramakrishnan Iyer" userId="35338ba7-0f31-4884-a0c1-7970f376bc75" providerId="ADAL" clId="{4D4FE237-9883-4ABD-AE9A-D6753A791D2C}" dt="2024-03-27T07:20:23.146" v="20" actId="14100"/>
          <ac:spMkLst>
            <pc:docMk/>
            <pc:sldMk cId="170939312" sldId="262"/>
            <ac:spMk id="2" creationId="{4C8CEC4E-0209-6B10-5F8C-157BDDF3E377}"/>
          </ac:spMkLst>
        </pc:spChg>
        <pc:spChg chg="mod">
          <ac:chgData name="Ramakrishnan Iyer" userId="35338ba7-0f31-4884-a0c1-7970f376bc75" providerId="ADAL" clId="{4D4FE237-9883-4ABD-AE9A-D6753A791D2C}" dt="2024-04-03T10:16:07.025" v="372" actId="20577"/>
          <ac:spMkLst>
            <pc:docMk/>
            <pc:sldMk cId="170939312" sldId="262"/>
            <ac:spMk id="3" creationId="{9530675A-515F-5C88-4153-E733B3199C5F}"/>
          </ac:spMkLst>
        </pc:spChg>
      </pc:sldChg>
      <pc:sldChg chg="new del">
        <pc:chgData name="Ramakrishnan Iyer" userId="35338ba7-0f31-4884-a0c1-7970f376bc75" providerId="ADAL" clId="{4D4FE237-9883-4ABD-AE9A-D6753A791D2C}" dt="2024-03-27T07:19:14.206" v="2" actId="47"/>
        <pc:sldMkLst>
          <pc:docMk/>
          <pc:sldMk cId="2511298647" sldId="263"/>
        </pc:sldMkLst>
      </pc:sldChg>
      <pc:sldChg chg="modSp add mod">
        <pc:chgData name="Ramakrishnan Iyer" userId="35338ba7-0f31-4884-a0c1-7970f376bc75" providerId="ADAL" clId="{4D4FE237-9883-4ABD-AE9A-D6753A791D2C}" dt="2024-04-03T10:17:24.090" v="401" actId="20577"/>
        <pc:sldMkLst>
          <pc:docMk/>
          <pc:sldMk cId="3175697579" sldId="264"/>
        </pc:sldMkLst>
        <pc:spChg chg="mod">
          <ac:chgData name="Ramakrishnan Iyer" userId="35338ba7-0f31-4884-a0c1-7970f376bc75" providerId="ADAL" clId="{4D4FE237-9883-4ABD-AE9A-D6753A791D2C}" dt="2024-03-27T07:19:55.396" v="4" actId="14100"/>
          <ac:spMkLst>
            <pc:docMk/>
            <pc:sldMk cId="3175697579" sldId="264"/>
            <ac:spMk id="2" creationId="{6BE45AB0-02EA-7FB4-701E-94F17C679DB9}"/>
          </ac:spMkLst>
        </pc:spChg>
        <pc:spChg chg="mod">
          <ac:chgData name="Ramakrishnan Iyer" userId="35338ba7-0f31-4884-a0c1-7970f376bc75" providerId="ADAL" clId="{4D4FE237-9883-4ABD-AE9A-D6753A791D2C}" dt="2024-04-03T10:17:24.090" v="401" actId="20577"/>
          <ac:spMkLst>
            <pc:docMk/>
            <pc:sldMk cId="3175697579" sldId="264"/>
            <ac:spMk id="3" creationId="{9A5BDD27-31FB-EF0B-7335-D9E6BD6225C0}"/>
          </ac:spMkLst>
        </pc:spChg>
        <pc:picChg chg="mod">
          <ac:chgData name="Ramakrishnan Iyer" userId="35338ba7-0f31-4884-a0c1-7970f376bc75" providerId="ADAL" clId="{4D4FE237-9883-4ABD-AE9A-D6753A791D2C}" dt="2024-03-27T07:20:01.580" v="17" actId="1035"/>
          <ac:picMkLst>
            <pc:docMk/>
            <pc:sldMk cId="3175697579" sldId="264"/>
            <ac:picMk id="4" creationId="{00000000-0000-0000-0000-000000000000}"/>
          </ac:picMkLst>
        </pc:picChg>
        <pc:picChg chg="mod">
          <ac:chgData name="Ramakrishnan Iyer" userId="35338ba7-0f31-4884-a0c1-7970f376bc75" providerId="ADAL" clId="{4D4FE237-9883-4ABD-AE9A-D6753A791D2C}" dt="2024-03-27T07:20:01.580" v="17" actId="1035"/>
          <ac:picMkLst>
            <pc:docMk/>
            <pc:sldMk cId="3175697579" sldId="264"/>
            <ac:picMk id="6" creationId="{00000000-0000-0000-0000-000000000000}"/>
          </ac:picMkLst>
        </pc:picChg>
      </pc:sldChg>
      <pc:sldChg chg="modSp new mod">
        <pc:chgData name="Ramakrishnan Iyer" userId="35338ba7-0f31-4884-a0c1-7970f376bc75" providerId="ADAL" clId="{4D4FE237-9883-4ABD-AE9A-D6753A791D2C}" dt="2024-03-28T06:56:09.650" v="354" actId="27636"/>
        <pc:sldMkLst>
          <pc:docMk/>
          <pc:sldMk cId="1301145423" sldId="265"/>
        </pc:sldMkLst>
        <pc:spChg chg="mod">
          <ac:chgData name="Ramakrishnan Iyer" userId="35338ba7-0f31-4884-a0c1-7970f376bc75" providerId="ADAL" clId="{4D4FE237-9883-4ABD-AE9A-D6753A791D2C}" dt="2024-03-28T06:55:54.153" v="350" actId="1076"/>
          <ac:spMkLst>
            <pc:docMk/>
            <pc:sldMk cId="1301145423" sldId="265"/>
            <ac:spMk id="2" creationId="{29934FAE-D75C-620B-76E2-203AC7A4DE65}"/>
          </ac:spMkLst>
        </pc:spChg>
        <pc:spChg chg="mod">
          <ac:chgData name="Ramakrishnan Iyer" userId="35338ba7-0f31-4884-a0c1-7970f376bc75" providerId="ADAL" clId="{4D4FE237-9883-4ABD-AE9A-D6753A791D2C}" dt="2024-03-28T06:56:09.650" v="354" actId="27636"/>
          <ac:spMkLst>
            <pc:docMk/>
            <pc:sldMk cId="1301145423" sldId="265"/>
            <ac:spMk id="3" creationId="{9353A8F4-B04E-90EF-7F37-41B29D4230C9}"/>
          </ac:spMkLst>
        </pc:spChg>
      </pc:sldChg>
      <pc:sldChg chg="addSp modSp add mod">
        <pc:chgData name="Ramakrishnan Iyer" userId="35338ba7-0f31-4884-a0c1-7970f376bc75" providerId="ADAL" clId="{4D4FE237-9883-4ABD-AE9A-D6753A791D2C}" dt="2024-03-27T10:10:05.495" v="89" actId="20577"/>
        <pc:sldMkLst>
          <pc:docMk/>
          <pc:sldMk cId="14266335" sldId="266"/>
        </pc:sldMkLst>
        <pc:spChg chg="mod">
          <ac:chgData name="Ramakrishnan Iyer" userId="35338ba7-0f31-4884-a0c1-7970f376bc75" providerId="ADAL" clId="{4D4FE237-9883-4ABD-AE9A-D6753A791D2C}" dt="2024-03-27T10:07:40.876" v="75" actId="27636"/>
          <ac:spMkLst>
            <pc:docMk/>
            <pc:sldMk cId="14266335" sldId="266"/>
            <ac:spMk id="2" creationId="{00000000-0000-0000-0000-000000000000}"/>
          </ac:spMkLst>
        </pc:spChg>
        <pc:spChg chg="mod">
          <ac:chgData name="Ramakrishnan Iyer" userId="35338ba7-0f31-4884-a0c1-7970f376bc75" providerId="ADAL" clId="{4D4FE237-9883-4ABD-AE9A-D6753A791D2C}" dt="2024-03-27T10:10:05.495" v="89" actId="20577"/>
          <ac:spMkLst>
            <pc:docMk/>
            <pc:sldMk cId="14266335" sldId="266"/>
            <ac:spMk id="3" creationId="{00000000-0000-0000-0000-000000000000}"/>
          </ac:spMkLst>
        </pc:spChg>
        <pc:picChg chg="add mod">
          <ac:chgData name="Ramakrishnan Iyer" userId="35338ba7-0f31-4884-a0c1-7970f376bc75" providerId="ADAL" clId="{4D4FE237-9883-4ABD-AE9A-D6753A791D2C}" dt="2024-03-27T10:09:38.189" v="81" actId="1076"/>
          <ac:picMkLst>
            <pc:docMk/>
            <pc:sldMk cId="14266335" sldId="266"/>
            <ac:picMk id="1026" creationId="{D5B7472E-1FAA-CA45-86FE-8B51F8E4B77C}"/>
          </ac:picMkLst>
        </pc:picChg>
      </pc:sldChg>
      <pc:sldChg chg="modSp new mod">
        <pc:chgData name="Ramakrishnan Iyer" userId="35338ba7-0f31-4884-a0c1-7970f376bc75" providerId="ADAL" clId="{4D4FE237-9883-4ABD-AE9A-D6753A791D2C}" dt="2024-04-03T10:16:45.896" v="388" actId="20577"/>
        <pc:sldMkLst>
          <pc:docMk/>
          <pc:sldMk cId="1595181459" sldId="267"/>
        </pc:sldMkLst>
        <pc:spChg chg="mod">
          <ac:chgData name="Ramakrishnan Iyer" userId="35338ba7-0f31-4884-a0c1-7970f376bc75" providerId="ADAL" clId="{4D4FE237-9883-4ABD-AE9A-D6753A791D2C}" dt="2024-03-27T10:19:48.754" v="106" actId="14100"/>
          <ac:spMkLst>
            <pc:docMk/>
            <pc:sldMk cId="1595181459" sldId="267"/>
            <ac:spMk id="2" creationId="{47F5E841-3FE8-FBAA-48CF-19FF1A068A82}"/>
          </ac:spMkLst>
        </pc:spChg>
        <pc:spChg chg="mod">
          <ac:chgData name="Ramakrishnan Iyer" userId="35338ba7-0f31-4884-a0c1-7970f376bc75" providerId="ADAL" clId="{4D4FE237-9883-4ABD-AE9A-D6753A791D2C}" dt="2024-04-03T10:16:45.896" v="388" actId="20577"/>
          <ac:spMkLst>
            <pc:docMk/>
            <pc:sldMk cId="1595181459" sldId="267"/>
            <ac:spMk id="3" creationId="{27EB7FEA-E1F7-A9C1-B51F-38499EAB01DA}"/>
          </ac:spMkLst>
        </pc:spChg>
      </pc:sldChg>
      <pc:sldChg chg="addSp modSp new mod">
        <pc:chgData name="Ramakrishnan Iyer" userId="35338ba7-0f31-4884-a0c1-7970f376bc75" providerId="ADAL" clId="{4D4FE237-9883-4ABD-AE9A-D6753A791D2C}" dt="2024-03-28T06:55:44.452" v="348" actId="6549"/>
        <pc:sldMkLst>
          <pc:docMk/>
          <pc:sldMk cId="1903865084" sldId="268"/>
        </pc:sldMkLst>
        <pc:spChg chg="mod">
          <ac:chgData name="Ramakrishnan Iyer" userId="35338ba7-0f31-4884-a0c1-7970f376bc75" providerId="ADAL" clId="{4D4FE237-9883-4ABD-AE9A-D6753A791D2C}" dt="2024-03-28T06:55:44.452" v="348" actId="6549"/>
          <ac:spMkLst>
            <pc:docMk/>
            <pc:sldMk cId="1903865084" sldId="268"/>
            <ac:spMk id="2" creationId="{19030448-FD59-5007-9B1A-00AFC43D165C}"/>
          </ac:spMkLst>
        </pc:spChg>
        <pc:spChg chg="mod">
          <ac:chgData name="Ramakrishnan Iyer" userId="35338ba7-0f31-4884-a0c1-7970f376bc75" providerId="ADAL" clId="{4D4FE237-9883-4ABD-AE9A-D6753A791D2C}" dt="2024-03-28T06:55:18.683" v="330" actId="313"/>
          <ac:spMkLst>
            <pc:docMk/>
            <pc:sldMk cId="1903865084" sldId="268"/>
            <ac:spMk id="3" creationId="{22E2F813-27A5-E9BA-B5F5-5390F2A96B39}"/>
          </ac:spMkLst>
        </pc:spChg>
        <pc:graphicFrameChg chg="add mod">
          <ac:chgData name="Ramakrishnan Iyer" userId="35338ba7-0f31-4884-a0c1-7970f376bc75" providerId="ADAL" clId="{4D4FE237-9883-4ABD-AE9A-D6753A791D2C}" dt="2024-03-27T11:12:12.291" v="154"/>
          <ac:graphicFrameMkLst>
            <pc:docMk/>
            <pc:sldMk cId="1903865084" sldId="268"/>
            <ac:graphicFrameMk id="4" creationId="{1DD6D51C-B5B6-5F35-70F2-056E662F119A}"/>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450CF-B808-684F-35DD-A1F56F307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219BE7-3999-FB3E-4597-35ECD4190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6A86D9-B52C-B62D-0F7A-CD6B1503B9B2}"/>
              </a:ext>
            </a:extLst>
          </p:cNvPr>
          <p:cNvSpPr>
            <a:spLocks noGrp="1"/>
          </p:cNvSpPr>
          <p:nvPr>
            <p:ph type="dt" sz="half" idx="10"/>
          </p:nvPr>
        </p:nvSpPr>
        <p:spPr/>
        <p:txBody>
          <a:bodyPr/>
          <a:lstStyle/>
          <a:p>
            <a:fld id="{B438BAA2-D2CA-42C8-BF0E-4F6A931D9C90}" type="datetimeFigureOut">
              <a:rPr lang="en-IN" smtClean="0"/>
              <a:t>03-04-2024</a:t>
            </a:fld>
            <a:endParaRPr lang="en-IN"/>
          </a:p>
        </p:txBody>
      </p:sp>
      <p:sp>
        <p:nvSpPr>
          <p:cNvPr id="5" name="Footer Placeholder 4">
            <a:extLst>
              <a:ext uri="{FF2B5EF4-FFF2-40B4-BE49-F238E27FC236}">
                <a16:creationId xmlns:a16="http://schemas.microsoft.com/office/drawing/2014/main" id="{58EAF36F-52BB-A3F5-6C59-BD77ECE4D6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7871E2-F2E1-2CBA-24B8-62EB5FF9036F}"/>
              </a:ext>
            </a:extLst>
          </p:cNvPr>
          <p:cNvSpPr>
            <a:spLocks noGrp="1"/>
          </p:cNvSpPr>
          <p:nvPr>
            <p:ph type="sldNum" sz="quarter" idx="12"/>
          </p:nvPr>
        </p:nvSpPr>
        <p:spPr/>
        <p:txBody>
          <a:bodyPr/>
          <a:lstStyle/>
          <a:p>
            <a:fld id="{E7D0A153-6EBC-4A86-B684-E370DEA3633E}" type="slidenum">
              <a:rPr lang="en-IN" smtClean="0"/>
              <a:t>‹#›</a:t>
            </a:fld>
            <a:endParaRPr lang="en-IN"/>
          </a:p>
        </p:txBody>
      </p:sp>
    </p:spTree>
    <p:extLst>
      <p:ext uri="{BB962C8B-B14F-4D97-AF65-F5344CB8AC3E}">
        <p14:creationId xmlns:p14="http://schemas.microsoft.com/office/powerpoint/2010/main" val="1736193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C8DE-803D-3E89-CED5-DF48071422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CF3166-6D5D-B0B9-656D-E872099432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4A3017-C5CA-1BD3-DF2A-00E2046E0325}"/>
              </a:ext>
            </a:extLst>
          </p:cNvPr>
          <p:cNvSpPr>
            <a:spLocks noGrp="1"/>
          </p:cNvSpPr>
          <p:nvPr>
            <p:ph type="dt" sz="half" idx="10"/>
          </p:nvPr>
        </p:nvSpPr>
        <p:spPr/>
        <p:txBody>
          <a:bodyPr/>
          <a:lstStyle/>
          <a:p>
            <a:fld id="{B438BAA2-D2CA-42C8-BF0E-4F6A931D9C90}" type="datetimeFigureOut">
              <a:rPr lang="en-IN" smtClean="0"/>
              <a:t>03-04-2024</a:t>
            </a:fld>
            <a:endParaRPr lang="en-IN"/>
          </a:p>
        </p:txBody>
      </p:sp>
      <p:sp>
        <p:nvSpPr>
          <p:cNvPr id="5" name="Footer Placeholder 4">
            <a:extLst>
              <a:ext uri="{FF2B5EF4-FFF2-40B4-BE49-F238E27FC236}">
                <a16:creationId xmlns:a16="http://schemas.microsoft.com/office/drawing/2014/main" id="{FD327A69-14E7-2C92-4210-21BEAB0802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6DED07-E87F-A1BB-C9F2-AF11067D9FDC}"/>
              </a:ext>
            </a:extLst>
          </p:cNvPr>
          <p:cNvSpPr>
            <a:spLocks noGrp="1"/>
          </p:cNvSpPr>
          <p:nvPr>
            <p:ph type="sldNum" sz="quarter" idx="12"/>
          </p:nvPr>
        </p:nvSpPr>
        <p:spPr/>
        <p:txBody>
          <a:bodyPr/>
          <a:lstStyle/>
          <a:p>
            <a:fld id="{E7D0A153-6EBC-4A86-B684-E370DEA3633E}" type="slidenum">
              <a:rPr lang="en-IN" smtClean="0"/>
              <a:t>‹#›</a:t>
            </a:fld>
            <a:endParaRPr lang="en-IN"/>
          </a:p>
        </p:txBody>
      </p:sp>
    </p:spTree>
    <p:extLst>
      <p:ext uri="{BB962C8B-B14F-4D97-AF65-F5344CB8AC3E}">
        <p14:creationId xmlns:p14="http://schemas.microsoft.com/office/powerpoint/2010/main" val="387293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67C10C-52E0-D535-AA71-54FDC03007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5D229-DB8D-812A-9A38-DEF2142D1D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60682B-A544-DB9A-1D15-98C9734DD4A4}"/>
              </a:ext>
            </a:extLst>
          </p:cNvPr>
          <p:cNvSpPr>
            <a:spLocks noGrp="1"/>
          </p:cNvSpPr>
          <p:nvPr>
            <p:ph type="dt" sz="half" idx="10"/>
          </p:nvPr>
        </p:nvSpPr>
        <p:spPr/>
        <p:txBody>
          <a:bodyPr/>
          <a:lstStyle/>
          <a:p>
            <a:fld id="{B438BAA2-D2CA-42C8-BF0E-4F6A931D9C90}" type="datetimeFigureOut">
              <a:rPr lang="en-IN" smtClean="0"/>
              <a:t>03-04-2024</a:t>
            </a:fld>
            <a:endParaRPr lang="en-IN"/>
          </a:p>
        </p:txBody>
      </p:sp>
      <p:sp>
        <p:nvSpPr>
          <p:cNvPr id="5" name="Footer Placeholder 4">
            <a:extLst>
              <a:ext uri="{FF2B5EF4-FFF2-40B4-BE49-F238E27FC236}">
                <a16:creationId xmlns:a16="http://schemas.microsoft.com/office/drawing/2014/main" id="{4EAC4BB7-DA0B-2E90-65C9-92FCBF2F5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71997C-F5A9-9EC8-AB5B-EF9DC1BF4158}"/>
              </a:ext>
            </a:extLst>
          </p:cNvPr>
          <p:cNvSpPr>
            <a:spLocks noGrp="1"/>
          </p:cNvSpPr>
          <p:nvPr>
            <p:ph type="sldNum" sz="quarter" idx="12"/>
          </p:nvPr>
        </p:nvSpPr>
        <p:spPr/>
        <p:txBody>
          <a:bodyPr/>
          <a:lstStyle/>
          <a:p>
            <a:fld id="{E7D0A153-6EBC-4A86-B684-E370DEA3633E}" type="slidenum">
              <a:rPr lang="en-IN" smtClean="0"/>
              <a:t>‹#›</a:t>
            </a:fld>
            <a:endParaRPr lang="en-IN"/>
          </a:p>
        </p:txBody>
      </p:sp>
    </p:spTree>
    <p:extLst>
      <p:ext uri="{BB962C8B-B14F-4D97-AF65-F5344CB8AC3E}">
        <p14:creationId xmlns:p14="http://schemas.microsoft.com/office/powerpoint/2010/main" val="298673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4499-7CCE-CE99-D211-2631D8D6AB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F822C1-7456-C254-D2E6-F120006A67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B5FE63-DA4E-3588-E24F-2A30D8A356B8}"/>
              </a:ext>
            </a:extLst>
          </p:cNvPr>
          <p:cNvSpPr>
            <a:spLocks noGrp="1"/>
          </p:cNvSpPr>
          <p:nvPr>
            <p:ph type="dt" sz="half" idx="10"/>
          </p:nvPr>
        </p:nvSpPr>
        <p:spPr/>
        <p:txBody>
          <a:bodyPr/>
          <a:lstStyle/>
          <a:p>
            <a:fld id="{B438BAA2-D2CA-42C8-BF0E-4F6A931D9C90}" type="datetimeFigureOut">
              <a:rPr lang="en-IN" smtClean="0"/>
              <a:t>03-04-2024</a:t>
            </a:fld>
            <a:endParaRPr lang="en-IN"/>
          </a:p>
        </p:txBody>
      </p:sp>
      <p:sp>
        <p:nvSpPr>
          <p:cNvPr id="5" name="Footer Placeholder 4">
            <a:extLst>
              <a:ext uri="{FF2B5EF4-FFF2-40B4-BE49-F238E27FC236}">
                <a16:creationId xmlns:a16="http://schemas.microsoft.com/office/drawing/2014/main" id="{5A087084-74CD-0907-359B-614C8445FE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DA7E71-9461-4B8B-E845-901EA625019D}"/>
              </a:ext>
            </a:extLst>
          </p:cNvPr>
          <p:cNvSpPr>
            <a:spLocks noGrp="1"/>
          </p:cNvSpPr>
          <p:nvPr>
            <p:ph type="sldNum" sz="quarter" idx="12"/>
          </p:nvPr>
        </p:nvSpPr>
        <p:spPr/>
        <p:txBody>
          <a:bodyPr/>
          <a:lstStyle/>
          <a:p>
            <a:fld id="{E7D0A153-6EBC-4A86-B684-E370DEA3633E}" type="slidenum">
              <a:rPr lang="en-IN" smtClean="0"/>
              <a:t>‹#›</a:t>
            </a:fld>
            <a:endParaRPr lang="en-IN"/>
          </a:p>
        </p:txBody>
      </p:sp>
    </p:spTree>
    <p:extLst>
      <p:ext uri="{BB962C8B-B14F-4D97-AF65-F5344CB8AC3E}">
        <p14:creationId xmlns:p14="http://schemas.microsoft.com/office/powerpoint/2010/main" val="418182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B69D-60FB-F368-008E-6E0370D055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8AE917-BC84-5491-9B58-4D3F2DB4E0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8CD769-8FE3-EB32-BEB4-DA1FEAE28660}"/>
              </a:ext>
            </a:extLst>
          </p:cNvPr>
          <p:cNvSpPr>
            <a:spLocks noGrp="1"/>
          </p:cNvSpPr>
          <p:nvPr>
            <p:ph type="dt" sz="half" idx="10"/>
          </p:nvPr>
        </p:nvSpPr>
        <p:spPr/>
        <p:txBody>
          <a:bodyPr/>
          <a:lstStyle/>
          <a:p>
            <a:fld id="{B438BAA2-D2CA-42C8-BF0E-4F6A931D9C90}" type="datetimeFigureOut">
              <a:rPr lang="en-IN" smtClean="0"/>
              <a:t>03-04-2024</a:t>
            </a:fld>
            <a:endParaRPr lang="en-IN"/>
          </a:p>
        </p:txBody>
      </p:sp>
      <p:sp>
        <p:nvSpPr>
          <p:cNvPr id="5" name="Footer Placeholder 4">
            <a:extLst>
              <a:ext uri="{FF2B5EF4-FFF2-40B4-BE49-F238E27FC236}">
                <a16:creationId xmlns:a16="http://schemas.microsoft.com/office/drawing/2014/main" id="{536BA0E5-D02C-5D22-1A17-BDBE1F18D2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6784DE-8765-17B7-9D8A-C0C5672BBC8B}"/>
              </a:ext>
            </a:extLst>
          </p:cNvPr>
          <p:cNvSpPr>
            <a:spLocks noGrp="1"/>
          </p:cNvSpPr>
          <p:nvPr>
            <p:ph type="sldNum" sz="quarter" idx="12"/>
          </p:nvPr>
        </p:nvSpPr>
        <p:spPr/>
        <p:txBody>
          <a:bodyPr/>
          <a:lstStyle/>
          <a:p>
            <a:fld id="{E7D0A153-6EBC-4A86-B684-E370DEA3633E}" type="slidenum">
              <a:rPr lang="en-IN" smtClean="0"/>
              <a:t>‹#›</a:t>
            </a:fld>
            <a:endParaRPr lang="en-IN"/>
          </a:p>
        </p:txBody>
      </p:sp>
    </p:spTree>
    <p:extLst>
      <p:ext uri="{BB962C8B-B14F-4D97-AF65-F5344CB8AC3E}">
        <p14:creationId xmlns:p14="http://schemas.microsoft.com/office/powerpoint/2010/main" val="2769463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80E5-FBD7-C438-F808-38D49D0BAC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435CCD-39A1-2553-B319-A5E957CB12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FDD7EE-ED44-D0E8-44BF-1F070B25E9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CE669A-DF37-853A-3D40-F682344EB5D9}"/>
              </a:ext>
            </a:extLst>
          </p:cNvPr>
          <p:cNvSpPr>
            <a:spLocks noGrp="1"/>
          </p:cNvSpPr>
          <p:nvPr>
            <p:ph type="dt" sz="half" idx="10"/>
          </p:nvPr>
        </p:nvSpPr>
        <p:spPr/>
        <p:txBody>
          <a:bodyPr/>
          <a:lstStyle/>
          <a:p>
            <a:fld id="{B438BAA2-D2CA-42C8-BF0E-4F6A931D9C90}" type="datetimeFigureOut">
              <a:rPr lang="en-IN" smtClean="0"/>
              <a:t>03-04-2024</a:t>
            </a:fld>
            <a:endParaRPr lang="en-IN"/>
          </a:p>
        </p:txBody>
      </p:sp>
      <p:sp>
        <p:nvSpPr>
          <p:cNvPr id="6" name="Footer Placeholder 5">
            <a:extLst>
              <a:ext uri="{FF2B5EF4-FFF2-40B4-BE49-F238E27FC236}">
                <a16:creationId xmlns:a16="http://schemas.microsoft.com/office/drawing/2014/main" id="{B71F22E0-CC7F-F746-131E-93C92D6D40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4ABB89-093A-C875-CFBB-07C89A91E353}"/>
              </a:ext>
            </a:extLst>
          </p:cNvPr>
          <p:cNvSpPr>
            <a:spLocks noGrp="1"/>
          </p:cNvSpPr>
          <p:nvPr>
            <p:ph type="sldNum" sz="quarter" idx="12"/>
          </p:nvPr>
        </p:nvSpPr>
        <p:spPr/>
        <p:txBody>
          <a:bodyPr/>
          <a:lstStyle/>
          <a:p>
            <a:fld id="{E7D0A153-6EBC-4A86-B684-E370DEA3633E}" type="slidenum">
              <a:rPr lang="en-IN" smtClean="0"/>
              <a:t>‹#›</a:t>
            </a:fld>
            <a:endParaRPr lang="en-IN"/>
          </a:p>
        </p:txBody>
      </p:sp>
    </p:spTree>
    <p:extLst>
      <p:ext uri="{BB962C8B-B14F-4D97-AF65-F5344CB8AC3E}">
        <p14:creationId xmlns:p14="http://schemas.microsoft.com/office/powerpoint/2010/main" val="256071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1455-361C-FE78-A408-DA39150735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A63C9D-F3C8-D4A2-34EE-8A63025E40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27E674-9109-8061-436A-E77915106D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AE1A1E-7092-410B-E4A5-8652B82B9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291E73-A437-98F5-1853-D4FAE2677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58203B-5C0C-315A-4B2E-8B39448ABF12}"/>
              </a:ext>
            </a:extLst>
          </p:cNvPr>
          <p:cNvSpPr>
            <a:spLocks noGrp="1"/>
          </p:cNvSpPr>
          <p:nvPr>
            <p:ph type="dt" sz="half" idx="10"/>
          </p:nvPr>
        </p:nvSpPr>
        <p:spPr/>
        <p:txBody>
          <a:bodyPr/>
          <a:lstStyle/>
          <a:p>
            <a:fld id="{B438BAA2-D2CA-42C8-BF0E-4F6A931D9C90}" type="datetimeFigureOut">
              <a:rPr lang="en-IN" smtClean="0"/>
              <a:t>03-04-2024</a:t>
            </a:fld>
            <a:endParaRPr lang="en-IN"/>
          </a:p>
        </p:txBody>
      </p:sp>
      <p:sp>
        <p:nvSpPr>
          <p:cNvPr id="8" name="Footer Placeholder 7">
            <a:extLst>
              <a:ext uri="{FF2B5EF4-FFF2-40B4-BE49-F238E27FC236}">
                <a16:creationId xmlns:a16="http://schemas.microsoft.com/office/drawing/2014/main" id="{9F10189C-96EF-3503-02C8-8BDDBA437A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90C167-641F-B69D-1957-D867687C8A37}"/>
              </a:ext>
            </a:extLst>
          </p:cNvPr>
          <p:cNvSpPr>
            <a:spLocks noGrp="1"/>
          </p:cNvSpPr>
          <p:nvPr>
            <p:ph type="sldNum" sz="quarter" idx="12"/>
          </p:nvPr>
        </p:nvSpPr>
        <p:spPr/>
        <p:txBody>
          <a:bodyPr/>
          <a:lstStyle/>
          <a:p>
            <a:fld id="{E7D0A153-6EBC-4A86-B684-E370DEA3633E}" type="slidenum">
              <a:rPr lang="en-IN" smtClean="0"/>
              <a:t>‹#›</a:t>
            </a:fld>
            <a:endParaRPr lang="en-IN"/>
          </a:p>
        </p:txBody>
      </p:sp>
    </p:spTree>
    <p:extLst>
      <p:ext uri="{BB962C8B-B14F-4D97-AF65-F5344CB8AC3E}">
        <p14:creationId xmlns:p14="http://schemas.microsoft.com/office/powerpoint/2010/main" val="231946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E3B2-F2A7-8589-C585-2BB3F3F592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703660-31F4-0045-D0D2-6A7E49DC7169}"/>
              </a:ext>
            </a:extLst>
          </p:cNvPr>
          <p:cNvSpPr>
            <a:spLocks noGrp="1"/>
          </p:cNvSpPr>
          <p:nvPr>
            <p:ph type="dt" sz="half" idx="10"/>
          </p:nvPr>
        </p:nvSpPr>
        <p:spPr/>
        <p:txBody>
          <a:bodyPr/>
          <a:lstStyle/>
          <a:p>
            <a:fld id="{B438BAA2-D2CA-42C8-BF0E-4F6A931D9C90}" type="datetimeFigureOut">
              <a:rPr lang="en-IN" smtClean="0"/>
              <a:t>03-04-2024</a:t>
            </a:fld>
            <a:endParaRPr lang="en-IN"/>
          </a:p>
        </p:txBody>
      </p:sp>
      <p:sp>
        <p:nvSpPr>
          <p:cNvPr id="4" name="Footer Placeholder 3">
            <a:extLst>
              <a:ext uri="{FF2B5EF4-FFF2-40B4-BE49-F238E27FC236}">
                <a16:creationId xmlns:a16="http://schemas.microsoft.com/office/drawing/2014/main" id="{C23BCC0F-0509-AFD5-51E8-DA7C918582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E261AE-1551-B715-3AF9-D54CC9379463}"/>
              </a:ext>
            </a:extLst>
          </p:cNvPr>
          <p:cNvSpPr>
            <a:spLocks noGrp="1"/>
          </p:cNvSpPr>
          <p:nvPr>
            <p:ph type="sldNum" sz="quarter" idx="12"/>
          </p:nvPr>
        </p:nvSpPr>
        <p:spPr/>
        <p:txBody>
          <a:bodyPr/>
          <a:lstStyle/>
          <a:p>
            <a:fld id="{E7D0A153-6EBC-4A86-B684-E370DEA3633E}" type="slidenum">
              <a:rPr lang="en-IN" smtClean="0"/>
              <a:t>‹#›</a:t>
            </a:fld>
            <a:endParaRPr lang="en-IN"/>
          </a:p>
        </p:txBody>
      </p:sp>
    </p:spTree>
    <p:extLst>
      <p:ext uri="{BB962C8B-B14F-4D97-AF65-F5344CB8AC3E}">
        <p14:creationId xmlns:p14="http://schemas.microsoft.com/office/powerpoint/2010/main" val="196485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E976D4-E788-A696-4A42-34EBB9A1B78D}"/>
              </a:ext>
            </a:extLst>
          </p:cNvPr>
          <p:cNvSpPr>
            <a:spLocks noGrp="1"/>
          </p:cNvSpPr>
          <p:nvPr>
            <p:ph type="dt" sz="half" idx="10"/>
          </p:nvPr>
        </p:nvSpPr>
        <p:spPr/>
        <p:txBody>
          <a:bodyPr/>
          <a:lstStyle/>
          <a:p>
            <a:fld id="{B438BAA2-D2CA-42C8-BF0E-4F6A931D9C90}" type="datetimeFigureOut">
              <a:rPr lang="en-IN" smtClean="0"/>
              <a:t>03-04-2024</a:t>
            </a:fld>
            <a:endParaRPr lang="en-IN"/>
          </a:p>
        </p:txBody>
      </p:sp>
      <p:sp>
        <p:nvSpPr>
          <p:cNvPr id="3" name="Footer Placeholder 2">
            <a:extLst>
              <a:ext uri="{FF2B5EF4-FFF2-40B4-BE49-F238E27FC236}">
                <a16:creationId xmlns:a16="http://schemas.microsoft.com/office/drawing/2014/main" id="{F72E33E9-4B4F-AE5B-7310-046042CA99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D3E2D4-A632-1E9B-F2E9-41F2D0DEFA38}"/>
              </a:ext>
            </a:extLst>
          </p:cNvPr>
          <p:cNvSpPr>
            <a:spLocks noGrp="1"/>
          </p:cNvSpPr>
          <p:nvPr>
            <p:ph type="sldNum" sz="quarter" idx="12"/>
          </p:nvPr>
        </p:nvSpPr>
        <p:spPr/>
        <p:txBody>
          <a:bodyPr/>
          <a:lstStyle/>
          <a:p>
            <a:fld id="{E7D0A153-6EBC-4A86-B684-E370DEA3633E}" type="slidenum">
              <a:rPr lang="en-IN" smtClean="0"/>
              <a:t>‹#›</a:t>
            </a:fld>
            <a:endParaRPr lang="en-IN"/>
          </a:p>
        </p:txBody>
      </p:sp>
    </p:spTree>
    <p:extLst>
      <p:ext uri="{BB962C8B-B14F-4D97-AF65-F5344CB8AC3E}">
        <p14:creationId xmlns:p14="http://schemas.microsoft.com/office/powerpoint/2010/main" val="353095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10E8-417D-F426-ABD4-D4E89AC7F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5EFBDF-0F69-BFCF-7695-A71C9BA322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5BB5EB-27D2-07F0-50D7-99F1E6277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3C025-FC8E-E7C4-848E-6A79DD7776FB}"/>
              </a:ext>
            </a:extLst>
          </p:cNvPr>
          <p:cNvSpPr>
            <a:spLocks noGrp="1"/>
          </p:cNvSpPr>
          <p:nvPr>
            <p:ph type="dt" sz="half" idx="10"/>
          </p:nvPr>
        </p:nvSpPr>
        <p:spPr/>
        <p:txBody>
          <a:bodyPr/>
          <a:lstStyle/>
          <a:p>
            <a:fld id="{B438BAA2-D2CA-42C8-BF0E-4F6A931D9C90}" type="datetimeFigureOut">
              <a:rPr lang="en-IN" smtClean="0"/>
              <a:t>03-04-2024</a:t>
            </a:fld>
            <a:endParaRPr lang="en-IN"/>
          </a:p>
        </p:txBody>
      </p:sp>
      <p:sp>
        <p:nvSpPr>
          <p:cNvPr id="6" name="Footer Placeholder 5">
            <a:extLst>
              <a:ext uri="{FF2B5EF4-FFF2-40B4-BE49-F238E27FC236}">
                <a16:creationId xmlns:a16="http://schemas.microsoft.com/office/drawing/2014/main" id="{25B63A98-1232-4A5A-0402-F1372E27F7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B3471A-BA78-93AB-05A8-C1C9D896E3EE}"/>
              </a:ext>
            </a:extLst>
          </p:cNvPr>
          <p:cNvSpPr>
            <a:spLocks noGrp="1"/>
          </p:cNvSpPr>
          <p:nvPr>
            <p:ph type="sldNum" sz="quarter" idx="12"/>
          </p:nvPr>
        </p:nvSpPr>
        <p:spPr/>
        <p:txBody>
          <a:bodyPr/>
          <a:lstStyle/>
          <a:p>
            <a:fld id="{E7D0A153-6EBC-4A86-B684-E370DEA3633E}" type="slidenum">
              <a:rPr lang="en-IN" smtClean="0"/>
              <a:t>‹#›</a:t>
            </a:fld>
            <a:endParaRPr lang="en-IN"/>
          </a:p>
        </p:txBody>
      </p:sp>
    </p:spTree>
    <p:extLst>
      <p:ext uri="{BB962C8B-B14F-4D97-AF65-F5344CB8AC3E}">
        <p14:creationId xmlns:p14="http://schemas.microsoft.com/office/powerpoint/2010/main" val="319397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CFE3-73A9-5F14-E823-F5CA00328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7F4DD7-DB95-B446-2852-E454801292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6157EF-B7DE-855E-BC76-205DF429D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FF840D-9338-220F-110A-D839D05EFE21}"/>
              </a:ext>
            </a:extLst>
          </p:cNvPr>
          <p:cNvSpPr>
            <a:spLocks noGrp="1"/>
          </p:cNvSpPr>
          <p:nvPr>
            <p:ph type="dt" sz="half" idx="10"/>
          </p:nvPr>
        </p:nvSpPr>
        <p:spPr/>
        <p:txBody>
          <a:bodyPr/>
          <a:lstStyle/>
          <a:p>
            <a:fld id="{B438BAA2-D2CA-42C8-BF0E-4F6A931D9C90}" type="datetimeFigureOut">
              <a:rPr lang="en-IN" smtClean="0"/>
              <a:t>03-04-2024</a:t>
            </a:fld>
            <a:endParaRPr lang="en-IN"/>
          </a:p>
        </p:txBody>
      </p:sp>
      <p:sp>
        <p:nvSpPr>
          <p:cNvPr id="6" name="Footer Placeholder 5">
            <a:extLst>
              <a:ext uri="{FF2B5EF4-FFF2-40B4-BE49-F238E27FC236}">
                <a16:creationId xmlns:a16="http://schemas.microsoft.com/office/drawing/2014/main" id="{2B609B95-27B7-8B96-8D96-D5190D6120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79CE7D-76CB-39C4-F538-53F256DEAC8D}"/>
              </a:ext>
            </a:extLst>
          </p:cNvPr>
          <p:cNvSpPr>
            <a:spLocks noGrp="1"/>
          </p:cNvSpPr>
          <p:nvPr>
            <p:ph type="sldNum" sz="quarter" idx="12"/>
          </p:nvPr>
        </p:nvSpPr>
        <p:spPr/>
        <p:txBody>
          <a:bodyPr/>
          <a:lstStyle/>
          <a:p>
            <a:fld id="{E7D0A153-6EBC-4A86-B684-E370DEA3633E}" type="slidenum">
              <a:rPr lang="en-IN" smtClean="0"/>
              <a:t>‹#›</a:t>
            </a:fld>
            <a:endParaRPr lang="en-IN"/>
          </a:p>
        </p:txBody>
      </p:sp>
    </p:spTree>
    <p:extLst>
      <p:ext uri="{BB962C8B-B14F-4D97-AF65-F5344CB8AC3E}">
        <p14:creationId xmlns:p14="http://schemas.microsoft.com/office/powerpoint/2010/main" val="2931209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6997C7-B37D-3A4D-A8CA-4294429474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7F76AA-07FE-DF43-CC52-48A0FC5F24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09B694-AD14-6112-1E0B-B5AE2AE8C8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38BAA2-D2CA-42C8-BF0E-4F6A931D9C90}" type="datetimeFigureOut">
              <a:rPr lang="en-IN" smtClean="0"/>
              <a:t>03-04-2024</a:t>
            </a:fld>
            <a:endParaRPr lang="en-IN"/>
          </a:p>
        </p:txBody>
      </p:sp>
      <p:sp>
        <p:nvSpPr>
          <p:cNvPr id="5" name="Footer Placeholder 4">
            <a:extLst>
              <a:ext uri="{FF2B5EF4-FFF2-40B4-BE49-F238E27FC236}">
                <a16:creationId xmlns:a16="http://schemas.microsoft.com/office/drawing/2014/main" id="{EA9F9CAD-319E-2083-FC27-A65998909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EC2CE04-FD3B-F6A7-3F01-4CFCF44F2E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D0A153-6EBC-4A86-B684-E370DEA3633E}" type="slidenum">
              <a:rPr lang="en-IN" smtClean="0"/>
              <a:t>‹#›</a:t>
            </a:fld>
            <a:endParaRPr lang="en-IN"/>
          </a:p>
        </p:txBody>
      </p:sp>
    </p:spTree>
    <p:extLst>
      <p:ext uri="{BB962C8B-B14F-4D97-AF65-F5344CB8AC3E}">
        <p14:creationId xmlns:p14="http://schemas.microsoft.com/office/powerpoint/2010/main" val="817726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943D-AF79-3422-C151-FEC29A4C20A9}"/>
              </a:ext>
            </a:extLst>
          </p:cNvPr>
          <p:cNvSpPr>
            <a:spLocks noGrp="1"/>
          </p:cNvSpPr>
          <p:nvPr>
            <p:ph type="ctrTitle"/>
          </p:nvPr>
        </p:nvSpPr>
        <p:spPr/>
        <p:txBody>
          <a:bodyPr>
            <a:noAutofit/>
          </a:bodyPr>
          <a:lstStyle/>
          <a:p>
            <a:r>
              <a:rPr lang="en-US" sz="4000" dirty="0"/>
              <a:t>Implementation of dimensionality reduction techniques: Features Extraction and</a:t>
            </a:r>
            <a:br>
              <a:rPr lang="en-US" sz="4000" dirty="0"/>
            </a:br>
            <a:r>
              <a:rPr lang="en-US" sz="4000" dirty="0"/>
              <a:t>Selection, Normalization, Transformation, Principal Components Analysis.</a:t>
            </a:r>
            <a:endParaRPr lang="en-IN" sz="4000" dirty="0"/>
          </a:p>
        </p:txBody>
      </p:sp>
      <p:sp>
        <p:nvSpPr>
          <p:cNvPr id="3" name="Subtitle 2">
            <a:extLst>
              <a:ext uri="{FF2B5EF4-FFF2-40B4-BE49-F238E27FC236}">
                <a16:creationId xmlns:a16="http://schemas.microsoft.com/office/drawing/2014/main" id="{3235EBCF-F860-A912-9664-7B51224DE116}"/>
              </a:ext>
            </a:extLst>
          </p:cNvPr>
          <p:cNvSpPr>
            <a:spLocks noGrp="1"/>
          </p:cNvSpPr>
          <p:nvPr>
            <p:ph type="subTitle" idx="1"/>
          </p:nvPr>
        </p:nvSpPr>
        <p:spPr/>
        <p:txBody>
          <a:bodyPr/>
          <a:lstStyle/>
          <a:p>
            <a:r>
              <a:rPr lang="en-US" dirty="0"/>
              <a:t>Practical 4</a:t>
            </a:r>
            <a:endParaRPr lang="en-IN" dirty="0"/>
          </a:p>
        </p:txBody>
      </p:sp>
    </p:spTree>
    <p:extLst>
      <p:ext uri="{BB962C8B-B14F-4D97-AF65-F5344CB8AC3E}">
        <p14:creationId xmlns:p14="http://schemas.microsoft.com/office/powerpoint/2010/main" val="1886266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45AB0-02EA-7FB4-701E-94F17C679DB9}"/>
              </a:ext>
            </a:extLst>
          </p:cNvPr>
          <p:cNvSpPr>
            <a:spLocks noGrp="1"/>
          </p:cNvSpPr>
          <p:nvPr>
            <p:ph type="title"/>
          </p:nvPr>
        </p:nvSpPr>
        <p:spPr>
          <a:xfrm>
            <a:off x="224882" y="215249"/>
            <a:ext cx="10515600" cy="750601"/>
          </a:xfrm>
        </p:spPr>
        <p:txBody>
          <a:bodyPr/>
          <a:lstStyle/>
          <a:p>
            <a:r>
              <a:rPr lang="en-IN" dirty="0"/>
              <a:t>PCA (Principal Component Analysis)</a:t>
            </a:r>
          </a:p>
        </p:txBody>
      </p:sp>
      <p:sp>
        <p:nvSpPr>
          <p:cNvPr id="3" name="Content Placeholder 2">
            <a:extLst>
              <a:ext uri="{FF2B5EF4-FFF2-40B4-BE49-F238E27FC236}">
                <a16:creationId xmlns:a16="http://schemas.microsoft.com/office/drawing/2014/main" id="{9A5BDD27-31FB-EF0B-7335-D9E6BD6225C0}"/>
              </a:ext>
            </a:extLst>
          </p:cNvPr>
          <p:cNvSpPr>
            <a:spLocks noGrp="1"/>
          </p:cNvSpPr>
          <p:nvPr>
            <p:ph idx="1"/>
          </p:nvPr>
        </p:nvSpPr>
        <p:spPr>
          <a:xfrm>
            <a:off x="224882" y="1262033"/>
            <a:ext cx="5936075" cy="4351338"/>
          </a:xfrm>
        </p:spPr>
        <p:txBody>
          <a:bodyPr>
            <a:noAutofit/>
          </a:bodyPr>
          <a:lstStyle/>
          <a:p>
            <a:r>
              <a:rPr lang="en-US" sz="1400" dirty="0"/>
              <a:t>Principal Component Analysis is a statistical process that converts the observations of correlated features into a set of linearly uncorrelated features with the help of orthogonal transformation. </a:t>
            </a:r>
          </a:p>
          <a:p>
            <a:r>
              <a:rPr lang="en-US" sz="1400" dirty="0"/>
              <a:t>PCA combines the essence of attributes by creating an alternative, smaller set of variables. The original data can now be projected onto this smaller set. </a:t>
            </a:r>
          </a:p>
          <a:p>
            <a:r>
              <a:rPr lang="en-US" sz="1400" dirty="0"/>
              <a:t>The basic process of PCA is as follows:</a:t>
            </a:r>
          </a:p>
          <a:p>
            <a:pPr lvl="1"/>
            <a:r>
              <a:rPr lang="en-US" sz="1200" dirty="0"/>
              <a:t>For each attribute to fall within the same range, the input data is normalized. So, attributes with large domains do not dominate attributes with smaller domains.</a:t>
            </a:r>
          </a:p>
          <a:p>
            <a:pPr lvl="1"/>
            <a:r>
              <a:rPr lang="en-US" sz="1200" dirty="0"/>
              <a:t>PCA computes k orthonormal vectors that provide a base for the normalized input data. These unit vectors are called as Principal Components. The input data is a linear combination of the principal components.</a:t>
            </a:r>
          </a:p>
          <a:p>
            <a:pPr lvl="1"/>
            <a:r>
              <a:rPr lang="en-US" sz="1200" dirty="0"/>
              <a:t>Principal components are sorted in order of decreasing strength. The principal components essentially serve as a new set of axes for the data, by providing important information about variance. </a:t>
            </a:r>
          </a:p>
          <a:p>
            <a:pPr lvl="1"/>
            <a:r>
              <a:rPr lang="en-US" sz="1200" dirty="0"/>
              <a:t>As the components are sorted based on decreasing order of strength, the size of data can be reduced by eliminating the weaker components. The weaker components will be with low variance. It is possible to reconstruct a good approximation of the original data with the help of strongest principal components.</a:t>
            </a:r>
          </a:p>
          <a:p>
            <a:r>
              <a:rPr lang="en-US" sz="1400" dirty="0"/>
              <a:t>PCA can also be used for finding hidden patterns if data has high dimensions. Some fields where PCA is used is AI, Computer vision and image compression.</a:t>
            </a:r>
          </a:p>
          <a:p>
            <a:r>
              <a:rPr lang="en-IN" sz="1400" dirty="0"/>
              <a:t>Refer 21_ClusteringPlantIrisUsingPrincipalComponentAnalysis.impy</a:t>
            </a:r>
          </a:p>
        </p:txBody>
      </p:sp>
      <p:pic>
        <p:nvPicPr>
          <p:cNvPr id="4" name="Picture 3"/>
          <p:cNvPicPr>
            <a:picLocks noChangeAspect="1"/>
          </p:cNvPicPr>
          <p:nvPr/>
        </p:nvPicPr>
        <p:blipFill>
          <a:blip r:embed="rId2"/>
          <a:stretch>
            <a:fillRect/>
          </a:stretch>
        </p:blipFill>
        <p:spPr>
          <a:xfrm>
            <a:off x="6160957" y="1262033"/>
            <a:ext cx="5228125" cy="1817010"/>
          </a:xfrm>
          <a:prstGeom prst="rect">
            <a:avLst/>
          </a:prstGeom>
        </p:spPr>
      </p:pic>
      <p:pic>
        <p:nvPicPr>
          <p:cNvPr id="6" name="Picture 5"/>
          <p:cNvPicPr>
            <a:picLocks noChangeAspect="1"/>
          </p:cNvPicPr>
          <p:nvPr/>
        </p:nvPicPr>
        <p:blipFill>
          <a:blip r:embed="rId3"/>
          <a:stretch>
            <a:fillRect/>
          </a:stretch>
        </p:blipFill>
        <p:spPr>
          <a:xfrm>
            <a:off x="6160957" y="3363191"/>
            <a:ext cx="5636302" cy="1981443"/>
          </a:xfrm>
          <a:prstGeom prst="rect">
            <a:avLst/>
          </a:prstGeom>
        </p:spPr>
      </p:pic>
    </p:spTree>
    <p:extLst>
      <p:ext uri="{BB962C8B-B14F-4D97-AF65-F5344CB8AC3E}">
        <p14:creationId xmlns:p14="http://schemas.microsoft.com/office/powerpoint/2010/main" val="3175697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30448-FD59-5007-9B1A-00AFC43D165C}"/>
              </a:ext>
            </a:extLst>
          </p:cNvPr>
          <p:cNvSpPr>
            <a:spLocks noGrp="1"/>
          </p:cNvSpPr>
          <p:nvPr>
            <p:ph type="title"/>
          </p:nvPr>
        </p:nvSpPr>
        <p:spPr>
          <a:xfrm>
            <a:off x="191429" y="186707"/>
            <a:ext cx="10515600" cy="716542"/>
          </a:xfrm>
        </p:spPr>
        <p:txBody>
          <a:bodyPr/>
          <a:lstStyle/>
          <a:p>
            <a:r>
              <a:rPr lang="en-US" dirty="0"/>
              <a:t>Exercise 1</a:t>
            </a:r>
            <a:endParaRPr lang="en-IN" dirty="0"/>
          </a:p>
        </p:txBody>
      </p:sp>
      <p:sp>
        <p:nvSpPr>
          <p:cNvPr id="3" name="Content Placeholder 2">
            <a:extLst>
              <a:ext uri="{FF2B5EF4-FFF2-40B4-BE49-F238E27FC236}">
                <a16:creationId xmlns:a16="http://schemas.microsoft.com/office/drawing/2014/main" id="{22E2F813-27A5-E9BA-B5F5-5390F2A96B39}"/>
              </a:ext>
            </a:extLst>
          </p:cNvPr>
          <p:cNvSpPr>
            <a:spLocks noGrp="1"/>
          </p:cNvSpPr>
          <p:nvPr>
            <p:ph idx="1"/>
          </p:nvPr>
        </p:nvSpPr>
        <p:spPr>
          <a:xfrm>
            <a:off x="302940" y="1047033"/>
            <a:ext cx="11405839" cy="5509884"/>
          </a:xfrm>
        </p:spPr>
        <p:txBody>
          <a:bodyPr>
            <a:normAutofit fontScale="70000" lnSpcReduction="20000"/>
          </a:bodyPr>
          <a:lstStyle/>
          <a:p>
            <a:r>
              <a:rPr lang="en-US" dirty="0"/>
              <a:t>Each flights described by some features :</a:t>
            </a:r>
          </a:p>
          <a:p>
            <a:endParaRPr lang="en-US" dirty="0"/>
          </a:p>
          <a:p>
            <a:r>
              <a:rPr lang="en-US" dirty="0"/>
              <a:t>YEAR, MONTH, DAY, DAY_OF_WEEK: dates of the flight</a:t>
            </a:r>
          </a:p>
          <a:p>
            <a:r>
              <a:rPr lang="en-US" dirty="0"/>
              <a:t>AIRLINE: An identification number assigned by US DOT to identify a unique airline</a:t>
            </a:r>
          </a:p>
          <a:p>
            <a:r>
              <a:rPr lang="en-US" dirty="0"/>
              <a:t>ORIGIN_AIRPORT and DESTINATION_AIRPORT: code attributed by IATA to identify the airports</a:t>
            </a:r>
          </a:p>
          <a:p>
            <a:r>
              <a:rPr lang="en-US" dirty="0"/>
              <a:t>SCHEDULED_DEPARTURE and SCHEDULED_ARRIVAL : scheduled times of take-off and landing</a:t>
            </a:r>
          </a:p>
          <a:p>
            <a:r>
              <a:rPr lang="en-US" dirty="0"/>
              <a:t>DEPARTURE_TIME and ARRIVAL_TIME: real times at which take-off and landing took place</a:t>
            </a:r>
          </a:p>
          <a:p>
            <a:r>
              <a:rPr lang="en-US" dirty="0"/>
              <a:t>DEPARTURE_DELAY and ARRIVAL_DELAY: difference (in minutes) between planned and real times</a:t>
            </a:r>
          </a:p>
          <a:p>
            <a:r>
              <a:rPr lang="en-US" dirty="0"/>
              <a:t>DISTANCE: distance (in miles) </a:t>
            </a:r>
          </a:p>
          <a:p>
            <a:endParaRPr lang="en-US" dirty="0"/>
          </a:p>
          <a:p>
            <a:r>
              <a:rPr lang="en-US" dirty="0"/>
              <a:t>Perform the four dimensionality reduction techniques </a:t>
            </a:r>
            <a:r>
              <a:rPr lang="en-US" dirty="0" err="1"/>
              <a:t>siuch</a:t>
            </a:r>
            <a:r>
              <a:rPr lang="en-US" dirty="0"/>
              <a:t> as</a:t>
            </a:r>
          </a:p>
          <a:p>
            <a:pPr lvl="1">
              <a:buFont typeface="Wingdings" panose="05000000000000000000" pitchFamily="2" charset="2"/>
              <a:buChar char="ü"/>
            </a:pPr>
            <a:r>
              <a:rPr lang="en-US" dirty="0"/>
              <a:t>Missing value</a:t>
            </a:r>
          </a:p>
          <a:p>
            <a:pPr lvl="1">
              <a:buFont typeface="Wingdings" panose="05000000000000000000" pitchFamily="2" charset="2"/>
              <a:buChar char="ü"/>
            </a:pPr>
            <a:r>
              <a:rPr lang="en-US" dirty="0"/>
              <a:t>Low variance</a:t>
            </a:r>
          </a:p>
          <a:p>
            <a:pPr lvl="1">
              <a:buFont typeface="Wingdings" panose="05000000000000000000" pitchFamily="2" charset="2"/>
              <a:buChar char="ü"/>
            </a:pPr>
            <a:r>
              <a:rPr lang="en-US" dirty="0"/>
              <a:t>High correlation</a:t>
            </a:r>
          </a:p>
          <a:p>
            <a:pPr lvl="1">
              <a:buFont typeface="Wingdings" panose="05000000000000000000" pitchFamily="2" charset="2"/>
              <a:buChar char="ü"/>
            </a:pPr>
            <a:r>
              <a:rPr lang="en-US" dirty="0"/>
              <a:t>Feature importance</a:t>
            </a:r>
          </a:p>
          <a:p>
            <a:endParaRPr lang="en-IN" dirty="0"/>
          </a:p>
          <a:p>
            <a:endParaRPr lang="en-IN" dirty="0"/>
          </a:p>
        </p:txBody>
      </p:sp>
    </p:spTree>
    <p:extLst>
      <p:ext uri="{BB962C8B-B14F-4D97-AF65-F5344CB8AC3E}">
        <p14:creationId xmlns:p14="http://schemas.microsoft.com/office/powerpoint/2010/main" val="1903865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4FAE-D75C-620B-76E2-203AC7A4DE65}"/>
              </a:ext>
            </a:extLst>
          </p:cNvPr>
          <p:cNvSpPr>
            <a:spLocks noGrp="1"/>
          </p:cNvSpPr>
          <p:nvPr>
            <p:ph type="title"/>
          </p:nvPr>
        </p:nvSpPr>
        <p:spPr>
          <a:xfrm>
            <a:off x="302941" y="197856"/>
            <a:ext cx="10515600" cy="772299"/>
          </a:xfrm>
        </p:spPr>
        <p:txBody>
          <a:bodyPr/>
          <a:lstStyle/>
          <a:p>
            <a:r>
              <a:rPr lang="en-US" dirty="0"/>
              <a:t>Exercise 2</a:t>
            </a:r>
            <a:endParaRPr lang="en-IN" dirty="0"/>
          </a:p>
        </p:txBody>
      </p:sp>
      <p:sp>
        <p:nvSpPr>
          <p:cNvPr id="3" name="Content Placeholder 2">
            <a:extLst>
              <a:ext uri="{FF2B5EF4-FFF2-40B4-BE49-F238E27FC236}">
                <a16:creationId xmlns:a16="http://schemas.microsoft.com/office/drawing/2014/main" id="{9353A8F4-B04E-90EF-7F37-41B29D4230C9}"/>
              </a:ext>
            </a:extLst>
          </p:cNvPr>
          <p:cNvSpPr>
            <a:spLocks noGrp="1"/>
          </p:cNvSpPr>
          <p:nvPr>
            <p:ph idx="1"/>
          </p:nvPr>
        </p:nvSpPr>
        <p:spPr>
          <a:xfrm>
            <a:off x="470210" y="1253331"/>
            <a:ext cx="10515600" cy="4351338"/>
          </a:xfrm>
        </p:spPr>
        <p:txBody>
          <a:bodyPr>
            <a:normAutofit/>
          </a:bodyPr>
          <a:lstStyle/>
          <a:p>
            <a:r>
              <a:rPr lang="en-IN" dirty="0"/>
              <a:t>Perform PCA on </a:t>
            </a:r>
            <a:r>
              <a:rPr lang="en-US" dirty="0"/>
              <a:t>The Digit Dataset</a:t>
            </a:r>
          </a:p>
          <a:p>
            <a:r>
              <a:rPr lang="en-US" dirty="0"/>
              <a:t>This dataset is made up of 1797 8x8 images. Each image, like the one shown below, is of a hand-written digit. In order to utilize an 8x8 figure like this, we’d have to first transform it into a feature vector with length 64.</a:t>
            </a:r>
            <a:endParaRPr lang="en-IN" dirty="0"/>
          </a:p>
          <a:p>
            <a:endParaRPr lang="en-IN" dirty="0"/>
          </a:p>
          <a:p>
            <a:r>
              <a:rPr lang="en-IN" dirty="0"/>
              <a:t># Load Digits dataset</a:t>
            </a:r>
          </a:p>
          <a:p>
            <a:r>
              <a:rPr lang="en-IN" dirty="0"/>
              <a:t>digits = </a:t>
            </a:r>
            <a:r>
              <a:rPr lang="en-IN" dirty="0" err="1"/>
              <a:t>datasets.load_digits</a:t>
            </a:r>
            <a:r>
              <a:rPr lang="en-IN" dirty="0"/>
              <a:t>()</a:t>
            </a:r>
          </a:p>
          <a:p>
            <a:r>
              <a:rPr lang="en-IN" dirty="0"/>
              <a:t>X, y = </a:t>
            </a:r>
            <a:r>
              <a:rPr lang="en-IN" dirty="0" err="1"/>
              <a:t>digits.data</a:t>
            </a:r>
            <a:r>
              <a:rPr lang="en-IN" dirty="0"/>
              <a:t>, </a:t>
            </a:r>
            <a:r>
              <a:rPr lang="en-IN" dirty="0" err="1"/>
              <a:t>digits.target</a:t>
            </a:r>
            <a:endParaRPr lang="en-IN" dirty="0"/>
          </a:p>
        </p:txBody>
      </p:sp>
    </p:spTree>
    <p:extLst>
      <p:ext uri="{BB962C8B-B14F-4D97-AF65-F5344CB8AC3E}">
        <p14:creationId xmlns:p14="http://schemas.microsoft.com/office/powerpoint/2010/main" val="130114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296C-196E-835A-F670-105AF2E0426A}"/>
              </a:ext>
            </a:extLst>
          </p:cNvPr>
          <p:cNvSpPr>
            <a:spLocks noGrp="1"/>
          </p:cNvSpPr>
          <p:nvPr>
            <p:ph type="title"/>
          </p:nvPr>
        </p:nvSpPr>
        <p:spPr>
          <a:xfrm>
            <a:off x="325244" y="220159"/>
            <a:ext cx="10515600" cy="783451"/>
          </a:xfrm>
        </p:spPr>
        <p:txBody>
          <a:bodyPr/>
          <a:lstStyle/>
          <a:p>
            <a:r>
              <a:rPr lang="en-IN" dirty="0"/>
              <a:t>Dimensionality reduction</a:t>
            </a:r>
          </a:p>
        </p:txBody>
      </p:sp>
      <p:sp>
        <p:nvSpPr>
          <p:cNvPr id="3" name="Content Placeholder 2">
            <a:extLst>
              <a:ext uri="{FF2B5EF4-FFF2-40B4-BE49-F238E27FC236}">
                <a16:creationId xmlns:a16="http://schemas.microsoft.com/office/drawing/2014/main" id="{2869231F-E715-6201-0875-99DDA2CBFF06}"/>
              </a:ext>
            </a:extLst>
          </p:cNvPr>
          <p:cNvSpPr>
            <a:spLocks noGrp="1"/>
          </p:cNvSpPr>
          <p:nvPr>
            <p:ph idx="1"/>
          </p:nvPr>
        </p:nvSpPr>
        <p:spPr>
          <a:xfrm>
            <a:off x="436755" y="1253331"/>
            <a:ext cx="10915185" cy="5024806"/>
          </a:xfrm>
        </p:spPr>
        <p:txBody>
          <a:bodyPr>
            <a:normAutofit/>
          </a:bodyPr>
          <a:lstStyle/>
          <a:p>
            <a:r>
              <a:rPr lang="en-US" dirty="0"/>
              <a:t>Curse of dimensionality</a:t>
            </a:r>
          </a:p>
          <a:p>
            <a:pPr lvl="1"/>
            <a:r>
              <a:rPr lang="en-US" dirty="0"/>
              <a:t>When dimensionality increases, data becomes increasingly sparse</a:t>
            </a:r>
          </a:p>
          <a:p>
            <a:pPr lvl="1"/>
            <a:r>
              <a:rPr lang="en-US" dirty="0"/>
              <a:t>Density and distance between points, which is critical to clustering, outlier analysis, becomes less meaningful</a:t>
            </a:r>
          </a:p>
          <a:p>
            <a:pPr lvl="1"/>
            <a:r>
              <a:rPr lang="en-US" dirty="0"/>
              <a:t>The possible combinations of subspaces will grow exponentially</a:t>
            </a:r>
          </a:p>
          <a:p>
            <a:r>
              <a:rPr lang="en-US" dirty="0"/>
              <a:t>What is the objective?</a:t>
            </a:r>
          </a:p>
          <a:p>
            <a:pPr lvl="1"/>
            <a:r>
              <a:rPr lang="en-US" dirty="0"/>
              <a:t>Avoid the curse of dimensionality</a:t>
            </a:r>
          </a:p>
          <a:p>
            <a:pPr lvl="1"/>
            <a:r>
              <a:rPr lang="en-US" dirty="0"/>
              <a:t>Help eliminate irrelevant features and reduce noise</a:t>
            </a:r>
          </a:p>
          <a:p>
            <a:pPr lvl="1"/>
            <a:r>
              <a:rPr lang="en-US" dirty="0"/>
              <a:t>Reduce time and space required in data mining</a:t>
            </a:r>
          </a:p>
          <a:p>
            <a:pPr lvl="1"/>
            <a:r>
              <a:rPr lang="en-US" dirty="0"/>
              <a:t>Allow easier visualization</a:t>
            </a:r>
          </a:p>
          <a:p>
            <a:endParaRPr lang="en-IN" dirty="0"/>
          </a:p>
        </p:txBody>
      </p:sp>
    </p:spTree>
    <p:extLst>
      <p:ext uri="{BB962C8B-B14F-4D97-AF65-F5344CB8AC3E}">
        <p14:creationId xmlns:p14="http://schemas.microsoft.com/office/powerpoint/2010/main" val="3714625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9C2B8-3340-269C-1BA7-5A684BEA6D6C}"/>
              </a:ext>
            </a:extLst>
          </p:cNvPr>
          <p:cNvSpPr>
            <a:spLocks noGrp="1"/>
          </p:cNvSpPr>
          <p:nvPr>
            <p:ph type="title"/>
          </p:nvPr>
        </p:nvSpPr>
        <p:spPr>
          <a:xfrm>
            <a:off x="392152" y="162681"/>
            <a:ext cx="10515600" cy="665617"/>
          </a:xfrm>
        </p:spPr>
        <p:txBody>
          <a:bodyPr>
            <a:normAutofit fontScale="90000"/>
          </a:bodyPr>
          <a:lstStyle/>
          <a:p>
            <a:r>
              <a:rPr lang="en-IN" dirty="0"/>
              <a:t>Dimensionality reduction techniques</a:t>
            </a:r>
          </a:p>
        </p:txBody>
      </p:sp>
      <p:sp>
        <p:nvSpPr>
          <p:cNvPr id="7" name="Content Placeholder 2">
            <a:extLst>
              <a:ext uri="{FF2B5EF4-FFF2-40B4-BE49-F238E27FC236}">
                <a16:creationId xmlns:a16="http://schemas.microsoft.com/office/drawing/2014/main" id="{1B08CAF9-B42F-8828-41AA-07BE2A488B60}"/>
              </a:ext>
            </a:extLst>
          </p:cNvPr>
          <p:cNvSpPr>
            <a:spLocks noGrp="1" noChangeArrowheads="1"/>
          </p:cNvSpPr>
          <p:nvPr>
            <p:ph idx="1"/>
          </p:nvPr>
        </p:nvSpPr>
        <p:spPr>
          <a:xfrm>
            <a:off x="76199" y="1035050"/>
            <a:ext cx="6358055" cy="1936750"/>
          </a:xfrm>
        </p:spPr>
        <p:txBody>
          <a:bodyPr>
            <a:normAutofit fontScale="92500" lnSpcReduction="20000"/>
          </a:bodyPr>
          <a:lstStyle/>
          <a:p>
            <a:pPr marL="457200" lvl="1" indent="0">
              <a:buFont typeface="Arial" panose="020B0604020202020204" pitchFamily="34" charset="0"/>
              <a:buNone/>
            </a:pPr>
            <a:r>
              <a:rPr lang="en-US" altLang="en-US" b="1" dirty="0"/>
              <a:t>Feature extraction</a:t>
            </a:r>
            <a:r>
              <a:rPr lang="en-US" altLang="en-US" dirty="0"/>
              <a:t>: computes a </a:t>
            </a:r>
            <a:r>
              <a:rPr lang="en-US" altLang="en-US" dirty="0">
                <a:solidFill>
                  <a:srgbClr val="FF0000"/>
                </a:solidFill>
              </a:rPr>
              <a:t>new</a:t>
            </a:r>
            <a:r>
              <a:rPr lang="en-US" altLang="en-US" dirty="0"/>
              <a:t> set of features from the </a:t>
            </a:r>
            <a:r>
              <a:rPr lang="en-US" altLang="en-US" dirty="0">
                <a:solidFill>
                  <a:srgbClr val="FF0000"/>
                </a:solidFill>
              </a:rPr>
              <a:t>original</a:t>
            </a:r>
            <a:r>
              <a:rPr lang="en-US" altLang="en-US" dirty="0"/>
              <a:t> features through some transformation </a:t>
            </a:r>
            <a:r>
              <a:rPr lang="en-US" altLang="en-US" dirty="0">
                <a:solidFill>
                  <a:srgbClr val="FF0000"/>
                </a:solidFill>
              </a:rPr>
              <a:t>f()</a:t>
            </a:r>
            <a:r>
              <a:rPr lang="en-US" altLang="en-US" dirty="0"/>
              <a:t>.</a:t>
            </a:r>
          </a:p>
          <a:p>
            <a:pPr marL="457200" lvl="1" indent="0">
              <a:buFont typeface="Arial" panose="020B0604020202020204" pitchFamily="34" charset="0"/>
              <a:buNone/>
            </a:pPr>
            <a:r>
              <a:rPr lang="en-US" altLang="en-US" dirty="0"/>
              <a:t>By finding a smaller set of new variables, each being a combination of the input variables, containing basically the same information as the input variables</a:t>
            </a:r>
          </a:p>
        </p:txBody>
      </p:sp>
      <p:graphicFrame>
        <p:nvGraphicFramePr>
          <p:cNvPr id="8" name="Object 1">
            <a:extLst>
              <a:ext uri="{FF2B5EF4-FFF2-40B4-BE49-F238E27FC236}">
                <a16:creationId xmlns:a16="http://schemas.microsoft.com/office/drawing/2014/main" id="{DCAFC8F2-7D2C-682C-97A2-B83C2EC06725}"/>
              </a:ext>
            </a:extLst>
          </p:cNvPr>
          <p:cNvGraphicFramePr>
            <a:graphicFrameLocks noChangeAspect="1"/>
          </p:cNvGraphicFramePr>
          <p:nvPr>
            <p:extLst>
              <p:ext uri="{D42A27DB-BD31-4B8C-83A1-F6EECF244321}">
                <p14:modId xmlns:p14="http://schemas.microsoft.com/office/powerpoint/2010/main" val="3901021998"/>
              </p:ext>
            </p:extLst>
          </p:nvPr>
        </p:nvGraphicFramePr>
        <p:xfrm>
          <a:off x="6919371" y="3192891"/>
          <a:ext cx="2212975" cy="3027363"/>
        </p:xfrm>
        <a:graphic>
          <a:graphicData uri="http://schemas.openxmlformats.org/presentationml/2006/ole">
            <mc:AlternateContent xmlns:mc="http://schemas.openxmlformats.org/markup-compatibility/2006">
              <mc:Choice xmlns:v="urn:schemas-microsoft-com:vml" Requires="v">
                <p:oleObj name="Equation" r:id="rId2" imgW="1358900" imgH="1854200" progId="Equation.DSMT4">
                  <p:embed/>
                </p:oleObj>
              </mc:Choice>
              <mc:Fallback>
                <p:oleObj name="Equation" r:id="rId2" imgW="1358900" imgH="1854200" progId="Equation.DSMT4">
                  <p:embed/>
                  <p:pic>
                    <p:nvPicPr>
                      <p:cNvPr id="8" name="Object 1">
                        <a:extLst>
                          <a:ext uri="{FF2B5EF4-FFF2-40B4-BE49-F238E27FC236}">
                            <a16:creationId xmlns:a16="http://schemas.microsoft.com/office/drawing/2014/main" id="{DCAFC8F2-7D2C-682C-97A2-B83C2EC06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9371" y="3192891"/>
                        <a:ext cx="2212975" cy="30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
            <a:extLst>
              <a:ext uri="{FF2B5EF4-FFF2-40B4-BE49-F238E27FC236}">
                <a16:creationId xmlns:a16="http://schemas.microsoft.com/office/drawing/2014/main" id="{163ACFC4-7176-7C39-1C4F-3329096FCD7F}"/>
              </a:ext>
            </a:extLst>
          </p:cNvPr>
          <p:cNvGraphicFramePr>
            <a:graphicFrameLocks noChangeAspect="1"/>
          </p:cNvGraphicFramePr>
          <p:nvPr>
            <p:extLst>
              <p:ext uri="{D42A27DB-BD31-4B8C-83A1-F6EECF244321}">
                <p14:modId xmlns:p14="http://schemas.microsoft.com/office/powerpoint/2010/main" val="1570497553"/>
              </p:ext>
            </p:extLst>
          </p:nvPr>
        </p:nvGraphicFramePr>
        <p:xfrm>
          <a:off x="1291372" y="3562816"/>
          <a:ext cx="2587625" cy="2767013"/>
        </p:xfrm>
        <a:graphic>
          <a:graphicData uri="http://schemas.openxmlformats.org/presentationml/2006/ole">
            <mc:AlternateContent xmlns:mc="http://schemas.openxmlformats.org/markup-compatibility/2006">
              <mc:Choice xmlns:v="urn:schemas-microsoft-com:vml" Requires="v">
                <p:oleObj name="Equation" r:id="rId4" imgW="1739900" imgH="1854200" progId="Equation.DSMT4">
                  <p:embed/>
                </p:oleObj>
              </mc:Choice>
              <mc:Fallback>
                <p:oleObj name="Equation" r:id="rId4" imgW="1739900" imgH="1854200" progId="Equation.DSMT4">
                  <p:embed/>
                  <p:pic>
                    <p:nvPicPr>
                      <p:cNvPr id="9" name="Object 1">
                        <a:extLst>
                          <a:ext uri="{FF2B5EF4-FFF2-40B4-BE49-F238E27FC236}">
                            <a16:creationId xmlns:a16="http://schemas.microsoft.com/office/drawing/2014/main" id="{163ACFC4-7176-7C39-1C4F-3329096FC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1372" y="3562816"/>
                        <a:ext cx="2587625"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a:extLst>
              <a:ext uri="{FF2B5EF4-FFF2-40B4-BE49-F238E27FC236}">
                <a16:creationId xmlns:a16="http://schemas.microsoft.com/office/drawing/2014/main" id="{881B4DA1-89D4-4C78-C7F7-6729894576D9}"/>
              </a:ext>
            </a:extLst>
          </p:cNvPr>
          <p:cNvSpPr/>
          <p:nvPr/>
        </p:nvSpPr>
        <p:spPr>
          <a:xfrm>
            <a:off x="6016083" y="1394176"/>
            <a:ext cx="5915722" cy="1569660"/>
          </a:xfrm>
          <a:prstGeom prst="rect">
            <a:avLst/>
          </a:prstGeom>
        </p:spPr>
        <p:txBody>
          <a:bodyPr wrap="square">
            <a:spAutoFit/>
          </a:bodyPr>
          <a:lstStyle/>
          <a:p>
            <a:pPr lvl="1">
              <a:spcBef>
                <a:spcPct val="20000"/>
              </a:spcBef>
              <a:buClr>
                <a:srgbClr val="000000"/>
              </a:buClr>
              <a:defRPr/>
            </a:pPr>
            <a:r>
              <a:rPr lang="en-US" sz="2400" b="1" kern="0" dirty="0">
                <a:solidFill>
                  <a:srgbClr val="000000"/>
                </a:solidFill>
                <a:latin typeface="Arial"/>
              </a:rPr>
              <a:t>Feature selection:</a:t>
            </a:r>
            <a:r>
              <a:rPr lang="en-US" sz="2400" b="0" kern="0" dirty="0">
                <a:solidFill>
                  <a:srgbClr val="000000"/>
                </a:solidFill>
                <a:latin typeface="Arial"/>
              </a:rPr>
              <a:t> chooses a subset of the </a:t>
            </a:r>
            <a:r>
              <a:rPr lang="en-US" sz="2400" b="0" kern="0" dirty="0">
                <a:solidFill>
                  <a:srgbClr val="FF0000"/>
                </a:solidFill>
                <a:latin typeface="Arial"/>
              </a:rPr>
              <a:t>original</a:t>
            </a:r>
            <a:r>
              <a:rPr lang="en-US" sz="2400" b="0" kern="0" dirty="0">
                <a:solidFill>
                  <a:srgbClr val="000000"/>
                </a:solidFill>
                <a:latin typeface="Arial"/>
              </a:rPr>
              <a:t> features</a:t>
            </a:r>
            <a:r>
              <a:rPr lang="en-US" sz="2400" kern="0" dirty="0">
                <a:solidFill>
                  <a:srgbClr val="000000"/>
                </a:solidFill>
                <a:latin typeface="Arial"/>
              </a:rPr>
              <a:t> by only keeping the most relevant variables from the original dataset</a:t>
            </a:r>
            <a:endParaRPr lang="en-US" sz="2400" b="0" kern="0" dirty="0">
              <a:solidFill>
                <a:srgbClr val="000000"/>
              </a:solidFill>
              <a:latin typeface="Arial"/>
            </a:endParaRPr>
          </a:p>
        </p:txBody>
      </p:sp>
      <p:sp>
        <p:nvSpPr>
          <p:cNvPr id="11" name="Rectangle 10">
            <a:extLst>
              <a:ext uri="{FF2B5EF4-FFF2-40B4-BE49-F238E27FC236}">
                <a16:creationId xmlns:a16="http://schemas.microsoft.com/office/drawing/2014/main" id="{33181376-6E8B-19FA-C395-A2ECC645E3BE}"/>
              </a:ext>
            </a:extLst>
          </p:cNvPr>
          <p:cNvSpPr/>
          <p:nvPr/>
        </p:nvSpPr>
        <p:spPr>
          <a:xfrm>
            <a:off x="1007751" y="2972127"/>
            <a:ext cx="4032599" cy="369332"/>
          </a:xfrm>
          <a:prstGeom prst="rect">
            <a:avLst/>
          </a:prstGeom>
        </p:spPr>
        <p:txBody>
          <a:bodyPr wrap="square">
            <a:spAutoFit/>
          </a:bodyPr>
          <a:lstStyle/>
          <a:p>
            <a:pPr>
              <a:defRPr/>
            </a:pPr>
            <a:r>
              <a:rPr lang="en-US" sz="1800" b="0" dirty="0">
                <a:solidFill>
                  <a:srgbClr val="FF0000"/>
                </a:solidFill>
                <a:latin typeface="+mn-lt"/>
              </a:rPr>
              <a:t>f() </a:t>
            </a:r>
            <a:r>
              <a:rPr lang="en-US" sz="1800" b="0" dirty="0">
                <a:latin typeface="+mn-lt"/>
              </a:rPr>
              <a:t>could be</a:t>
            </a:r>
            <a:r>
              <a:rPr lang="en-US" sz="1800" b="0" dirty="0">
                <a:solidFill>
                  <a:schemeClr val="bg2"/>
                </a:solidFill>
                <a:latin typeface="+mn-lt"/>
              </a:rPr>
              <a:t> </a:t>
            </a:r>
            <a:r>
              <a:rPr lang="en-US" sz="1800" b="0" dirty="0">
                <a:solidFill>
                  <a:srgbClr val="FF0000"/>
                </a:solidFill>
                <a:latin typeface="+mn-lt"/>
              </a:rPr>
              <a:t>linear</a:t>
            </a:r>
            <a:r>
              <a:rPr lang="en-US" sz="1800" b="0" dirty="0">
                <a:solidFill>
                  <a:schemeClr val="bg2"/>
                </a:solidFill>
                <a:latin typeface="+mn-lt"/>
              </a:rPr>
              <a:t> or </a:t>
            </a:r>
            <a:r>
              <a:rPr lang="en-US" sz="1800" b="0" dirty="0">
                <a:solidFill>
                  <a:srgbClr val="FF0000"/>
                </a:solidFill>
                <a:latin typeface="+mn-lt"/>
              </a:rPr>
              <a:t>non-linear</a:t>
            </a:r>
          </a:p>
        </p:txBody>
      </p:sp>
      <p:sp>
        <p:nvSpPr>
          <p:cNvPr id="12" name="TextBox 11">
            <a:extLst>
              <a:ext uri="{FF2B5EF4-FFF2-40B4-BE49-F238E27FC236}">
                <a16:creationId xmlns:a16="http://schemas.microsoft.com/office/drawing/2014/main" id="{EE6ADF01-0197-FC77-4B20-0641F0AA15C7}"/>
              </a:ext>
            </a:extLst>
          </p:cNvPr>
          <p:cNvSpPr txBox="1"/>
          <p:nvPr/>
        </p:nvSpPr>
        <p:spPr>
          <a:xfrm>
            <a:off x="3220185" y="5910729"/>
            <a:ext cx="642937" cy="307975"/>
          </a:xfrm>
          <a:prstGeom prst="rect">
            <a:avLst/>
          </a:prstGeom>
          <a:noFill/>
        </p:spPr>
        <p:txBody>
          <a:bodyPr wrap="none">
            <a:spAutoFit/>
          </a:bodyPr>
          <a:lstStyle/>
          <a:p>
            <a:pPr>
              <a:defRPr/>
            </a:pPr>
            <a:r>
              <a:rPr lang="en-US" sz="1400" b="0" dirty="0">
                <a:solidFill>
                  <a:schemeClr val="bg2"/>
                </a:solidFill>
                <a:latin typeface="+mn-lt"/>
              </a:rPr>
              <a:t>K&lt;&lt;D</a:t>
            </a:r>
          </a:p>
        </p:txBody>
      </p:sp>
      <p:sp>
        <p:nvSpPr>
          <p:cNvPr id="13" name="TextBox 12">
            <a:extLst>
              <a:ext uri="{FF2B5EF4-FFF2-40B4-BE49-F238E27FC236}">
                <a16:creationId xmlns:a16="http://schemas.microsoft.com/office/drawing/2014/main" id="{01B00E00-FE74-A26F-A9E3-25AE847F3367}"/>
              </a:ext>
            </a:extLst>
          </p:cNvPr>
          <p:cNvSpPr txBox="1"/>
          <p:nvPr/>
        </p:nvSpPr>
        <p:spPr>
          <a:xfrm>
            <a:off x="7294563" y="6256416"/>
            <a:ext cx="603050" cy="307777"/>
          </a:xfrm>
          <a:prstGeom prst="rect">
            <a:avLst/>
          </a:prstGeom>
          <a:noFill/>
        </p:spPr>
        <p:txBody>
          <a:bodyPr wrap="none">
            <a:spAutoFit/>
          </a:bodyPr>
          <a:lstStyle/>
          <a:p>
            <a:pPr>
              <a:defRPr/>
            </a:pPr>
            <a:r>
              <a:rPr lang="en-US" sz="1400" b="0" dirty="0">
                <a:latin typeface="+mn-lt"/>
              </a:rPr>
              <a:t>K&lt;&lt;D</a:t>
            </a:r>
          </a:p>
        </p:txBody>
      </p:sp>
    </p:spTree>
    <p:extLst>
      <p:ext uri="{BB962C8B-B14F-4D97-AF65-F5344CB8AC3E}">
        <p14:creationId xmlns:p14="http://schemas.microsoft.com/office/powerpoint/2010/main" val="242741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E841-3FE8-FBAA-48CF-19FF1A068A82}"/>
              </a:ext>
            </a:extLst>
          </p:cNvPr>
          <p:cNvSpPr>
            <a:spLocks noGrp="1"/>
          </p:cNvSpPr>
          <p:nvPr>
            <p:ph type="title"/>
          </p:nvPr>
        </p:nvSpPr>
        <p:spPr>
          <a:xfrm>
            <a:off x="269488" y="209008"/>
            <a:ext cx="10515600" cy="749997"/>
          </a:xfrm>
        </p:spPr>
        <p:txBody>
          <a:bodyPr/>
          <a:lstStyle/>
          <a:p>
            <a:r>
              <a:rPr lang="en-US" dirty="0"/>
              <a:t>Data set</a:t>
            </a:r>
            <a:endParaRPr lang="en-IN" dirty="0"/>
          </a:p>
        </p:txBody>
      </p:sp>
      <p:sp>
        <p:nvSpPr>
          <p:cNvPr id="3" name="Content Placeholder 2">
            <a:extLst>
              <a:ext uri="{FF2B5EF4-FFF2-40B4-BE49-F238E27FC236}">
                <a16:creationId xmlns:a16="http://schemas.microsoft.com/office/drawing/2014/main" id="{27EB7FEA-E1F7-A9C1-B51F-38499EAB01DA}"/>
              </a:ext>
            </a:extLst>
          </p:cNvPr>
          <p:cNvSpPr>
            <a:spLocks noGrp="1"/>
          </p:cNvSpPr>
          <p:nvPr>
            <p:ph idx="1"/>
          </p:nvPr>
        </p:nvSpPr>
        <p:spPr>
          <a:xfrm>
            <a:off x="447908" y="1075628"/>
            <a:ext cx="11015546" cy="4351338"/>
          </a:xfrm>
        </p:spPr>
        <p:txBody>
          <a:bodyPr>
            <a:normAutofit fontScale="47500" lnSpcReduction="20000"/>
          </a:bodyPr>
          <a:lstStyle/>
          <a:p>
            <a:r>
              <a:rPr lang="en-US" dirty="0" err="1"/>
              <a:t>BigMart</a:t>
            </a:r>
            <a:r>
              <a:rPr lang="en-US" dirty="0"/>
              <a:t> Sales Prediction practice problem</a:t>
            </a:r>
          </a:p>
          <a:p>
            <a:r>
              <a:rPr lang="en-US" dirty="0"/>
              <a:t>We have training set of 8523 records</a:t>
            </a:r>
          </a:p>
          <a:p>
            <a:r>
              <a:rPr lang="en-US" dirty="0" err="1"/>
              <a:t>Item_Identifier</a:t>
            </a:r>
            <a:r>
              <a:rPr lang="en-US" dirty="0"/>
              <a:t>: Unique product ID</a:t>
            </a:r>
          </a:p>
          <a:p>
            <a:r>
              <a:rPr lang="en-US" dirty="0"/>
              <a:t> </a:t>
            </a:r>
            <a:r>
              <a:rPr lang="en-US" dirty="0" err="1"/>
              <a:t>Item_Weight</a:t>
            </a:r>
            <a:r>
              <a:rPr lang="en-US" dirty="0"/>
              <a:t>: Weight of product</a:t>
            </a:r>
          </a:p>
          <a:p>
            <a:r>
              <a:rPr lang="en-US" dirty="0" err="1"/>
              <a:t>Item_Fat_Content</a:t>
            </a:r>
            <a:r>
              <a:rPr lang="en-US" dirty="0"/>
              <a:t>: Whether the product is low fat or not</a:t>
            </a:r>
          </a:p>
          <a:p>
            <a:r>
              <a:rPr lang="en-US" dirty="0" err="1"/>
              <a:t>Item_Visibility</a:t>
            </a:r>
            <a:r>
              <a:rPr lang="en-US" dirty="0"/>
              <a:t>: The % of total display area of all products in a store allocated to the particular product</a:t>
            </a:r>
          </a:p>
          <a:p>
            <a:r>
              <a:rPr lang="en-US" dirty="0" err="1"/>
              <a:t>Item_Type</a:t>
            </a:r>
            <a:r>
              <a:rPr lang="en-US" dirty="0"/>
              <a:t>: The category to which the product belongs</a:t>
            </a:r>
          </a:p>
          <a:p>
            <a:r>
              <a:rPr lang="en-US" dirty="0" err="1"/>
              <a:t>Item_MRP</a:t>
            </a:r>
            <a:r>
              <a:rPr lang="en-US" dirty="0"/>
              <a:t>: Maximum Retail Price (list price) of the product</a:t>
            </a:r>
          </a:p>
          <a:p>
            <a:r>
              <a:rPr lang="en-US" dirty="0" err="1"/>
              <a:t>Outlet_Identifier</a:t>
            </a:r>
            <a:r>
              <a:rPr lang="en-US" dirty="0"/>
              <a:t>: Unique store ID</a:t>
            </a:r>
          </a:p>
          <a:p>
            <a:r>
              <a:rPr lang="en-US" dirty="0" err="1"/>
              <a:t>Outlet_Establishment_Year</a:t>
            </a:r>
            <a:r>
              <a:rPr lang="en-US" dirty="0"/>
              <a:t>: The year in which store was established</a:t>
            </a:r>
          </a:p>
          <a:p>
            <a:r>
              <a:rPr lang="en-US" dirty="0" err="1"/>
              <a:t>Outlet_Size</a:t>
            </a:r>
            <a:r>
              <a:rPr lang="en-US" dirty="0"/>
              <a:t>: The size of the store in terms of ground area covered</a:t>
            </a:r>
          </a:p>
          <a:p>
            <a:r>
              <a:rPr lang="en-US" dirty="0" err="1"/>
              <a:t>Outlet_Location_Type</a:t>
            </a:r>
            <a:r>
              <a:rPr lang="en-US" dirty="0"/>
              <a:t>: The type of city in which the store is located</a:t>
            </a:r>
          </a:p>
          <a:p>
            <a:r>
              <a:rPr lang="en-US" dirty="0" err="1"/>
              <a:t>Outlet_Type</a:t>
            </a:r>
            <a:r>
              <a:rPr lang="en-US" dirty="0"/>
              <a:t>: Whether the outlet is just a grocery store or some sort of supermarket</a:t>
            </a:r>
          </a:p>
          <a:p>
            <a:r>
              <a:rPr lang="en-US" dirty="0" err="1"/>
              <a:t>Item_Outlet_Sales</a:t>
            </a:r>
            <a:r>
              <a:rPr lang="en-US" dirty="0"/>
              <a:t>: Sales of the product in the </a:t>
            </a:r>
            <a:r>
              <a:rPr lang="en-US" dirty="0" err="1"/>
              <a:t>particulat</a:t>
            </a:r>
            <a:r>
              <a:rPr lang="en-US" dirty="0"/>
              <a:t> store.</a:t>
            </a:r>
          </a:p>
          <a:p>
            <a:endParaRPr lang="en-US" dirty="0"/>
          </a:p>
          <a:p>
            <a:r>
              <a:rPr lang="en-US" dirty="0"/>
              <a:t>Refer Train_UWu5bXk.csv</a:t>
            </a:r>
            <a:endParaRPr lang="en-IN" dirty="0"/>
          </a:p>
        </p:txBody>
      </p:sp>
    </p:spTree>
    <p:extLst>
      <p:ext uri="{BB962C8B-B14F-4D97-AF65-F5344CB8AC3E}">
        <p14:creationId xmlns:p14="http://schemas.microsoft.com/office/powerpoint/2010/main" val="1595181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AE1E-E35D-1BA0-C444-B226E7295F0C}"/>
              </a:ext>
            </a:extLst>
          </p:cNvPr>
          <p:cNvSpPr>
            <a:spLocks noGrp="1"/>
          </p:cNvSpPr>
          <p:nvPr>
            <p:ph type="title"/>
          </p:nvPr>
        </p:nvSpPr>
        <p:spPr>
          <a:xfrm>
            <a:off x="314093" y="253613"/>
            <a:ext cx="10515600" cy="716543"/>
          </a:xfrm>
        </p:spPr>
        <p:txBody>
          <a:bodyPr/>
          <a:lstStyle/>
          <a:p>
            <a:r>
              <a:rPr lang="en-IN" dirty="0"/>
              <a:t>Missing Value Ratio</a:t>
            </a:r>
          </a:p>
        </p:txBody>
      </p:sp>
      <p:sp>
        <p:nvSpPr>
          <p:cNvPr id="3" name="Content Placeholder 2">
            <a:extLst>
              <a:ext uri="{FF2B5EF4-FFF2-40B4-BE49-F238E27FC236}">
                <a16:creationId xmlns:a16="http://schemas.microsoft.com/office/drawing/2014/main" id="{FA0FC777-7455-21F9-1F55-BF8D867E2CB4}"/>
              </a:ext>
            </a:extLst>
          </p:cNvPr>
          <p:cNvSpPr>
            <a:spLocks noGrp="1"/>
          </p:cNvSpPr>
          <p:nvPr>
            <p:ph idx="1"/>
          </p:nvPr>
        </p:nvSpPr>
        <p:spPr>
          <a:xfrm>
            <a:off x="314093" y="1109082"/>
            <a:ext cx="11439292" cy="4351338"/>
          </a:xfrm>
        </p:spPr>
        <p:txBody>
          <a:bodyPr>
            <a:normAutofit/>
          </a:bodyPr>
          <a:lstStyle/>
          <a:p>
            <a:r>
              <a:rPr lang="en-US" dirty="0"/>
              <a:t>In the dataset, first step is to find if dataset has some missing values. Find out the reason for these missing values and then impute them or drop the variables entirely which have missing values (using appropriate methods if it is more than a threshold value – 50%</a:t>
            </a:r>
          </a:p>
          <a:p>
            <a:r>
              <a:rPr lang="en-US" dirty="0"/>
              <a:t>Refer </a:t>
            </a:r>
            <a:r>
              <a:rPr lang="en-US" dirty="0" err="1"/>
              <a:t>MissingValues.ipynb</a:t>
            </a:r>
            <a:endParaRPr lang="en-US" dirty="0"/>
          </a:p>
        </p:txBody>
      </p:sp>
    </p:spTree>
    <p:extLst>
      <p:ext uri="{BB962C8B-B14F-4D97-AF65-F5344CB8AC3E}">
        <p14:creationId xmlns:p14="http://schemas.microsoft.com/office/powerpoint/2010/main" val="2661751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05A1-D564-1873-D20F-6E5011911944}"/>
              </a:ext>
            </a:extLst>
          </p:cNvPr>
          <p:cNvSpPr>
            <a:spLocks noGrp="1"/>
          </p:cNvSpPr>
          <p:nvPr>
            <p:ph type="title"/>
          </p:nvPr>
        </p:nvSpPr>
        <p:spPr>
          <a:xfrm>
            <a:off x="280639" y="242462"/>
            <a:ext cx="10515600" cy="805753"/>
          </a:xfrm>
        </p:spPr>
        <p:txBody>
          <a:bodyPr/>
          <a:lstStyle/>
          <a:p>
            <a:r>
              <a:rPr lang="en-IN" dirty="0"/>
              <a:t>Low Variance Filter</a:t>
            </a:r>
          </a:p>
        </p:txBody>
      </p:sp>
      <p:sp>
        <p:nvSpPr>
          <p:cNvPr id="3" name="Content Placeholder 2">
            <a:extLst>
              <a:ext uri="{FF2B5EF4-FFF2-40B4-BE49-F238E27FC236}">
                <a16:creationId xmlns:a16="http://schemas.microsoft.com/office/drawing/2014/main" id="{553F1DFD-C186-B9AD-70C9-2BDD349CBEFD}"/>
              </a:ext>
            </a:extLst>
          </p:cNvPr>
          <p:cNvSpPr>
            <a:spLocks noGrp="1"/>
          </p:cNvSpPr>
          <p:nvPr>
            <p:ph idx="1"/>
          </p:nvPr>
        </p:nvSpPr>
        <p:spPr>
          <a:xfrm>
            <a:off x="425605" y="1134249"/>
            <a:ext cx="10515600" cy="4351338"/>
          </a:xfrm>
        </p:spPr>
        <p:txBody>
          <a:bodyPr/>
          <a:lstStyle/>
          <a:p>
            <a:r>
              <a:rPr lang="en-US" dirty="0"/>
              <a:t>Consider a variable in our dataset where all the observations have the same value, say 1. If we use this variable, it will not improve the model we will build as this variable will have zero variance.</a:t>
            </a:r>
          </a:p>
          <a:p>
            <a:r>
              <a:rPr lang="en-US" dirty="0"/>
              <a:t>So, we need to calculate the variance of each variable we are given. Then drop the variables having low variance as compared to other variables in our dataset. </a:t>
            </a:r>
          </a:p>
          <a:p>
            <a:r>
              <a:rPr lang="en-US" dirty="0"/>
              <a:t>The reason for doing this, is that variables with a low variance will not affect the target variable.</a:t>
            </a:r>
          </a:p>
          <a:p>
            <a:r>
              <a:rPr lang="en-US" dirty="0"/>
              <a:t>Refer </a:t>
            </a:r>
            <a:r>
              <a:rPr lang="en-US" dirty="0" err="1"/>
              <a:t>LowVarianceFilter.ipynb</a:t>
            </a:r>
            <a:endParaRPr lang="en-US" dirty="0"/>
          </a:p>
          <a:p>
            <a:endParaRPr lang="en-IN" dirty="0"/>
          </a:p>
        </p:txBody>
      </p:sp>
    </p:spTree>
    <p:extLst>
      <p:ext uri="{BB962C8B-B14F-4D97-AF65-F5344CB8AC3E}">
        <p14:creationId xmlns:p14="http://schemas.microsoft.com/office/powerpoint/2010/main" val="2405457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95B2-9533-2634-CE06-612D6B022DA9}"/>
              </a:ext>
            </a:extLst>
          </p:cNvPr>
          <p:cNvSpPr>
            <a:spLocks noGrp="1"/>
          </p:cNvSpPr>
          <p:nvPr>
            <p:ph type="title"/>
          </p:nvPr>
        </p:nvSpPr>
        <p:spPr>
          <a:xfrm>
            <a:off x="247186" y="197857"/>
            <a:ext cx="10515600" cy="716543"/>
          </a:xfrm>
        </p:spPr>
        <p:txBody>
          <a:bodyPr/>
          <a:lstStyle/>
          <a:p>
            <a:r>
              <a:rPr lang="en-IN" dirty="0"/>
              <a:t>High Correlation filter</a:t>
            </a:r>
          </a:p>
        </p:txBody>
      </p:sp>
      <p:sp>
        <p:nvSpPr>
          <p:cNvPr id="3" name="Content Placeholder 2">
            <a:extLst>
              <a:ext uri="{FF2B5EF4-FFF2-40B4-BE49-F238E27FC236}">
                <a16:creationId xmlns:a16="http://schemas.microsoft.com/office/drawing/2014/main" id="{476E5962-6060-03CC-9703-F78A56143229}"/>
              </a:ext>
            </a:extLst>
          </p:cNvPr>
          <p:cNvSpPr>
            <a:spLocks noGrp="1"/>
          </p:cNvSpPr>
          <p:nvPr>
            <p:ph idx="1"/>
          </p:nvPr>
        </p:nvSpPr>
        <p:spPr>
          <a:xfrm>
            <a:off x="358697" y="1109082"/>
            <a:ext cx="11205117" cy="4351338"/>
          </a:xfrm>
        </p:spPr>
        <p:txBody>
          <a:bodyPr>
            <a:normAutofit lnSpcReduction="10000"/>
          </a:bodyPr>
          <a:lstStyle/>
          <a:p>
            <a:r>
              <a:rPr lang="en-US" dirty="0"/>
              <a:t>High correlation between two variables means they have similar trends and are likely to carry similar information. This can bring down the performance of some models drastically (linear and logistic regression models, for instance). We can calculate the correlation between independent numerical variables that are numerical in nature. If the correlation coefficient crosses a certain threshold value, we can drop one of the variables (dropping a variable is highly subjective and should always be done keeping the domain in mind).</a:t>
            </a:r>
          </a:p>
          <a:p>
            <a:r>
              <a:rPr lang="en-US" dirty="0"/>
              <a:t>As a general guideline, we should keep those variables which show a high correlation with the target variable.</a:t>
            </a:r>
          </a:p>
          <a:p>
            <a:r>
              <a:rPr lang="en-US" dirty="0"/>
              <a:t>Refer </a:t>
            </a:r>
            <a:r>
              <a:rPr lang="en-US" dirty="0" err="1"/>
              <a:t>HighCorrelation.ipynb</a:t>
            </a:r>
            <a:endParaRPr lang="en-US" dirty="0"/>
          </a:p>
          <a:p>
            <a:endParaRPr lang="en-IN" dirty="0"/>
          </a:p>
        </p:txBody>
      </p:sp>
    </p:spTree>
    <p:extLst>
      <p:ext uri="{BB962C8B-B14F-4D97-AF65-F5344CB8AC3E}">
        <p14:creationId xmlns:p14="http://schemas.microsoft.com/office/powerpoint/2010/main" val="1367136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EC4E-0209-6B10-5F8C-157BDDF3E377}"/>
              </a:ext>
            </a:extLst>
          </p:cNvPr>
          <p:cNvSpPr>
            <a:spLocks noGrp="1"/>
          </p:cNvSpPr>
          <p:nvPr>
            <p:ph type="title"/>
          </p:nvPr>
        </p:nvSpPr>
        <p:spPr>
          <a:xfrm>
            <a:off x="269488" y="197857"/>
            <a:ext cx="10515600" cy="749997"/>
          </a:xfrm>
        </p:spPr>
        <p:txBody>
          <a:bodyPr/>
          <a:lstStyle/>
          <a:p>
            <a:r>
              <a:rPr lang="en-IN" dirty="0"/>
              <a:t>Feature Importance</a:t>
            </a:r>
          </a:p>
        </p:txBody>
      </p:sp>
      <p:sp>
        <p:nvSpPr>
          <p:cNvPr id="3" name="Content Placeholder 2">
            <a:extLst>
              <a:ext uri="{FF2B5EF4-FFF2-40B4-BE49-F238E27FC236}">
                <a16:creationId xmlns:a16="http://schemas.microsoft.com/office/drawing/2014/main" id="{9530675A-515F-5C88-4153-E733B3199C5F}"/>
              </a:ext>
            </a:extLst>
          </p:cNvPr>
          <p:cNvSpPr>
            <a:spLocks noGrp="1"/>
          </p:cNvSpPr>
          <p:nvPr>
            <p:ph idx="1"/>
          </p:nvPr>
        </p:nvSpPr>
        <p:spPr>
          <a:xfrm>
            <a:off x="280639" y="1056189"/>
            <a:ext cx="11272023" cy="5333459"/>
          </a:xfrm>
        </p:spPr>
        <p:txBody>
          <a:bodyPr>
            <a:normAutofit/>
          </a:bodyPr>
          <a:lstStyle/>
          <a:p>
            <a:r>
              <a:rPr lang="en-US" sz="3200" dirty="0"/>
              <a:t>Random Forest is one of the most widely used algorithms for feature selection. It comes packaged with in-built feature importance so you don’t need to program that separately. This helps us select a smaller subset of features.</a:t>
            </a:r>
          </a:p>
          <a:p>
            <a:r>
              <a:rPr lang="en-US" sz="3200" dirty="0"/>
              <a:t>We need to convert the data into numeric form by applying one hot encoding, as Random Forest (Scikit-Learn Implementation) takes only numeric inputs. Let’s also drop the ID variables (</a:t>
            </a:r>
            <a:r>
              <a:rPr lang="en-US" sz="3200" dirty="0" err="1"/>
              <a:t>Item_Identifier</a:t>
            </a:r>
            <a:r>
              <a:rPr lang="en-US" sz="3200" dirty="0"/>
              <a:t> and </a:t>
            </a:r>
            <a:r>
              <a:rPr lang="en-US" sz="3200" dirty="0" err="1"/>
              <a:t>Outlet_Identifier</a:t>
            </a:r>
            <a:r>
              <a:rPr lang="en-US" sz="3200" dirty="0"/>
              <a:t>) as these are just unique numbers and hold no significant importance for us currently.</a:t>
            </a:r>
          </a:p>
          <a:p>
            <a:r>
              <a:rPr lang="en-IN" sz="3200" dirty="0"/>
              <a:t>Refer </a:t>
            </a:r>
            <a:r>
              <a:rPr lang="en-IN" sz="3200" dirty="0" err="1"/>
              <a:t>FeatureImportance.impy</a:t>
            </a:r>
            <a:endParaRPr lang="en-IN" sz="3200" dirty="0"/>
          </a:p>
        </p:txBody>
      </p:sp>
    </p:spTree>
    <p:extLst>
      <p:ext uri="{BB962C8B-B14F-4D97-AF65-F5344CB8AC3E}">
        <p14:creationId xmlns:p14="http://schemas.microsoft.com/office/powerpoint/2010/main" val="170939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83" y="197857"/>
            <a:ext cx="10515600" cy="660788"/>
          </a:xfrm>
        </p:spPr>
        <p:txBody>
          <a:bodyPr>
            <a:normAutofit fontScale="90000"/>
          </a:bodyPr>
          <a:lstStyle/>
          <a:p>
            <a:r>
              <a:rPr lang="en-US" dirty="0"/>
              <a:t>IRIS Dataset</a:t>
            </a:r>
            <a:endParaRPr lang="en-IN" dirty="0"/>
          </a:p>
        </p:txBody>
      </p:sp>
      <p:sp>
        <p:nvSpPr>
          <p:cNvPr id="3" name="Content Placeholder 2"/>
          <p:cNvSpPr>
            <a:spLocks noGrp="1"/>
          </p:cNvSpPr>
          <p:nvPr>
            <p:ph idx="1"/>
          </p:nvPr>
        </p:nvSpPr>
        <p:spPr>
          <a:xfrm>
            <a:off x="224883" y="1087075"/>
            <a:ext cx="10973548" cy="5292435"/>
          </a:xfrm>
        </p:spPr>
        <p:txBody>
          <a:bodyPr>
            <a:normAutofit fontScale="77500" lnSpcReduction="20000"/>
          </a:bodyPr>
          <a:lstStyle/>
          <a:p>
            <a:r>
              <a:rPr lang="en-US" dirty="0"/>
              <a:t>The iris dataset is a built-in dataset in R that contains measurements </a:t>
            </a:r>
            <a:br>
              <a:rPr lang="en-US" dirty="0"/>
            </a:br>
            <a:r>
              <a:rPr lang="en-US" dirty="0"/>
              <a:t>on 4 different attributes (in </a:t>
            </a:r>
            <a:r>
              <a:rPr lang="en-US" dirty="0" err="1"/>
              <a:t>cms</a:t>
            </a:r>
            <a:r>
              <a:rPr lang="en-US" dirty="0"/>
              <a:t>) for 50 flowers from 3 different species.</a:t>
            </a:r>
          </a:p>
          <a:p>
            <a:r>
              <a:rPr lang="en-US" dirty="0" err="1"/>
              <a:t>setosa</a:t>
            </a:r>
            <a:r>
              <a:rPr lang="en-US" dirty="0"/>
              <a:t>: This species occurs 50 times.</a:t>
            </a:r>
          </a:p>
          <a:p>
            <a:r>
              <a:rPr lang="en-US" dirty="0"/>
              <a:t>versicolor: This species occurs 50 times.</a:t>
            </a:r>
          </a:p>
          <a:p>
            <a:r>
              <a:rPr lang="en-US" dirty="0" err="1"/>
              <a:t>virginica</a:t>
            </a:r>
            <a:r>
              <a:rPr lang="en-US" dirty="0"/>
              <a:t>: This species occurs 50 times.</a:t>
            </a:r>
          </a:p>
          <a:p>
            <a:r>
              <a:rPr lang="en-US" dirty="0"/>
              <a:t>There are 150 rows</a:t>
            </a:r>
          </a:p>
          <a:p>
            <a:r>
              <a:rPr lang="en-US" dirty="0"/>
              <a:t>First six rows of iris dataset</a:t>
            </a:r>
          </a:p>
          <a:p>
            <a:pPr marL="0" indent="0">
              <a:buNone/>
            </a:pPr>
            <a:r>
              <a:rPr lang="en-IN" dirty="0"/>
              <a:t>	</a:t>
            </a:r>
            <a:r>
              <a:rPr lang="en-IN" dirty="0" err="1"/>
              <a:t>Sepal.Length</a:t>
            </a:r>
            <a:r>
              <a:rPr lang="en-IN" dirty="0"/>
              <a:t> 	</a:t>
            </a:r>
            <a:r>
              <a:rPr lang="en-IN" dirty="0" err="1"/>
              <a:t>Sepal.Width</a:t>
            </a:r>
            <a:r>
              <a:rPr lang="en-IN" dirty="0"/>
              <a:t> 	</a:t>
            </a:r>
            <a:r>
              <a:rPr lang="en-IN" dirty="0" err="1"/>
              <a:t>Petal.Length</a:t>
            </a:r>
            <a:r>
              <a:rPr lang="en-IN" dirty="0"/>
              <a:t> 	</a:t>
            </a:r>
            <a:r>
              <a:rPr lang="en-IN" dirty="0" err="1"/>
              <a:t>Petal.Width</a:t>
            </a:r>
            <a:r>
              <a:rPr lang="en-IN" dirty="0"/>
              <a:t> 	Species</a:t>
            </a:r>
          </a:p>
          <a:p>
            <a:pPr marL="0" indent="0">
              <a:buNone/>
            </a:pPr>
            <a:r>
              <a:rPr lang="en-IN" dirty="0"/>
              <a:t>1          	5.1         		3.5          		1.4         		0.2  		</a:t>
            </a:r>
            <a:r>
              <a:rPr lang="en-IN" dirty="0" err="1"/>
              <a:t>setosa</a:t>
            </a:r>
            <a:endParaRPr lang="en-IN" dirty="0"/>
          </a:p>
          <a:p>
            <a:pPr marL="0" indent="0">
              <a:buNone/>
            </a:pPr>
            <a:r>
              <a:rPr lang="en-IN" dirty="0"/>
              <a:t>2          	4.9         		3.0          		1.4         		0.2  		</a:t>
            </a:r>
            <a:r>
              <a:rPr lang="en-IN" dirty="0" err="1"/>
              <a:t>setosa</a:t>
            </a:r>
            <a:endParaRPr lang="en-IN" dirty="0"/>
          </a:p>
          <a:p>
            <a:pPr marL="0" indent="0">
              <a:buNone/>
            </a:pPr>
            <a:r>
              <a:rPr lang="en-IN" dirty="0"/>
              <a:t>3         	4.7         		3.2          		1.3        		0.2  		</a:t>
            </a:r>
            <a:r>
              <a:rPr lang="en-IN" dirty="0" err="1"/>
              <a:t>setosa</a:t>
            </a:r>
            <a:endParaRPr lang="en-IN" dirty="0"/>
          </a:p>
          <a:p>
            <a:pPr marL="0" indent="0">
              <a:buNone/>
            </a:pPr>
            <a:r>
              <a:rPr lang="en-IN" dirty="0"/>
              <a:t>4          	4.6         		3.1          		1.5         		0.2  		</a:t>
            </a:r>
            <a:r>
              <a:rPr lang="en-IN" dirty="0" err="1"/>
              <a:t>setosa</a:t>
            </a:r>
            <a:endParaRPr lang="en-IN" dirty="0"/>
          </a:p>
          <a:p>
            <a:pPr marL="0" indent="0">
              <a:buNone/>
            </a:pPr>
            <a:r>
              <a:rPr lang="en-IN" dirty="0"/>
              <a:t>5          	5.0         		3.6          		1.4         		0.2  		</a:t>
            </a:r>
            <a:r>
              <a:rPr lang="en-IN" dirty="0" err="1"/>
              <a:t>setosa</a:t>
            </a:r>
            <a:endParaRPr lang="en-IN" dirty="0"/>
          </a:p>
          <a:p>
            <a:pPr marL="0" indent="0">
              <a:buNone/>
            </a:pPr>
            <a:r>
              <a:rPr lang="en-IN" dirty="0"/>
              <a:t>6          	5.4         		3.9          		1.7         		0.4  		</a:t>
            </a:r>
            <a:r>
              <a:rPr lang="en-IN" dirty="0" err="1"/>
              <a:t>setosa</a:t>
            </a:r>
            <a:endParaRPr lang="en-IN" dirty="0"/>
          </a:p>
        </p:txBody>
      </p:sp>
      <p:pic>
        <p:nvPicPr>
          <p:cNvPr id="1026" name="Picture 2">
            <a:extLst>
              <a:ext uri="{FF2B5EF4-FFF2-40B4-BE49-F238E27FC236}">
                <a16:creationId xmlns:a16="http://schemas.microsoft.com/office/drawing/2014/main" id="{D5B7472E-1FAA-CA45-86FE-8B51F8E4B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4120" y="312235"/>
            <a:ext cx="27527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6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435</TotalTime>
  <Words>1364</Words>
  <Application>Microsoft Office PowerPoint</Application>
  <PresentationFormat>Widescreen</PresentationFormat>
  <Paragraphs>99</Paragraphs>
  <Slides>12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Aptos</vt:lpstr>
      <vt:lpstr>Aptos Display</vt:lpstr>
      <vt:lpstr>Arial</vt:lpstr>
      <vt:lpstr>Wingdings</vt:lpstr>
      <vt:lpstr>Office Theme</vt:lpstr>
      <vt:lpstr>Equation</vt:lpstr>
      <vt:lpstr>Implementation of dimensionality reduction techniques: Features Extraction and Selection, Normalization, Transformation, Principal Components Analysis.</vt:lpstr>
      <vt:lpstr>Dimensionality reduction</vt:lpstr>
      <vt:lpstr>Dimensionality reduction techniques</vt:lpstr>
      <vt:lpstr>Data set</vt:lpstr>
      <vt:lpstr>Missing Value Ratio</vt:lpstr>
      <vt:lpstr>Low Variance Filter</vt:lpstr>
      <vt:lpstr>High Correlation filter</vt:lpstr>
      <vt:lpstr>Feature Importance</vt:lpstr>
      <vt:lpstr>IRIS Dataset</vt:lpstr>
      <vt:lpstr>PCA (Principal Component Analysis)</vt:lpstr>
      <vt:lpstr>Exercise 1</vt:lpstr>
      <vt:lpstr>Exercise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dimensionality reduction techniques: Features Extraction and Selection, Normalization, Transformation, Principal Components Analysis.</dc:title>
  <dc:creator>Ramakrishnan Iyer</dc:creator>
  <cp:lastModifiedBy>Ramakrishnan Iyer</cp:lastModifiedBy>
  <cp:revision>3</cp:revision>
  <dcterms:created xsi:type="dcterms:W3CDTF">2024-03-26T08:24:49Z</dcterms:created>
  <dcterms:modified xsi:type="dcterms:W3CDTF">2024-04-03T10:18:57Z</dcterms:modified>
</cp:coreProperties>
</file>