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BA8AA-5D7E-4DB7-B96D-5B1E780A2264}" v="1" dt="2024-04-18T04:14:28.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1" d="100"/>
          <a:sy n="81" d="100"/>
        </p:scale>
        <p:origin x="8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9B0BA8AA-5D7E-4DB7-B96D-5B1E780A2264}"/>
    <pc:docChg chg="custSel addSld modSld">
      <pc:chgData name="Ramakrishnan Iyer" userId="35338ba7-0f31-4884-a0c1-7970f376bc75" providerId="ADAL" clId="{9B0BA8AA-5D7E-4DB7-B96D-5B1E780A2264}" dt="2024-04-18T04:18:00.762" v="169" actId="313"/>
      <pc:docMkLst>
        <pc:docMk/>
      </pc:docMkLst>
      <pc:sldChg chg="modSp mod">
        <pc:chgData name="Ramakrishnan Iyer" userId="35338ba7-0f31-4884-a0c1-7970f376bc75" providerId="ADAL" clId="{9B0BA8AA-5D7E-4DB7-B96D-5B1E780A2264}" dt="2024-04-18T04:14:28.880" v="120" actId="27636"/>
        <pc:sldMkLst>
          <pc:docMk/>
          <pc:sldMk cId="4262376663" sldId="257"/>
        </pc:sldMkLst>
        <pc:spChg chg="mod">
          <ac:chgData name="Ramakrishnan Iyer" userId="35338ba7-0f31-4884-a0c1-7970f376bc75" providerId="ADAL" clId="{9B0BA8AA-5D7E-4DB7-B96D-5B1E780A2264}" dt="2024-04-18T04:14:28.880" v="120" actId="27636"/>
          <ac:spMkLst>
            <pc:docMk/>
            <pc:sldMk cId="4262376663" sldId="257"/>
            <ac:spMk id="3" creationId="{62B0E241-552B-88B1-B8CC-FF46CE7B1C13}"/>
          </ac:spMkLst>
        </pc:spChg>
      </pc:sldChg>
      <pc:sldChg chg="modSp mod">
        <pc:chgData name="Ramakrishnan Iyer" userId="35338ba7-0f31-4884-a0c1-7970f376bc75" providerId="ADAL" clId="{9B0BA8AA-5D7E-4DB7-B96D-5B1E780A2264}" dt="2024-04-18T03:57:25.254" v="13" actId="27636"/>
        <pc:sldMkLst>
          <pc:docMk/>
          <pc:sldMk cId="3361952760" sldId="258"/>
        </pc:sldMkLst>
        <pc:spChg chg="mod">
          <ac:chgData name="Ramakrishnan Iyer" userId="35338ba7-0f31-4884-a0c1-7970f376bc75" providerId="ADAL" clId="{9B0BA8AA-5D7E-4DB7-B96D-5B1E780A2264}" dt="2024-04-18T03:57:02.678" v="2" actId="27636"/>
          <ac:spMkLst>
            <pc:docMk/>
            <pc:sldMk cId="3361952760" sldId="258"/>
            <ac:spMk id="2" creationId="{F9C4722F-D171-DA15-2A9D-E8D288E8A9BF}"/>
          </ac:spMkLst>
        </pc:spChg>
        <pc:spChg chg="mod">
          <ac:chgData name="Ramakrishnan Iyer" userId="35338ba7-0f31-4884-a0c1-7970f376bc75" providerId="ADAL" clId="{9B0BA8AA-5D7E-4DB7-B96D-5B1E780A2264}" dt="2024-04-18T03:57:25.254" v="13" actId="27636"/>
          <ac:spMkLst>
            <pc:docMk/>
            <pc:sldMk cId="3361952760" sldId="258"/>
            <ac:spMk id="3" creationId="{D6D8A733-B1D3-A468-C94E-CA20FE5B476F}"/>
          </ac:spMkLst>
        </pc:spChg>
      </pc:sldChg>
      <pc:sldChg chg="modSp mod">
        <pc:chgData name="Ramakrishnan Iyer" userId="35338ba7-0f31-4884-a0c1-7970f376bc75" providerId="ADAL" clId="{9B0BA8AA-5D7E-4DB7-B96D-5B1E780A2264}" dt="2024-04-18T03:58:07.719" v="24" actId="6549"/>
        <pc:sldMkLst>
          <pc:docMk/>
          <pc:sldMk cId="182695239" sldId="261"/>
        </pc:sldMkLst>
        <pc:spChg chg="mod">
          <ac:chgData name="Ramakrishnan Iyer" userId="35338ba7-0f31-4884-a0c1-7970f376bc75" providerId="ADAL" clId="{9B0BA8AA-5D7E-4DB7-B96D-5B1E780A2264}" dt="2024-04-18T03:58:07.719" v="24" actId="6549"/>
          <ac:spMkLst>
            <pc:docMk/>
            <pc:sldMk cId="182695239" sldId="261"/>
            <ac:spMk id="3" creationId="{2CFB55C6-7181-C5BE-27E6-3955780CC78F}"/>
          </ac:spMkLst>
        </pc:spChg>
      </pc:sldChg>
      <pc:sldChg chg="modSp mod">
        <pc:chgData name="Ramakrishnan Iyer" userId="35338ba7-0f31-4884-a0c1-7970f376bc75" providerId="ADAL" clId="{9B0BA8AA-5D7E-4DB7-B96D-5B1E780A2264}" dt="2024-04-18T03:58:48.626" v="31" actId="313"/>
        <pc:sldMkLst>
          <pc:docMk/>
          <pc:sldMk cId="2993561647" sldId="262"/>
        </pc:sldMkLst>
        <pc:spChg chg="mod">
          <ac:chgData name="Ramakrishnan Iyer" userId="35338ba7-0f31-4884-a0c1-7970f376bc75" providerId="ADAL" clId="{9B0BA8AA-5D7E-4DB7-B96D-5B1E780A2264}" dt="2024-04-18T03:58:48.626" v="31" actId="313"/>
          <ac:spMkLst>
            <pc:docMk/>
            <pc:sldMk cId="2993561647" sldId="262"/>
            <ac:spMk id="3" creationId="{00000000-0000-0000-0000-000000000000}"/>
          </ac:spMkLst>
        </pc:spChg>
      </pc:sldChg>
      <pc:sldChg chg="modSp mod">
        <pc:chgData name="Ramakrishnan Iyer" userId="35338ba7-0f31-4884-a0c1-7970f376bc75" providerId="ADAL" clId="{9B0BA8AA-5D7E-4DB7-B96D-5B1E780A2264}" dt="2024-04-18T03:59:40.257" v="38" actId="27636"/>
        <pc:sldMkLst>
          <pc:docMk/>
          <pc:sldMk cId="1517297793" sldId="263"/>
        </pc:sldMkLst>
        <pc:spChg chg="mod">
          <ac:chgData name="Ramakrishnan Iyer" userId="35338ba7-0f31-4884-a0c1-7970f376bc75" providerId="ADAL" clId="{9B0BA8AA-5D7E-4DB7-B96D-5B1E780A2264}" dt="2024-04-18T03:59:40.257" v="38" actId="27636"/>
          <ac:spMkLst>
            <pc:docMk/>
            <pc:sldMk cId="1517297793" sldId="263"/>
            <ac:spMk id="3" creationId="{00000000-0000-0000-0000-000000000000}"/>
          </ac:spMkLst>
        </pc:spChg>
        <pc:picChg chg="mod">
          <ac:chgData name="Ramakrishnan Iyer" userId="35338ba7-0f31-4884-a0c1-7970f376bc75" providerId="ADAL" clId="{9B0BA8AA-5D7E-4DB7-B96D-5B1E780A2264}" dt="2024-04-18T03:59:03.868" v="32" actId="1076"/>
          <ac:picMkLst>
            <pc:docMk/>
            <pc:sldMk cId="1517297793" sldId="263"/>
            <ac:picMk id="4" creationId="{00000000-0000-0000-0000-000000000000}"/>
          </ac:picMkLst>
        </pc:picChg>
      </pc:sldChg>
      <pc:sldChg chg="modSp new mod">
        <pc:chgData name="Ramakrishnan Iyer" userId="35338ba7-0f31-4884-a0c1-7970f376bc75" providerId="ADAL" clId="{9B0BA8AA-5D7E-4DB7-B96D-5B1E780A2264}" dt="2024-04-18T04:17:36.658" v="146" actId="20577"/>
        <pc:sldMkLst>
          <pc:docMk/>
          <pc:sldMk cId="2761743340" sldId="265"/>
        </pc:sldMkLst>
        <pc:spChg chg="mod">
          <ac:chgData name="Ramakrishnan Iyer" userId="35338ba7-0f31-4884-a0c1-7970f376bc75" providerId="ADAL" clId="{9B0BA8AA-5D7E-4DB7-B96D-5B1E780A2264}" dt="2024-04-18T04:14:24.709" v="118" actId="1076"/>
          <ac:spMkLst>
            <pc:docMk/>
            <pc:sldMk cId="2761743340" sldId="265"/>
            <ac:spMk id="2" creationId="{7750BC09-E81D-1EB1-D541-BBC45CCB4385}"/>
          </ac:spMkLst>
        </pc:spChg>
        <pc:spChg chg="mod">
          <ac:chgData name="Ramakrishnan Iyer" userId="35338ba7-0f31-4884-a0c1-7970f376bc75" providerId="ADAL" clId="{9B0BA8AA-5D7E-4DB7-B96D-5B1E780A2264}" dt="2024-04-18T04:17:36.658" v="146" actId="20577"/>
          <ac:spMkLst>
            <pc:docMk/>
            <pc:sldMk cId="2761743340" sldId="265"/>
            <ac:spMk id="3" creationId="{DE7314C6-88DB-0155-E776-4977F0FAD52E}"/>
          </ac:spMkLst>
        </pc:spChg>
      </pc:sldChg>
      <pc:sldChg chg="modSp add mod">
        <pc:chgData name="Ramakrishnan Iyer" userId="35338ba7-0f31-4884-a0c1-7970f376bc75" providerId="ADAL" clId="{9B0BA8AA-5D7E-4DB7-B96D-5B1E780A2264}" dt="2024-04-18T04:18:00.762" v="169" actId="313"/>
        <pc:sldMkLst>
          <pc:docMk/>
          <pc:sldMk cId="483099979" sldId="266"/>
        </pc:sldMkLst>
        <pc:spChg chg="mod">
          <ac:chgData name="Ramakrishnan Iyer" userId="35338ba7-0f31-4884-a0c1-7970f376bc75" providerId="ADAL" clId="{9B0BA8AA-5D7E-4DB7-B96D-5B1E780A2264}" dt="2024-04-18T04:18:00.762" v="169" actId="313"/>
          <ac:spMkLst>
            <pc:docMk/>
            <pc:sldMk cId="483099979" sldId="266"/>
            <ac:spMk id="2" creationId="{7750BC09-E81D-1EB1-D541-BBC45CCB4385}"/>
          </ac:spMkLst>
        </pc:spChg>
        <pc:spChg chg="mod">
          <ac:chgData name="Ramakrishnan Iyer" userId="35338ba7-0f31-4884-a0c1-7970f376bc75" providerId="ADAL" clId="{9B0BA8AA-5D7E-4DB7-B96D-5B1E780A2264}" dt="2024-04-18T04:17:53.732" v="168" actId="20577"/>
          <ac:spMkLst>
            <pc:docMk/>
            <pc:sldMk cId="483099979" sldId="266"/>
            <ac:spMk id="3" creationId="{DE7314C6-88DB-0155-E776-4977F0FAD5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AF31-E7F5-3416-AEC2-9D9811BB9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EFEEDD-B693-B0E8-B6A0-C1C11CCA1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786DDF-E9B8-20D3-ACD8-39F593BB5005}"/>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5" name="Footer Placeholder 4">
            <a:extLst>
              <a:ext uri="{FF2B5EF4-FFF2-40B4-BE49-F238E27FC236}">
                <a16:creationId xmlns:a16="http://schemas.microsoft.com/office/drawing/2014/main" id="{B8941FBC-DAAC-3CD8-9479-4FB70A163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483E2-DF87-4B7D-887A-A98A0A6C7BB4}"/>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102693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E3CE-0756-ECB7-B93E-7E311E406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F2F1FD-51CC-AD00-8DC4-905473F16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F9EAD4-7605-570D-B806-7990A4E25D19}"/>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5" name="Footer Placeholder 4">
            <a:extLst>
              <a:ext uri="{FF2B5EF4-FFF2-40B4-BE49-F238E27FC236}">
                <a16:creationId xmlns:a16="http://schemas.microsoft.com/office/drawing/2014/main" id="{A05BE36B-5D61-0A58-E003-0D1C970DC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4A11E-A25E-5A24-4631-0AC26DBE6804}"/>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101595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68DDD-3747-26D0-9E64-D6835AF75F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6F54BA-7CA3-3C59-0F8E-ADB410BC1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0D507-D077-8AB9-4C68-F93F6558A215}"/>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5" name="Footer Placeholder 4">
            <a:extLst>
              <a:ext uri="{FF2B5EF4-FFF2-40B4-BE49-F238E27FC236}">
                <a16:creationId xmlns:a16="http://schemas.microsoft.com/office/drawing/2014/main" id="{779EBAE4-6937-A315-22F1-BF4E31AB3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B9063-43E6-9B14-4BE8-4B85EDDE5C3E}"/>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371443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6D09-799E-9889-905C-5F9C836612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AE4AA-39D0-93E6-9F94-465D8B72A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7A0F0-7616-CD83-A4B4-7C85E47037DB}"/>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5" name="Footer Placeholder 4">
            <a:extLst>
              <a:ext uri="{FF2B5EF4-FFF2-40B4-BE49-F238E27FC236}">
                <a16:creationId xmlns:a16="http://schemas.microsoft.com/office/drawing/2014/main" id="{E8C61901-B5FA-9FE7-DAF2-1C61FA5F8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DC45D-4B03-56B8-882E-1C7AF2AE0499}"/>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6752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690D-98F4-F709-BA18-9141362D7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E56D0E-1391-3645-91A7-CCDC37BB2C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29244-5091-E06C-9742-A788FFF8F99A}"/>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5" name="Footer Placeholder 4">
            <a:extLst>
              <a:ext uri="{FF2B5EF4-FFF2-40B4-BE49-F238E27FC236}">
                <a16:creationId xmlns:a16="http://schemas.microsoft.com/office/drawing/2014/main" id="{47B1B7B5-414D-CEE5-5A14-9CE919B449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3F3EA-619B-B3E2-02B9-84DF459DB9C0}"/>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217676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757C-B61C-0E4C-C249-0135515FA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13A971-45ED-65DC-E8B6-F9CF4771A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C9466D-6A9F-F921-E813-483CAE0E7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0B986D-B79B-C957-F562-BEC39EA6B349}"/>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6" name="Footer Placeholder 5">
            <a:extLst>
              <a:ext uri="{FF2B5EF4-FFF2-40B4-BE49-F238E27FC236}">
                <a16:creationId xmlns:a16="http://schemas.microsoft.com/office/drawing/2014/main" id="{E3483FF7-CA85-AC8C-0CF3-62A729D292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24DC5-EF4E-9CD3-51E5-F5CC30C90B72}"/>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335332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DD45-C914-9584-83E4-7406F4CF29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9891F8-D0FB-1789-9E5F-0A31D1122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03D91-A5C8-E1BA-ABC1-20EA56FCB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6378-FAF6-4E6E-964A-B12162689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82E314-6CC4-F1E2-1F43-4AF2AB84C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85EB09-EC69-4AB6-7BC0-695E851CC166}"/>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8" name="Footer Placeholder 7">
            <a:extLst>
              <a:ext uri="{FF2B5EF4-FFF2-40B4-BE49-F238E27FC236}">
                <a16:creationId xmlns:a16="http://schemas.microsoft.com/office/drawing/2014/main" id="{55871EE1-FAA1-C471-BB2E-79133E6158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979229-1E37-8EF3-EDCA-BB341C1FF7EF}"/>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173494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2C90-C0C8-6DB3-9A60-B18B68A854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6A62C-1BFB-F6FB-A9D9-49273B884904}"/>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4" name="Footer Placeholder 3">
            <a:extLst>
              <a:ext uri="{FF2B5EF4-FFF2-40B4-BE49-F238E27FC236}">
                <a16:creationId xmlns:a16="http://schemas.microsoft.com/office/drawing/2014/main" id="{6E0CC6C2-0B60-7A26-22A9-3D94D03B5D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A1547F-49D8-83E7-C480-B250F2092996}"/>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201168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19A355-1D4C-747C-738F-868129D80EF3}"/>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3" name="Footer Placeholder 2">
            <a:extLst>
              <a:ext uri="{FF2B5EF4-FFF2-40B4-BE49-F238E27FC236}">
                <a16:creationId xmlns:a16="http://schemas.microsoft.com/office/drawing/2014/main" id="{B1566290-8BDA-5FA4-F8EB-1A5E14606C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5BA477-4FE5-9DBE-FCB0-7288B963206A}"/>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343764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F19A-E077-1DCD-FA73-AC48CEE73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637F55-40F8-C8AE-3E32-9E4F40F05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ADD2DC-439F-FEEF-2680-7E0E2F4EB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F0C41-FFD6-386E-AC53-7356FFD4AFA5}"/>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6" name="Footer Placeholder 5">
            <a:extLst>
              <a:ext uri="{FF2B5EF4-FFF2-40B4-BE49-F238E27FC236}">
                <a16:creationId xmlns:a16="http://schemas.microsoft.com/office/drawing/2014/main" id="{A75ACAFF-A110-2E09-DB9A-C2ABACCCF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9FDE1-B2D7-280C-21B1-1090FCCC6D4D}"/>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428586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288A-A514-30F4-993A-B9E6B2C00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6AD272-1A8B-BDEB-C87C-3C8A74187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E4C2A8-62CC-4F6F-AFD9-A538D6616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EFE06-2C50-86D3-CE08-20DE2768D14C}"/>
              </a:ext>
            </a:extLst>
          </p:cNvPr>
          <p:cNvSpPr>
            <a:spLocks noGrp="1"/>
          </p:cNvSpPr>
          <p:nvPr>
            <p:ph type="dt" sz="half" idx="10"/>
          </p:nvPr>
        </p:nvSpPr>
        <p:spPr/>
        <p:txBody>
          <a:bodyPr/>
          <a:lstStyle/>
          <a:p>
            <a:fld id="{5852EA4D-2BD2-45A1-B604-8DC643D7CF4E}" type="datetimeFigureOut">
              <a:rPr lang="en-IN" smtClean="0"/>
              <a:t>18-04-2024</a:t>
            </a:fld>
            <a:endParaRPr lang="en-IN"/>
          </a:p>
        </p:txBody>
      </p:sp>
      <p:sp>
        <p:nvSpPr>
          <p:cNvPr id="6" name="Footer Placeholder 5">
            <a:extLst>
              <a:ext uri="{FF2B5EF4-FFF2-40B4-BE49-F238E27FC236}">
                <a16:creationId xmlns:a16="http://schemas.microsoft.com/office/drawing/2014/main" id="{5FF7480D-9B04-A80A-0FC5-DB7ADD3F6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EC8D1E-4F48-1D0C-97C4-892687F38B7E}"/>
              </a:ext>
            </a:extLst>
          </p:cNvPr>
          <p:cNvSpPr>
            <a:spLocks noGrp="1"/>
          </p:cNvSpPr>
          <p:nvPr>
            <p:ph type="sldNum" sz="quarter" idx="12"/>
          </p:nvPr>
        </p:nvSpPr>
        <p:spPr/>
        <p:txBody>
          <a:bodyPr/>
          <a:lstStyle/>
          <a:p>
            <a:fld id="{E31AADDD-3B01-4D2D-AF10-575D5A4068AC}" type="slidenum">
              <a:rPr lang="en-IN" smtClean="0"/>
              <a:t>‹#›</a:t>
            </a:fld>
            <a:endParaRPr lang="en-IN"/>
          </a:p>
        </p:txBody>
      </p:sp>
    </p:spTree>
    <p:extLst>
      <p:ext uri="{BB962C8B-B14F-4D97-AF65-F5344CB8AC3E}">
        <p14:creationId xmlns:p14="http://schemas.microsoft.com/office/powerpoint/2010/main" val="36891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B6D421-1F0B-32D4-93EC-016ECC079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3E30F5-4DED-F03A-3CED-758808162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A09934-1131-1D86-0E83-4D27D212C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52EA4D-2BD2-45A1-B604-8DC643D7CF4E}" type="datetimeFigureOut">
              <a:rPr lang="en-IN" smtClean="0"/>
              <a:t>18-04-2024</a:t>
            </a:fld>
            <a:endParaRPr lang="en-IN"/>
          </a:p>
        </p:txBody>
      </p:sp>
      <p:sp>
        <p:nvSpPr>
          <p:cNvPr id="5" name="Footer Placeholder 4">
            <a:extLst>
              <a:ext uri="{FF2B5EF4-FFF2-40B4-BE49-F238E27FC236}">
                <a16:creationId xmlns:a16="http://schemas.microsoft.com/office/drawing/2014/main" id="{9046E843-E6E9-7BA0-B2BA-A53127132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955AF32-9666-528D-E7E0-B7D3FF7E16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1AADDD-3B01-4D2D-AF10-575D5A4068AC}" type="slidenum">
              <a:rPr lang="en-IN" smtClean="0"/>
              <a:t>‹#›</a:t>
            </a:fld>
            <a:endParaRPr lang="en-IN"/>
          </a:p>
        </p:txBody>
      </p:sp>
    </p:spTree>
    <p:extLst>
      <p:ext uri="{BB962C8B-B14F-4D97-AF65-F5344CB8AC3E}">
        <p14:creationId xmlns:p14="http://schemas.microsoft.com/office/powerpoint/2010/main" val="333597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34F4-1EB1-CBD4-BF7D-E4F99EF47D2E}"/>
              </a:ext>
            </a:extLst>
          </p:cNvPr>
          <p:cNvSpPr>
            <a:spLocks noGrp="1"/>
          </p:cNvSpPr>
          <p:nvPr>
            <p:ph type="ctrTitle"/>
          </p:nvPr>
        </p:nvSpPr>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Implementation of K-Means and K-medoid clustering algorithm.</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8E7E196-877B-E7AA-B667-F48F12FFEC7D}"/>
              </a:ext>
            </a:extLst>
          </p:cNvPr>
          <p:cNvSpPr>
            <a:spLocks noGrp="1"/>
          </p:cNvSpPr>
          <p:nvPr>
            <p:ph type="subTitle"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Practical 5</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3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C09-E81D-1EB1-D541-BBC45CCB4385}"/>
              </a:ext>
            </a:extLst>
          </p:cNvPr>
          <p:cNvSpPr>
            <a:spLocks noGrp="1"/>
          </p:cNvSpPr>
          <p:nvPr>
            <p:ph type="title"/>
          </p:nvPr>
        </p:nvSpPr>
        <p:spPr>
          <a:xfrm>
            <a:off x="315685" y="258247"/>
            <a:ext cx="10515600" cy="1325563"/>
          </a:xfrm>
        </p:spPr>
        <p:txBody>
          <a:bodyPr/>
          <a:lstStyle/>
          <a:p>
            <a:r>
              <a:rPr lang="en-US"/>
              <a:t>Exercise</a:t>
            </a:r>
            <a:endParaRPr lang="en-IN" dirty="0"/>
          </a:p>
        </p:txBody>
      </p:sp>
      <p:sp>
        <p:nvSpPr>
          <p:cNvPr id="3" name="Content Placeholder 2">
            <a:extLst>
              <a:ext uri="{FF2B5EF4-FFF2-40B4-BE49-F238E27FC236}">
                <a16:creationId xmlns:a16="http://schemas.microsoft.com/office/drawing/2014/main" id="{DE7314C6-88DB-0155-E776-4977F0FAD52E}"/>
              </a:ext>
            </a:extLst>
          </p:cNvPr>
          <p:cNvSpPr>
            <a:spLocks noGrp="1"/>
          </p:cNvSpPr>
          <p:nvPr>
            <p:ph idx="1"/>
          </p:nvPr>
        </p:nvSpPr>
        <p:spPr/>
        <p:txBody>
          <a:bodyPr/>
          <a:lstStyle/>
          <a:p>
            <a:r>
              <a:rPr lang="en-US" dirty="0"/>
              <a:t>Use dataset – </a:t>
            </a:r>
            <a:r>
              <a:rPr lang="en-US" dirty="0" err="1"/>
              <a:t>Mall_Customers</a:t>
            </a:r>
            <a:endParaRPr lang="en-US" dirty="0"/>
          </a:p>
          <a:p>
            <a:r>
              <a:rPr lang="en-US" dirty="0"/>
              <a:t>Mall Customer data is an interesting dataset that has hypothetical customer data. It puts you in the shoes of the owner of a supermarket. </a:t>
            </a:r>
          </a:p>
          <a:p>
            <a:r>
              <a:rPr lang="en-US" dirty="0"/>
              <a:t>Use </a:t>
            </a:r>
            <a:r>
              <a:rPr lang="en-US" dirty="0" err="1"/>
              <a:t>Kmeans</a:t>
            </a:r>
            <a:r>
              <a:rPr lang="en-US" dirty="0"/>
              <a:t> and </a:t>
            </a:r>
            <a:r>
              <a:rPr lang="en-US" dirty="0" err="1"/>
              <a:t>Kmedoid</a:t>
            </a:r>
            <a:r>
              <a:rPr lang="en-US" dirty="0"/>
              <a:t> to cluster our customers into various groups based on the data available</a:t>
            </a:r>
          </a:p>
          <a:p>
            <a:r>
              <a:rPr lang="en-US" dirty="0"/>
              <a:t>Compare the same</a:t>
            </a:r>
            <a:endParaRPr lang="en-IN" dirty="0"/>
          </a:p>
        </p:txBody>
      </p:sp>
    </p:spTree>
    <p:extLst>
      <p:ext uri="{BB962C8B-B14F-4D97-AF65-F5344CB8AC3E}">
        <p14:creationId xmlns:p14="http://schemas.microsoft.com/office/powerpoint/2010/main" val="48309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7652-1FD9-4E7B-72B4-B014C595717C}"/>
              </a:ext>
            </a:extLst>
          </p:cNvPr>
          <p:cNvSpPr>
            <a:spLocks noGrp="1"/>
          </p:cNvSpPr>
          <p:nvPr>
            <p:ph type="title"/>
          </p:nvPr>
        </p:nvSpPr>
        <p:spPr>
          <a:xfrm>
            <a:off x="241499" y="256647"/>
            <a:ext cx="10515600" cy="955704"/>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K-means</a:t>
            </a:r>
            <a:r>
              <a:rPr lang="en-US" dirty="0"/>
              <a:t> clustering algorithm</a:t>
            </a:r>
            <a:endParaRPr lang="en-IN" dirty="0"/>
          </a:p>
        </p:txBody>
      </p:sp>
      <p:sp>
        <p:nvSpPr>
          <p:cNvPr id="3" name="Content Placeholder 2">
            <a:extLst>
              <a:ext uri="{FF2B5EF4-FFF2-40B4-BE49-F238E27FC236}">
                <a16:creationId xmlns:a16="http://schemas.microsoft.com/office/drawing/2014/main" id="{62B0E241-552B-88B1-B8CC-FF46CE7B1C13}"/>
              </a:ext>
            </a:extLst>
          </p:cNvPr>
          <p:cNvSpPr>
            <a:spLocks noGrp="1"/>
          </p:cNvSpPr>
          <p:nvPr>
            <p:ph idx="1"/>
          </p:nvPr>
        </p:nvSpPr>
        <p:spPr>
          <a:xfrm>
            <a:off x="241499" y="1353013"/>
            <a:ext cx="11296380" cy="3137226"/>
          </a:xfrm>
        </p:spPr>
        <p:txBody>
          <a:bodyPr>
            <a:normAutofit fontScale="925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K-means is a popular unsupervised machine learning technique that allows the identification of clusters (similar groups of data points) within the data. </a:t>
            </a:r>
          </a:p>
          <a:p>
            <a:r>
              <a:rPr lang="en-US" dirty="0">
                <a:latin typeface="Calibri" panose="020F0502020204030204" pitchFamily="34" charset="0"/>
                <a:ea typeface="Calibri" panose="020F0502020204030204" pitchFamily="34" charset="0"/>
                <a:cs typeface="Calibri" panose="020F0502020204030204" pitchFamily="34" charset="0"/>
              </a:rPr>
              <a:t>Will cover k-means clustering in R using </a:t>
            </a:r>
            <a:r>
              <a:rPr lang="en-US" dirty="0" err="1">
                <a:latin typeface="Calibri" panose="020F0502020204030204" pitchFamily="34" charset="0"/>
                <a:ea typeface="Calibri" panose="020F0502020204030204" pitchFamily="34" charset="0"/>
                <a:cs typeface="Calibri" panose="020F0502020204030204" pitchFamily="34" charset="0"/>
              </a:rPr>
              <a:t>tidymodels</a:t>
            </a:r>
            <a:r>
              <a:rPr lang="en-US" dirty="0">
                <a:latin typeface="Calibri" panose="020F0502020204030204" pitchFamily="34" charset="0"/>
                <a:ea typeface="Calibri" panose="020F0502020204030204" pitchFamily="34" charset="0"/>
                <a:cs typeface="Calibri" panose="020F0502020204030204" pitchFamily="34" charset="0"/>
              </a:rPr>
              <a:t>, ggplot2 and </a:t>
            </a:r>
            <a:r>
              <a:rPr lang="en-US" dirty="0" err="1">
                <a:latin typeface="Calibri" panose="020F0502020204030204" pitchFamily="34" charset="0"/>
                <a:ea typeface="Calibri" panose="020F0502020204030204" pitchFamily="34" charset="0"/>
                <a:cs typeface="Calibri" panose="020F0502020204030204" pitchFamily="34" charset="0"/>
              </a:rPr>
              <a:t>ggmap</a:t>
            </a:r>
            <a:r>
              <a:rPr lang="en-US" dirty="0">
                <a:latin typeface="Calibri" panose="020F0502020204030204" pitchFamily="34" charset="0"/>
                <a:ea typeface="Calibri" panose="020F0502020204030204" pitchFamily="34" charset="0"/>
                <a:cs typeface="Calibri" panose="020F0502020204030204" pitchFamily="34" charset="0"/>
              </a:rPr>
              <a:t>. We'll cover:</a:t>
            </a:r>
          </a:p>
          <a:p>
            <a:r>
              <a:rPr lang="en-US" dirty="0">
                <a:latin typeface="Calibri" panose="020F0502020204030204" pitchFamily="34" charset="0"/>
                <a:ea typeface="Calibri" panose="020F0502020204030204" pitchFamily="34" charset="0"/>
                <a:cs typeface="Calibri" panose="020F0502020204030204" pitchFamily="34" charset="0"/>
              </a:rPr>
              <a:t>how the k-means clustering algorithm works</a:t>
            </a:r>
          </a:p>
          <a:p>
            <a:r>
              <a:rPr lang="en-US" dirty="0">
                <a:latin typeface="Calibri" panose="020F0502020204030204" pitchFamily="34" charset="0"/>
                <a:ea typeface="Calibri" panose="020F0502020204030204" pitchFamily="34" charset="0"/>
                <a:cs typeface="Calibri" panose="020F0502020204030204" pitchFamily="34" charset="0"/>
              </a:rPr>
              <a:t>how to visualize data to determine if it is a good candidate for clustering</a:t>
            </a:r>
          </a:p>
          <a:p>
            <a:r>
              <a:rPr lang="en-US" dirty="0">
                <a:latin typeface="Calibri" panose="020F0502020204030204" pitchFamily="34" charset="0"/>
                <a:ea typeface="Calibri" panose="020F0502020204030204" pitchFamily="34" charset="0"/>
                <a:cs typeface="Calibri" panose="020F0502020204030204" pitchFamily="34" charset="0"/>
              </a:rPr>
              <a:t>a case study of training and tuning a k-means clustering model using an Airbnb review dataset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237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722F-D171-DA15-2A9D-E8D288E8A9BF}"/>
              </a:ext>
            </a:extLst>
          </p:cNvPr>
          <p:cNvSpPr>
            <a:spLocks noGrp="1"/>
          </p:cNvSpPr>
          <p:nvPr>
            <p:ph type="title"/>
          </p:nvPr>
        </p:nvSpPr>
        <p:spPr>
          <a:xfrm>
            <a:off x="162609" y="213149"/>
            <a:ext cx="10515600" cy="618124"/>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Overview of k-Means Clustering</a:t>
            </a:r>
          </a:p>
        </p:txBody>
      </p:sp>
      <p:sp>
        <p:nvSpPr>
          <p:cNvPr id="3" name="Content Placeholder 2">
            <a:extLst>
              <a:ext uri="{FF2B5EF4-FFF2-40B4-BE49-F238E27FC236}">
                <a16:creationId xmlns:a16="http://schemas.microsoft.com/office/drawing/2014/main" id="{D6D8A733-B1D3-A468-C94E-CA20FE5B476F}"/>
              </a:ext>
            </a:extLst>
          </p:cNvPr>
          <p:cNvSpPr>
            <a:spLocks noGrp="1"/>
          </p:cNvSpPr>
          <p:nvPr>
            <p:ph idx="1"/>
          </p:nvPr>
        </p:nvSpPr>
        <p:spPr>
          <a:xfrm>
            <a:off x="257903" y="952789"/>
            <a:ext cx="11192712" cy="861067"/>
          </a:xfrm>
        </p:spPr>
        <p:txBody>
          <a:bodyPr>
            <a:normAutofit fontScale="92500"/>
          </a:bodyPr>
          <a:lstStyle/>
          <a:p>
            <a:r>
              <a:rPr lang="en-US" sz="1400" dirty="0">
                <a:latin typeface="Calibri" panose="020F0502020204030204" pitchFamily="34" charset="0"/>
                <a:ea typeface="Calibri" panose="020F0502020204030204" pitchFamily="34" charset="0"/>
                <a:cs typeface="Calibri" panose="020F0502020204030204" pitchFamily="34" charset="0"/>
              </a:rPr>
              <a:t>K-means is a popular unsupervised machine learning technique that allows the identification of clusters (similar groups of data points) within the data. </a:t>
            </a:r>
          </a:p>
          <a:p>
            <a:r>
              <a:rPr lang="en-US" sz="1400" dirty="0">
                <a:latin typeface="Calibri" panose="020F0502020204030204" pitchFamily="34" charset="0"/>
                <a:ea typeface="Calibri" panose="020F0502020204030204" pitchFamily="34" charset="0"/>
                <a:cs typeface="Calibri" panose="020F0502020204030204" pitchFamily="34" charset="0"/>
              </a:rPr>
              <a:t>Clustering models aim to group data into distinct “clusters” or groups. This can be used an analysis by itself, or can be used as a feature in a supervised learning algorithm.</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C98F40C-E810-C894-0090-5B5337715B4D}"/>
              </a:ext>
            </a:extLst>
          </p:cNvPr>
          <p:cNvPicPr>
            <a:picLocks noChangeAspect="1"/>
          </p:cNvPicPr>
          <p:nvPr/>
        </p:nvPicPr>
        <p:blipFill>
          <a:blip r:embed="rId2"/>
          <a:stretch>
            <a:fillRect/>
          </a:stretch>
        </p:blipFill>
        <p:spPr>
          <a:xfrm>
            <a:off x="1032476" y="2150040"/>
            <a:ext cx="8989622" cy="4494811"/>
          </a:xfrm>
          <a:prstGeom prst="rect">
            <a:avLst/>
          </a:prstGeom>
        </p:spPr>
      </p:pic>
    </p:spTree>
    <p:extLst>
      <p:ext uri="{BB962C8B-B14F-4D97-AF65-F5344CB8AC3E}">
        <p14:creationId xmlns:p14="http://schemas.microsoft.com/office/powerpoint/2010/main" val="336195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1065-0418-1C57-D8DE-0765058CFBEE}"/>
              </a:ext>
            </a:extLst>
          </p:cNvPr>
          <p:cNvSpPr>
            <a:spLocks noGrp="1"/>
          </p:cNvSpPr>
          <p:nvPr>
            <p:ph type="title"/>
          </p:nvPr>
        </p:nvSpPr>
        <p:spPr>
          <a:xfrm>
            <a:off x="236034" y="153253"/>
            <a:ext cx="10515600" cy="91526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K-means algorithm (Contd.)</a:t>
            </a:r>
          </a:p>
        </p:txBody>
      </p:sp>
      <p:sp>
        <p:nvSpPr>
          <p:cNvPr id="3" name="Content Placeholder 2">
            <a:extLst>
              <a:ext uri="{FF2B5EF4-FFF2-40B4-BE49-F238E27FC236}">
                <a16:creationId xmlns:a16="http://schemas.microsoft.com/office/drawing/2014/main" id="{2C49EBE2-1F80-B4CA-F447-CC9D3FA106EF}"/>
              </a:ext>
            </a:extLst>
          </p:cNvPr>
          <p:cNvSpPr>
            <a:spLocks noGrp="1"/>
          </p:cNvSpPr>
          <p:nvPr>
            <p:ph idx="1"/>
          </p:nvPr>
        </p:nvSpPr>
        <p:spPr>
          <a:xfrm>
            <a:off x="363084" y="1068513"/>
            <a:ext cx="11308359" cy="2515781"/>
          </a:xfrm>
        </p:spPr>
        <p:txBody>
          <a:bodyPr>
            <a:normAutofit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Choose the number of clusters, k.</a:t>
            </a:r>
          </a:p>
          <a:p>
            <a:r>
              <a:rPr lang="en-US" sz="2000" dirty="0">
                <a:latin typeface="Calibri" panose="020F0502020204030204" pitchFamily="34" charset="0"/>
                <a:ea typeface="Calibri" panose="020F0502020204030204" pitchFamily="34" charset="0"/>
                <a:cs typeface="Calibri" panose="020F0502020204030204" pitchFamily="34" charset="0"/>
              </a:rPr>
              <a:t>Select k points (clusters of size 1) at random.</a:t>
            </a:r>
          </a:p>
          <a:p>
            <a:r>
              <a:rPr lang="en-US" sz="2000" dirty="0">
                <a:latin typeface="Calibri" panose="020F0502020204030204" pitchFamily="34" charset="0"/>
                <a:ea typeface="Calibri" panose="020F0502020204030204" pitchFamily="34" charset="0"/>
                <a:cs typeface="Calibri" panose="020F0502020204030204" pitchFamily="34" charset="0"/>
              </a:rPr>
              <a:t>Calculate the distance between each point and the centroid and assign each data point to the closest cluster.</a:t>
            </a:r>
          </a:p>
          <a:p>
            <a:r>
              <a:rPr lang="en-US" sz="2000" dirty="0">
                <a:latin typeface="Calibri" panose="020F0502020204030204" pitchFamily="34" charset="0"/>
                <a:ea typeface="Calibri" panose="020F0502020204030204" pitchFamily="34" charset="0"/>
                <a:cs typeface="Calibri" panose="020F0502020204030204" pitchFamily="34" charset="0"/>
              </a:rPr>
              <a:t>Calculate the centroid (mean position) for each cluster.</a:t>
            </a:r>
          </a:p>
          <a:p>
            <a:r>
              <a:rPr lang="en-US" sz="2000" dirty="0">
                <a:latin typeface="Calibri" panose="020F0502020204030204" pitchFamily="34" charset="0"/>
                <a:ea typeface="Calibri" panose="020F0502020204030204" pitchFamily="34" charset="0"/>
                <a:cs typeface="Calibri" panose="020F0502020204030204" pitchFamily="34" charset="0"/>
              </a:rPr>
              <a:t>Keep repeating steps 3–4 until the clusters don’t change or the maximum number of iterations is reached.</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D974377-9A77-926A-69E9-C2E212F725A8}"/>
              </a:ext>
            </a:extLst>
          </p:cNvPr>
          <p:cNvPicPr>
            <a:picLocks noChangeAspect="1"/>
          </p:cNvPicPr>
          <p:nvPr/>
        </p:nvPicPr>
        <p:blipFill>
          <a:blip r:embed="rId2"/>
          <a:stretch>
            <a:fillRect/>
          </a:stretch>
        </p:blipFill>
        <p:spPr>
          <a:xfrm>
            <a:off x="1857726" y="3276069"/>
            <a:ext cx="8764223" cy="3324689"/>
          </a:xfrm>
          <a:prstGeom prst="rect">
            <a:avLst/>
          </a:prstGeom>
        </p:spPr>
      </p:pic>
    </p:spTree>
    <p:extLst>
      <p:ext uri="{BB962C8B-B14F-4D97-AF65-F5344CB8AC3E}">
        <p14:creationId xmlns:p14="http://schemas.microsoft.com/office/powerpoint/2010/main" val="234513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73DC-BAF1-B16A-7944-75F1143C5F2B}"/>
              </a:ext>
            </a:extLst>
          </p:cNvPr>
          <p:cNvSpPr>
            <a:spLocks noGrp="1"/>
          </p:cNvSpPr>
          <p:nvPr>
            <p:ph type="title"/>
          </p:nvPr>
        </p:nvSpPr>
        <p:spPr>
          <a:xfrm>
            <a:off x="268185" y="293873"/>
            <a:ext cx="10515600" cy="834283"/>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K-medoid clustering algorithm</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CFB55C6-7181-C5BE-27E6-3955780CC78F}"/>
              </a:ext>
            </a:extLst>
          </p:cNvPr>
          <p:cNvSpPr>
            <a:spLocks noGrp="1"/>
          </p:cNvSpPr>
          <p:nvPr>
            <p:ph idx="1"/>
          </p:nvPr>
        </p:nvSpPr>
        <p:spPr>
          <a:xfrm>
            <a:off x="422564" y="1253330"/>
            <a:ext cx="11341346" cy="5126921"/>
          </a:xfrm>
        </p:spPr>
        <p:txBody>
          <a:bodyPr>
            <a:normAutofit fontScale="92500"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is an unsupervised machine learning clustering algorithm resembling the K-Means clustering technique.</a:t>
            </a:r>
          </a:p>
          <a:p>
            <a:r>
              <a:rPr lang="en-US" dirty="0">
                <a:latin typeface="Calibri" panose="020F0502020204030204" pitchFamily="34" charset="0"/>
                <a:ea typeface="Calibri" panose="020F0502020204030204" pitchFamily="34" charset="0"/>
                <a:cs typeface="Calibri" panose="020F0502020204030204" pitchFamily="34" charset="0"/>
              </a:rPr>
              <a:t>It majorly differs from the K-Means algorithm in terms of the way it selects the clusters‟ </a:t>
            </a:r>
            <a:r>
              <a:rPr lang="en-US" dirty="0" err="1">
                <a:latin typeface="Calibri" panose="020F0502020204030204" pitchFamily="34" charset="0"/>
                <a:ea typeface="Calibri" panose="020F0502020204030204" pitchFamily="34" charset="0"/>
                <a:cs typeface="Calibri" panose="020F0502020204030204" pitchFamily="34" charset="0"/>
              </a:rPr>
              <a:t>centres</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The former selects the average of a </a:t>
            </a:r>
            <a:r>
              <a:rPr lang="en-US" dirty="0" err="1">
                <a:latin typeface="Calibri" panose="020F0502020204030204" pitchFamily="34" charset="0"/>
                <a:ea typeface="Calibri" panose="020F0502020204030204" pitchFamily="34" charset="0"/>
                <a:cs typeface="Calibri" panose="020F0502020204030204" pitchFamily="34" charset="0"/>
              </a:rPr>
              <a:t>cluster‟s</a:t>
            </a:r>
            <a:r>
              <a:rPr lang="en-US" dirty="0">
                <a:latin typeface="Calibri" panose="020F0502020204030204" pitchFamily="34" charset="0"/>
                <a:ea typeface="Calibri" panose="020F0502020204030204" pitchFamily="34" charset="0"/>
                <a:cs typeface="Calibri" panose="020F0502020204030204" pitchFamily="34" charset="0"/>
              </a:rPr>
              <a:t> points as its </a:t>
            </a:r>
            <a:r>
              <a:rPr lang="en-US" dirty="0" err="1">
                <a:latin typeface="Calibri" panose="020F0502020204030204" pitchFamily="34" charset="0"/>
                <a:ea typeface="Calibri" panose="020F0502020204030204" pitchFamily="34" charset="0"/>
                <a:cs typeface="Calibri" panose="020F0502020204030204" pitchFamily="34" charset="0"/>
              </a:rPr>
              <a:t>centre</a:t>
            </a:r>
            <a:r>
              <a:rPr lang="en-US" dirty="0">
                <a:latin typeface="Calibri" panose="020F0502020204030204" pitchFamily="34" charset="0"/>
                <a:ea typeface="Calibri" panose="020F0502020204030204" pitchFamily="34" charset="0"/>
                <a:cs typeface="Calibri" panose="020F0502020204030204" pitchFamily="34" charset="0"/>
              </a:rPr>
              <a:t> (which may or may not be one of the data points) while the latter always picks the actual data points from the clusters as their </a:t>
            </a:r>
            <a:r>
              <a:rPr lang="en-US" dirty="0" err="1">
                <a:latin typeface="Calibri" panose="020F0502020204030204" pitchFamily="34" charset="0"/>
                <a:ea typeface="Calibri" panose="020F0502020204030204" pitchFamily="34" charset="0"/>
                <a:cs typeface="Calibri" panose="020F0502020204030204" pitchFamily="34" charset="0"/>
              </a:rPr>
              <a:t>centres</a:t>
            </a:r>
            <a:r>
              <a:rPr lang="en-US" dirty="0">
                <a:latin typeface="Calibri" panose="020F0502020204030204" pitchFamily="34" charset="0"/>
                <a:ea typeface="Calibri" panose="020F0502020204030204" pitchFamily="34" charset="0"/>
                <a:cs typeface="Calibri" panose="020F0502020204030204" pitchFamily="34" charset="0"/>
              </a:rPr>
              <a:t> (also known as medoids). </a:t>
            </a:r>
          </a:p>
          <a:p>
            <a:r>
              <a:rPr lang="en-US" dirty="0">
                <a:latin typeface="Calibri" panose="020F0502020204030204" pitchFamily="34" charset="0"/>
                <a:ea typeface="Calibri" panose="020F0502020204030204" pitchFamily="34" charset="0"/>
                <a:cs typeface="Calibri" panose="020F0502020204030204" pitchFamily="34" charset="0"/>
              </a:rPr>
              <a:t>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also differs in this respect from the K-Medians algorithm which is the same as K-means, except that it chooses the medians (instead of means) of the clusters as </a:t>
            </a:r>
            <a:r>
              <a:rPr lang="en-US" dirty="0" err="1">
                <a:latin typeface="Calibri" panose="020F0502020204030204" pitchFamily="34" charset="0"/>
                <a:ea typeface="Calibri" panose="020F0502020204030204" pitchFamily="34" charset="0"/>
                <a:cs typeface="Calibri" panose="020F0502020204030204" pitchFamily="34" charset="0"/>
              </a:rPr>
              <a:t>centres</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The mean in k-means clustering is sensitive to outliers. Since an object with an extremely high value may substantially distort the distribution of data. Hence we move to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Instead of taking mean of cluster we take the most centrally located point in cluster as </a:t>
            </a:r>
            <a:r>
              <a:rPr lang="en-US" dirty="0" err="1">
                <a:latin typeface="Calibri" panose="020F0502020204030204" pitchFamily="34" charset="0"/>
                <a:ea typeface="Calibri" panose="020F0502020204030204" pitchFamily="34" charset="0"/>
                <a:cs typeface="Calibri" panose="020F0502020204030204" pitchFamily="34" charset="0"/>
              </a:rPr>
              <a:t>it‟s</a:t>
            </a:r>
            <a:r>
              <a:rPr lang="en-US" dirty="0">
                <a:latin typeface="Calibri" panose="020F0502020204030204" pitchFamily="34" charset="0"/>
                <a:ea typeface="Calibri" panose="020F0502020204030204" pitchFamily="34" charset="0"/>
                <a:cs typeface="Calibri" panose="020F0502020204030204" pitchFamily="34" charset="0"/>
              </a:rPr>
              <a:t> center. These are called </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69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217" y="303480"/>
            <a:ext cx="11511337" cy="104243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K-MEDOIDS Algorithm</a:t>
            </a:r>
          </a:p>
        </p:txBody>
      </p:sp>
      <p:sp>
        <p:nvSpPr>
          <p:cNvPr id="3" name="Content Placeholder 2"/>
          <p:cNvSpPr>
            <a:spLocks noGrp="1"/>
          </p:cNvSpPr>
          <p:nvPr>
            <p:ph idx="1"/>
          </p:nvPr>
        </p:nvSpPr>
        <p:spPr>
          <a:xfrm>
            <a:off x="314216" y="1445481"/>
            <a:ext cx="11511337" cy="4351338"/>
          </a:xfrm>
        </p:spPr>
        <p:txBody>
          <a:bodyPr>
            <a:normAutofit fontScale="92500"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The steps followed by the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algorithm for clustering are as follows:</a:t>
            </a:r>
          </a:p>
          <a:p>
            <a:r>
              <a:rPr lang="en-US" dirty="0">
                <a:latin typeface="Calibri" panose="020F0502020204030204" pitchFamily="34" charset="0"/>
                <a:ea typeface="Calibri" panose="020F0502020204030204" pitchFamily="34" charset="0"/>
                <a:cs typeface="Calibri" panose="020F0502020204030204" pitchFamily="34" charset="0"/>
              </a:rPr>
              <a:t>1. Randomly choose k points from the input data (k is the number of clusters to be formed). The correctness of the choice of k’s value can be assessed using methods such as silhouette method.</a:t>
            </a:r>
          </a:p>
          <a:p>
            <a:r>
              <a:rPr lang="en-US" dirty="0">
                <a:latin typeface="Calibri" panose="020F0502020204030204" pitchFamily="34" charset="0"/>
                <a:ea typeface="Calibri" panose="020F0502020204030204" pitchFamily="34" charset="0"/>
                <a:cs typeface="Calibri" panose="020F0502020204030204" pitchFamily="34" charset="0"/>
              </a:rPr>
              <a:t>2. Each data point gets assigned to the cluster to which its nearest </a:t>
            </a:r>
            <a:r>
              <a:rPr lang="en-US" dirty="0" err="1">
                <a:latin typeface="Calibri" panose="020F0502020204030204" pitchFamily="34" charset="0"/>
                <a:ea typeface="Calibri" panose="020F0502020204030204" pitchFamily="34" charset="0"/>
                <a:cs typeface="Calibri" panose="020F0502020204030204" pitchFamily="34" charset="0"/>
              </a:rPr>
              <a:t>medoid</a:t>
            </a:r>
            <a:r>
              <a:rPr lang="en-US" dirty="0">
                <a:latin typeface="Calibri" panose="020F0502020204030204" pitchFamily="34" charset="0"/>
                <a:ea typeface="Calibri" panose="020F0502020204030204" pitchFamily="34" charset="0"/>
                <a:cs typeface="Calibri" panose="020F0502020204030204" pitchFamily="34" charset="0"/>
              </a:rPr>
              <a:t> belongs.</a:t>
            </a:r>
          </a:p>
          <a:p>
            <a:r>
              <a:rPr lang="en-US" dirty="0">
                <a:latin typeface="Calibri" panose="020F0502020204030204" pitchFamily="34" charset="0"/>
                <a:ea typeface="Calibri" panose="020F0502020204030204" pitchFamily="34" charset="0"/>
                <a:cs typeface="Calibri" panose="020F0502020204030204" pitchFamily="34" charset="0"/>
              </a:rPr>
              <a:t>3. For each data point of cluster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 its distance from all other data points is computed and added. The point of </a:t>
            </a:r>
            <a:r>
              <a:rPr lang="en-US" dirty="0" err="1">
                <a:latin typeface="Calibri" panose="020F0502020204030204" pitchFamily="34" charset="0"/>
                <a:ea typeface="Calibri" panose="020F0502020204030204" pitchFamily="34" charset="0"/>
                <a:cs typeface="Calibri" panose="020F0502020204030204" pitchFamily="34" charset="0"/>
              </a:rPr>
              <a:t>ith</a:t>
            </a:r>
            <a:r>
              <a:rPr lang="en-US" dirty="0">
                <a:latin typeface="Calibri" panose="020F0502020204030204" pitchFamily="34" charset="0"/>
                <a:ea typeface="Calibri" panose="020F0502020204030204" pitchFamily="34" charset="0"/>
                <a:cs typeface="Calibri" panose="020F0502020204030204" pitchFamily="34" charset="0"/>
              </a:rPr>
              <a:t> cluster for which the computed sum of distances from other points is minimal is assigned as the </a:t>
            </a:r>
            <a:r>
              <a:rPr lang="en-US" dirty="0" err="1">
                <a:latin typeface="Calibri" panose="020F0502020204030204" pitchFamily="34" charset="0"/>
                <a:ea typeface="Calibri" panose="020F0502020204030204" pitchFamily="34" charset="0"/>
                <a:cs typeface="Calibri" panose="020F0502020204030204" pitchFamily="34" charset="0"/>
              </a:rPr>
              <a:t>medoid</a:t>
            </a:r>
            <a:r>
              <a:rPr lang="en-US" dirty="0">
                <a:latin typeface="Calibri" panose="020F0502020204030204" pitchFamily="34" charset="0"/>
                <a:ea typeface="Calibri" panose="020F0502020204030204" pitchFamily="34" charset="0"/>
                <a:cs typeface="Calibri" panose="020F0502020204030204" pitchFamily="34" charset="0"/>
              </a:rPr>
              <a:t> for that cluster.</a:t>
            </a:r>
          </a:p>
          <a:p>
            <a:r>
              <a:rPr lang="en-US" dirty="0">
                <a:latin typeface="Calibri" panose="020F0502020204030204" pitchFamily="34" charset="0"/>
                <a:ea typeface="Calibri" panose="020F0502020204030204" pitchFamily="34" charset="0"/>
                <a:cs typeface="Calibri" panose="020F0502020204030204" pitchFamily="34" charset="0"/>
              </a:rPr>
              <a:t>4. Steps (2) and (3) are repeated until convergence is reached i.e. the </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stop moving.</a:t>
            </a:r>
          </a:p>
        </p:txBody>
      </p:sp>
    </p:spTree>
    <p:extLst>
      <p:ext uri="{BB962C8B-B14F-4D97-AF65-F5344CB8AC3E}">
        <p14:creationId xmlns:p14="http://schemas.microsoft.com/office/powerpoint/2010/main" val="299356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96" y="252109"/>
            <a:ext cx="10515600" cy="1052709"/>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Advantages of the technique</a:t>
            </a:r>
          </a:p>
        </p:txBody>
      </p:sp>
      <p:sp>
        <p:nvSpPr>
          <p:cNvPr id="3" name="Content Placeholder 2"/>
          <p:cNvSpPr>
            <a:spLocks noGrp="1"/>
          </p:cNvSpPr>
          <p:nvPr>
            <p:ph idx="1"/>
          </p:nvPr>
        </p:nvSpPr>
        <p:spPr>
          <a:xfrm>
            <a:off x="406684" y="1304818"/>
            <a:ext cx="11470241" cy="2404153"/>
          </a:xfrm>
        </p:spPr>
        <p:txBody>
          <a:bodyPr>
            <a:normAutofit fontScale="70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Mean of the data points is a measure that gets highly affected by the extreme points. </a:t>
            </a:r>
          </a:p>
          <a:p>
            <a:r>
              <a:rPr lang="en-US" dirty="0">
                <a:latin typeface="Calibri" panose="020F0502020204030204" pitchFamily="34" charset="0"/>
                <a:ea typeface="Calibri" panose="020F0502020204030204" pitchFamily="34" charset="0"/>
                <a:cs typeface="Calibri" panose="020F0502020204030204" pitchFamily="34" charset="0"/>
              </a:rPr>
              <a:t>So in K-Means algorithm, the centroid may get shifted to a wrong position and hence result in incorrect clustering if the data has outliers because then other points will move away from. </a:t>
            </a:r>
          </a:p>
          <a:p>
            <a:r>
              <a:rPr lang="en-US" dirty="0">
                <a:latin typeface="Calibri" panose="020F0502020204030204" pitchFamily="34" charset="0"/>
                <a:ea typeface="Calibri" panose="020F0502020204030204" pitchFamily="34" charset="0"/>
                <a:cs typeface="Calibri" panose="020F0502020204030204" pitchFamily="34" charset="0"/>
              </a:rPr>
              <a:t>On the contrary, a medoid in the K-Medoids algorithm is the most central element of the cluster, such that its distance from other points is minimum. </a:t>
            </a:r>
          </a:p>
          <a:p>
            <a:r>
              <a:rPr lang="en-US" dirty="0">
                <a:latin typeface="Calibri" panose="020F0502020204030204" pitchFamily="34" charset="0"/>
                <a:ea typeface="Calibri" panose="020F0502020204030204" pitchFamily="34" charset="0"/>
                <a:cs typeface="Calibri" panose="020F0502020204030204" pitchFamily="34" charset="0"/>
              </a:rPr>
              <a:t>Since medoids do not get influenced by extremities, the K-Medoids algorithm is more robust to outliers and noise than K-Means algorithm. </a:t>
            </a:r>
          </a:p>
          <a:p>
            <a:r>
              <a:rPr lang="en-US" dirty="0">
                <a:latin typeface="Calibri" panose="020F0502020204030204" pitchFamily="34" charset="0"/>
                <a:ea typeface="Calibri" panose="020F0502020204030204" pitchFamily="34" charset="0"/>
                <a:cs typeface="Calibri" panose="020F0502020204030204" pitchFamily="34" charset="0"/>
              </a:rPr>
              <a:t>The following figure explains how </a:t>
            </a:r>
            <a:r>
              <a:rPr lang="en-US" dirty="0" err="1">
                <a:latin typeface="Calibri" panose="020F0502020204030204" pitchFamily="34" charset="0"/>
                <a:ea typeface="Calibri" panose="020F0502020204030204" pitchFamily="34" charset="0"/>
                <a:cs typeface="Calibri" panose="020F0502020204030204" pitchFamily="34" charset="0"/>
              </a:rPr>
              <a:t>mean‟s</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positions can vary in the presence of an outlier.</a:t>
            </a:r>
          </a:p>
        </p:txBody>
      </p:sp>
      <p:pic>
        <p:nvPicPr>
          <p:cNvPr id="4" name="Picture 3"/>
          <p:cNvPicPr>
            <a:picLocks noChangeAspect="1"/>
          </p:cNvPicPr>
          <p:nvPr/>
        </p:nvPicPr>
        <p:blipFill>
          <a:blip r:embed="rId2"/>
          <a:stretch>
            <a:fillRect/>
          </a:stretch>
        </p:blipFill>
        <p:spPr>
          <a:xfrm>
            <a:off x="2816059" y="4260172"/>
            <a:ext cx="5229313" cy="2157573"/>
          </a:xfrm>
          <a:prstGeom prst="rect">
            <a:avLst/>
          </a:prstGeom>
        </p:spPr>
      </p:pic>
    </p:spTree>
    <p:extLst>
      <p:ext uri="{BB962C8B-B14F-4D97-AF65-F5344CB8AC3E}">
        <p14:creationId xmlns:p14="http://schemas.microsoft.com/office/powerpoint/2010/main" val="151729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46" y="262385"/>
            <a:ext cx="10515600" cy="82667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K-</a:t>
            </a:r>
            <a:r>
              <a:rPr lang="en-US" dirty="0" err="1">
                <a:latin typeface="Calibri" panose="020F0502020204030204" pitchFamily="34" charset="0"/>
                <a:ea typeface="Calibri" panose="020F0502020204030204" pitchFamily="34" charset="0"/>
                <a:cs typeface="Calibri" panose="020F0502020204030204" pitchFamily="34" charset="0"/>
              </a:rPr>
              <a:t>Medoids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62846" y="1188627"/>
            <a:ext cx="11552435" cy="4351338"/>
          </a:xfrm>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What is the difference between K-means and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clustering?</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K-means selects the average of all the cluster points as its center( which may or may not be one of the data points), while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always pick an actual data point as the cluster's center. </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K- means attempts to minimize the total squared error. In contrast,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attempt to minimize the sum of dissimilarities between the points labeled in the cluster and the cluster's center.</a:t>
            </a:r>
          </a:p>
          <a:p>
            <a:r>
              <a:rPr lang="en-US" dirty="0">
                <a:latin typeface="Calibri" panose="020F0502020204030204" pitchFamily="34" charset="0"/>
                <a:ea typeface="Calibri" panose="020F0502020204030204" pitchFamily="34" charset="0"/>
                <a:cs typeface="Calibri" panose="020F0502020204030204" pitchFamily="34" charset="0"/>
              </a:rPr>
              <a:t>What are the advantages of the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algorithm?</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K- </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algorithm is robust to outliers and noise as the </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are the most central data point of the cluster, such that its distance from other points is minimal. </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algorithm can be used with arbitrarily chosen dissimilarity measures (e.g., cosine similarity) or any distance metric.</a:t>
            </a:r>
          </a:p>
          <a:p>
            <a:r>
              <a:rPr lang="en-US" dirty="0">
                <a:latin typeface="Calibri" panose="020F0502020204030204" pitchFamily="34" charset="0"/>
                <a:ea typeface="Calibri" panose="020F0502020204030204" pitchFamily="34" charset="0"/>
                <a:cs typeface="Calibri" panose="020F0502020204030204" pitchFamily="34" charset="0"/>
              </a:rPr>
              <a:t>What are the drawbacks of the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algorithm?</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The K-</a:t>
            </a:r>
            <a:r>
              <a:rPr lang="en-US" dirty="0" err="1">
                <a:latin typeface="Calibri" panose="020F0502020204030204" pitchFamily="34" charset="0"/>
                <a:ea typeface="Calibri" panose="020F0502020204030204" pitchFamily="34" charset="0"/>
                <a:cs typeface="Calibri" panose="020F0502020204030204" pitchFamily="34" charset="0"/>
              </a:rPr>
              <a:t>medoids</a:t>
            </a:r>
            <a:r>
              <a:rPr lang="en-US" dirty="0">
                <a:latin typeface="Calibri" panose="020F0502020204030204" pitchFamily="34" charset="0"/>
                <a:ea typeface="Calibri" panose="020F0502020204030204" pitchFamily="34" charset="0"/>
                <a:cs typeface="Calibri" panose="020F0502020204030204" pitchFamily="34" charset="0"/>
              </a:rPr>
              <a:t> algorithm has large time complexity. Therefore, it works efficiently for small datasets but doesn't scale well for large datasets.</a:t>
            </a:r>
          </a:p>
          <a:p>
            <a:pPr lvl="1">
              <a:buFont typeface="Wingdings" panose="05000000000000000000" pitchFamily="2" charset="2"/>
              <a:buChar char="ü"/>
            </a:pPr>
            <a:r>
              <a:rPr lang="en-US" dirty="0">
                <a:latin typeface="Calibri" panose="020F0502020204030204" pitchFamily="34" charset="0"/>
                <a:ea typeface="Calibri" panose="020F0502020204030204" pitchFamily="34" charset="0"/>
                <a:cs typeface="Calibri" panose="020F0502020204030204" pitchFamily="34" charset="0"/>
              </a:rPr>
              <a:t>The K-</a:t>
            </a:r>
            <a:r>
              <a:rPr lang="en-US" dirty="0" err="1">
                <a:latin typeface="Calibri" panose="020F0502020204030204" pitchFamily="34" charset="0"/>
                <a:ea typeface="Calibri" panose="020F0502020204030204" pitchFamily="34" charset="0"/>
                <a:cs typeface="Calibri" panose="020F0502020204030204" pitchFamily="34" charset="0"/>
              </a:rPr>
              <a:t>Medoid</a:t>
            </a:r>
            <a:r>
              <a:rPr lang="en-US" dirty="0">
                <a:latin typeface="Calibri" panose="020F0502020204030204" pitchFamily="34" charset="0"/>
                <a:ea typeface="Calibri" panose="020F0502020204030204" pitchFamily="34" charset="0"/>
                <a:cs typeface="Calibri" panose="020F0502020204030204" pitchFamily="34" charset="0"/>
              </a:rPr>
              <a:t> algorithm is not suitable for clustering non-spherical (arbitrary-shaped) groups of objects. </a:t>
            </a:r>
          </a:p>
        </p:txBody>
      </p:sp>
    </p:spTree>
    <p:extLst>
      <p:ext uri="{BB962C8B-B14F-4D97-AF65-F5344CB8AC3E}">
        <p14:creationId xmlns:p14="http://schemas.microsoft.com/office/powerpoint/2010/main" val="204964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C09-E81D-1EB1-D541-BBC45CCB4385}"/>
              </a:ext>
            </a:extLst>
          </p:cNvPr>
          <p:cNvSpPr>
            <a:spLocks noGrp="1"/>
          </p:cNvSpPr>
          <p:nvPr>
            <p:ph type="title"/>
          </p:nvPr>
        </p:nvSpPr>
        <p:spPr>
          <a:xfrm>
            <a:off x="315685" y="258247"/>
            <a:ext cx="10515600" cy="1325563"/>
          </a:xfrm>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DE7314C6-88DB-0155-E776-4977F0FAD52E}"/>
              </a:ext>
            </a:extLst>
          </p:cNvPr>
          <p:cNvSpPr>
            <a:spLocks noGrp="1"/>
          </p:cNvSpPr>
          <p:nvPr>
            <p:ph idx="1"/>
          </p:nvPr>
        </p:nvSpPr>
        <p:spPr/>
        <p:txBody>
          <a:bodyPr/>
          <a:lstStyle/>
          <a:p>
            <a:r>
              <a:rPr lang="en-US" dirty="0"/>
              <a:t>Use dataset – dataset.csv</a:t>
            </a:r>
          </a:p>
          <a:p>
            <a:r>
              <a:rPr lang="en-US" dirty="0"/>
              <a:t>Use </a:t>
            </a:r>
            <a:r>
              <a:rPr lang="en-US" dirty="0" err="1"/>
              <a:t>Kmeans</a:t>
            </a:r>
            <a:r>
              <a:rPr lang="en-US" dirty="0"/>
              <a:t> and </a:t>
            </a:r>
            <a:r>
              <a:rPr lang="en-US" dirty="0" err="1"/>
              <a:t>Kmedoid</a:t>
            </a:r>
            <a:r>
              <a:rPr lang="en-US" dirty="0"/>
              <a:t> to cluster our customers into buying groups based on their Annual Income and Spending Scores</a:t>
            </a:r>
          </a:p>
          <a:p>
            <a:r>
              <a:rPr lang="en-US" dirty="0"/>
              <a:t>Compare the same</a:t>
            </a:r>
            <a:endParaRPr lang="en-IN" dirty="0"/>
          </a:p>
        </p:txBody>
      </p:sp>
    </p:spTree>
    <p:extLst>
      <p:ext uri="{BB962C8B-B14F-4D97-AF65-F5344CB8AC3E}">
        <p14:creationId xmlns:p14="http://schemas.microsoft.com/office/powerpoint/2010/main" val="276174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953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Wingdings</vt:lpstr>
      <vt:lpstr>Office Theme</vt:lpstr>
      <vt:lpstr>Implementation of K-Means and K-medoid clustering algorithm.</vt:lpstr>
      <vt:lpstr>K-means clustering algorithm</vt:lpstr>
      <vt:lpstr>Overview of k-Means Clustering</vt:lpstr>
      <vt:lpstr>K-means algorithm (Contd.)</vt:lpstr>
      <vt:lpstr>K-medoid clustering algorithm</vt:lpstr>
      <vt:lpstr>K-MEDOIDS Algorithm</vt:lpstr>
      <vt:lpstr>Advantages of the technique</vt:lpstr>
      <vt:lpstr>K-Medoids</vt:lpstr>
      <vt:lpstr>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K-Means and K-medoid clustering algorithm.</dc:title>
  <dc:creator>Ramakrishnan Iyer</dc:creator>
  <cp:lastModifiedBy>Ramakrishnan Iyer</cp:lastModifiedBy>
  <cp:revision>7</cp:revision>
  <dcterms:created xsi:type="dcterms:W3CDTF">2024-04-02T09:40:21Z</dcterms:created>
  <dcterms:modified xsi:type="dcterms:W3CDTF">2024-04-18T04:18:01Z</dcterms:modified>
</cp:coreProperties>
</file>