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57" r:id="rId5"/>
    <p:sldId id="258" r:id="rId6"/>
    <p:sldId id="260" r:id="rId7"/>
    <p:sldId id="261" r:id="rId8"/>
    <p:sldId id="262" r:id="rId9"/>
    <p:sldId id="263" r:id="rId10"/>
    <p:sldId id="264" r:id="rId11"/>
    <p:sldId id="265" r:id="rId12"/>
    <p:sldId id="266" r:id="rId13"/>
    <p:sldId id="267" r:id="rId14"/>
    <p:sldId id="25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2" d="100"/>
          <a:sy n="62" d="100"/>
        </p:scale>
        <p:origin x="7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krishnan Iyer" userId="35338ba7-0f31-4884-a0c1-7970f376bc75" providerId="ADAL" clId="{A1F9EF8E-1424-4C26-BD58-426FB62B5DF2}"/>
    <pc:docChg chg="addSld modSld sldOrd">
      <pc:chgData name="Ramakrishnan Iyer" userId="35338ba7-0f31-4884-a0c1-7970f376bc75" providerId="ADAL" clId="{A1F9EF8E-1424-4C26-BD58-426FB62B5DF2}" dt="2024-04-29T11:18:00.388" v="115" actId="20577"/>
      <pc:docMkLst>
        <pc:docMk/>
      </pc:docMkLst>
      <pc:sldChg chg="modSp mod">
        <pc:chgData name="Ramakrishnan Iyer" userId="35338ba7-0f31-4884-a0c1-7970f376bc75" providerId="ADAL" clId="{A1F9EF8E-1424-4C26-BD58-426FB62B5DF2}" dt="2024-04-16T09:46:01.386" v="0" actId="20577"/>
        <pc:sldMkLst>
          <pc:docMk/>
          <pc:sldMk cId="3035880339" sldId="256"/>
        </pc:sldMkLst>
        <pc:spChg chg="mod">
          <ac:chgData name="Ramakrishnan Iyer" userId="35338ba7-0f31-4884-a0c1-7970f376bc75" providerId="ADAL" clId="{A1F9EF8E-1424-4C26-BD58-426FB62B5DF2}" dt="2024-04-16T09:46:01.386" v="0" actId="20577"/>
          <ac:spMkLst>
            <pc:docMk/>
            <pc:sldMk cId="3035880339" sldId="256"/>
            <ac:spMk id="2" creationId="{0DF72A2A-6D97-8605-9845-1F8C16772129}"/>
          </ac:spMkLst>
        </pc:spChg>
      </pc:sldChg>
      <pc:sldChg chg="modSp mod ord">
        <pc:chgData name="Ramakrishnan Iyer" userId="35338ba7-0f31-4884-a0c1-7970f376bc75" providerId="ADAL" clId="{A1F9EF8E-1424-4C26-BD58-426FB62B5DF2}" dt="2024-04-29T11:18:00.388" v="115" actId="20577"/>
        <pc:sldMkLst>
          <pc:docMk/>
          <pc:sldMk cId="1160522928" sldId="259"/>
        </pc:sldMkLst>
        <pc:spChg chg="mod">
          <ac:chgData name="Ramakrishnan Iyer" userId="35338ba7-0f31-4884-a0c1-7970f376bc75" providerId="ADAL" clId="{A1F9EF8E-1424-4C26-BD58-426FB62B5DF2}" dt="2024-04-29T11:15:36.289" v="89" actId="20577"/>
          <ac:spMkLst>
            <pc:docMk/>
            <pc:sldMk cId="1160522928" sldId="259"/>
            <ac:spMk id="2" creationId="{7502B1A0-6741-F775-E30C-108CAEF3615E}"/>
          </ac:spMkLst>
        </pc:spChg>
        <pc:spChg chg="mod">
          <ac:chgData name="Ramakrishnan Iyer" userId="35338ba7-0f31-4884-a0c1-7970f376bc75" providerId="ADAL" clId="{A1F9EF8E-1424-4C26-BD58-426FB62B5DF2}" dt="2024-04-29T11:18:00.388" v="115" actId="20577"/>
          <ac:spMkLst>
            <pc:docMk/>
            <pc:sldMk cId="1160522928" sldId="259"/>
            <ac:spMk id="3" creationId="{F224E803-E5B8-011F-6304-0AEF6DD8A05B}"/>
          </ac:spMkLst>
        </pc:spChg>
      </pc:sldChg>
      <pc:sldChg chg="modSp new mod">
        <pc:chgData name="Ramakrishnan Iyer" userId="35338ba7-0f31-4884-a0c1-7970f376bc75" providerId="ADAL" clId="{A1F9EF8E-1424-4C26-BD58-426FB62B5DF2}" dt="2024-04-16T09:46:22.365" v="29" actId="1076"/>
        <pc:sldMkLst>
          <pc:docMk/>
          <pc:sldMk cId="1346152309" sldId="268"/>
        </pc:sldMkLst>
        <pc:spChg chg="mod">
          <ac:chgData name="Ramakrishnan Iyer" userId="35338ba7-0f31-4884-a0c1-7970f376bc75" providerId="ADAL" clId="{A1F9EF8E-1424-4C26-BD58-426FB62B5DF2}" dt="2024-04-16T09:46:19.317" v="28" actId="14100"/>
          <ac:spMkLst>
            <pc:docMk/>
            <pc:sldMk cId="1346152309" sldId="268"/>
            <ac:spMk id="2" creationId="{E8A4EF51-732C-35DE-A3A1-25546D9EAD17}"/>
          </ac:spMkLst>
        </pc:spChg>
        <pc:spChg chg="mod">
          <ac:chgData name="Ramakrishnan Iyer" userId="35338ba7-0f31-4884-a0c1-7970f376bc75" providerId="ADAL" clId="{A1F9EF8E-1424-4C26-BD58-426FB62B5DF2}" dt="2024-04-16T09:46:22.365" v="29" actId="1076"/>
          <ac:spMkLst>
            <pc:docMk/>
            <pc:sldMk cId="1346152309" sldId="268"/>
            <ac:spMk id="3" creationId="{3790EA6C-EB5B-904E-627F-9D422C8F7F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0896EB-247A-08F8-DEC6-A6B5FE5382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4039A29-841A-B188-F4B5-783CF1EBE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C8267D3-A90D-34BD-70E4-584F402FE4D6}"/>
              </a:ext>
            </a:extLst>
          </p:cNvPr>
          <p:cNvSpPr>
            <a:spLocks noGrp="1"/>
          </p:cNvSpPr>
          <p:nvPr>
            <p:ph type="dt" sz="half" idx="10"/>
          </p:nvPr>
        </p:nvSpPr>
        <p:spPr/>
        <p:txBody>
          <a:bodyPr/>
          <a:lstStyle/>
          <a:p>
            <a:fld id="{3C4BA89D-EA1D-4017-BE82-8F00D3891FE6}" type="datetimeFigureOut">
              <a:rPr lang="en-IN" smtClean="0"/>
              <a:t>30-04-2024</a:t>
            </a:fld>
            <a:endParaRPr lang="en-IN"/>
          </a:p>
        </p:txBody>
      </p:sp>
      <p:sp>
        <p:nvSpPr>
          <p:cNvPr id="5" name="Footer Placeholder 4">
            <a:extLst>
              <a:ext uri="{FF2B5EF4-FFF2-40B4-BE49-F238E27FC236}">
                <a16:creationId xmlns:a16="http://schemas.microsoft.com/office/drawing/2014/main" xmlns="" id="{9BBAB3C0-6409-22A0-87B9-4FC22B3E2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00BCC8E-EF88-6C3F-B266-B3A75EBD6B3D}"/>
              </a:ext>
            </a:extLst>
          </p:cNvPr>
          <p:cNvSpPr>
            <a:spLocks noGrp="1"/>
          </p:cNvSpPr>
          <p:nvPr>
            <p:ph type="sldNum" sz="quarter" idx="12"/>
          </p:nvPr>
        </p:nvSpPr>
        <p:spPr/>
        <p:txBody>
          <a:bodyPr/>
          <a:lstStyle/>
          <a:p>
            <a:fld id="{C9000782-C210-4F6F-A295-D84E671C651A}" type="slidenum">
              <a:rPr lang="en-IN" smtClean="0"/>
              <a:t>‹#›</a:t>
            </a:fld>
            <a:endParaRPr lang="en-IN"/>
          </a:p>
        </p:txBody>
      </p:sp>
    </p:spTree>
    <p:extLst>
      <p:ext uri="{BB962C8B-B14F-4D97-AF65-F5344CB8AC3E}">
        <p14:creationId xmlns:p14="http://schemas.microsoft.com/office/powerpoint/2010/main" val="160549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ACB6B-6281-936C-3D76-B45196C705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FA5B27E-52DC-5ECA-40C5-1E4B93AEBE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43470C7-6835-28CC-EB7A-56E9B2E81CA7}"/>
              </a:ext>
            </a:extLst>
          </p:cNvPr>
          <p:cNvSpPr>
            <a:spLocks noGrp="1"/>
          </p:cNvSpPr>
          <p:nvPr>
            <p:ph type="dt" sz="half" idx="10"/>
          </p:nvPr>
        </p:nvSpPr>
        <p:spPr/>
        <p:txBody>
          <a:bodyPr/>
          <a:lstStyle/>
          <a:p>
            <a:fld id="{3C4BA89D-EA1D-4017-BE82-8F00D3891FE6}" type="datetimeFigureOut">
              <a:rPr lang="en-IN" smtClean="0"/>
              <a:t>30-04-2024</a:t>
            </a:fld>
            <a:endParaRPr lang="en-IN"/>
          </a:p>
        </p:txBody>
      </p:sp>
      <p:sp>
        <p:nvSpPr>
          <p:cNvPr id="5" name="Footer Placeholder 4">
            <a:extLst>
              <a:ext uri="{FF2B5EF4-FFF2-40B4-BE49-F238E27FC236}">
                <a16:creationId xmlns:a16="http://schemas.microsoft.com/office/drawing/2014/main" xmlns="" id="{CFC9843F-24A8-A7BF-5DA6-16E5B85D2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A5EC2B-4BBC-7D41-ABD0-9D7E4DBF6C41}"/>
              </a:ext>
            </a:extLst>
          </p:cNvPr>
          <p:cNvSpPr>
            <a:spLocks noGrp="1"/>
          </p:cNvSpPr>
          <p:nvPr>
            <p:ph type="sldNum" sz="quarter" idx="12"/>
          </p:nvPr>
        </p:nvSpPr>
        <p:spPr/>
        <p:txBody>
          <a:bodyPr/>
          <a:lstStyle/>
          <a:p>
            <a:fld id="{C9000782-C210-4F6F-A295-D84E671C651A}" type="slidenum">
              <a:rPr lang="en-IN" smtClean="0"/>
              <a:t>‹#›</a:t>
            </a:fld>
            <a:endParaRPr lang="en-IN"/>
          </a:p>
        </p:txBody>
      </p:sp>
    </p:spTree>
    <p:extLst>
      <p:ext uri="{BB962C8B-B14F-4D97-AF65-F5344CB8AC3E}">
        <p14:creationId xmlns:p14="http://schemas.microsoft.com/office/powerpoint/2010/main" val="318461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E04DDD6-E379-0522-E694-A2E9C3594B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80C2CC-15B6-FE08-CAF9-57AB3520E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2EA8679-3279-1E23-3769-D4D328219CC8}"/>
              </a:ext>
            </a:extLst>
          </p:cNvPr>
          <p:cNvSpPr>
            <a:spLocks noGrp="1"/>
          </p:cNvSpPr>
          <p:nvPr>
            <p:ph type="dt" sz="half" idx="10"/>
          </p:nvPr>
        </p:nvSpPr>
        <p:spPr/>
        <p:txBody>
          <a:bodyPr/>
          <a:lstStyle/>
          <a:p>
            <a:fld id="{3C4BA89D-EA1D-4017-BE82-8F00D3891FE6}" type="datetimeFigureOut">
              <a:rPr lang="en-IN" smtClean="0"/>
              <a:t>30-04-2024</a:t>
            </a:fld>
            <a:endParaRPr lang="en-IN"/>
          </a:p>
        </p:txBody>
      </p:sp>
      <p:sp>
        <p:nvSpPr>
          <p:cNvPr id="5" name="Footer Placeholder 4">
            <a:extLst>
              <a:ext uri="{FF2B5EF4-FFF2-40B4-BE49-F238E27FC236}">
                <a16:creationId xmlns:a16="http://schemas.microsoft.com/office/drawing/2014/main" xmlns="" id="{DDD320A5-4DF4-294E-E054-59A2E24CCF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929087A-845F-F62D-EFD2-B8324F7C7D18}"/>
              </a:ext>
            </a:extLst>
          </p:cNvPr>
          <p:cNvSpPr>
            <a:spLocks noGrp="1"/>
          </p:cNvSpPr>
          <p:nvPr>
            <p:ph type="sldNum" sz="quarter" idx="12"/>
          </p:nvPr>
        </p:nvSpPr>
        <p:spPr/>
        <p:txBody>
          <a:bodyPr/>
          <a:lstStyle/>
          <a:p>
            <a:fld id="{C9000782-C210-4F6F-A295-D84E671C651A}" type="slidenum">
              <a:rPr lang="en-IN" smtClean="0"/>
              <a:t>‹#›</a:t>
            </a:fld>
            <a:endParaRPr lang="en-IN"/>
          </a:p>
        </p:txBody>
      </p:sp>
    </p:spTree>
    <p:extLst>
      <p:ext uri="{BB962C8B-B14F-4D97-AF65-F5344CB8AC3E}">
        <p14:creationId xmlns:p14="http://schemas.microsoft.com/office/powerpoint/2010/main" val="88341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6190C3-20E3-7899-38B3-4897E1BD4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4A3C35C-A3A3-04D7-2936-FF10B64966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43D5F3A-5BA7-A042-D8D9-8A547B9AC6FF}"/>
              </a:ext>
            </a:extLst>
          </p:cNvPr>
          <p:cNvSpPr>
            <a:spLocks noGrp="1"/>
          </p:cNvSpPr>
          <p:nvPr>
            <p:ph type="dt" sz="half" idx="10"/>
          </p:nvPr>
        </p:nvSpPr>
        <p:spPr/>
        <p:txBody>
          <a:bodyPr/>
          <a:lstStyle/>
          <a:p>
            <a:fld id="{3C4BA89D-EA1D-4017-BE82-8F00D3891FE6}" type="datetimeFigureOut">
              <a:rPr lang="en-IN" smtClean="0"/>
              <a:t>30-04-2024</a:t>
            </a:fld>
            <a:endParaRPr lang="en-IN"/>
          </a:p>
        </p:txBody>
      </p:sp>
      <p:sp>
        <p:nvSpPr>
          <p:cNvPr id="5" name="Footer Placeholder 4">
            <a:extLst>
              <a:ext uri="{FF2B5EF4-FFF2-40B4-BE49-F238E27FC236}">
                <a16:creationId xmlns:a16="http://schemas.microsoft.com/office/drawing/2014/main" xmlns="" id="{FD3CD1D1-F19C-1998-3299-37ECEAB502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C9374EE-30BB-00BE-D8BE-AF651864E9C7}"/>
              </a:ext>
            </a:extLst>
          </p:cNvPr>
          <p:cNvSpPr>
            <a:spLocks noGrp="1"/>
          </p:cNvSpPr>
          <p:nvPr>
            <p:ph type="sldNum" sz="quarter" idx="12"/>
          </p:nvPr>
        </p:nvSpPr>
        <p:spPr/>
        <p:txBody>
          <a:bodyPr/>
          <a:lstStyle/>
          <a:p>
            <a:fld id="{C9000782-C210-4F6F-A295-D84E671C651A}" type="slidenum">
              <a:rPr lang="en-IN" smtClean="0"/>
              <a:t>‹#›</a:t>
            </a:fld>
            <a:endParaRPr lang="en-IN"/>
          </a:p>
        </p:txBody>
      </p:sp>
    </p:spTree>
    <p:extLst>
      <p:ext uri="{BB962C8B-B14F-4D97-AF65-F5344CB8AC3E}">
        <p14:creationId xmlns:p14="http://schemas.microsoft.com/office/powerpoint/2010/main" val="20110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A4268-E20A-859C-F726-35DCC383AF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EFC156E-7157-F0B5-622C-467295567F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45BAE93-B9DA-0E6C-2C79-F2AFDB0394FA}"/>
              </a:ext>
            </a:extLst>
          </p:cNvPr>
          <p:cNvSpPr>
            <a:spLocks noGrp="1"/>
          </p:cNvSpPr>
          <p:nvPr>
            <p:ph type="dt" sz="half" idx="10"/>
          </p:nvPr>
        </p:nvSpPr>
        <p:spPr/>
        <p:txBody>
          <a:bodyPr/>
          <a:lstStyle/>
          <a:p>
            <a:fld id="{3C4BA89D-EA1D-4017-BE82-8F00D3891FE6}" type="datetimeFigureOut">
              <a:rPr lang="en-IN" smtClean="0"/>
              <a:t>30-04-2024</a:t>
            </a:fld>
            <a:endParaRPr lang="en-IN"/>
          </a:p>
        </p:txBody>
      </p:sp>
      <p:sp>
        <p:nvSpPr>
          <p:cNvPr id="5" name="Footer Placeholder 4">
            <a:extLst>
              <a:ext uri="{FF2B5EF4-FFF2-40B4-BE49-F238E27FC236}">
                <a16:creationId xmlns:a16="http://schemas.microsoft.com/office/drawing/2014/main" xmlns="" id="{8A529FE1-F8EE-143C-588C-55B3319C6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953E595-AB55-E758-E152-E97223DF7F00}"/>
              </a:ext>
            </a:extLst>
          </p:cNvPr>
          <p:cNvSpPr>
            <a:spLocks noGrp="1"/>
          </p:cNvSpPr>
          <p:nvPr>
            <p:ph type="sldNum" sz="quarter" idx="12"/>
          </p:nvPr>
        </p:nvSpPr>
        <p:spPr/>
        <p:txBody>
          <a:bodyPr/>
          <a:lstStyle/>
          <a:p>
            <a:fld id="{C9000782-C210-4F6F-A295-D84E671C651A}" type="slidenum">
              <a:rPr lang="en-IN" smtClean="0"/>
              <a:t>‹#›</a:t>
            </a:fld>
            <a:endParaRPr lang="en-IN"/>
          </a:p>
        </p:txBody>
      </p:sp>
    </p:spTree>
    <p:extLst>
      <p:ext uri="{BB962C8B-B14F-4D97-AF65-F5344CB8AC3E}">
        <p14:creationId xmlns:p14="http://schemas.microsoft.com/office/powerpoint/2010/main" val="35530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E6A45-A09C-A130-9021-1FF170F321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7AB99C-1416-B2FA-1C5D-7CF2CD1DE3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55BB129-601E-5CF7-D048-57FB6302B3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C0B3194-753C-7BEA-14E2-668C4C6202ED}"/>
              </a:ext>
            </a:extLst>
          </p:cNvPr>
          <p:cNvSpPr>
            <a:spLocks noGrp="1"/>
          </p:cNvSpPr>
          <p:nvPr>
            <p:ph type="dt" sz="half" idx="10"/>
          </p:nvPr>
        </p:nvSpPr>
        <p:spPr/>
        <p:txBody>
          <a:bodyPr/>
          <a:lstStyle/>
          <a:p>
            <a:fld id="{3C4BA89D-EA1D-4017-BE82-8F00D3891FE6}" type="datetimeFigureOut">
              <a:rPr lang="en-IN" smtClean="0"/>
              <a:t>30-04-2024</a:t>
            </a:fld>
            <a:endParaRPr lang="en-IN"/>
          </a:p>
        </p:txBody>
      </p:sp>
      <p:sp>
        <p:nvSpPr>
          <p:cNvPr id="6" name="Footer Placeholder 5">
            <a:extLst>
              <a:ext uri="{FF2B5EF4-FFF2-40B4-BE49-F238E27FC236}">
                <a16:creationId xmlns:a16="http://schemas.microsoft.com/office/drawing/2014/main" xmlns="" id="{0F9DD4F3-8CF2-2B5F-3745-8CC3EB95C9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0A10855-A76E-9903-20EC-86B39615C7B9}"/>
              </a:ext>
            </a:extLst>
          </p:cNvPr>
          <p:cNvSpPr>
            <a:spLocks noGrp="1"/>
          </p:cNvSpPr>
          <p:nvPr>
            <p:ph type="sldNum" sz="quarter" idx="12"/>
          </p:nvPr>
        </p:nvSpPr>
        <p:spPr/>
        <p:txBody>
          <a:bodyPr/>
          <a:lstStyle/>
          <a:p>
            <a:fld id="{C9000782-C210-4F6F-A295-D84E671C651A}" type="slidenum">
              <a:rPr lang="en-IN" smtClean="0"/>
              <a:t>‹#›</a:t>
            </a:fld>
            <a:endParaRPr lang="en-IN"/>
          </a:p>
        </p:txBody>
      </p:sp>
    </p:spTree>
    <p:extLst>
      <p:ext uri="{BB962C8B-B14F-4D97-AF65-F5344CB8AC3E}">
        <p14:creationId xmlns:p14="http://schemas.microsoft.com/office/powerpoint/2010/main" val="48806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323F9-B08B-6F6B-8053-E9FAA246BA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91D42B6-F842-B1C0-A31F-FA95BD11F6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3ED25B4-32A3-62B4-EF9E-CE3855769E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AE75645-A7F8-B7E6-974D-594815BAF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5BBD6B8-CA34-4A26-5CFD-6D5F1B962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98E39E0-59BB-2D4C-A88F-43BFC0EF42E8}"/>
              </a:ext>
            </a:extLst>
          </p:cNvPr>
          <p:cNvSpPr>
            <a:spLocks noGrp="1"/>
          </p:cNvSpPr>
          <p:nvPr>
            <p:ph type="dt" sz="half" idx="10"/>
          </p:nvPr>
        </p:nvSpPr>
        <p:spPr/>
        <p:txBody>
          <a:bodyPr/>
          <a:lstStyle/>
          <a:p>
            <a:fld id="{3C4BA89D-EA1D-4017-BE82-8F00D3891FE6}" type="datetimeFigureOut">
              <a:rPr lang="en-IN" smtClean="0"/>
              <a:t>30-04-2024</a:t>
            </a:fld>
            <a:endParaRPr lang="en-IN"/>
          </a:p>
        </p:txBody>
      </p:sp>
      <p:sp>
        <p:nvSpPr>
          <p:cNvPr id="8" name="Footer Placeholder 7">
            <a:extLst>
              <a:ext uri="{FF2B5EF4-FFF2-40B4-BE49-F238E27FC236}">
                <a16:creationId xmlns:a16="http://schemas.microsoft.com/office/drawing/2014/main" xmlns="" id="{232C875A-52FB-547D-FE83-A0FE5B3819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8312444-4A25-2166-4739-42A5ACE9D616}"/>
              </a:ext>
            </a:extLst>
          </p:cNvPr>
          <p:cNvSpPr>
            <a:spLocks noGrp="1"/>
          </p:cNvSpPr>
          <p:nvPr>
            <p:ph type="sldNum" sz="quarter" idx="12"/>
          </p:nvPr>
        </p:nvSpPr>
        <p:spPr/>
        <p:txBody>
          <a:bodyPr/>
          <a:lstStyle/>
          <a:p>
            <a:fld id="{C9000782-C210-4F6F-A295-D84E671C651A}" type="slidenum">
              <a:rPr lang="en-IN" smtClean="0"/>
              <a:t>‹#›</a:t>
            </a:fld>
            <a:endParaRPr lang="en-IN"/>
          </a:p>
        </p:txBody>
      </p:sp>
    </p:spTree>
    <p:extLst>
      <p:ext uri="{BB962C8B-B14F-4D97-AF65-F5344CB8AC3E}">
        <p14:creationId xmlns:p14="http://schemas.microsoft.com/office/powerpoint/2010/main" val="152006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4DC417-4C70-D66A-9B8E-0489BA8603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B385D3F-FC38-87FE-68DA-0102B6D312D6}"/>
              </a:ext>
            </a:extLst>
          </p:cNvPr>
          <p:cNvSpPr>
            <a:spLocks noGrp="1"/>
          </p:cNvSpPr>
          <p:nvPr>
            <p:ph type="dt" sz="half" idx="10"/>
          </p:nvPr>
        </p:nvSpPr>
        <p:spPr/>
        <p:txBody>
          <a:bodyPr/>
          <a:lstStyle/>
          <a:p>
            <a:fld id="{3C4BA89D-EA1D-4017-BE82-8F00D3891FE6}" type="datetimeFigureOut">
              <a:rPr lang="en-IN" smtClean="0"/>
              <a:t>30-04-2024</a:t>
            </a:fld>
            <a:endParaRPr lang="en-IN"/>
          </a:p>
        </p:txBody>
      </p:sp>
      <p:sp>
        <p:nvSpPr>
          <p:cNvPr id="4" name="Footer Placeholder 3">
            <a:extLst>
              <a:ext uri="{FF2B5EF4-FFF2-40B4-BE49-F238E27FC236}">
                <a16:creationId xmlns:a16="http://schemas.microsoft.com/office/drawing/2014/main" xmlns="" id="{93839FDA-26EE-306F-7C2C-980CC471D5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CEBBBF4-9ACF-C90E-D747-AA40F8467B8F}"/>
              </a:ext>
            </a:extLst>
          </p:cNvPr>
          <p:cNvSpPr>
            <a:spLocks noGrp="1"/>
          </p:cNvSpPr>
          <p:nvPr>
            <p:ph type="sldNum" sz="quarter" idx="12"/>
          </p:nvPr>
        </p:nvSpPr>
        <p:spPr/>
        <p:txBody>
          <a:bodyPr/>
          <a:lstStyle/>
          <a:p>
            <a:fld id="{C9000782-C210-4F6F-A295-D84E671C651A}" type="slidenum">
              <a:rPr lang="en-IN" smtClean="0"/>
              <a:t>‹#›</a:t>
            </a:fld>
            <a:endParaRPr lang="en-IN"/>
          </a:p>
        </p:txBody>
      </p:sp>
    </p:spTree>
    <p:extLst>
      <p:ext uri="{BB962C8B-B14F-4D97-AF65-F5344CB8AC3E}">
        <p14:creationId xmlns:p14="http://schemas.microsoft.com/office/powerpoint/2010/main" val="22632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F1B9D25-3455-3273-2FDB-5BEA2E07EDC7}"/>
              </a:ext>
            </a:extLst>
          </p:cNvPr>
          <p:cNvSpPr>
            <a:spLocks noGrp="1"/>
          </p:cNvSpPr>
          <p:nvPr>
            <p:ph type="dt" sz="half" idx="10"/>
          </p:nvPr>
        </p:nvSpPr>
        <p:spPr/>
        <p:txBody>
          <a:bodyPr/>
          <a:lstStyle/>
          <a:p>
            <a:fld id="{3C4BA89D-EA1D-4017-BE82-8F00D3891FE6}" type="datetimeFigureOut">
              <a:rPr lang="en-IN" smtClean="0"/>
              <a:t>30-04-2024</a:t>
            </a:fld>
            <a:endParaRPr lang="en-IN"/>
          </a:p>
        </p:txBody>
      </p:sp>
      <p:sp>
        <p:nvSpPr>
          <p:cNvPr id="3" name="Footer Placeholder 2">
            <a:extLst>
              <a:ext uri="{FF2B5EF4-FFF2-40B4-BE49-F238E27FC236}">
                <a16:creationId xmlns:a16="http://schemas.microsoft.com/office/drawing/2014/main" xmlns="" id="{3DA8CF9E-BD35-CAEB-8C10-380A01BB78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A6B9815-F2C5-F783-E17F-C4757C87200D}"/>
              </a:ext>
            </a:extLst>
          </p:cNvPr>
          <p:cNvSpPr>
            <a:spLocks noGrp="1"/>
          </p:cNvSpPr>
          <p:nvPr>
            <p:ph type="sldNum" sz="quarter" idx="12"/>
          </p:nvPr>
        </p:nvSpPr>
        <p:spPr/>
        <p:txBody>
          <a:bodyPr/>
          <a:lstStyle/>
          <a:p>
            <a:fld id="{C9000782-C210-4F6F-A295-D84E671C651A}" type="slidenum">
              <a:rPr lang="en-IN" smtClean="0"/>
              <a:t>‹#›</a:t>
            </a:fld>
            <a:endParaRPr lang="en-IN"/>
          </a:p>
        </p:txBody>
      </p:sp>
    </p:spTree>
    <p:extLst>
      <p:ext uri="{BB962C8B-B14F-4D97-AF65-F5344CB8AC3E}">
        <p14:creationId xmlns:p14="http://schemas.microsoft.com/office/powerpoint/2010/main" val="308264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2A103-6756-C9FD-2680-F18A20942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51D396F-82FB-F5F4-D519-6CE09F3029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143B482-9E29-D7DE-8B1B-229F380E8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9620A50-15B4-7326-779D-CF98E5E69197}"/>
              </a:ext>
            </a:extLst>
          </p:cNvPr>
          <p:cNvSpPr>
            <a:spLocks noGrp="1"/>
          </p:cNvSpPr>
          <p:nvPr>
            <p:ph type="dt" sz="half" idx="10"/>
          </p:nvPr>
        </p:nvSpPr>
        <p:spPr/>
        <p:txBody>
          <a:bodyPr/>
          <a:lstStyle/>
          <a:p>
            <a:fld id="{3C4BA89D-EA1D-4017-BE82-8F00D3891FE6}" type="datetimeFigureOut">
              <a:rPr lang="en-IN" smtClean="0"/>
              <a:t>30-04-2024</a:t>
            </a:fld>
            <a:endParaRPr lang="en-IN"/>
          </a:p>
        </p:txBody>
      </p:sp>
      <p:sp>
        <p:nvSpPr>
          <p:cNvPr id="6" name="Footer Placeholder 5">
            <a:extLst>
              <a:ext uri="{FF2B5EF4-FFF2-40B4-BE49-F238E27FC236}">
                <a16:creationId xmlns:a16="http://schemas.microsoft.com/office/drawing/2014/main" xmlns="" id="{A60B3502-AE0E-6A1E-A18B-803FB1C081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CBCEE6F-60FE-48D0-007D-8D0BD2E14FDE}"/>
              </a:ext>
            </a:extLst>
          </p:cNvPr>
          <p:cNvSpPr>
            <a:spLocks noGrp="1"/>
          </p:cNvSpPr>
          <p:nvPr>
            <p:ph type="sldNum" sz="quarter" idx="12"/>
          </p:nvPr>
        </p:nvSpPr>
        <p:spPr/>
        <p:txBody>
          <a:bodyPr/>
          <a:lstStyle/>
          <a:p>
            <a:fld id="{C9000782-C210-4F6F-A295-D84E671C651A}" type="slidenum">
              <a:rPr lang="en-IN" smtClean="0"/>
              <a:t>‹#›</a:t>
            </a:fld>
            <a:endParaRPr lang="en-IN"/>
          </a:p>
        </p:txBody>
      </p:sp>
    </p:spTree>
    <p:extLst>
      <p:ext uri="{BB962C8B-B14F-4D97-AF65-F5344CB8AC3E}">
        <p14:creationId xmlns:p14="http://schemas.microsoft.com/office/powerpoint/2010/main" val="423998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C5659F-4D3C-6790-74B7-FA52C83DC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AF2CD13-A7D4-73B8-29E3-5BE75DD8D8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525B383-2C1F-9843-43F2-EF34A3528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B5DF780-0BCA-04CE-5272-44CE7FDEE762}"/>
              </a:ext>
            </a:extLst>
          </p:cNvPr>
          <p:cNvSpPr>
            <a:spLocks noGrp="1"/>
          </p:cNvSpPr>
          <p:nvPr>
            <p:ph type="dt" sz="half" idx="10"/>
          </p:nvPr>
        </p:nvSpPr>
        <p:spPr/>
        <p:txBody>
          <a:bodyPr/>
          <a:lstStyle/>
          <a:p>
            <a:fld id="{3C4BA89D-EA1D-4017-BE82-8F00D3891FE6}" type="datetimeFigureOut">
              <a:rPr lang="en-IN" smtClean="0"/>
              <a:t>30-04-2024</a:t>
            </a:fld>
            <a:endParaRPr lang="en-IN"/>
          </a:p>
        </p:txBody>
      </p:sp>
      <p:sp>
        <p:nvSpPr>
          <p:cNvPr id="6" name="Footer Placeholder 5">
            <a:extLst>
              <a:ext uri="{FF2B5EF4-FFF2-40B4-BE49-F238E27FC236}">
                <a16:creationId xmlns:a16="http://schemas.microsoft.com/office/drawing/2014/main" xmlns="" id="{DBC74FF6-D4E1-8E5D-476E-67DEA6D494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58AED76-BA07-6AD2-3434-56F7875E30AE}"/>
              </a:ext>
            </a:extLst>
          </p:cNvPr>
          <p:cNvSpPr>
            <a:spLocks noGrp="1"/>
          </p:cNvSpPr>
          <p:nvPr>
            <p:ph type="sldNum" sz="quarter" idx="12"/>
          </p:nvPr>
        </p:nvSpPr>
        <p:spPr/>
        <p:txBody>
          <a:bodyPr/>
          <a:lstStyle/>
          <a:p>
            <a:fld id="{C9000782-C210-4F6F-A295-D84E671C651A}" type="slidenum">
              <a:rPr lang="en-IN" smtClean="0"/>
              <a:t>‹#›</a:t>
            </a:fld>
            <a:endParaRPr lang="en-IN"/>
          </a:p>
        </p:txBody>
      </p:sp>
    </p:spTree>
    <p:extLst>
      <p:ext uri="{BB962C8B-B14F-4D97-AF65-F5344CB8AC3E}">
        <p14:creationId xmlns:p14="http://schemas.microsoft.com/office/powerpoint/2010/main" val="75038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0A5B0B-D20B-F86D-EB7E-BB0770704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5DBD0AC-2F0A-ADF2-1426-0142036E1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34F7DD4-569B-8D89-63D9-874315BB0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4BA89D-EA1D-4017-BE82-8F00D3891FE6}" type="datetimeFigureOut">
              <a:rPr lang="en-IN" smtClean="0"/>
              <a:t>30-04-2024</a:t>
            </a:fld>
            <a:endParaRPr lang="en-IN"/>
          </a:p>
        </p:txBody>
      </p:sp>
      <p:sp>
        <p:nvSpPr>
          <p:cNvPr id="5" name="Footer Placeholder 4">
            <a:extLst>
              <a:ext uri="{FF2B5EF4-FFF2-40B4-BE49-F238E27FC236}">
                <a16:creationId xmlns:a16="http://schemas.microsoft.com/office/drawing/2014/main" xmlns="" id="{750DCB19-2E1F-E704-BF38-98C9B4519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20F171EB-FEEE-309B-8C72-F2176BE54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000782-C210-4F6F-A295-D84E671C651A}" type="slidenum">
              <a:rPr lang="en-IN" smtClean="0"/>
              <a:t>‹#›</a:t>
            </a:fld>
            <a:endParaRPr lang="en-IN"/>
          </a:p>
        </p:txBody>
      </p:sp>
    </p:spTree>
    <p:extLst>
      <p:ext uri="{BB962C8B-B14F-4D97-AF65-F5344CB8AC3E}">
        <p14:creationId xmlns:p14="http://schemas.microsoft.com/office/powerpoint/2010/main" val="315533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python/python_ml_decision_tree.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72A2A-6D97-8605-9845-1F8C16772129}"/>
              </a:ext>
            </a:extLst>
          </p:cNvPr>
          <p:cNvSpPr>
            <a:spLocks noGrp="1"/>
          </p:cNvSpPr>
          <p:nvPr>
            <p:ph type="ctrTitle"/>
          </p:nvPr>
        </p:nvSpPr>
        <p:spPr/>
        <p:txBody>
          <a:bodyPr>
            <a:noAutofit/>
          </a:bodyPr>
          <a:lstStyle/>
          <a:p>
            <a:r>
              <a:rPr lang="en-IN" sz="2800" dirty="0"/>
              <a:t>Bagging Algorithm: Decision </a:t>
            </a:r>
            <a:r>
              <a:rPr lang="en-IN" sz="2800" dirty="0" err="1"/>
              <a:t>Tree,different</a:t>
            </a:r>
            <a:r>
              <a:rPr lang="en-IN" sz="2800" dirty="0"/>
              <a:t> ensemble techniques like bagging, boosting,</a:t>
            </a:r>
            <a:br>
              <a:rPr lang="en-IN" sz="2800" dirty="0"/>
            </a:br>
            <a:r>
              <a:rPr lang="en-IN" sz="2800" dirty="0"/>
              <a:t>stacking and voting, Random Forest- bagging, Attribute bagging and voting for</a:t>
            </a:r>
            <a:br>
              <a:rPr lang="en-IN" sz="2800" dirty="0"/>
            </a:br>
            <a:r>
              <a:rPr lang="en-IN" sz="2800" dirty="0"/>
              <a:t>class selection.</a:t>
            </a:r>
            <a:br>
              <a:rPr lang="en-IN" sz="2800" dirty="0"/>
            </a:br>
            <a:r>
              <a:rPr lang="en-IN" sz="2800" dirty="0"/>
              <a:t>Self Learning Topic: - Extra Trees.</a:t>
            </a:r>
          </a:p>
        </p:txBody>
      </p:sp>
      <p:sp>
        <p:nvSpPr>
          <p:cNvPr id="3" name="Subtitle 2">
            <a:extLst>
              <a:ext uri="{FF2B5EF4-FFF2-40B4-BE49-F238E27FC236}">
                <a16:creationId xmlns:a16="http://schemas.microsoft.com/office/drawing/2014/main" xmlns="" id="{E63A750F-2534-414C-6B6A-EA0954DDF9AB}"/>
              </a:ext>
            </a:extLst>
          </p:cNvPr>
          <p:cNvSpPr>
            <a:spLocks noGrp="1"/>
          </p:cNvSpPr>
          <p:nvPr>
            <p:ph type="subTitle" idx="1"/>
          </p:nvPr>
        </p:nvSpPr>
        <p:spPr/>
        <p:txBody>
          <a:bodyPr/>
          <a:lstStyle/>
          <a:p>
            <a:r>
              <a:rPr lang="en-US" dirty="0"/>
              <a:t>Practical 7</a:t>
            </a:r>
            <a:endParaRPr lang="en-IN" dirty="0"/>
          </a:p>
        </p:txBody>
      </p:sp>
    </p:spTree>
    <p:extLst>
      <p:ext uri="{BB962C8B-B14F-4D97-AF65-F5344CB8AC3E}">
        <p14:creationId xmlns:p14="http://schemas.microsoft.com/office/powerpoint/2010/main" val="303588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391D55-17E7-CE76-CE9D-0CF61A8FCB87}"/>
              </a:ext>
            </a:extLst>
          </p:cNvPr>
          <p:cNvSpPr>
            <a:spLocks noGrp="1"/>
          </p:cNvSpPr>
          <p:nvPr>
            <p:ph type="title"/>
          </p:nvPr>
        </p:nvSpPr>
        <p:spPr>
          <a:xfrm>
            <a:off x="208808" y="198872"/>
            <a:ext cx="10515600" cy="727404"/>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Boosting Algorithms</a:t>
            </a:r>
          </a:p>
        </p:txBody>
      </p:sp>
      <p:sp>
        <p:nvSpPr>
          <p:cNvPr id="5" name="Content Placeholder 4">
            <a:extLst>
              <a:ext uri="{FF2B5EF4-FFF2-40B4-BE49-F238E27FC236}">
                <a16:creationId xmlns:a16="http://schemas.microsoft.com/office/drawing/2014/main" xmlns="" id="{954110B5-F84A-1F23-D33B-C6520BAE5283}"/>
              </a:ext>
            </a:extLst>
          </p:cNvPr>
          <p:cNvSpPr>
            <a:spLocks noGrp="1"/>
          </p:cNvSpPr>
          <p:nvPr>
            <p:ph idx="1"/>
          </p:nvPr>
        </p:nvSpPr>
        <p:spPr>
          <a:xfrm>
            <a:off x="327561" y="926276"/>
            <a:ext cx="10515600" cy="4351338"/>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Boosting ensemble algorithms creates a sequence of models that attempt to correct the mistakes of the models before them in the sequence.</a:t>
            </a:r>
          </a:p>
          <a:p>
            <a:r>
              <a:rPr lang="en-US" dirty="0">
                <a:latin typeface="Calibri" panose="020F0502020204030204" pitchFamily="34" charset="0"/>
                <a:ea typeface="Calibri" panose="020F0502020204030204" pitchFamily="34" charset="0"/>
                <a:cs typeface="Calibri" panose="020F0502020204030204" pitchFamily="34" charset="0"/>
              </a:rPr>
              <a:t>Once created, the models make predictions that may be weighted by their demonstrated accuracy and the results are combined to create a final output prediction.</a:t>
            </a:r>
          </a:p>
          <a:p>
            <a:r>
              <a:rPr lang="en-US" dirty="0">
                <a:latin typeface="Calibri" panose="020F0502020204030204" pitchFamily="34" charset="0"/>
                <a:ea typeface="Calibri" panose="020F0502020204030204" pitchFamily="34" charset="0"/>
                <a:cs typeface="Calibri" panose="020F0502020204030204" pitchFamily="34" charset="0"/>
              </a:rPr>
              <a:t>The two most common boosting ensemble machine learning algorithms are:</a:t>
            </a:r>
          </a:p>
          <a:p>
            <a:pPr lvl="1">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AdaBoost</a:t>
            </a:r>
          </a:p>
          <a:p>
            <a:pPr lvl="1">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Stochastic Gradient Boosting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145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44AA42-1529-9924-F0A4-03CDC197E005}"/>
              </a:ext>
            </a:extLst>
          </p:cNvPr>
          <p:cNvSpPr>
            <a:spLocks noGrp="1"/>
          </p:cNvSpPr>
          <p:nvPr>
            <p:ph type="title"/>
          </p:nvPr>
        </p:nvSpPr>
        <p:spPr>
          <a:xfrm>
            <a:off x="173182" y="198872"/>
            <a:ext cx="10515600" cy="751155"/>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AdaBoost</a:t>
            </a:r>
          </a:p>
        </p:txBody>
      </p:sp>
      <p:sp>
        <p:nvSpPr>
          <p:cNvPr id="3" name="Content Placeholder 2">
            <a:extLst>
              <a:ext uri="{FF2B5EF4-FFF2-40B4-BE49-F238E27FC236}">
                <a16:creationId xmlns:a16="http://schemas.microsoft.com/office/drawing/2014/main" xmlns="" id="{5992074A-D515-614E-39DA-2F5F75C8FBDD}"/>
              </a:ext>
            </a:extLst>
          </p:cNvPr>
          <p:cNvSpPr>
            <a:spLocks noGrp="1"/>
          </p:cNvSpPr>
          <p:nvPr>
            <p:ph idx="1"/>
          </p:nvPr>
        </p:nvSpPr>
        <p:spPr>
          <a:xfrm>
            <a:off x="268185" y="1041854"/>
            <a:ext cx="5621976" cy="5617274"/>
          </a:xfrm>
        </p:spPr>
        <p:txBody>
          <a:bodyPr>
            <a:normAutofit fontScale="775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1. AdaBoost</a:t>
            </a:r>
          </a:p>
          <a:p>
            <a:r>
              <a:rPr lang="en-US" dirty="0">
                <a:latin typeface="Calibri" panose="020F0502020204030204" pitchFamily="34" charset="0"/>
                <a:ea typeface="Calibri" panose="020F0502020204030204" pitchFamily="34" charset="0"/>
                <a:cs typeface="Calibri" panose="020F0502020204030204" pitchFamily="34" charset="0"/>
              </a:rPr>
              <a:t>AdaBoost was perhaps the first successful boosting ensemble algorithm. It generally works by weighting instances in the dataset by how easy or difficult they are to classify, allowing the algorithm to pay less attention to them in the construction of subsequent models.</a:t>
            </a:r>
          </a:p>
          <a:p>
            <a:r>
              <a:rPr lang="en-US" dirty="0">
                <a:latin typeface="Calibri" panose="020F0502020204030204" pitchFamily="34" charset="0"/>
                <a:ea typeface="Calibri" panose="020F0502020204030204" pitchFamily="34" charset="0"/>
                <a:cs typeface="Calibri" panose="020F0502020204030204" pitchFamily="34" charset="0"/>
              </a:rPr>
              <a:t>You can construct an AdaBoost model for classification using the </a:t>
            </a:r>
            <a:r>
              <a:rPr lang="en-US" dirty="0" err="1">
                <a:latin typeface="Calibri" panose="020F0502020204030204" pitchFamily="34" charset="0"/>
                <a:ea typeface="Calibri" panose="020F0502020204030204" pitchFamily="34" charset="0"/>
                <a:cs typeface="Calibri" panose="020F0502020204030204" pitchFamily="34" charset="0"/>
              </a:rPr>
              <a:t>AdaBoostClassifier</a:t>
            </a:r>
            <a:r>
              <a:rPr lang="en-US" dirty="0">
                <a:latin typeface="Calibri" panose="020F0502020204030204" pitchFamily="34" charset="0"/>
                <a:ea typeface="Calibri" panose="020F0502020204030204" pitchFamily="34" charset="0"/>
                <a:cs typeface="Calibri" panose="020F0502020204030204" pitchFamily="34" charset="0"/>
              </a:rPr>
              <a:t> class.</a:t>
            </a:r>
          </a:p>
          <a:p>
            <a:r>
              <a:rPr lang="en-US" dirty="0" err="1">
                <a:latin typeface="Calibri" panose="020F0502020204030204" pitchFamily="34" charset="0"/>
                <a:ea typeface="Calibri" panose="020F0502020204030204" pitchFamily="34" charset="0"/>
                <a:cs typeface="Calibri" panose="020F0502020204030204" pitchFamily="34" charset="0"/>
              </a:rPr>
              <a:t>AdaBoostClassifier</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An AdaBoost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xmlns="" id="{17B33103-7D41-80B3-E275-D13E9AE5E525}"/>
              </a:ext>
            </a:extLst>
          </p:cNvPr>
          <p:cNvSpPr txBox="1">
            <a:spLocks/>
          </p:cNvSpPr>
          <p:nvPr/>
        </p:nvSpPr>
        <p:spPr>
          <a:xfrm>
            <a:off x="6096000" y="1253331"/>
            <a:ext cx="5827815" cy="53137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Calibri" panose="020F0502020204030204" pitchFamily="34" charset="0"/>
              </a:rPr>
              <a:t>AdaBoostClassifier Params:</a:t>
            </a:r>
          </a:p>
          <a:p>
            <a:r>
              <a:rPr lang="en-US">
                <a:latin typeface="Calibri" panose="020F0502020204030204" pitchFamily="34" charset="0"/>
                <a:ea typeface="Calibri" panose="020F0502020204030204" pitchFamily="34" charset="0"/>
                <a:cs typeface="Calibri" panose="020F0502020204030204" pitchFamily="34" charset="0"/>
              </a:rPr>
              <a:t>base_estimator: The base estimator from which the boosted ensemble is built.</a:t>
            </a:r>
          </a:p>
          <a:p>
            <a:r>
              <a:rPr lang="en-US">
                <a:latin typeface="Calibri" panose="020F0502020204030204" pitchFamily="34" charset="0"/>
                <a:ea typeface="Calibri" panose="020F0502020204030204" pitchFamily="34" charset="0"/>
                <a:cs typeface="Calibri" panose="020F0502020204030204" pitchFamily="34" charset="0"/>
              </a:rPr>
              <a:t>n_estimators: The maximum number of estimators at which boosting is terminated. In case of the perfect fit, the learning procedure is stopped early.</a:t>
            </a:r>
          </a:p>
          <a:p>
            <a:r>
              <a:rPr lang="en-US">
                <a:latin typeface="Calibri" panose="020F0502020204030204" pitchFamily="34" charset="0"/>
                <a:ea typeface="Calibri" panose="020F0502020204030204" pitchFamily="34" charset="0"/>
                <a:cs typeface="Calibri" panose="020F0502020204030204" pitchFamily="34" charset="0"/>
              </a:rPr>
              <a:t>learning_rate: The learning rate shrinks the contribution of each classifier by learning_rate. There is a trade-off between learning_rate and n_estimators.</a:t>
            </a:r>
          </a:p>
          <a:p>
            <a:r>
              <a:rPr lang="en-US">
                <a:latin typeface="Calibri" panose="020F0502020204030204" pitchFamily="34" charset="0"/>
                <a:ea typeface="Calibri" panose="020F0502020204030204" pitchFamily="34" charset="0"/>
                <a:cs typeface="Calibri" panose="020F0502020204030204" pitchFamily="34" charset="0"/>
              </a:rPr>
              <a:t>algorithm: If 'SAMME.R' then use the SAMME.R real boosting algorithm. base_estimator must support the calculation of class probabilities. If 'SAMME' then use the SAMME discrete boosting algorithm. The SAMME.R algorithm typically converges faster than SAMME, achieving a lower test error with fewer boosting iterations.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952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C83F7-D2DE-4403-AD0B-45812F66EA10}"/>
              </a:ext>
            </a:extLst>
          </p:cNvPr>
          <p:cNvSpPr>
            <a:spLocks noGrp="1"/>
          </p:cNvSpPr>
          <p:nvPr>
            <p:ph type="title"/>
          </p:nvPr>
        </p:nvSpPr>
        <p:spPr>
          <a:xfrm>
            <a:off x="280060" y="175120"/>
            <a:ext cx="10515600" cy="786781"/>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Stochastic Gradient Boosting</a:t>
            </a:r>
          </a:p>
        </p:txBody>
      </p:sp>
      <p:sp>
        <p:nvSpPr>
          <p:cNvPr id="5" name="Content Placeholder 4">
            <a:extLst>
              <a:ext uri="{FF2B5EF4-FFF2-40B4-BE49-F238E27FC236}">
                <a16:creationId xmlns:a16="http://schemas.microsoft.com/office/drawing/2014/main" xmlns="" id="{81599679-A3DB-03C5-B492-8E32934003B5}"/>
              </a:ext>
            </a:extLst>
          </p:cNvPr>
          <p:cNvSpPr>
            <a:spLocks noGrp="1"/>
          </p:cNvSpPr>
          <p:nvPr>
            <p:ph idx="1"/>
          </p:nvPr>
        </p:nvSpPr>
        <p:spPr>
          <a:xfrm>
            <a:off x="280060" y="1038844"/>
            <a:ext cx="3460667" cy="5504460"/>
          </a:xfrm>
        </p:spPr>
        <p:txBody>
          <a:bodyPr>
            <a:normAutofit fontScale="625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Stochastic Gradient Boosting (also called Gradient Boosting Machines) is one of the most sophisticated ensemble techniques. It is also a technique that is proving to be perhaps of the best techniques available for improving performance via ensembles.</a:t>
            </a:r>
          </a:p>
          <a:p>
            <a:r>
              <a:rPr lang="en-US" dirty="0" err="1">
                <a:latin typeface="Calibri" panose="020F0502020204030204" pitchFamily="34" charset="0"/>
                <a:ea typeface="Calibri" panose="020F0502020204030204" pitchFamily="34" charset="0"/>
                <a:cs typeface="Calibri" panose="020F0502020204030204" pitchFamily="34" charset="0"/>
              </a:rPr>
              <a:t>GradientBoostingClassifier</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GB builds an additive model in a forward stage-wise fashion; it allows for the optimization of arbitrary differentiable loss functions. In each stage </a:t>
            </a:r>
            <a:r>
              <a:rPr lang="en-US" dirty="0" err="1">
                <a:latin typeface="Calibri" panose="020F0502020204030204" pitchFamily="34" charset="0"/>
                <a:ea typeface="Calibri" panose="020F0502020204030204" pitchFamily="34" charset="0"/>
                <a:cs typeface="Calibri" panose="020F0502020204030204" pitchFamily="34" charset="0"/>
              </a:rPr>
              <a:t>n_classes</a:t>
            </a:r>
            <a:r>
              <a:rPr lang="en-US" dirty="0">
                <a:latin typeface="Calibri" panose="020F0502020204030204" pitchFamily="34" charset="0"/>
                <a:ea typeface="Calibri" panose="020F0502020204030204" pitchFamily="34" charset="0"/>
                <a:cs typeface="Calibri" panose="020F0502020204030204" pitchFamily="34" charset="0"/>
              </a:rPr>
              <a:t>_ regression trees are fit on the negative gradient of the binomial or multinomial deviance loss function. Binary classification is a special case where only a single regression tree is induced.</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xmlns="" id="{9DF0A5F6-0C54-1F55-F8BF-8B67B1AFBDD2}"/>
              </a:ext>
            </a:extLst>
          </p:cNvPr>
          <p:cNvSpPr txBox="1">
            <a:spLocks/>
          </p:cNvSpPr>
          <p:nvPr/>
        </p:nvSpPr>
        <p:spPr>
          <a:xfrm>
            <a:off x="3954483" y="863724"/>
            <a:ext cx="7957457" cy="58191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 dirty="0" err="1">
                <a:latin typeface="Calibri" panose="020F0502020204030204" pitchFamily="34" charset="0"/>
                <a:ea typeface="Calibri" panose="020F0502020204030204" pitchFamily="34" charset="0"/>
                <a:cs typeface="Calibri" panose="020F0502020204030204" pitchFamily="34" charset="0"/>
              </a:rPr>
              <a:t>GradientBoostingClassifier</a:t>
            </a:r>
            <a:r>
              <a:rPr lang="en-US" sz="800" dirty="0">
                <a:latin typeface="Calibri" panose="020F0502020204030204" pitchFamily="34" charset="0"/>
                <a:ea typeface="Calibri" panose="020F0502020204030204" pitchFamily="34" charset="0"/>
                <a:cs typeface="Calibri" panose="020F0502020204030204" pitchFamily="34" charset="0"/>
              </a:rPr>
              <a:t> Parameters:</a:t>
            </a:r>
          </a:p>
          <a:p>
            <a:r>
              <a:rPr lang="en-US" sz="800" dirty="0">
                <a:latin typeface="Calibri" panose="020F0502020204030204" pitchFamily="34" charset="0"/>
                <a:ea typeface="Calibri" panose="020F0502020204030204" pitchFamily="34" charset="0"/>
                <a:cs typeface="Calibri" panose="020F0502020204030204" pitchFamily="34" charset="0"/>
              </a:rPr>
              <a:t>loss: loss function to be optimized. 'deviance' refers to deviance (= logistic regression) for classification with probabilistic outputs. For loss 'exponential' gradient boosting recovers the AdaBoost algorithm.</a:t>
            </a:r>
          </a:p>
          <a:p>
            <a:r>
              <a:rPr lang="en-US" sz="800" dirty="0" err="1">
                <a:latin typeface="Calibri" panose="020F0502020204030204" pitchFamily="34" charset="0"/>
                <a:ea typeface="Calibri" panose="020F0502020204030204" pitchFamily="34" charset="0"/>
                <a:cs typeface="Calibri" panose="020F0502020204030204" pitchFamily="34" charset="0"/>
              </a:rPr>
              <a:t>learning_rate</a:t>
            </a:r>
            <a:r>
              <a:rPr lang="en-US" sz="800" dirty="0">
                <a:latin typeface="Calibri" panose="020F0502020204030204" pitchFamily="34" charset="0"/>
                <a:ea typeface="Calibri" panose="020F0502020204030204" pitchFamily="34" charset="0"/>
                <a:cs typeface="Calibri" panose="020F0502020204030204" pitchFamily="34" charset="0"/>
              </a:rPr>
              <a:t>: learning rate shrinks the contribution of each tree by </a:t>
            </a:r>
            <a:r>
              <a:rPr lang="en-US" sz="800" dirty="0" err="1">
                <a:latin typeface="Calibri" panose="020F0502020204030204" pitchFamily="34" charset="0"/>
                <a:ea typeface="Calibri" panose="020F0502020204030204" pitchFamily="34" charset="0"/>
                <a:cs typeface="Calibri" panose="020F0502020204030204" pitchFamily="34" charset="0"/>
              </a:rPr>
              <a:t>learning_rate</a:t>
            </a:r>
            <a:r>
              <a:rPr lang="en-US" sz="800" dirty="0">
                <a:latin typeface="Calibri" panose="020F0502020204030204" pitchFamily="34" charset="0"/>
                <a:ea typeface="Calibri" panose="020F0502020204030204" pitchFamily="34" charset="0"/>
                <a:cs typeface="Calibri" panose="020F0502020204030204" pitchFamily="34" charset="0"/>
              </a:rPr>
              <a:t>. There is a trade-off between </a:t>
            </a:r>
            <a:r>
              <a:rPr lang="en-US" sz="800" dirty="0" err="1">
                <a:latin typeface="Calibri" panose="020F0502020204030204" pitchFamily="34" charset="0"/>
                <a:ea typeface="Calibri" panose="020F0502020204030204" pitchFamily="34" charset="0"/>
                <a:cs typeface="Calibri" panose="020F0502020204030204" pitchFamily="34" charset="0"/>
              </a:rPr>
              <a:t>learning_rate</a:t>
            </a:r>
            <a:r>
              <a:rPr lang="en-US" sz="800" dirty="0">
                <a:latin typeface="Calibri" panose="020F0502020204030204" pitchFamily="34" charset="0"/>
                <a:ea typeface="Calibri" panose="020F0502020204030204" pitchFamily="34" charset="0"/>
                <a:cs typeface="Calibri" panose="020F0502020204030204" pitchFamily="34" charset="0"/>
              </a:rPr>
              <a:t> and </a:t>
            </a:r>
            <a:r>
              <a:rPr lang="en-US" sz="800" dirty="0" err="1">
                <a:latin typeface="Calibri" panose="020F0502020204030204" pitchFamily="34" charset="0"/>
                <a:ea typeface="Calibri" panose="020F0502020204030204" pitchFamily="34" charset="0"/>
                <a:cs typeface="Calibri" panose="020F0502020204030204" pitchFamily="34" charset="0"/>
              </a:rPr>
              <a:t>n_estimators</a:t>
            </a:r>
            <a:r>
              <a:rPr lang="en-US" sz="800" dirty="0">
                <a:latin typeface="Calibri" panose="020F0502020204030204" pitchFamily="34" charset="0"/>
                <a:ea typeface="Calibri" panose="020F0502020204030204" pitchFamily="34" charset="0"/>
                <a:cs typeface="Calibri" panose="020F0502020204030204" pitchFamily="34" charset="0"/>
              </a:rPr>
              <a:t>.</a:t>
            </a:r>
          </a:p>
          <a:p>
            <a:r>
              <a:rPr lang="en-US" sz="800" dirty="0" err="1">
                <a:latin typeface="Calibri" panose="020F0502020204030204" pitchFamily="34" charset="0"/>
                <a:ea typeface="Calibri" panose="020F0502020204030204" pitchFamily="34" charset="0"/>
                <a:cs typeface="Calibri" panose="020F0502020204030204" pitchFamily="34" charset="0"/>
              </a:rPr>
              <a:t>n_estimators</a:t>
            </a:r>
            <a:r>
              <a:rPr lang="en-US" sz="800" dirty="0">
                <a:latin typeface="Calibri" panose="020F0502020204030204" pitchFamily="34" charset="0"/>
                <a:ea typeface="Calibri" panose="020F0502020204030204" pitchFamily="34" charset="0"/>
                <a:cs typeface="Calibri" panose="020F0502020204030204" pitchFamily="34" charset="0"/>
              </a:rPr>
              <a:t>: The number of boosting stages to perform. Gradient boosting is fairly robust to over-fitting so a large number usually results in better performance.</a:t>
            </a:r>
          </a:p>
          <a:p>
            <a:r>
              <a:rPr lang="en-US" sz="800" dirty="0">
                <a:latin typeface="Calibri" panose="020F0502020204030204" pitchFamily="34" charset="0"/>
                <a:ea typeface="Calibri" panose="020F0502020204030204" pitchFamily="34" charset="0"/>
                <a:cs typeface="Calibri" panose="020F0502020204030204" pitchFamily="34" charset="0"/>
              </a:rPr>
              <a:t>subsample: The fraction of samples to be used for fitting the individual base learners. If smaller than 1.0 this results in Stochastic Gradient Boosting. subsample interacts with the parameter </a:t>
            </a:r>
            <a:r>
              <a:rPr lang="en-US" sz="800" dirty="0" err="1">
                <a:latin typeface="Calibri" panose="020F0502020204030204" pitchFamily="34" charset="0"/>
                <a:ea typeface="Calibri" panose="020F0502020204030204" pitchFamily="34" charset="0"/>
                <a:cs typeface="Calibri" panose="020F0502020204030204" pitchFamily="34" charset="0"/>
              </a:rPr>
              <a:t>n_estimators</a:t>
            </a:r>
            <a:r>
              <a:rPr lang="en-US" sz="800" dirty="0">
                <a:latin typeface="Calibri" panose="020F0502020204030204" pitchFamily="34" charset="0"/>
                <a:ea typeface="Calibri" panose="020F0502020204030204" pitchFamily="34" charset="0"/>
                <a:cs typeface="Calibri" panose="020F0502020204030204" pitchFamily="34" charset="0"/>
              </a:rPr>
              <a:t>. Choosing subsample &lt; 1.0 leads to a reduction of variance and an increase in bias.</a:t>
            </a:r>
          </a:p>
          <a:p>
            <a:r>
              <a:rPr lang="en-US" sz="800" dirty="0">
                <a:latin typeface="Calibri" panose="020F0502020204030204" pitchFamily="34" charset="0"/>
                <a:ea typeface="Calibri" panose="020F0502020204030204" pitchFamily="34" charset="0"/>
                <a:cs typeface="Calibri" panose="020F0502020204030204" pitchFamily="34" charset="0"/>
              </a:rPr>
              <a:t>criterion: The function to measure the quality of a split. Supported criteria are "</a:t>
            </a:r>
            <a:r>
              <a:rPr lang="en-US" sz="800" dirty="0" err="1">
                <a:latin typeface="Calibri" panose="020F0502020204030204" pitchFamily="34" charset="0"/>
                <a:ea typeface="Calibri" panose="020F0502020204030204" pitchFamily="34" charset="0"/>
                <a:cs typeface="Calibri" panose="020F0502020204030204" pitchFamily="34" charset="0"/>
              </a:rPr>
              <a:t>friedman_mse</a:t>
            </a:r>
            <a:r>
              <a:rPr lang="en-US" sz="800" dirty="0">
                <a:latin typeface="Calibri" panose="020F0502020204030204" pitchFamily="34" charset="0"/>
                <a:ea typeface="Calibri" panose="020F0502020204030204" pitchFamily="34" charset="0"/>
                <a:cs typeface="Calibri" panose="020F0502020204030204" pitchFamily="34" charset="0"/>
              </a:rPr>
              <a:t>" for the mean squared error with an improvement score by Friedman, "</a:t>
            </a:r>
            <a:r>
              <a:rPr lang="en-US" sz="800" dirty="0" err="1">
                <a:latin typeface="Calibri" panose="020F0502020204030204" pitchFamily="34" charset="0"/>
                <a:ea typeface="Calibri" panose="020F0502020204030204" pitchFamily="34" charset="0"/>
                <a:cs typeface="Calibri" panose="020F0502020204030204" pitchFamily="34" charset="0"/>
              </a:rPr>
              <a:t>mse</a:t>
            </a:r>
            <a:r>
              <a:rPr lang="en-US" sz="800" dirty="0">
                <a:latin typeface="Calibri" panose="020F0502020204030204" pitchFamily="34" charset="0"/>
                <a:ea typeface="Calibri" panose="020F0502020204030204" pitchFamily="34" charset="0"/>
                <a:cs typeface="Calibri" panose="020F0502020204030204" pitchFamily="34" charset="0"/>
              </a:rPr>
              <a:t>" for the mean squared error, and "</a:t>
            </a:r>
            <a:r>
              <a:rPr lang="en-US" sz="800" dirty="0" err="1">
                <a:latin typeface="Calibri" panose="020F0502020204030204" pitchFamily="34" charset="0"/>
                <a:ea typeface="Calibri" panose="020F0502020204030204" pitchFamily="34" charset="0"/>
                <a:cs typeface="Calibri" panose="020F0502020204030204" pitchFamily="34" charset="0"/>
              </a:rPr>
              <a:t>mae</a:t>
            </a:r>
            <a:r>
              <a:rPr lang="en-US" sz="800" dirty="0">
                <a:latin typeface="Calibri" panose="020F0502020204030204" pitchFamily="34" charset="0"/>
                <a:ea typeface="Calibri" panose="020F0502020204030204" pitchFamily="34" charset="0"/>
                <a:cs typeface="Calibri" panose="020F0502020204030204" pitchFamily="34" charset="0"/>
              </a:rPr>
              <a:t>" for the mean absolute error. The default value of "</a:t>
            </a:r>
            <a:r>
              <a:rPr lang="en-US" sz="800" dirty="0" err="1">
                <a:latin typeface="Calibri" panose="020F0502020204030204" pitchFamily="34" charset="0"/>
                <a:ea typeface="Calibri" panose="020F0502020204030204" pitchFamily="34" charset="0"/>
                <a:cs typeface="Calibri" panose="020F0502020204030204" pitchFamily="34" charset="0"/>
              </a:rPr>
              <a:t>friedman_mse</a:t>
            </a:r>
            <a:r>
              <a:rPr lang="en-US" sz="800" dirty="0">
                <a:latin typeface="Calibri" panose="020F0502020204030204" pitchFamily="34" charset="0"/>
                <a:ea typeface="Calibri" panose="020F0502020204030204" pitchFamily="34" charset="0"/>
                <a:cs typeface="Calibri" panose="020F0502020204030204" pitchFamily="34" charset="0"/>
              </a:rPr>
              <a:t>" is generally the best as it can provide a better approximation in some cases.</a:t>
            </a:r>
          </a:p>
          <a:p>
            <a:r>
              <a:rPr lang="en-US" sz="800" dirty="0" err="1">
                <a:latin typeface="Calibri" panose="020F0502020204030204" pitchFamily="34" charset="0"/>
                <a:ea typeface="Calibri" panose="020F0502020204030204" pitchFamily="34" charset="0"/>
                <a:cs typeface="Calibri" panose="020F0502020204030204" pitchFamily="34" charset="0"/>
              </a:rPr>
              <a:t>min_samples_split</a:t>
            </a:r>
            <a:r>
              <a:rPr lang="en-US" sz="800" dirty="0">
                <a:latin typeface="Calibri" panose="020F0502020204030204" pitchFamily="34" charset="0"/>
                <a:ea typeface="Calibri" panose="020F0502020204030204" pitchFamily="34" charset="0"/>
                <a:cs typeface="Calibri" panose="020F0502020204030204" pitchFamily="34" charset="0"/>
              </a:rPr>
              <a:t>: The minimum number of samples required to split an internal node.</a:t>
            </a:r>
          </a:p>
          <a:p>
            <a:r>
              <a:rPr lang="en-US" sz="800" dirty="0" err="1">
                <a:latin typeface="Calibri" panose="020F0502020204030204" pitchFamily="34" charset="0"/>
                <a:ea typeface="Calibri" panose="020F0502020204030204" pitchFamily="34" charset="0"/>
                <a:cs typeface="Calibri" panose="020F0502020204030204" pitchFamily="34" charset="0"/>
              </a:rPr>
              <a:t>min_samples_leaf</a:t>
            </a:r>
            <a:r>
              <a:rPr lang="en-US" sz="800" dirty="0">
                <a:latin typeface="Calibri" panose="020F0502020204030204" pitchFamily="34" charset="0"/>
                <a:ea typeface="Calibri" panose="020F0502020204030204" pitchFamily="34" charset="0"/>
                <a:cs typeface="Calibri" panose="020F0502020204030204" pitchFamily="34" charset="0"/>
              </a:rPr>
              <a:t>: The minimum number of samples required to be at a leaf node. A split point at any depth will only be considered if it leaves at least </a:t>
            </a:r>
            <a:r>
              <a:rPr lang="en-US" sz="800" dirty="0" err="1">
                <a:latin typeface="Calibri" panose="020F0502020204030204" pitchFamily="34" charset="0"/>
                <a:ea typeface="Calibri" panose="020F0502020204030204" pitchFamily="34" charset="0"/>
                <a:cs typeface="Calibri" panose="020F0502020204030204" pitchFamily="34" charset="0"/>
              </a:rPr>
              <a:t>min_samples_leaf</a:t>
            </a:r>
            <a:r>
              <a:rPr lang="en-US" sz="800" dirty="0">
                <a:latin typeface="Calibri" panose="020F0502020204030204" pitchFamily="34" charset="0"/>
                <a:ea typeface="Calibri" panose="020F0502020204030204" pitchFamily="34" charset="0"/>
                <a:cs typeface="Calibri" panose="020F0502020204030204" pitchFamily="34" charset="0"/>
              </a:rPr>
              <a:t> training samples in each of the left and right branches. This may have the effect of smoothing the model, especially in regression.</a:t>
            </a:r>
          </a:p>
          <a:p>
            <a:r>
              <a:rPr lang="en-US" sz="800" dirty="0" err="1">
                <a:latin typeface="Calibri" panose="020F0502020204030204" pitchFamily="34" charset="0"/>
                <a:ea typeface="Calibri" panose="020F0502020204030204" pitchFamily="34" charset="0"/>
                <a:cs typeface="Calibri" panose="020F0502020204030204" pitchFamily="34" charset="0"/>
              </a:rPr>
              <a:t>min_weight_fraction_leaf</a:t>
            </a:r>
            <a:r>
              <a:rPr lang="en-US" sz="800" dirty="0">
                <a:latin typeface="Calibri" panose="020F0502020204030204" pitchFamily="34" charset="0"/>
                <a:ea typeface="Calibri" panose="020F0502020204030204" pitchFamily="34" charset="0"/>
                <a:cs typeface="Calibri" panose="020F0502020204030204" pitchFamily="34" charset="0"/>
              </a:rPr>
              <a:t>: The minimum weighted fraction of the sum total of weights (of all the input samples) required to be at a leaf node. Samples have equal weight when </a:t>
            </a:r>
            <a:r>
              <a:rPr lang="en-US" sz="800" dirty="0" err="1">
                <a:latin typeface="Calibri" panose="020F0502020204030204" pitchFamily="34" charset="0"/>
                <a:ea typeface="Calibri" panose="020F0502020204030204" pitchFamily="34" charset="0"/>
                <a:cs typeface="Calibri" panose="020F0502020204030204" pitchFamily="34" charset="0"/>
              </a:rPr>
              <a:t>sample_weight</a:t>
            </a:r>
            <a:r>
              <a:rPr lang="en-US" sz="800" dirty="0">
                <a:latin typeface="Calibri" panose="020F0502020204030204" pitchFamily="34" charset="0"/>
                <a:ea typeface="Calibri" panose="020F0502020204030204" pitchFamily="34" charset="0"/>
                <a:cs typeface="Calibri" panose="020F0502020204030204" pitchFamily="34" charset="0"/>
              </a:rPr>
              <a:t> is not provided.</a:t>
            </a:r>
          </a:p>
          <a:p>
            <a:r>
              <a:rPr lang="en-US" sz="800" dirty="0" err="1">
                <a:latin typeface="Calibri" panose="020F0502020204030204" pitchFamily="34" charset="0"/>
                <a:ea typeface="Calibri" panose="020F0502020204030204" pitchFamily="34" charset="0"/>
                <a:cs typeface="Calibri" panose="020F0502020204030204" pitchFamily="34" charset="0"/>
              </a:rPr>
              <a:t>max_depth</a:t>
            </a:r>
            <a:r>
              <a:rPr lang="en-US" sz="800" dirty="0">
                <a:latin typeface="Calibri" panose="020F0502020204030204" pitchFamily="34" charset="0"/>
                <a:ea typeface="Calibri" panose="020F0502020204030204" pitchFamily="34" charset="0"/>
                <a:cs typeface="Calibri" panose="020F0502020204030204" pitchFamily="34" charset="0"/>
              </a:rPr>
              <a:t>: maximum depth of the individual regression estimators. The maximum depth limits the number of nodes in the tree. Tune this parameter for best performance; the best value depends on the interaction of the input variables.</a:t>
            </a:r>
          </a:p>
          <a:p>
            <a:r>
              <a:rPr lang="en-US" sz="800" dirty="0" err="1">
                <a:latin typeface="Calibri" panose="020F0502020204030204" pitchFamily="34" charset="0"/>
                <a:ea typeface="Calibri" panose="020F0502020204030204" pitchFamily="34" charset="0"/>
                <a:cs typeface="Calibri" panose="020F0502020204030204" pitchFamily="34" charset="0"/>
              </a:rPr>
              <a:t>min_impurity_decrease</a:t>
            </a:r>
            <a:r>
              <a:rPr lang="en-US" sz="800" dirty="0">
                <a:latin typeface="Calibri" panose="020F0502020204030204" pitchFamily="34" charset="0"/>
                <a:ea typeface="Calibri" panose="020F0502020204030204" pitchFamily="34" charset="0"/>
                <a:cs typeface="Calibri" panose="020F0502020204030204" pitchFamily="34" charset="0"/>
              </a:rPr>
              <a:t>: A node will be split if this split induces a decrease of the impurity greater than or equal to this value.</a:t>
            </a:r>
          </a:p>
          <a:p>
            <a:r>
              <a:rPr lang="en-US" sz="800" dirty="0" err="1">
                <a:latin typeface="Calibri" panose="020F0502020204030204" pitchFamily="34" charset="0"/>
                <a:ea typeface="Calibri" panose="020F0502020204030204" pitchFamily="34" charset="0"/>
                <a:cs typeface="Calibri" panose="020F0502020204030204" pitchFamily="34" charset="0"/>
              </a:rPr>
              <a:t>min_impurity_split</a:t>
            </a:r>
            <a:r>
              <a:rPr lang="en-US" sz="800" dirty="0">
                <a:latin typeface="Calibri" panose="020F0502020204030204" pitchFamily="34" charset="0"/>
                <a:ea typeface="Calibri" panose="020F0502020204030204" pitchFamily="34" charset="0"/>
                <a:cs typeface="Calibri" panose="020F0502020204030204" pitchFamily="34" charset="0"/>
              </a:rPr>
              <a:t>: Threshold for early stopping in tree growth. A node will split if its impurity is above the threshold, otherwise, it is a leaf.</a:t>
            </a:r>
          </a:p>
          <a:p>
            <a:r>
              <a:rPr lang="en-US" sz="800" dirty="0" err="1">
                <a:latin typeface="Calibri" panose="020F0502020204030204" pitchFamily="34" charset="0"/>
                <a:ea typeface="Calibri" panose="020F0502020204030204" pitchFamily="34" charset="0"/>
                <a:cs typeface="Calibri" panose="020F0502020204030204" pitchFamily="34" charset="0"/>
              </a:rPr>
              <a:t>max_features</a:t>
            </a:r>
            <a:r>
              <a:rPr lang="en-US" sz="800" dirty="0">
                <a:latin typeface="Calibri" panose="020F0502020204030204" pitchFamily="34" charset="0"/>
                <a:ea typeface="Calibri" panose="020F0502020204030204" pitchFamily="34" charset="0"/>
                <a:cs typeface="Calibri" panose="020F0502020204030204" pitchFamily="34" charset="0"/>
              </a:rPr>
              <a:t>: The number of features to consider when looking for the best split.</a:t>
            </a:r>
          </a:p>
          <a:p>
            <a:r>
              <a:rPr lang="en-US" sz="800" dirty="0" err="1">
                <a:latin typeface="Calibri" panose="020F0502020204030204" pitchFamily="34" charset="0"/>
                <a:ea typeface="Calibri" panose="020F0502020204030204" pitchFamily="34" charset="0"/>
                <a:cs typeface="Calibri" panose="020F0502020204030204" pitchFamily="34" charset="0"/>
              </a:rPr>
              <a:t>max_leaf_nodes</a:t>
            </a:r>
            <a:r>
              <a:rPr lang="en-US" sz="800" dirty="0">
                <a:latin typeface="Calibri" panose="020F0502020204030204" pitchFamily="34" charset="0"/>
                <a:ea typeface="Calibri" panose="020F0502020204030204" pitchFamily="34" charset="0"/>
                <a:cs typeface="Calibri" panose="020F0502020204030204" pitchFamily="34" charset="0"/>
              </a:rPr>
              <a:t>: Grow trees with </a:t>
            </a:r>
            <a:r>
              <a:rPr lang="en-US" sz="800" dirty="0" err="1">
                <a:latin typeface="Calibri" panose="020F0502020204030204" pitchFamily="34" charset="0"/>
                <a:ea typeface="Calibri" panose="020F0502020204030204" pitchFamily="34" charset="0"/>
                <a:cs typeface="Calibri" panose="020F0502020204030204" pitchFamily="34" charset="0"/>
              </a:rPr>
              <a:t>max_leaf_nodes</a:t>
            </a:r>
            <a:r>
              <a:rPr lang="en-US" sz="800" dirty="0">
                <a:latin typeface="Calibri" panose="020F0502020204030204" pitchFamily="34" charset="0"/>
                <a:ea typeface="Calibri" panose="020F0502020204030204" pitchFamily="34" charset="0"/>
                <a:cs typeface="Calibri" panose="020F0502020204030204" pitchFamily="34" charset="0"/>
              </a:rPr>
              <a:t> in best-first fashion. Best nodes are defined as relative reduction in impurity. If None then an unlimited number of leaf nodes.</a:t>
            </a:r>
          </a:p>
          <a:p>
            <a:r>
              <a:rPr lang="en-US" sz="800" dirty="0" err="1">
                <a:latin typeface="Calibri" panose="020F0502020204030204" pitchFamily="34" charset="0"/>
                <a:ea typeface="Calibri" panose="020F0502020204030204" pitchFamily="34" charset="0"/>
                <a:cs typeface="Calibri" panose="020F0502020204030204" pitchFamily="34" charset="0"/>
              </a:rPr>
              <a:t>warm_start</a:t>
            </a:r>
            <a:r>
              <a:rPr lang="en-US" sz="800" dirty="0">
                <a:latin typeface="Calibri" panose="020F0502020204030204" pitchFamily="34" charset="0"/>
                <a:ea typeface="Calibri" panose="020F0502020204030204" pitchFamily="34" charset="0"/>
                <a:cs typeface="Calibri" panose="020F0502020204030204" pitchFamily="34" charset="0"/>
              </a:rPr>
              <a:t>: When set to True, reuse the solution of the previous call to fit and add more estimators to the ensemble, otherwise, just erase the previous solution.</a:t>
            </a:r>
          </a:p>
          <a:p>
            <a:r>
              <a:rPr lang="en-US" sz="800" dirty="0" err="1">
                <a:latin typeface="Calibri" panose="020F0502020204030204" pitchFamily="34" charset="0"/>
                <a:ea typeface="Calibri" panose="020F0502020204030204" pitchFamily="34" charset="0"/>
                <a:cs typeface="Calibri" panose="020F0502020204030204" pitchFamily="34" charset="0"/>
              </a:rPr>
              <a:t>validation_fraction</a:t>
            </a:r>
            <a:r>
              <a:rPr lang="en-US" sz="800" dirty="0">
                <a:latin typeface="Calibri" panose="020F0502020204030204" pitchFamily="34" charset="0"/>
                <a:ea typeface="Calibri" panose="020F0502020204030204" pitchFamily="34" charset="0"/>
                <a:cs typeface="Calibri" panose="020F0502020204030204" pitchFamily="34" charset="0"/>
              </a:rPr>
              <a:t>: The proportion of training data to set aside as validation set for early stopping. Must be between 0 and 1. Only used if </a:t>
            </a:r>
            <a:r>
              <a:rPr lang="en-US" sz="800" dirty="0" err="1">
                <a:latin typeface="Calibri" panose="020F0502020204030204" pitchFamily="34" charset="0"/>
                <a:ea typeface="Calibri" panose="020F0502020204030204" pitchFamily="34" charset="0"/>
                <a:cs typeface="Calibri" panose="020F0502020204030204" pitchFamily="34" charset="0"/>
              </a:rPr>
              <a:t>n_iter_no_change</a:t>
            </a:r>
            <a:r>
              <a:rPr lang="en-US" sz="800" dirty="0">
                <a:latin typeface="Calibri" panose="020F0502020204030204" pitchFamily="34" charset="0"/>
                <a:ea typeface="Calibri" panose="020F0502020204030204" pitchFamily="34" charset="0"/>
                <a:cs typeface="Calibri" panose="020F0502020204030204" pitchFamily="34" charset="0"/>
              </a:rPr>
              <a:t> is set to an integer.</a:t>
            </a:r>
          </a:p>
          <a:p>
            <a:r>
              <a:rPr lang="en-US" sz="800" dirty="0" err="1">
                <a:latin typeface="Calibri" panose="020F0502020204030204" pitchFamily="34" charset="0"/>
                <a:ea typeface="Calibri" panose="020F0502020204030204" pitchFamily="34" charset="0"/>
                <a:cs typeface="Calibri" panose="020F0502020204030204" pitchFamily="34" charset="0"/>
              </a:rPr>
              <a:t>n_iter_no_change</a:t>
            </a:r>
            <a:r>
              <a:rPr lang="en-US" sz="800" dirty="0">
                <a:latin typeface="Calibri" panose="020F0502020204030204" pitchFamily="34" charset="0"/>
                <a:ea typeface="Calibri" panose="020F0502020204030204" pitchFamily="34" charset="0"/>
                <a:cs typeface="Calibri" panose="020F0502020204030204" pitchFamily="34" charset="0"/>
              </a:rPr>
              <a:t>: used to decide if early stopping will be used to terminate training when the validation score is not improving. By default, it is set to None to disable early stopping. If set to a number, it will set aside the </a:t>
            </a:r>
            <a:r>
              <a:rPr lang="en-US" sz="800" dirty="0" err="1">
                <a:latin typeface="Calibri" panose="020F0502020204030204" pitchFamily="34" charset="0"/>
                <a:ea typeface="Calibri" panose="020F0502020204030204" pitchFamily="34" charset="0"/>
                <a:cs typeface="Calibri" panose="020F0502020204030204" pitchFamily="34" charset="0"/>
              </a:rPr>
              <a:t>validation_fraction</a:t>
            </a:r>
            <a:r>
              <a:rPr lang="en-US" sz="800" dirty="0">
                <a:latin typeface="Calibri" panose="020F0502020204030204" pitchFamily="34" charset="0"/>
                <a:ea typeface="Calibri" panose="020F0502020204030204" pitchFamily="34" charset="0"/>
                <a:cs typeface="Calibri" panose="020F0502020204030204" pitchFamily="34" charset="0"/>
              </a:rPr>
              <a:t> size of the training data as validation and terminate training when the validation score is not improving in all of the previous </a:t>
            </a:r>
            <a:r>
              <a:rPr lang="en-US" sz="800" dirty="0" err="1">
                <a:latin typeface="Calibri" panose="020F0502020204030204" pitchFamily="34" charset="0"/>
                <a:ea typeface="Calibri" panose="020F0502020204030204" pitchFamily="34" charset="0"/>
                <a:cs typeface="Calibri" panose="020F0502020204030204" pitchFamily="34" charset="0"/>
              </a:rPr>
              <a:t>n_iter_no_change</a:t>
            </a:r>
            <a:r>
              <a:rPr lang="en-US" sz="800" dirty="0">
                <a:latin typeface="Calibri" panose="020F0502020204030204" pitchFamily="34" charset="0"/>
                <a:ea typeface="Calibri" panose="020F0502020204030204" pitchFamily="34" charset="0"/>
                <a:cs typeface="Calibri" panose="020F0502020204030204" pitchFamily="34" charset="0"/>
              </a:rPr>
              <a:t> numbers of iterations. The split is stratified.</a:t>
            </a:r>
          </a:p>
          <a:p>
            <a:r>
              <a:rPr lang="en-US" sz="800" dirty="0" err="1">
                <a:latin typeface="Calibri" panose="020F0502020204030204" pitchFamily="34" charset="0"/>
                <a:ea typeface="Calibri" panose="020F0502020204030204" pitchFamily="34" charset="0"/>
                <a:cs typeface="Calibri" panose="020F0502020204030204" pitchFamily="34" charset="0"/>
              </a:rPr>
              <a:t>tol</a:t>
            </a:r>
            <a:r>
              <a:rPr lang="en-US" sz="800" dirty="0">
                <a:latin typeface="Calibri" panose="020F0502020204030204" pitchFamily="34" charset="0"/>
                <a:ea typeface="Calibri" panose="020F0502020204030204" pitchFamily="34" charset="0"/>
                <a:cs typeface="Calibri" panose="020F0502020204030204" pitchFamily="34" charset="0"/>
              </a:rPr>
              <a:t>: Tolerance for the early stopping. When the loss is not improving by at least </a:t>
            </a:r>
            <a:r>
              <a:rPr lang="en-US" sz="800" dirty="0" err="1">
                <a:latin typeface="Calibri" panose="020F0502020204030204" pitchFamily="34" charset="0"/>
                <a:ea typeface="Calibri" panose="020F0502020204030204" pitchFamily="34" charset="0"/>
                <a:cs typeface="Calibri" panose="020F0502020204030204" pitchFamily="34" charset="0"/>
              </a:rPr>
              <a:t>tol</a:t>
            </a:r>
            <a:r>
              <a:rPr lang="en-US" sz="800" dirty="0">
                <a:latin typeface="Calibri" panose="020F0502020204030204" pitchFamily="34" charset="0"/>
                <a:ea typeface="Calibri" panose="020F0502020204030204" pitchFamily="34" charset="0"/>
                <a:cs typeface="Calibri" panose="020F0502020204030204" pitchFamily="34" charset="0"/>
              </a:rPr>
              <a:t> for </a:t>
            </a:r>
            <a:r>
              <a:rPr lang="en-US" sz="800" dirty="0" err="1">
                <a:latin typeface="Calibri" panose="020F0502020204030204" pitchFamily="34" charset="0"/>
                <a:ea typeface="Calibri" panose="020F0502020204030204" pitchFamily="34" charset="0"/>
                <a:cs typeface="Calibri" panose="020F0502020204030204" pitchFamily="34" charset="0"/>
              </a:rPr>
              <a:t>n_iter_no_change</a:t>
            </a:r>
            <a:r>
              <a:rPr lang="en-US" sz="800" dirty="0">
                <a:latin typeface="Calibri" panose="020F0502020204030204" pitchFamily="34" charset="0"/>
                <a:ea typeface="Calibri" panose="020F0502020204030204" pitchFamily="34" charset="0"/>
                <a:cs typeface="Calibri" panose="020F0502020204030204" pitchFamily="34" charset="0"/>
              </a:rPr>
              <a:t> iterations (if set to a number), the training stops.</a:t>
            </a:r>
          </a:p>
          <a:p>
            <a:r>
              <a:rPr lang="en-US" sz="800" dirty="0" err="1">
                <a:latin typeface="Calibri" panose="020F0502020204030204" pitchFamily="34" charset="0"/>
                <a:ea typeface="Calibri" panose="020F0502020204030204" pitchFamily="34" charset="0"/>
                <a:cs typeface="Calibri" panose="020F0502020204030204" pitchFamily="34" charset="0"/>
              </a:rPr>
              <a:t>ccp_alpha</a:t>
            </a:r>
            <a:r>
              <a:rPr lang="en-US" sz="800" dirty="0">
                <a:latin typeface="Calibri" panose="020F0502020204030204" pitchFamily="34" charset="0"/>
                <a:ea typeface="Calibri" panose="020F0502020204030204" pitchFamily="34" charset="0"/>
                <a:cs typeface="Calibri" panose="020F0502020204030204" pitchFamily="34" charset="0"/>
              </a:rPr>
              <a:t>: Complexity parameter used for Minimal Cost-Complexity Pruning. The subtree with the largest cost complexity that is smaller than </a:t>
            </a:r>
            <a:r>
              <a:rPr lang="en-US" sz="800" dirty="0" err="1">
                <a:latin typeface="Calibri" panose="020F0502020204030204" pitchFamily="34" charset="0"/>
                <a:ea typeface="Calibri" panose="020F0502020204030204" pitchFamily="34" charset="0"/>
                <a:cs typeface="Calibri" panose="020F0502020204030204" pitchFamily="34" charset="0"/>
              </a:rPr>
              <a:t>ccp_alpha</a:t>
            </a:r>
            <a:r>
              <a:rPr lang="en-US" sz="800" dirty="0">
                <a:latin typeface="Calibri" panose="020F0502020204030204" pitchFamily="34" charset="0"/>
                <a:ea typeface="Calibri" panose="020F0502020204030204" pitchFamily="34" charset="0"/>
                <a:cs typeface="Calibri" panose="020F0502020204030204" pitchFamily="34" charset="0"/>
              </a:rPr>
              <a:t> will be chosen.</a:t>
            </a:r>
            <a:endParaRPr lang="en-IN" sz="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163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BCC67-A88B-5076-BC67-0D085A1828C5}"/>
              </a:ext>
            </a:extLst>
          </p:cNvPr>
          <p:cNvSpPr>
            <a:spLocks noGrp="1"/>
          </p:cNvSpPr>
          <p:nvPr>
            <p:ph type="title"/>
          </p:nvPr>
        </p:nvSpPr>
        <p:spPr>
          <a:xfrm>
            <a:off x="196933" y="210747"/>
            <a:ext cx="10515600" cy="774906"/>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Voting Ensemble</a:t>
            </a:r>
          </a:p>
        </p:txBody>
      </p:sp>
      <p:sp>
        <p:nvSpPr>
          <p:cNvPr id="40" name="Content Placeholder 39">
            <a:extLst>
              <a:ext uri="{FF2B5EF4-FFF2-40B4-BE49-F238E27FC236}">
                <a16:creationId xmlns:a16="http://schemas.microsoft.com/office/drawing/2014/main" xmlns="" id="{3BD7B072-3E76-0733-8BB8-62A7EA250A4C}"/>
              </a:ext>
            </a:extLst>
          </p:cNvPr>
          <p:cNvSpPr>
            <a:spLocks noGrp="1"/>
          </p:cNvSpPr>
          <p:nvPr>
            <p:ph idx="1"/>
          </p:nvPr>
        </p:nvSpPr>
        <p:spPr>
          <a:xfrm>
            <a:off x="375061" y="1253331"/>
            <a:ext cx="11250881" cy="5393922"/>
          </a:xfrm>
        </p:spPr>
        <p:txBody>
          <a:bodyPr>
            <a:normAutofit fontScale="925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Voting is one of the simplest ways of combining predictions from multiple machine learning algorithms.</a:t>
            </a:r>
          </a:p>
          <a:p>
            <a:r>
              <a:rPr lang="en-US" dirty="0">
                <a:latin typeface="Calibri" panose="020F0502020204030204" pitchFamily="34" charset="0"/>
                <a:ea typeface="Calibri" panose="020F0502020204030204" pitchFamily="34" charset="0"/>
                <a:cs typeface="Calibri" panose="020F0502020204030204" pitchFamily="34" charset="0"/>
              </a:rPr>
              <a:t>It works by first creating two or more standalone models from your training dataset. A Voting Classifier can then be used to wrap your models and average the predictions of the sub-models when asked to make predictions for new data.</a:t>
            </a:r>
          </a:p>
          <a:p>
            <a:r>
              <a:rPr lang="en-US" dirty="0">
                <a:latin typeface="Calibri" panose="020F0502020204030204" pitchFamily="34" charset="0"/>
                <a:ea typeface="Calibri" panose="020F0502020204030204" pitchFamily="34" charset="0"/>
                <a:cs typeface="Calibri" panose="020F0502020204030204" pitchFamily="34" charset="0"/>
              </a:rPr>
              <a:t>The predictions of the sub-models can be weighted, but specifying the weights for classifiers manually or even heuristically is difficult. More advanced methods can learn how to best weight the predictions from </a:t>
            </a:r>
            <a:r>
              <a:rPr lang="en-US" dirty="0" err="1">
                <a:latin typeface="Calibri" panose="020F0502020204030204" pitchFamily="34" charset="0"/>
                <a:ea typeface="Calibri" panose="020F0502020204030204" pitchFamily="34" charset="0"/>
                <a:cs typeface="Calibri" panose="020F0502020204030204" pitchFamily="34" charset="0"/>
              </a:rPr>
              <a:t>submodels</a:t>
            </a:r>
            <a:r>
              <a:rPr lang="en-US" dirty="0">
                <a:latin typeface="Calibri" panose="020F0502020204030204" pitchFamily="34" charset="0"/>
                <a:ea typeface="Calibri" panose="020F0502020204030204" pitchFamily="34" charset="0"/>
                <a:cs typeface="Calibri" panose="020F0502020204030204" pitchFamily="34" charset="0"/>
              </a:rPr>
              <a:t>, but this is called stacking (stacked generalization) and is currently not provided in Scikit-learn.</a:t>
            </a:r>
          </a:p>
          <a:p>
            <a:r>
              <a:rPr lang="en-US" dirty="0" err="1">
                <a:latin typeface="Calibri" panose="020F0502020204030204" pitchFamily="34" charset="0"/>
                <a:ea typeface="Calibri" panose="020F0502020204030204" pitchFamily="34" charset="0"/>
                <a:cs typeface="Calibri" panose="020F0502020204030204" pitchFamily="34" charset="0"/>
              </a:rPr>
              <a:t>VotingClassifier</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estimators: Invoking the fit method on the </a:t>
            </a:r>
            <a:r>
              <a:rPr lang="en-US" dirty="0" err="1">
                <a:latin typeface="Calibri" panose="020F0502020204030204" pitchFamily="34" charset="0"/>
                <a:ea typeface="Calibri" panose="020F0502020204030204" pitchFamily="34" charset="0"/>
                <a:cs typeface="Calibri" panose="020F0502020204030204" pitchFamily="34" charset="0"/>
              </a:rPr>
              <a:t>VotingClassifier</a:t>
            </a:r>
            <a:r>
              <a:rPr lang="en-US" dirty="0">
                <a:latin typeface="Calibri" panose="020F0502020204030204" pitchFamily="34" charset="0"/>
                <a:ea typeface="Calibri" panose="020F0502020204030204" pitchFamily="34" charset="0"/>
                <a:cs typeface="Calibri" panose="020F0502020204030204" pitchFamily="34" charset="0"/>
              </a:rPr>
              <a:t> will fit clones of those original estimators that will be stored in the class attribute </a:t>
            </a:r>
            <a:r>
              <a:rPr lang="en-US" dirty="0" err="1">
                <a:latin typeface="Calibri" panose="020F0502020204030204" pitchFamily="34" charset="0"/>
                <a:ea typeface="Calibri" panose="020F0502020204030204" pitchFamily="34" charset="0"/>
                <a:cs typeface="Calibri" panose="020F0502020204030204" pitchFamily="34" charset="0"/>
              </a:rPr>
              <a:t>self.estimators</a:t>
            </a:r>
            <a:r>
              <a:rPr lang="en-US" dirty="0">
                <a:latin typeface="Calibri" panose="020F0502020204030204" pitchFamily="34" charset="0"/>
                <a:ea typeface="Calibri" panose="020F0502020204030204" pitchFamily="34" charset="0"/>
                <a:cs typeface="Calibri" panose="020F0502020204030204" pitchFamily="34" charset="0"/>
              </a:rPr>
              <a:t>_.</a:t>
            </a:r>
          </a:p>
          <a:p>
            <a:r>
              <a:rPr lang="en-US" dirty="0">
                <a:latin typeface="Calibri" panose="020F0502020204030204" pitchFamily="34" charset="0"/>
                <a:ea typeface="Calibri" panose="020F0502020204030204" pitchFamily="34" charset="0"/>
                <a:cs typeface="Calibri" panose="020F0502020204030204" pitchFamily="34" charset="0"/>
              </a:rPr>
              <a:t>voting: If 'hard', uses predicted class labels for majority rule voting. Else if 'soft', predict the class label based on the argmax of the sums of the predicted probabilities, which is recommended for an ensemble of well-calibrated classifiers.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39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02B1A0-6741-F775-E30C-108CAEF3615E}"/>
              </a:ext>
            </a:extLst>
          </p:cNvPr>
          <p:cNvSpPr>
            <a:spLocks noGrp="1"/>
          </p:cNvSpPr>
          <p:nvPr>
            <p:ph type="title"/>
          </p:nvPr>
        </p:nvSpPr>
        <p:spPr>
          <a:xfrm>
            <a:off x="244434" y="210746"/>
            <a:ext cx="10515600" cy="1325563"/>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Example for all Ensemble algorithm</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F224E803-E5B8-011F-6304-0AEF6DD8A05B}"/>
              </a:ext>
            </a:extLst>
          </p:cNvPr>
          <p:cNvSpPr>
            <a:spLocks noGrp="1"/>
          </p:cNvSpPr>
          <p:nvPr>
            <p:ph idx="1"/>
          </p:nvPr>
        </p:nvSpPr>
        <p:spPr>
          <a:xfrm>
            <a:off x="244433" y="1398114"/>
            <a:ext cx="11476511" cy="4351338"/>
          </a:xfrm>
        </p:spPr>
        <p:txBody>
          <a:bodyPr/>
          <a:lstStyle/>
          <a:p>
            <a:r>
              <a:rPr lang="en-US" b="0" i="0" dirty="0">
                <a:solidFill>
                  <a:srgbClr val="3C4043"/>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 standard classification problem used to demonstrate each ensemble algorithm is the Pima Indian's onset of diabetes dataset. It is a binary classification problem where all of the input variables are numeric and have differing scales.</a:t>
            </a:r>
          </a:p>
          <a:p>
            <a:r>
              <a:rPr lang="en-US" dirty="0">
                <a:solidFill>
                  <a:srgbClr val="3C4043"/>
                </a:solidFill>
                <a:highlight>
                  <a:srgbClr val="FFFFFF"/>
                </a:highlight>
                <a:latin typeface="Calibri" panose="020F0502020204030204" pitchFamily="34" charset="0"/>
                <a:ea typeface="Calibri" panose="020F0502020204030204" pitchFamily="34" charset="0"/>
                <a:cs typeface="Calibri" panose="020F0502020204030204" pitchFamily="34" charset="0"/>
              </a:rPr>
              <a:t>Refer Ensemble algorithms for diabetes </a:t>
            </a:r>
            <a:r>
              <a:rPr lang="en-US" dirty="0" err="1">
                <a:solidFill>
                  <a:srgbClr val="3C4043"/>
                </a:solidFill>
                <a:highlight>
                  <a:srgbClr val="FFFFFF"/>
                </a:highlight>
                <a:latin typeface="Calibri" panose="020F0502020204030204" pitchFamily="34" charset="0"/>
                <a:ea typeface="Calibri" panose="020F0502020204030204" pitchFamily="34" charset="0"/>
                <a:cs typeface="Calibri" panose="020F0502020204030204" pitchFamily="34" charset="0"/>
              </a:rPr>
              <a:t>dataset.ipynb</a:t>
            </a:r>
            <a:endParaRPr lang="en-US" dirty="0">
              <a:solidFill>
                <a:srgbClr val="3C4043"/>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3C4043"/>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Use diabetes.csv</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052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122" y="190464"/>
            <a:ext cx="10515600" cy="1325563"/>
          </a:xfrm>
        </p:spPr>
        <p: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Exercise 2</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73122" y="1424933"/>
            <a:ext cx="10515600" cy="435133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For College_admission.csv, </a:t>
            </a:r>
            <a:r>
              <a:rPr lang="en-US" dirty="0" smtClean="0">
                <a:latin typeface="Calibri" panose="020F0502020204030204" pitchFamily="34" charset="0"/>
                <a:ea typeface="Calibri" panose="020F0502020204030204" pitchFamily="34" charset="0"/>
                <a:cs typeface="Calibri" panose="020F0502020204030204" pitchFamily="34" charset="0"/>
              </a:rPr>
              <a:t>perform ensemble algorithm and compare the results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5351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4EF51-732C-35DE-A3A1-25546D9EAD17}"/>
              </a:ext>
            </a:extLst>
          </p:cNvPr>
          <p:cNvSpPr>
            <a:spLocks noGrp="1"/>
          </p:cNvSpPr>
          <p:nvPr>
            <p:ph type="title"/>
          </p:nvPr>
        </p:nvSpPr>
        <p:spPr>
          <a:xfrm>
            <a:off x="256309" y="222622"/>
            <a:ext cx="10515600" cy="78678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Decision Tree</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3790EA6C-EB5B-904E-627F-9D422C8F7FB9}"/>
              </a:ext>
            </a:extLst>
          </p:cNvPr>
          <p:cNvSpPr>
            <a:spLocks noGrp="1"/>
          </p:cNvSpPr>
          <p:nvPr>
            <p:ph idx="1"/>
          </p:nvPr>
        </p:nvSpPr>
        <p:spPr>
          <a:xfrm>
            <a:off x="351311" y="1253331"/>
            <a:ext cx="10515600" cy="4351338"/>
          </a:xfrm>
        </p:spPr>
        <p:txBody>
          <a:bodyPr/>
          <a:lstStyle/>
          <a:p>
            <a:r>
              <a:rPr lang="en-IN" dirty="0" smtClean="0">
                <a:latin typeface="Calibri" panose="020F0502020204030204" pitchFamily="34" charset="0"/>
                <a:ea typeface="Calibri" panose="020F0502020204030204" pitchFamily="34" charset="0"/>
                <a:cs typeface="Calibri" panose="020F0502020204030204" pitchFamily="34" charset="0"/>
              </a:rPr>
              <a:t>Refer </a:t>
            </a:r>
            <a:r>
              <a:rPr lang="en-IN" dirty="0" err="1" smtClean="0">
                <a:latin typeface="Calibri" panose="020F0502020204030204" pitchFamily="34" charset="0"/>
                <a:ea typeface="Calibri" panose="020F0502020204030204" pitchFamily="34" charset="0"/>
                <a:cs typeface="Calibri" panose="020F0502020204030204" pitchFamily="34" charset="0"/>
              </a:rPr>
              <a:t>url</a:t>
            </a:r>
            <a:endParaRPr lang="en-IN" dirty="0" smtClean="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hlinkClick r:id="rId2"/>
              </a:rPr>
              <a:t>https://</a:t>
            </a:r>
            <a:r>
              <a:rPr lang="en-IN" dirty="0" smtClean="0">
                <a:latin typeface="Calibri" panose="020F0502020204030204" pitchFamily="34" charset="0"/>
                <a:ea typeface="Calibri" panose="020F0502020204030204" pitchFamily="34" charset="0"/>
                <a:cs typeface="Calibri" panose="020F0502020204030204" pitchFamily="34" charset="0"/>
                <a:hlinkClick r:id="rId2"/>
              </a:rPr>
              <a:t>www.w3schools.com/python/python_ml_decision_tree.asp</a:t>
            </a:r>
            <a:endParaRPr lang="en-IN"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615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43" y="211012"/>
            <a:ext cx="10515600" cy="652017"/>
          </a:xfrm>
        </p:spPr>
        <p:txBody>
          <a:bodyPr>
            <a:normAutofit fontScale="90000"/>
          </a:bodyPr>
          <a:lstStyle/>
          <a:p>
            <a:r>
              <a:rPr lang="en-US" dirty="0" smtClean="0">
                <a:latin typeface="Calibri" panose="020F0502020204030204" pitchFamily="34" charset="0"/>
                <a:ea typeface="Calibri" panose="020F0502020204030204" pitchFamily="34" charset="0"/>
                <a:cs typeface="Calibri" panose="020F0502020204030204" pitchFamily="34" charset="0"/>
              </a:rPr>
              <a:t>Exercise 1</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303943" y="1157805"/>
            <a:ext cx="11285306" cy="4351338"/>
          </a:xfrm>
        </p:spPr>
        <p:txBody>
          <a:bodyPr>
            <a:noAutofit/>
          </a:bodyPr>
          <a:lstStyle/>
          <a:p>
            <a:r>
              <a:rPr lang="en-US" sz="1600" dirty="0" smtClean="0">
                <a:latin typeface="Calibri" panose="020F0502020204030204" pitchFamily="34" charset="0"/>
                <a:ea typeface="Calibri" panose="020F0502020204030204" pitchFamily="34" charset="0"/>
                <a:cs typeface="Calibri" panose="020F0502020204030204" pitchFamily="34" charset="0"/>
              </a:rPr>
              <a:t>For the dataset</a:t>
            </a:r>
          </a:p>
          <a:p>
            <a:r>
              <a:rPr lang="en-US" sz="1600" dirty="0">
                <a:latin typeface="Calibri" panose="020F0502020204030204" pitchFamily="34" charset="0"/>
                <a:ea typeface="Calibri" panose="020F0502020204030204" pitchFamily="34" charset="0"/>
                <a:cs typeface="Calibri" panose="020F0502020204030204" pitchFamily="34" charset="0"/>
              </a:rPr>
              <a:t># Define the features and target variable</a:t>
            </a:r>
          </a:p>
          <a:p>
            <a:r>
              <a:rPr lang="en-US" sz="1600" dirty="0">
                <a:latin typeface="Calibri" panose="020F0502020204030204" pitchFamily="34" charset="0"/>
                <a:ea typeface="Calibri" panose="020F0502020204030204" pitchFamily="34" charset="0"/>
                <a:cs typeface="Calibri" panose="020F0502020204030204" pitchFamily="34" charset="0"/>
              </a:rPr>
              <a:t>features = [</a:t>
            </a:r>
          </a:p>
          <a:p>
            <a:r>
              <a:rPr lang="en-US" sz="1600" dirty="0">
                <a:latin typeface="Calibri" panose="020F0502020204030204" pitchFamily="34" charset="0"/>
                <a:ea typeface="Calibri" panose="020F0502020204030204" pitchFamily="34" charset="0"/>
                <a:cs typeface="Calibri" panose="020F0502020204030204" pitchFamily="34" charset="0"/>
              </a:rPr>
              <a:t>    ["red", "large"],</a:t>
            </a:r>
          </a:p>
          <a:p>
            <a:r>
              <a:rPr lang="en-US" sz="1600" dirty="0">
                <a:latin typeface="Calibri" panose="020F0502020204030204" pitchFamily="34" charset="0"/>
                <a:ea typeface="Calibri" panose="020F0502020204030204" pitchFamily="34" charset="0"/>
                <a:cs typeface="Calibri" panose="020F0502020204030204" pitchFamily="34" charset="0"/>
              </a:rPr>
              <a:t>    ["green", "small"],</a:t>
            </a:r>
          </a:p>
          <a:p>
            <a:r>
              <a:rPr lang="en-US" sz="1600" dirty="0">
                <a:latin typeface="Calibri" panose="020F0502020204030204" pitchFamily="34" charset="0"/>
                <a:ea typeface="Calibri" panose="020F0502020204030204" pitchFamily="34" charset="0"/>
                <a:cs typeface="Calibri" panose="020F0502020204030204" pitchFamily="34" charset="0"/>
              </a:rPr>
              <a:t>    ["red", "small"],</a:t>
            </a:r>
          </a:p>
          <a:p>
            <a:r>
              <a:rPr lang="en-US" sz="1600" dirty="0">
                <a:latin typeface="Calibri" panose="020F0502020204030204" pitchFamily="34" charset="0"/>
                <a:ea typeface="Calibri" panose="020F0502020204030204" pitchFamily="34" charset="0"/>
                <a:cs typeface="Calibri" panose="020F0502020204030204" pitchFamily="34" charset="0"/>
              </a:rPr>
              <a:t>    ["yellow", "large"],</a:t>
            </a:r>
          </a:p>
          <a:p>
            <a:r>
              <a:rPr lang="en-US" sz="1600" dirty="0">
                <a:latin typeface="Calibri" panose="020F0502020204030204" pitchFamily="34" charset="0"/>
                <a:ea typeface="Calibri" panose="020F0502020204030204" pitchFamily="34" charset="0"/>
                <a:cs typeface="Calibri" panose="020F0502020204030204" pitchFamily="34" charset="0"/>
              </a:rPr>
              <a:t>    ["green", "large"],</a:t>
            </a:r>
          </a:p>
          <a:p>
            <a:r>
              <a:rPr lang="en-US" sz="1600" dirty="0">
                <a:latin typeface="Calibri" panose="020F0502020204030204" pitchFamily="34" charset="0"/>
                <a:ea typeface="Calibri" panose="020F0502020204030204" pitchFamily="34" charset="0"/>
                <a:cs typeface="Calibri" panose="020F0502020204030204" pitchFamily="34" charset="0"/>
              </a:rPr>
              <a:t>    ["orange", "large"],</a:t>
            </a:r>
          </a:p>
          <a:p>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err="1">
                <a:latin typeface="Calibri" panose="020F0502020204030204" pitchFamily="34" charset="0"/>
                <a:ea typeface="Calibri" panose="020F0502020204030204" pitchFamily="34" charset="0"/>
                <a:cs typeface="Calibri" panose="020F0502020204030204" pitchFamily="34" charset="0"/>
              </a:rPr>
              <a:t>target_variable</a:t>
            </a:r>
            <a:r>
              <a:rPr lang="en-US" sz="1600" dirty="0">
                <a:latin typeface="Calibri" panose="020F0502020204030204" pitchFamily="34" charset="0"/>
                <a:ea typeface="Calibri" panose="020F0502020204030204" pitchFamily="34" charset="0"/>
                <a:cs typeface="Calibri" panose="020F0502020204030204" pitchFamily="34" charset="0"/>
              </a:rPr>
              <a:t> = ["apple", "lime", "strawberry", "banana", "grape", "orange"]</a:t>
            </a:r>
          </a:p>
          <a:p>
            <a:r>
              <a:rPr lang="en-US" sz="1600" dirty="0">
                <a:latin typeface="Calibri" panose="020F0502020204030204" pitchFamily="34" charset="0"/>
                <a:ea typeface="Calibri" panose="020F0502020204030204" pitchFamily="34" charset="0"/>
                <a:cs typeface="Calibri" panose="020F0502020204030204" pitchFamily="34" charset="0"/>
              </a:rPr>
              <a:t> </a:t>
            </a:r>
            <a:endParaRPr lang="en-US" sz="1600" dirty="0" smtClean="0">
              <a:latin typeface="Calibri" panose="020F0502020204030204" pitchFamily="34" charset="0"/>
              <a:ea typeface="Calibri" panose="020F0502020204030204" pitchFamily="34" charset="0"/>
              <a:cs typeface="Calibri" panose="020F0502020204030204" pitchFamily="34" charset="0"/>
            </a:endParaRPr>
          </a:p>
          <a:p>
            <a:r>
              <a:rPr lang="en-US" sz="1600" dirty="0" smtClean="0">
                <a:latin typeface="Calibri" panose="020F0502020204030204" pitchFamily="34" charset="0"/>
                <a:ea typeface="Calibri" panose="020F0502020204030204" pitchFamily="34" charset="0"/>
                <a:cs typeface="Calibri" panose="020F0502020204030204" pitchFamily="34" charset="0"/>
              </a:rPr>
              <a:t>Use decision tree to build algorithm and predict target variable for </a:t>
            </a:r>
          </a:p>
          <a:p>
            <a:r>
              <a:rPr lang="en-US" sz="1600" dirty="0" err="1" smtClean="0">
                <a:latin typeface="Calibri" panose="020F0502020204030204" pitchFamily="34" charset="0"/>
                <a:ea typeface="Calibri" panose="020F0502020204030204" pitchFamily="34" charset="0"/>
                <a:cs typeface="Calibri" panose="020F0502020204030204" pitchFamily="34" charset="0"/>
              </a:rPr>
              <a:t>new_instance</a:t>
            </a:r>
            <a:r>
              <a:rPr lang="en-US" sz="1600" dirty="0" smtClean="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 ["red", "large"]</a:t>
            </a:r>
          </a:p>
        </p:txBody>
      </p:sp>
    </p:spTree>
    <p:extLst>
      <p:ext uri="{BB962C8B-B14F-4D97-AF65-F5344CB8AC3E}">
        <p14:creationId xmlns:p14="http://schemas.microsoft.com/office/powerpoint/2010/main" val="281631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49C4D-C285-B2CE-4BBA-FCE8AA0350E6}"/>
              </a:ext>
            </a:extLst>
          </p:cNvPr>
          <p:cNvSpPr>
            <a:spLocks noGrp="1"/>
          </p:cNvSpPr>
          <p:nvPr>
            <p:ph type="title"/>
          </p:nvPr>
        </p:nvSpPr>
        <p:spPr>
          <a:xfrm>
            <a:off x="303810" y="246372"/>
            <a:ext cx="10515600" cy="656153"/>
          </a:xfrm>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What is Ensemble Learning</a:t>
            </a:r>
          </a:p>
        </p:txBody>
      </p:sp>
      <p:sp>
        <p:nvSpPr>
          <p:cNvPr id="3" name="Content Placeholder 2">
            <a:extLst>
              <a:ext uri="{FF2B5EF4-FFF2-40B4-BE49-F238E27FC236}">
                <a16:creationId xmlns:a16="http://schemas.microsoft.com/office/drawing/2014/main" xmlns="" id="{5A3DF893-0F9B-18E6-2B66-F664D3F36641}"/>
              </a:ext>
            </a:extLst>
          </p:cNvPr>
          <p:cNvSpPr>
            <a:spLocks noGrp="1"/>
          </p:cNvSpPr>
          <p:nvPr>
            <p:ph idx="1"/>
          </p:nvPr>
        </p:nvSpPr>
        <p:spPr>
          <a:xfrm>
            <a:off x="303809" y="1053729"/>
            <a:ext cx="11429011" cy="1166957"/>
          </a:xfrm>
        </p:spPr>
        <p:txBody>
          <a:bodyPr>
            <a:normAutofit fontScale="850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Ensemble learning is a machine learning technique that enhances accuracy and resilience in forecasting by merging predictions from multiple models. It aims to mitigate errors or biases that may exist in individual models by leveraging the collective intelligence of the ensemble.</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1CD6557B-906D-1DF3-CB44-1DF4A508EC2E}"/>
              </a:ext>
            </a:extLst>
          </p:cNvPr>
          <p:cNvPicPr>
            <a:picLocks noChangeAspect="1"/>
          </p:cNvPicPr>
          <p:nvPr/>
        </p:nvPicPr>
        <p:blipFill>
          <a:blip r:embed="rId2"/>
          <a:stretch>
            <a:fillRect/>
          </a:stretch>
        </p:blipFill>
        <p:spPr>
          <a:xfrm>
            <a:off x="2588546" y="2565070"/>
            <a:ext cx="6222946" cy="3399913"/>
          </a:xfrm>
          <a:prstGeom prst="rect">
            <a:avLst/>
          </a:prstGeom>
        </p:spPr>
      </p:pic>
    </p:spTree>
    <p:extLst>
      <p:ext uri="{BB962C8B-B14F-4D97-AF65-F5344CB8AC3E}">
        <p14:creationId xmlns:p14="http://schemas.microsoft.com/office/powerpoint/2010/main" val="307796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8455D-E3EA-710E-F47F-771A120E4D75}"/>
              </a:ext>
            </a:extLst>
          </p:cNvPr>
          <p:cNvSpPr>
            <a:spLocks noGrp="1"/>
          </p:cNvSpPr>
          <p:nvPr>
            <p:ph type="title"/>
          </p:nvPr>
        </p:nvSpPr>
        <p:spPr>
          <a:xfrm>
            <a:off x="208806" y="222622"/>
            <a:ext cx="11785271" cy="644278"/>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Combine Model Predictions Into Ensemble Predictions</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119C2175-A30C-5D32-CED5-14DE6B7E4051}"/>
              </a:ext>
            </a:extLst>
          </p:cNvPr>
          <p:cNvSpPr>
            <a:spLocks noGrp="1"/>
          </p:cNvSpPr>
          <p:nvPr>
            <p:ph idx="1"/>
          </p:nvPr>
        </p:nvSpPr>
        <p:spPr>
          <a:xfrm>
            <a:off x="327561" y="1041854"/>
            <a:ext cx="10515600" cy="4351338"/>
          </a:xfrm>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Three most popular methods for combining the predictions from different models are:</a:t>
            </a:r>
          </a:p>
          <a:p>
            <a:r>
              <a:rPr lang="en-US" dirty="0">
                <a:latin typeface="Calibri" panose="020F0502020204030204" pitchFamily="34" charset="0"/>
                <a:ea typeface="Calibri" panose="020F0502020204030204" pitchFamily="34" charset="0"/>
                <a:cs typeface="Calibri" panose="020F0502020204030204" pitchFamily="34" charset="0"/>
              </a:rPr>
              <a:t>Bagging. Building multiple models (typically of the same type) from different subsamples of the training dataset.</a:t>
            </a:r>
          </a:p>
          <a:p>
            <a:r>
              <a:rPr lang="en-US" dirty="0">
                <a:latin typeface="Calibri" panose="020F0502020204030204" pitchFamily="34" charset="0"/>
                <a:ea typeface="Calibri" panose="020F0502020204030204" pitchFamily="34" charset="0"/>
                <a:cs typeface="Calibri" panose="020F0502020204030204" pitchFamily="34" charset="0"/>
              </a:rPr>
              <a:t>Boosting. Building multiple models (typically of the same type) each of which learns to fix the prediction errors of a prior model in the chain.</a:t>
            </a:r>
          </a:p>
          <a:p>
            <a:r>
              <a:rPr lang="en-US" dirty="0">
                <a:latin typeface="Calibri" panose="020F0502020204030204" pitchFamily="34" charset="0"/>
                <a:ea typeface="Calibri" panose="020F0502020204030204" pitchFamily="34" charset="0"/>
                <a:cs typeface="Calibri" panose="020F0502020204030204" pitchFamily="34" charset="0"/>
              </a:rPr>
              <a:t>Voting (Stacking). Building multiple models (typically of differing types) and simple statistics (like calculating the mean) are used to combine predictions.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747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86377-E326-5BB7-8FD4-D9F29E843377}"/>
              </a:ext>
            </a:extLst>
          </p:cNvPr>
          <p:cNvSpPr>
            <a:spLocks noGrp="1"/>
          </p:cNvSpPr>
          <p:nvPr>
            <p:ph type="title"/>
          </p:nvPr>
        </p:nvSpPr>
        <p:spPr>
          <a:xfrm>
            <a:off x="291935" y="222622"/>
            <a:ext cx="10515600" cy="703654"/>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Bagging Algorithms</a:t>
            </a:r>
          </a:p>
        </p:txBody>
      </p:sp>
      <p:sp>
        <p:nvSpPr>
          <p:cNvPr id="3" name="Content Placeholder 2">
            <a:extLst>
              <a:ext uri="{FF2B5EF4-FFF2-40B4-BE49-F238E27FC236}">
                <a16:creationId xmlns:a16="http://schemas.microsoft.com/office/drawing/2014/main" xmlns="" id="{EFF695B4-9BF2-A076-8417-C43698FAC0A5}"/>
              </a:ext>
            </a:extLst>
          </p:cNvPr>
          <p:cNvSpPr>
            <a:spLocks noGrp="1"/>
          </p:cNvSpPr>
          <p:nvPr>
            <p:ph idx="1"/>
          </p:nvPr>
        </p:nvSpPr>
        <p:spPr>
          <a:xfrm>
            <a:off x="291935" y="1121971"/>
            <a:ext cx="10515600" cy="4351338"/>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Bootstrap Aggregation or bagging involves taking multiple samples from your training dataset (with replacement) and training a model for each sample.</a:t>
            </a:r>
          </a:p>
          <a:p>
            <a:r>
              <a:rPr lang="en-US" dirty="0">
                <a:latin typeface="Calibri" panose="020F0502020204030204" pitchFamily="34" charset="0"/>
                <a:ea typeface="Calibri" panose="020F0502020204030204" pitchFamily="34" charset="0"/>
                <a:cs typeface="Calibri" panose="020F0502020204030204" pitchFamily="34" charset="0"/>
              </a:rPr>
              <a:t>The final output prediction is averaged across the predictions of all of the sub-models.</a:t>
            </a:r>
          </a:p>
          <a:p>
            <a:r>
              <a:rPr lang="en-US" dirty="0">
                <a:latin typeface="Calibri" panose="020F0502020204030204" pitchFamily="34" charset="0"/>
                <a:ea typeface="Calibri" panose="020F0502020204030204" pitchFamily="34" charset="0"/>
                <a:cs typeface="Calibri" panose="020F0502020204030204" pitchFamily="34" charset="0"/>
              </a:rPr>
              <a:t>The three bagging models covered in this section are as follows:</a:t>
            </a:r>
          </a:p>
          <a:p>
            <a:pPr lvl="1">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Bagged Decision Trees</a:t>
            </a:r>
          </a:p>
          <a:p>
            <a:pPr lvl="1">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Random Forest</a:t>
            </a:r>
          </a:p>
          <a:p>
            <a:pPr lvl="1">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Extra Trees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802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AE8E0-FA7C-4E3B-7295-86CBB74FE45E}"/>
              </a:ext>
            </a:extLst>
          </p:cNvPr>
          <p:cNvSpPr>
            <a:spLocks noGrp="1"/>
          </p:cNvSpPr>
          <p:nvPr>
            <p:ph type="title"/>
          </p:nvPr>
        </p:nvSpPr>
        <p:spPr>
          <a:xfrm>
            <a:off x="208808" y="210746"/>
            <a:ext cx="10515600" cy="739281"/>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Bagged Decision Trees</a:t>
            </a:r>
          </a:p>
        </p:txBody>
      </p:sp>
      <p:sp>
        <p:nvSpPr>
          <p:cNvPr id="3" name="Content Placeholder 2">
            <a:extLst>
              <a:ext uri="{FF2B5EF4-FFF2-40B4-BE49-F238E27FC236}">
                <a16:creationId xmlns:a16="http://schemas.microsoft.com/office/drawing/2014/main" xmlns="" id="{BB5162A7-990D-2313-D425-5479CB4D4383}"/>
              </a:ext>
            </a:extLst>
          </p:cNvPr>
          <p:cNvSpPr>
            <a:spLocks noGrp="1"/>
          </p:cNvSpPr>
          <p:nvPr>
            <p:ph idx="1"/>
          </p:nvPr>
        </p:nvSpPr>
        <p:spPr>
          <a:xfrm>
            <a:off x="339436" y="1065604"/>
            <a:ext cx="6073239" cy="5477700"/>
          </a:xfrm>
        </p:spPr>
        <p:txBody>
          <a:bodyPr>
            <a:normAutofit fontScale="62500" lnSpcReduction="2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Bagging performs best with algorithms that have high variance. A popular example is decision trees, often constructed without pruning.</a:t>
            </a:r>
          </a:p>
          <a:p>
            <a:pPr marL="0" indent="0">
              <a:buNone/>
            </a:pPr>
            <a:r>
              <a:rPr lang="en-US" dirty="0" err="1">
                <a:latin typeface="Calibri" panose="020F0502020204030204" pitchFamily="34" charset="0"/>
                <a:ea typeface="Calibri" panose="020F0502020204030204" pitchFamily="34" charset="0"/>
                <a:cs typeface="Calibri" panose="020F0502020204030204" pitchFamily="34" charset="0"/>
              </a:rPr>
              <a:t>BaggingClassifier</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A Bagging classifier is an ensemble meta-estimator that fits base classifiers each on random subsets of the original dataset and then aggregates their individual predictions (either by voting or by averaging) to form a final prediction. Such a meta-estimator can typically be used as a way to reduce the variance of a black-box estimator (e.g., a decision tree), by introducing randomization into its construction procedure and then making an ensemble out of it.</a:t>
            </a:r>
          </a:p>
          <a:p>
            <a:r>
              <a:rPr lang="en-US" dirty="0">
                <a:latin typeface="Calibri" panose="020F0502020204030204" pitchFamily="34" charset="0"/>
                <a:ea typeface="Calibri" panose="020F0502020204030204" pitchFamily="34" charset="0"/>
                <a:cs typeface="Calibri" panose="020F0502020204030204" pitchFamily="34" charset="0"/>
              </a:rPr>
              <a:t>This algorithm encompasses several works from the literature. When random subsets of the dataset are drawn as random subsets of the samples, then this algorithm is known as Pasting. If samples are drawn with replacement, then the method is known as Bagging. When random subsets of the dataset are drawn as random subsets of the features, then the method is known as Random Subspaces. Finally, when base estimators are built on subsets of both samples and features, then the method is known as Random Patches.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xmlns="" id="{C8E67D7C-880E-F1B3-B3E7-ED7DFE080C13}"/>
              </a:ext>
            </a:extLst>
          </p:cNvPr>
          <p:cNvSpPr txBox="1">
            <a:spLocks/>
          </p:cNvSpPr>
          <p:nvPr/>
        </p:nvSpPr>
        <p:spPr>
          <a:xfrm>
            <a:off x="6823365" y="851848"/>
            <a:ext cx="4648200" cy="57954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latin typeface="Calibri" panose="020F0502020204030204" pitchFamily="34" charset="0"/>
                <a:ea typeface="Calibri" panose="020F0502020204030204" pitchFamily="34" charset="0"/>
                <a:cs typeface="Calibri" panose="020F0502020204030204" pitchFamily="34" charset="0"/>
              </a:rPr>
              <a:t>BaggingClassifier</a:t>
            </a:r>
            <a:r>
              <a:rPr lang="en-US" dirty="0">
                <a:latin typeface="Calibri" panose="020F0502020204030204" pitchFamily="34" charset="0"/>
                <a:ea typeface="Calibri" panose="020F0502020204030204" pitchFamily="34" charset="0"/>
                <a:cs typeface="Calibri" panose="020F0502020204030204" pitchFamily="34" charset="0"/>
              </a:rPr>
              <a:t> Parameters:</a:t>
            </a:r>
          </a:p>
          <a:p>
            <a:pPr lvl="1">
              <a:buFont typeface="Wingdings" panose="05000000000000000000" pitchFamily="2" charset="2"/>
              <a:buChar char="ü"/>
            </a:pPr>
            <a:r>
              <a:rPr lang="en-US" dirty="0" err="1">
                <a:latin typeface="Calibri" panose="020F0502020204030204" pitchFamily="34" charset="0"/>
                <a:ea typeface="Calibri" panose="020F0502020204030204" pitchFamily="34" charset="0"/>
                <a:cs typeface="Calibri" panose="020F0502020204030204" pitchFamily="34" charset="0"/>
              </a:rPr>
              <a:t>base_estimator</a:t>
            </a:r>
            <a:r>
              <a:rPr lang="en-US" dirty="0">
                <a:latin typeface="Calibri" panose="020F0502020204030204" pitchFamily="34" charset="0"/>
                <a:ea typeface="Calibri" panose="020F0502020204030204" pitchFamily="34" charset="0"/>
                <a:cs typeface="Calibri" panose="020F0502020204030204" pitchFamily="34" charset="0"/>
              </a:rPr>
              <a:t>: The base estimator to fit on random subsets of the dataset. If None, then the base estimator is a decision tree.</a:t>
            </a:r>
          </a:p>
          <a:p>
            <a:pPr lvl="1">
              <a:buFont typeface="Wingdings" panose="05000000000000000000" pitchFamily="2" charset="2"/>
              <a:buChar char="ü"/>
            </a:pPr>
            <a:r>
              <a:rPr lang="en-US" dirty="0" err="1">
                <a:latin typeface="Calibri" panose="020F0502020204030204" pitchFamily="34" charset="0"/>
                <a:ea typeface="Calibri" panose="020F0502020204030204" pitchFamily="34" charset="0"/>
                <a:cs typeface="Calibri" panose="020F0502020204030204" pitchFamily="34" charset="0"/>
              </a:rPr>
              <a:t>n_estimators</a:t>
            </a:r>
            <a:r>
              <a:rPr lang="en-US" dirty="0">
                <a:latin typeface="Calibri" panose="020F0502020204030204" pitchFamily="34" charset="0"/>
                <a:ea typeface="Calibri" panose="020F0502020204030204" pitchFamily="34" charset="0"/>
                <a:cs typeface="Calibri" panose="020F0502020204030204" pitchFamily="34" charset="0"/>
              </a:rPr>
              <a:t>: The number of base estimators in the ensemble.</a:t>
            </a:r>
          </a:p>
          <a:p>
            <a:pPr lvl="1">
              <a:buFont typeface="Wingdings" panose="05000000000000000000" pitchFamily="2" charset="2"/>
              <a:buChar char="ü"/>
            </a:pPr>
            <a:r>
              <a:rPr lang="en-US" dirty="0" err="1">
                <a:latin typeface="Calibri" panose="020F0502020204030204" pitchFamily="34" charset="0"/>
                <a:ea typeface="Calibri" panose="020F0502020204030204" pitchFamily="34" charset="0"/>
                <a:cs typeface="Calibri" panose="020F0502020204030204" pitchFamily="34" charset="0"/>
              </a:rPr>
              <a:t>max_samples</a:t>
            </a:r>
            <a:r>
              <a:rPr lang="en-US" dirty="0">
                <a:latin typeface="Calibri" panose="020F0502020204030204" pitchFamily="34" charset="0"/>
                <a:ea typeface="Calibri" panose="020F0502020204030204" pitchFamily="34" charset="0"/>
                <a:cs typeface="Calibri" panose="020F0502020204030204" pitchFamily="34" charset="0"/>
              </a:rPr>
              <a:t>: The number of samples to draw from X to train each base estimator.</a:t>
            </a:r>
          </a:p>
          <a:p>
            <a:pPr lvl="1">
              <a:buFont typeface="Wingdings" panose="05000000000000000000" pitchFamily="2" charset="2"/>
              <a:buChar char="ü"/>
            </a:pPr>
            <a:r>
              <a:rPr lang="en-US" dirty="0" err="1">
                <a:latin typeface="Calibri" panose="020F0502020204030204" pitchFamily="34" charset="0"/>
                <a:ea typeface="Calibri" panose="020F0502020204030204" pitchFamily="34" charset="0"/>
                <a:cs typeface="Calibri" panose="020F0502020204030204" pitchFamily="34" charset="0"/>
              </a:rPr>
              <a:t>max_features</a:t>
            </a:r>
            <a:r>
              <a:rPr lang="en-US" dirty="0">
                <a:latin typeface="Calibri" panose="020F0502020204030204" pitchFamily="34" charset="0"/>
                <a:ea typeface="Calibri" panose="020F0502020204030204" pitchFamily="34" charset="0"/>
                <a:cs typeface="Calibri" panose="020F0502020204030204" pitchFamily="34" charset="0"/>
              </a:rPr>
              <a:t>: The number of features to draw from X to train each base estimator.</a:t>
            </a:r>
          </a:p>
          <a:p>
            <a:pPr lvl="1">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bootstrap: Whether samples are drawn with replacement. If False, sampling without replacement is performed.</a:t>
            </a:r>
          </a:p>
          <a:p>
            <a:pPr lvl="1">
              <a:buFont typeface="Wingdings" panose="05000000000000000000" pitchFamily="2" charset="2"/>
              <a:buChar char="ü"/>
            </a:pPr>
            <a:r>
              <a:rPr lang="en-US" dirty="0" err="1">
                <a:latin typeface="Calibri" panose="020F0502020204030204" pitchFamily="34" charset="0"/>
                <a:ea typeface="Calibri" panose="020F0502020204030204" pitchFamily="34" charset="0"/>
                <a:cs typeface="Calibri" panose="020F0502020204030204" pitchFamily="34" charset="0"/>
              </a:rPr>
              <a:t>bootstrap_features</a:t>
            </a:r>
            <a:r>
              <a:rPr lang="en-US" dirty="0">
                <a:latin typeface="Calibri" panose="020F0502020204030204" pitchFamily="34" charset="0"/>
                <a:ea typeface="Calibri" panose="020F0502020204030204" pitchFamily="34" charset="0"/>
                <a:cs typeface="Calibri" panose="020F0502020204030204" pitchFamily="34" charset="0"/>
              </a:rPr>
              <a:t>: Whether features are drawn with replacement.</a:t>
            </a:r>
          </a:p>
          <a:p>
            <a:pPr lvl="1">
              <a:buFont typeface="Wingdings" panose="05000000000000000000" pitchFamily="2" charset="2"/>
              <a:buChar char="ü"/>
            </a:pPr>
            <a:r>
              <a:rPr lang="en-US" dirty="0" err="1">
                <a:latin typeface="Calibri" panose="020F0502020204030204" pitchFamily="34" charset="0"/>
                <a:ea typeface="Calibri" panose="020F0502020204030204" pitchFamily="34" charset="0"/>
                <a:cs typeface="Calibri" panose="020F0502020204030204" pitchFamily="34" charset="0"/>
              </a:rPr>
              <a:t>oob_score</a:t>
            </a:r>
            <a:r>
              <a:rPr lang="en-US" dirty="0">
                <a:latin typeface="Calibri" panose="020F0502020204030204" pitchFamily="34" charset="0"/>
                <a:ea typeface="Calibri" panose="020F0502020204030204" pitchFamily="34" charset="0"/>
                <a:cs typeface="Calibri" panose="020F0502020204030204" pitchFamily="34" charset="0"/>
              </a:rPr>
              <a:t>: Whether to use out-of-bag samples to estimate the generalization error.</a:t>
            </a:r>
          </a:p>
          <a:p>
            <a:pPr lvl="1">
              <a:buFont typeface="Wingdings" panose="05000000000000000000" pitchFamily="2" charset="2"/>
              <a:buChar char="ü"/>
            </a:pPr>
            <a:r>
              <a:rPr lang="en-US" dirty="0" err="1">
                <a:latin typeface="Calibri" panose="020F0502020204030204" pitchFamily="34" charset="0"/>
                <a:ea typeface="Calibri" panose="020F0502020204030204" pitchFamily="34" charset="0"/>
                <a:cs typeface="Calibri" panose="020F0502020204030204" pitchFamily="34" charset="0"/>
              </a:rPr>
              <a:t>warm_start</a:t>
            </a:r>
            <a:r>
              <a:rPr lang="en-US" dirty="0">
                <a:latin typeface="Calibri" panose="020F0502020204030204" pitchFamily="34" charset="0"/>
                <a:ea typeface="Calibri" panose="020F0502020204030204" pitchFamily="34" charset="0"/>
                <a:cs typeface="Calibri" panose="020F0502020204030204" pitchFamily="34" charset="0"/>
              </a:rPr>
              <a:t>: When set to True, reuse the solution of the previous call to fit and add more estimators to the ensemble, otherwise, just fit a whole new ensemble.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156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10E84B-7273-807D-9984-3583935B5923}"/>
              </a:ext>
            </a:extLst>
          </p:cNvPr>
          <p:cNvSpPr>
            <a:spLocks noGrp="1"/>
          </p:cNvSpPr>
          <p:nvPr>
            <p:ph type="title"/>
          </p:nvPr>
        </p:nvSpPr>
        <p:spPr>
          <a:xfrm>
            <a:off x="287133" y="198870"/>
            <a:ext cx="10515600" cy="703655"/>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Random Forest</a:t>
            </a:r>
          </a:p>
        </p:txBody>
      </p:sp>
      <p:sp>
        <p:nvSpPr>
          <p:cNvPr id="5" name="Content Placeholder 4">
            <a:extLst>
              <a:ext uri="{FF2B5EF4-FFF2-40B4-BE49-F238E27FC236}">
                <a16:creationId xmlns:a16="http://schemas.microsoft.com/office/drawing/2014/main" xmlns="" id="{4E61A89B-3601-30DC-BED3-4520ABC3C93B}"/>
              </a:ext>
            </a:extLst>
          </p:cNvPr>
          <p:cNvSpPr>
            <a:spLocks noGrp="1"/>
          </p:cNvSpPr>
          <p:nvPr>
            <p:ph idx="1"/>
          </p:nvPr>
        </p:nvSpPr>
        <p:spPr>
          <a:xfrm>
            <a:off x="453387" y="1029979"/>
            <a:ext cx="4090060" cy="5252068"/>
          </a:xfrm>
        </p:spPr>
        <p:txBody>
          <a:bodyPr>
            <a:normAutofit fontScale="92500"/>
          </a:bodyPr>
          <a:lstStyle/>
          <a:p>
            <a:r>
              <a:rPr lang="en-US" dirty="0">
                <a:latin typeface="Calibri" panose="020F0502020204030204" pitchFamily="34" charset="0"/>
                <a:ea typeface="Calibri" panose="020F0502020204030204" pitchFamily="34" charset="0"/>
                <a:cs typeface="Calibri" panose="020F0502020204030204" pitchFamily="34" charset="0"/>
              </a:rPr>
              <a:t>A random forest is a meta-estimator that fits several decision tree classifiers on various sub-samples of the dataset and uses averaging to improve the predictive accuracy and control over-fitting.</a:t>
            </a:r>
          </a:p>
          <a:p>
            <a:r>
              <a:rPr lang="en-US" dirty="0">
                <a:latin typeface="Calibri" panose="020F0502020204030204" pitchFamily="34" charset="0"/>
                <a:ea typeface="Calibri" panose="020F0502020204030204" pitchFamily="34" charset="0"/>
                <a:cs typeface="Calibri" panose="020F0502020204030204" pitchFamily="34" charset="0"/>
              </a:rPr>
              <a:t>The sub-sample size is always the same as the original input sample size but the samples are drawn with replacement if bootstrap=True (default).</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xmlns="" id="{83DF98ED-7D56-05AC-84B2-5352D3279641}"/>
              </a:ext>
            </a:extLst>
          </p:cNvPr>
          <p:cNvSpPr txBox="1">
            <a:spLocks/>
          </p:cNvSpPr>
          <p:nvPr/>
        </p:nvSpPr>
        <p:spPr>
          <a:xfrm>
            <a:off x="5272644" y="285008"/>
            <a:ext cx="6496793" cy="6572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latin typeface="Calibri" panose="020F0502020204030204" pitchFamily="34" charset="0"/>
                <a:ea typeface="Calibri" panose="020F0502020204030204" pitchFamily="34" charset="0"/>
                <a:cs typeface="Calibri" panose="020F0502020204030204" pitchFamily="34" charset="0"/>
              </a:rPr>
              <a:t>Random forest algorithm parameters:</a:t>
            </a:r>
          </a:p>
          <a:p>
            <a:r>
              <a:rPr lang="en-US" sz="1200" dirty="0" err="1">
                <a:latin typeface="Calibri" panose="020F0502020204030204" pitchFamily="34" charset="0"/>
                <a:ea typeface="Calibri" panose="020F0502020204030204" pitchFamily="34" charset="0"/>
                <a:cs typeface="Calibri" panose="020F0502020204030204" pitchFamily="34" charset="0"/>
              </a:rPr>
              <a:t>n_estimators</a:t>
            </a:r>
            <a:r>
              <a:rPr lang="en-US" sz="1200" dirty="0">
                <a:latin typeface="Calibri" panose="020F0502020204030204" pitchFamily="34" charset="0"/>
                <a:ea typeface="Calibri" panose="020F0502020204030204" pitchFamily="34" charset="0"/>
                <a:cs typeface="Calibri" panose="020F0502020204030204" pitchFamily="34" charset="0"/>
              </a:rPr>
              <a:t>: The number of trees in the forest.</a:t>
            </a:r>
          </a:p>
          <a:p>
            <a:r>
              <a:rPr lang="en-US" sz="1200" dirty="0">
                <a:latin typeface="Calibri" panose="020F0502020204030204" pitchFamily="34" charset="0"/>
                <a:ea typeface="Calibri" panose="020F0502020204030204" pitchFamily="34" charset="0"/>
                <a:cs typeface="Calibri" panose="020F0502020204030204" pitchFamily="34" charset="0"/>
              </a:rPr>
              <a:t>criterion: The function to measure the quality of a split. Supported criteria are "</a:t>
            </a:r>
            <a:r>
              <a:rPr lang="en-US" sz="1200" dirty="0" err="1">
                <a:latin typeface="Calibri" panose="020F0502020204030204" pitchFamily="34" charset="0"/>
                <a:ea typeface="Calibri" panose="020F0502020204030204" pitchFamily="34" charset="0"/>
                <a:cs typeface="Calibri" panose="020F0502020204030204" pitchFamily="34" charset="0"/>
              </a:rPr>
              <a:t>gini</a:t>
            </a:r>
            <a:r>
              <a:rPr lang="en-US" sz="1200" dirty="0">
                <a:latin typeface="Calibri" panose="020F0502020204030204" pitchFamily="34" charset="0"/>
                <a:ea typeface="Calibri" panose="020F0502020204030204" pitchFamily="34" charset="0"/>
                <a:cs typeface="Calibri" panose="020F0502020204030204" pitchFamily="34" charset="0"/>
              </a:rPr>
              <a:t>" for the Gini impurity and "entropy" for the information gain.</a:t>
            </a:r>
          </a:p>
          <a:p>
            <a:r>
              <a:rPr lang="en-US" sz="1200" dirty="0" err="1">
                <a:latin typeface="Calibri" panose="020F0502020204030204" pitchFamily="34" charset="0"/>
                <a:ea typeface="Calibri" panose="020F0502020204030204" pitchFamily="34" charset="0"/>
                <a:cs typeface="Calibri" panose="020F0502020204030204" pitchFamily="34" charset="0"/>
              </a:rPr>
              <a:t>max_depth</a:t>
            </a:r>
            <a:r>
              <a:rPr lang="en-US" sz="1200" dirty="0">
                <a:latin typeface="Calibri" panose="020F0502020204030204" pitchFamily="34" charset="0"/>
                <a:ea typeface="Calibri" panose="020F0502020204030204" pitchFamily="34" charset="0"/>
                <a:cs typeface="Calibri" panose="020F0502020204030204" pitchFamily="34" charset="0"/>
              </a:rPr>
              <a:t>: The maximum depth of the tree. If None, then nodes are expanded until all leaves are pure or until all leaves contain less than </a:t>
            </a:r>
            <a:r>
              <a:rPr lang="en-US" sz="1200" dirty="0" err="1">
                <a:latin typeface="Calibri" panose="020F0502020204030204" pitchFamily="34" charset="0"/>
                <a:ea typeface="Calibri" panose="020F0502020204030204" pitchFamily="34" charset="0"/>
                <a:cs typeface="Calibri" panose="020F0502020204030204" pitchFamily="34" charset="0"/>
              </a:rPr>
              <a:t>min_samples_split</a:t>
            </a:r>
            <a:r>
              <a:rPr lang="en-US" sz="1200" dirty="0">
                <a:latin typeface="Calibri" panose="020F0502020204030204" pitchFamily="34" charset="0"/>
                <a:ea typeface="Calibri" panose="020F0502020204030204" pitchFamily="34" charset="0"/>
                <a:cs typeface="Calibri" panose="020F0502020204030204" pitchFamily="34" charset="0"/>
              </a:rPr>
              <a:t> samples.</a:t>
            </a:r>
          </a:p>
          <a:p>
            <a:r>
              <a:rPr lang="en-US" sz="1200" dirty="0" err="1">
                <a:latin typeface="Calibri" panose="020F0502020204030204" pitchFamily="34" charset="0"/>
                <a:ea typeface="Calibri" panose="020F0502020204030204" pitchFamily="34" charset="0"/>
                <a:cs typeface="Calibri" panose="020F0502020204030204" pitchFamily="34" charset="0"/>
              </a:rPr>
              <a:t>min_samples_split</a:t>
            </a:r>
            <a:r>
              <a:rPr lang="en-US" sz="1200" dirty="0">
                <a:latin typeface="Calibri" panose="020F0502020204030204" pitchFamily="34" charset="0"/>
                <a:ea typeface="Calibri" panose="020F0502020204030204" pitchFamily="34" charset="0"/>
                <a:cs typeface="Calibri" panose="020F0502020204030204" pitchFamily="34" charset="0"/>
              </a:rPr>
              <a:t>: The minimum number of samples required to split an internal node.</a:t>
            </a:r>
          </a:p>
          <a:p>
            <a:r>
              <a:rPr lang="en-US" sz="1200" dirty="0" err="1">
                <a:latin typeface="Calibri" panose="020F0502020204030204" pitchFamily="34" charset="0"/>
                <a:ea typeface="Calibri" panose="020F0502020204030204" pitchFamily="34" charset="0"/>
                <a:cs typeface="Calibri" panose="020F0502020204030204" pitchFamily="34" charset="0"/>
              </a:rPr>
              <a:t>min_samples_leaf</a:t>
            </a:r>
            <a:r>
              <a:rPr lang="en-US" sz="1200" dirty="0">
                <a:latin typeface="Calibri" panose="020F0502020204030204" pitchFamily="34" charset="0"/>
                <a:ea typeface="Calibri" panose="020F0502020204030204" pitchFamily="34" charset="0"/>
                <a:cs typeface="Calibri" panose="020F0502020204030204" pitchFamily="34" charset="0"/>
              </a:rPr>
              <a:t>: The minimum number of samples required to be at a leaf node. A split point at any depth will only be considered if it leaves at least </a:t>
            </a:r>
            <a:r>
              <a:rPr lang="en-US" sz="1200" dirty="0" err="1">
                <a:latin typeface="Calibri" panose="020F0502020204030204" pitchFamily="34" charset="0"/>
                <a:ea typeface="Calibri" panose="020F0502020204030204" pitchFamily="34" charset="0"/>
                <a:cs typeface="Calibri" panose="020F0502020204030204" pitchFamily="34" charset="0"/>
              </a:rPr>
              <a:t>min_samples_leaf</a:t>
            </a:r>
            <a:r>
              <a:rPr lang="en-US" sz="1200" dirty="0">
                <a:latin typeface="Calibri" panose="020F0502020204030204" pitchFamily="34" charset="0"/>
                <a:ea typeface="Calibri" panose="020F0502020204030204" pitchFamily="34" charset="0"/>
                <a:cs typeface="Calibri" panose="020F0502020204030204" pitchFamily="34" charset="0"/>
              </a:rPr>
              <a:t> training samples in each of the left and right branches. This may have the effect of smoothing the model, especially in regression.</a:t>
            </a:r>
          </a:p>
          <a:p>
            <a:r>
              <a:rPr lang="en-US" sz="1200" dirty="0" err="1">
                <a:latin typeface="Calibri" panose="020F0502020204030204" pitchFamily="34" charset="0"/>
                <a:ea typeface="Calibri" panose="020F0502020204030204" pitchFamily="34" charset="0"/>
                <a:cs typeface="Calibri" panose="020F0502020204030204" pitchFamily="34" charset="0"/>
              </a:rPr>
              <a:t>min_weight_fraction_leaf</a:t>
            </a:r>
            <a:r>
              <a:rPr lang="en-US" sz="1200" dirty="0">
                <a:latin typeface="Calibri" panose="020F0502020204030204" pitchFamily="34" charset="0"/>
                <a:ea typeface="Calibri" panose="020F0502020204030204" pitchFamily="34" charset="0"/>
                <a:cs typeface="Calibri" panose="020F0502020204030204" pitchFamily="34" charset="0"/>
              </a:rPr>
              <a:t>: The minimum weighted fraction of the total of weights (of all the input samples) required to be at a leaf node. Samples have equal weight when </a:t>
            </a:r>
            <a:r>
              <a:rPr lang="en-US" sz="1200" dirty="0" err="1">
                <a:latin typeface="Calibri" panose="020F0502020204030204" pitchFamily="34" charset="0"/>
                <a:ea typeface="Calibri" panose="020F0502020204030204" pitchFamily="34" charset="0"/>
                <a:cs typeface="Calibri" panose="020F0502020204030204" pitchFamily="34" charset="0"/>
              </a:rPr>
              <a:t>sample_weight</a:t>
            </a:r>
            <a:r>
              <a:rPr lang="en-US" sz="1200" dirty="0">
                <a:latin typeface="Calibri" panose="020F0502020204030204" pitchFamily="34" charset="0"/>
                <a:ea typeface="Calibri" panose="020F0502020204030204" pitchFamily="34" charset="0"/>
                <a:cs typeface="Calibri" panose="020F0502020204030204" pitchFamily="34" charset="0"/>
              </a:rPr>
              <a:t> is not provided.</a:t>
            </a:r>
          </a:p>
          <a:p>
            <a:r>
              <a:rPr lang="en-US" sz="1200" dirty="0" err="1">
                <a:latin typeface="Calibri" panose="020F0502020204030204" pitchFamily="34" charset="0"/>
                <a:ea typeface="Calibri" panose="020F0502020204030204" pitchFamily="34" charset="0"/>
                <a:cs typeface="Calibri" panose="020F0502020204030204" pitchFamily="34" charset="0"/>
              </a:rPr>
              <a:t>max_features</a:t>
            </a:r>
            <a:r>
              <a:rPr lang="en-US" sz="1200" dirty="0">
                <a:latin typeface="Calibri" panose="020F0502020204030204" pitchFamily="34" charset="0"/>
                <a:ea typeface="Calibri" panose="020F0502020204030204" pitchFamily="34" charset="0"/>
                <a:cs typeface="Calibri" panose="020F0502020204030204" pitchFamily="34" charset="0"/>
              </a:rPr>
              <a:t>: The number of features to consider when looking for the best split.</a:t>
            </a:r>
          </a:p>
          <a:p>
            <a:r>
              <a:rPr lang="en-US" sz="1200" dirty="0" err="1">
                <a:latin typeface="Calibri" panose="020F0502020204030204" pitchFamily="34" charset="0"/>
                <a:ea typeface="Calibri" panose="020F0502020204030204" pitchFamily="34" charset="0"/>
                <a:cs typeface="Calibri" panose="020F0502020204030204" pitchFamily="34" charset="0"/>
              </a:rPr>
              <a:t>max_leaf_nodes</a:t>
            </a:r>
            <a:r>
              <a:rPr lang="en-US" sz="1200" dirty="0">
                <a:latin typeface="Calibri" panose="020F0502020204030204" pitchFamily="34" charset="0"/>
                <a:ea typeface="Calibri" panose="020F0502020204030204" pitchFamily="34" charset="0"/>
                <a:cs typeface="Calibri" panose="020F0502020204030204" pitchFamily="34" charset="0"/>
              </a:rPr>
              <a:t>: Grow a tree with </a:t>
            </a:r>
            <a:r>
              <a:rPr lang="en-US" sz="1200" dirty="0" err="1">
                <a:latin typeface="Calibri" panose="020F0502020204030204" pitchFamily="34" charset="0"/>
                <a:ea typeface="Calibri" panose="020F0502020204030204" pitchFamily="34" charset="0"/>
                <a:cs typeface="Calibri" panose="020F0502020204030204" pitchFamily="34" charset="0"/>
              </a:rPr>
              <a:t>max_leaf_nodes</a:t>
            </a:r>
            <a:r>
              <a:rPr lang="en-US" sz="1200" dirty="0">
                <a:latin typeface="Calibri" panose="020F0502020204030204" pitchFamily="34" charset="0"/>
                <a:ea typeface="Calibri" panose="020F0502020204030204" pitchFamily="34" charset="0"/>
                <a:cs typeface="Calibri" panose="020F0502020204030204" pitchFamily="34" charset="0"/>
              </a:rPr>
              <a:t> in best-first fashion. Best nodes are defined as relative reduction in impurity. If None then an unlimited number of leaf nodes.</a:t>
            </a:r>
          </a:p>
          <a:p>
            <a:r>
              <a:rPr lang="en-US" sz="1200" dirty="0" err="1">
                <a:latin typeface="Calibri" panose="020F0502020204030204" pitchFamily="34" charset="0"/>
                <a:ea typeface="Calibri" panose="020F0502020204030204" pitchFamily="34" charset="0"/>
                <a:cs typeface="Calibri" panose="020F0502020204030204" pitchFamily="34" charset="0"/>
              </a:rPr>
              <a:t>min_impurity_decrease</a:t>
            </a:r>
            <a:r>
              <a:rPr lang="en-US" sz="1200" dirty="0">
                <a:latin typeface="Calibri" panose="020F0502020204030204" pitchFamily="34" charset="0"/>
                <a:ea typeface="Calibri" panose="020F0502020204030204" pitchFamily="34" charset="0"/>
                <a:cs typeface="Calibri" panose="020F0502020204030204" pitchFamily="34" charset="0"/>
              </a:rPr>
              <a:t>: A node will be split if this split induces a decrease of the impurity greater than or equal to this value.</a:t>
            </a:r>
          </a:p>
          <a:p>
            <a:r>
              <a:rPr lang="en-US" sz="1200" dirty="0" err="1">
                <a:latin typeface="Calibri" panose="020F0502020204030204" pitchFamily="34" charset="0"/>
                <a:ea typeface="Calibri" panose="020F0502020204030204" pitchFamily="34" charset="0"/>
                <a:cs typeface="Calibri" panose="020F0502020204030204" pitchFamily="34" charset="0"/>
              </a:rPr>
              <a:t>min_impurity_split</a:t>
            </a:r>
            <a:r>
              <a:rPr lang="en-US" sz="1200" dirty="0">
                <a:latin typeface="Calibri" panose="020F0502020204030204" pitchFamily="34" charset="0"/>
                <a:ea typeface="Calibri" panose="020F0502020204030204" pitchFamily="34" charset="0"/>
                <a:cs typeface="Calibri" panose="020F0502020204030204" pitchFamily="34" charset="0"/>
              </a:rPr>
              <a:t>: Threshold for early stopping in tree growth. A node will split if its impurity is above the threshold, otherwise, it is a leaf.</a:t>
            </a:r>
          </a:p>
          <a:p>
            <a:r>
              <a:rPr lang="en-US" sz="1200" dirty="0">
                <a:latin typeface="Calibri" panose="020F0502020204030204" pitchFamily="34" charset="0"/>
                <a:ea typeface="Calibri" panose="020F0502020204030204" pitchFamily="34" charset="0"/>
                <a:cs typeface="Calibri" panose="020F0502020204030204" pitchFamily="34" charset="0"/>
              </a:rPr>
              <a:t>bootstrap: Whether bootstrap samples are used when building trees. If False, the whole dataset is used to build each tree.</a:t>
            </a:r>
          </a:p>
          <a:p>
            <a:r>
              <a:rPr lang="en-US" sz="1200" dirty="0" err="1">
                <a:latin typeface="Calibri" panose="020F0502020204030204" pitchFamily="34" charset="0"/>
                <a:ea typeface="Calibri" panose="020F0502020204030204" pitchFamily="34" charset="0"/>
                <a:cs typeface="Calibri" panose="020F0502020204030204" pitchFamily="34" charset="0"/>
              </a:rPr>
              <a:t>oob_score</a:t>
            </a:r>
            <a:r>
              <a:rPr lang="en-US" sz="1200" dirty="0">
                <a:latin typeface="Calibri" panose="020F0502020204030204" pitchFamily="34" charset="0"/>
                <a:ea typeface="Calibri" panose="020F0502020204030204" pitchFamily="34" charset="0"/>
                <a:cs typeface="Calibri" panose="020F0502020204030204" pitchFamily="34" charset="0"/>
              </a:rPr>
              <a:t>: Whether to use out-of-bag samples to estimate the generalization accuracy.</a:t>
            </a:r>
          </a:p>
          <a:p>
            <a:r>
              <a:rPr lang="en-US" sz="1200" dirty="0" err="1">
                <a:latin typeface="Calibri" panose="020F0502020204030204" pitchFamily="34" charset="0"/>
                <a:ea typeface="Calibri" panose="020F0502020204030204" pitchFamily="34" charset="0"/>
                <a:cs typeface="Calibri" panose="020F0502020204030204" pitchFamily="34" charset="0"/>
              </a:rPr>
              <a:t>warm_start</a:t>
            </a:r>
            <a:r>
              <a:rPr lang="en-US" sz="1200" dirty="0">
                <a:latin typeface="Calibri" panose="020F0502020204030204" pitchFamily="34" charset="0"/>
                <a:ea typeface="Calibri" panose="020F0502020204030204" pitchFamily="34" charset="0"/>
                <a:cs typeface="Calibri" panose="020F0502020204030204" pitchFamily="34" charset="0"/>
              </a:rPr>
              <a:t>: When set to True, reuse the solution of the previous call to fit and add more estimators to the ensemble, otherwise, just fit a whole new ensemble.</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055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7CE69A-7AD4-31D2-6B17-4E4A522AD67B}"/>
              </a:ext>
            </a:extLst>
          </p:cNvPr>
          <p:cNvSpPr>
            <a:spLocks noGrp="1"/>
          </p:cNvSpPr>
          <p:nvPr>
            <p:ph type="title"/>
          </p:nvPr>
        </p:nvSpPr>
        <p:spPr>
          <a:xfrm>
            <a:off x="280060" y="210746"/>
            <a:ext cx="10515600" cy="727405"/>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Extra Trees</a:t>
            </a:r>
          </a:p>
        </p:txBody>
      </p:sp>
      <p:sp>
        <p:nvSpPr>
          <p:cNvPr id="5" name="Content Placeholder 4">
            <a:extLst>
              <a:ext uri="{FF2B5EF4-FFF2-40B4-BE49-F238E27FC236}">
                <a16:creationId xmlns:a16="http://schemas.microsoft.com/office/drawing/2014/main" xmlns="" id="{1317E233-864F-0B22-2718-C83D0ECFA21D}"/>
              </a:ext>
            </a:extLst>
          </p:cNvPr>
          <p:cNvSpPr>
            <a:spLocks noGrp="1"/>
          </p:cNvSpPr>
          <p:nvPr>
            <p:ph idx="1"/>
          </p:nvPr>
        </p:nvSpPr>
        <p:spPr>
          <a:xfrm>
            <a:off x="280060" y="1098220"/>
            <a:ext cx="4968834" cy="4351338"/>
          </a:xfrm>
        </p:spPr>
        <p:txBody>
          <a:bodyPr>
            <a:normAutofit fontScale="850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Extra Trees are another modification of bagging where random trees are constructed from samples of the training dataset.</a:t>
            </a:r>
          </a:p>
          <a:p>
            <a:r>
              <a:rPr lang="en-US" dirty="0">
                <a:latin typeface="Calibri" panose="020F0502020204030204" pitchFamily="34" charset="0"/>
                <a:ea typeface="Calibri" panose="020F0502020204030204" pitchFamily="34" charset="0"/>
                <a:cs typeface="Calibri" panose="020F0502020204030204" pitchFamily="34" charset="0"/>
              </a:rPr>
              <a:t>You can construct an Extra Trees model for classification using the </a:t>
            </a:r>
            <a:r>
              <a:rPr lang="en-US" dirty="0" err="1">
                <a:latin typeface="Calibri" panose="020F0502020204030204" pitchFamily="34" charset="0"/>
                <a:ea typeface="Calibri" panose="020F0502020204030204" pitchFamily="34" charset="0"/>
                <a:cs typeface="Calibri" panose="020F0502020204030204" pitchFamily="34" charset="0"/>
              </a:rPr>
              <a:t>ExtraTreesClassifier</a:t>
            </a:r>
            <a:r>
              <a:rPr lang="en-US" dirty="0">
                <a:latin typeface="Calibri" panose="020F0502020204030204" pitchFamily="34" charset="0"/>
                <a:ea typeface="Calibri" panose="020F0502020204030204" pitchFamily="34" charset="0"/>
                <a:cs typeface="Calibri" panose="020F0502020204030204" pitchFamily="34" charset="0"/>
              </a:rPr>
              <a:t> class.</a:t>
            </a:r>
          </a:p>
          <a:p>
            <a:r>
              <a:rPr lang="en-US" dirty="0" err="1">
                <a:latin typeface="Calibri" panose="020F0502020204030204" pitchFamily="34" charset="0"/>
                <a:ea typeface="Calibri" panose="020F0502020204030204" pitchFamily="34" charset="0"/>
                <a:cs typeface="Calibri" panose="020F0502020204030204" pitchFamily="34" charset="0"/>
              </a:rPr>
              <a:t>ExtraTreeClassifier</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This class implements a meta-estimator that fits a number of randomized decision trees (a.k.a. extra-trees) on various sub-samples of the dataset and uses averaging to improve the predictive accuracy and control over-fitting.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xmlns="" id="{BA338787-D17D-1D8E-D692-CB5788B0C2EF}"/>
              </a:ext>
            </a:extLst>
          </p:cNvPr>
          <p:cNvSpPr txBox="1">
            <a:spLocks/>
          </p:cNvSpPr>
          <p:nvPr/>
        </p:nvSpPr>
        <p:spPr>
          <a:xfrm>
            <a:off x="5411190" y="676894"/>
            <a:ext cx="6500750" cy="597035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Calibri" panose="020F0502020204030204" pitchFamily="34" charset="0"/>
              </a:rPr>
              <a:t>ExtraTreeClassifier Parameters:</a:t>
            </a:r>
          </a:p>
          <a:p>
            <a:r>
              <a:rPr lang="en-US">
                <a:latin typeface="Calibri" panose="020F0502020204030204" pitchFamily="34" charset="0"/>
                <a:ea typeface="Calibri" panose="020F0502020204030204" pitchFamily="34" charset="0"/>
                <a:cs typeface="Calibri" panose="020F0502020204030204" pitchFamily="34" charset="0"/>
              </a:rPr>
              <a:t>n_estimators: The number of trees in the forest.</a:t>
            </a:r>
          </a:p>
          <a:p>
            <a:r>
              <a:rPr lang="en-US">
                <a:latin typeface="Calibri" panose="020F0502020204030204" pitchFamily="34" charset="0"/>
                <a:ea typeface="Calibri" panose="020F0502020204030204" pitchFamily="34" charset="0"/>
                <a:cs typeface="Calibri" panose="020F0502020204030204" pitchFamily="34" charset="0"/>
              </a:rPr>
              <a:t>criterion: The function to measure the quality of a split. Supported criteria are "gini" for the Gini impurity and "entropy" for the information gain.</a:t>
            </a:r>
          </a:p>
          <a:p>
            <a:r>
              <a:rPr lang="en-US">
                <a:latin typeface="Calibri" panose="020F0502020204030204" pitchFamily="34" charset="0"/>
                <a:ea typeface="Calibri" panose="020F0502020204030204" pitchFamily="34" charset="0"/>
                <a:cs typeface="Calibri" panose="020F0502020204030204" pitchFamily="34" charset="0"/>
              </a:rPr>
              <a:t>max_depth: The maximum depth of the tree. If None, then nodes are expanded until all leaves are pure or until all leaves contain less than min_samples_split samples.</a:t>
            </a:r>
          </a:p>
          <a:p>
            <a:r>
              <a:rPr lang="en-US">
                <a:latin typeface="Calibri" panose="020F0502020204030204" pitchFamily="34" charset="0"/>
                <a:ea typeface="Calibri" panose="020F0502020204030204" pitchFamily="34" charset="0"/>
                <a:cs typeface="Calibri" panose="020F0502020204030204" pitchFamily="34" charset="0"/>
              </a:rPr>
              <a:t>min_samples_split: The minimum number of samples required to split an internal node.</a:t>
            </a:r>
          </a:p>
          <a:p>
            <a:r>
              <a:rPr lang="en-US">
                <a:latin typeface="Calibri" panose="020F0502020204030204" pitchFamily="34" charset="0"/>
                <a:ea typeface="Calibri" panose="020F0502020204030204" pitchFamily="34" charset="0"/>
                <a:cs typeface="Calibri" panose="020F0502020204030204" pitchFamily="34" charset="0"/>
              </a:rPr>
              <a:t>min_samples_leaf: The minimum number of samples required to be at a leaf node. A split point at any depth will only be considered if it leaves at least min_samples_leaf training samples in each of the left and right branches. This may have the effect of smoothing the model, especially in regression.</a:t>
            </a:r>
          </a:p>
          <a:p>
            <a:r>
              <a:rPr lang="en-US">
                <a:latin typeface="Calibri" panose="020F0502020204030204" pitchFamily="34" charset="0"/>
                <a:ea typeface="Calibri" panose="020F0502020204030204" pitchFamily="34" charset="0"/>
                <a:cs typeface="Calibri" panose="020F0502020204030204" pitchFamily="34" charset="0"/>
              </a:rPr>
              <a:t>min_weight_fraction_leaf: The minimum weighted fraction of the sum total of weights (of all the input samples) required to be at a leaf node. Samples have equal weight when sample_weight is not provided.</a:t>
            </a:r>
          </a:p>
          <a:p>
            <a:r>
              <a:rPr lang="en-US">
                <a:latin typeface="Calibri" panose="020F0502020204030204" pitchFamily="34" charset="0"/>
                <a:ea typeface="Calibri" panose="020F0502020204030204" pitchFamily="34" charset="0"/>
                <a:cs typeface="Calibri" panose="020F0502020204030204" pitchFamily="34" charset="0"/>
              </a:rPr>
              <a:t>max_features: The number of features to consider when looking for the best split.</a:t>
            </a:r>
          </a:p>
          <a:p>
            <a:r>
              <a:rPr lang="en-US">
                <a:latin typeface="Calibri" panose="020F0502020204030204" pitchFamily="34" charset="0"/>
                <a:ea typeface="Calibri" panose="020F0502020204030204" pitchFamily="34" charset="0"/>
                <a:cs typeface="Calibri" panose="020F0502020204030204" pitchFamily="34" charset="0"/>
              </a:rPr>
              <a:t>max_leaf_nodes: Grow a tree with max_leaf_nodes in best-first fashion. Best nodes are defined as relative reduction in impurity. If None then an unlimited number of leaf nodes.</a:t>
            </a:r>
          </a:p>
          <a:p>
            <a:r>
              <a:rPr lang="en-US">
                <a:latin typeface="Calibri" panose="020F0502020204030204" pitchFamily="34" charset="0"/>
                <a:ea typeface="Calibri" panose="020F0502020204030204" pitchFamily="34" charset="0"/>
                <a:cs typeface="Calibri" panose="020F0502020204030204" pitchFamily="34" charset="0"/>
              </a:rPr>
              <a:t>min_impurity_decrease: A node will be split if this split induces a decrease of the impurity greater than or equal to this value.</a:t>
            </a:r>
          </a:p>
          <a:p>
            <a:r>
              <a:rPr lang="en-US">
                <a:latin typeface="Calibri" panose="020F0502020204030204" pitchFamily="34" charset="0"/>
                <a:ea typeface="Calibri" panose="020F0502020204030204" pitchFamily="34" charset="0"/>
                <a:cs typeface="Calibri" panose="020F0502020204030204" pitchFamily="34" charset="0"/>
              </a:rPr>
              <a:t>min_impurity_split: Threshold for early stopping in tree growth. A node will split if its impurity is above the threshold, otherwise, it is a leaf.</a:t>
            </a:r>
          </a:p>
          <a:p>
            <a:r>
              <a:rPr lang="en-US">
                <a:latin typeface="Calibri" panose="020F0502020204030204" pitchFamily="34" charset="0"/>
                <a:ea typeface="Calibri" panose="020F0502020204030204" pitchFamily="34" charset="0"/>
                <a:cs typeface="Calibri" panose="020F0502020204030204" pitchFamily="34" charset="0"/>
              </a:rPr>
              <a:t>bootstrap: Whether bootstrap samples are used when building trees. If False, the whole dataset is used to build each tree.</a:t>
            </a:r>
          </a:p>
          <a:p>
            <a:r>
              <a:rPr lang="en-US">
                <a:latin typeface="Calibri" panose="020F0502020204030204" pitchFamily="34" charset="0"/>
                <a:ea typeface="Calibri" panose="020F0502020204030204" pitchFamily="34" charset="0"/>
                <a:cs typeface="Calibri" panose="020F0502020204030204" pitchFamily="34" charset="0"/>
              </a:rPr>
              <a:t>oob_score: Whether to use out-of-bag samples to estimate the generalization accuracy.</a:t>
            </a:r>
          </a:p>
          <a:p>
            <a:r>
              <a:rPr lang="en-US">
                <a:latin typeface="Calibri" panose="020F0502020204030204" pitchFamily="34" charset="0"/>
                <a:ea typeface="Calibri" panose="020F0502020204030204" pitchFamily="34" charset="0"/>
                <a:cs typeface="Calibri" panose="020F0502020204030204" pitchFamily="34" charset="0"/>
              </a:rPr>
              <a:t>warm_start: When set to True, reuse the solution of the previous call to fit and add more estimators to the ensemble, otherwise, just fit a whole new ensemble.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7694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TotalTime>
  <Words>2808</Words>
  <Application>Microsoft Office PowerPoint</Application>
  <PresentationFormat>Widescreen</PresentationFormat>
  <Paragraphs>137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Calibri</vt:lpstr>
      <vt:lpstr>Wingdings</vt:lpstr>
      <vt:lpstr>Office Theme</vt:lpstr>
      <vt:lpstr>Bagging Algorithm: Decision Tree,different ensemble techniques like bagging, boosting, stacking and voting, Random Forest- bagging, Attribute bagging and voting for class selection. Self Learning Topic: - Extra Trees.</vt:lpstr>
      <vt:lpstr>Decision Tree</vt:lpstr>
      <vt:lpstr>Exercise 1</vt:lpstr>
      <vt:lpstr>What is Ensemble Learning</vt:lpstr>
      <vt:lpstr>Combine Model Predictions Into Ensemble Predictions</vt:lpstr>
      <vt:lpstr>Bagging Algorithms</vt:lpstr>
      <vt:lpstr>Bagged Decision Trees</vt:lpstr>
      <vt:lpstr>Random Forest</vt:lpstr>
      <vt:lpstr>Extra Trees</vt:lpstr>
      <vt:lpstr>Boosting Algorithms</vt:lpstr>
      <vt:lpstr>AdaBoost</vt:lpstr>
      <vt:lpstr>Stochastic Gradient Boosting</vt:lpstr>
      <vt:lpstr>Voting Ensemble</vt:lpstr>
      <vt:lpstr>Example for all Ensemble algorithm</vt:lpstr>
      <vt:lpstr>Exercise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Bagging Algorithm:Decision Tree,different ensemble techniques like bagging, boosting, stacking and voting, Random Forest- bagging, Attribute bagging and voting for class selection. Self Learning Topic: - Extra Trees.</dc:title>
  <dc:creator>Ramakrishnan Iyer</dc:creator>
  <cp:lastModifiedBy>Ramakrishnan Iyer</cp:lastModifiedBy>
  <cp:revision>2</cp:revision>
  <dcterms:created xsi:type="dcterms:W3CDTF">2024-04-16T09:26:22Z</dcterms:created>
  <dcterms:modified xsi:type="dcterms:W3CDTF">2024-04-30T12:26:18Z</dcterms:modified>
</cp:coreProperties>
</file>