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1" r:id="rId9"/>
    <p:sldId id="264" r:id="rId10"/>
    <p:sldId id="265" r:id="rId11"/>
    <p:sldId id="277" r:id="rId12"/>
    <p:sldId id="278" r:id="rId13"/>
    <p:sldId id="266" r:id="rId14"/>
    <p:sldId id="267" r:id="rId15"/>
    <p:sldId id="268" r:id="rId16"/>
    <p:sldId id="279" r:id="rId17"/>
    <p:sldId id="269" r:id="rId18"/>
    <p:sldId id="270" r:id="rId19"/>
    <p:sldId id="271" r:id="rId20"/>
    <p:sldId id="272" r:id="rId21"/>
    <p:sldId id="273" r:id="rId22"/>
    <p:sldId id="274" r:id="rId23"/>
    <p:sldId id="275"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7777B-ECE0-4C1C-B41B-06B79C1159B4}" v="2" dt="2024-05-09T05:36:48.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4797777B-ECE0-4C1C-B41B-06B79C1159B4}"/>
    <pc:docChg chg="custSel addSld delSld modSld sldOrd">
      <pc:chgData name="Ramakrishnan Iyer" userId="35338ba7-0f31-4884-a0c1-7970f376bc75" providerId="ADAL" clId="{4797777B-ECE0-4C1C-B41B-06B79C1159B4}" dt="2024-05-09T05:38:21.098" v="314" actId="20577"/>
      <pc:docMkLst>
        <pc:docMk/>
      </pc:docMkLst>
      <pc:sldChg chg="modSp mod">
        <pc:chgData name="Ramakrishnan Iyer" userId="35338ba7-0f31-4884-a0c1-7970f376bc75" providerId="ADAL" clId="{4797777B-ECE0-4C1C-B41B-06B79C1159B4}" dt="2024-05-09T05:34:47.564" v="112" actId="20577"/>
        <pc:sldMkLst>
          <pc:docMk/>
          <pc:sldMk cId="3550162168" sldId="264"/>
        </pc:sldMkLst>
        <pc:spChg chg="mod">
          <ac:chgData name="Ramakrishnan Iyer" userId="35338ba7-0f31-4884-a0c1-7970f376bc75" providerId="ADAL" clId="{4797777B-ECE0-4C1C-B41B-06B79C1159B4}" dt="2024-05-09T05:34:47.564" v="112" actId="20577"/>
          <ac:spMkLst>
            <pc:docMk/>
            <pc:sldMk cId="3550162168" sldId="264"/>
            <ac:spMk id="3" creationId="{00000000-0000-0000-0000-000000000000}"/>
          </ac:spMkLst>
        </pc:spChg>
      </pc:sldChg>
      <pc:sldChg chg="modSp mod ord">
        <pc:chgData name="Ramakrishnan Iyer" userId="35338ba7-0f31-4884-a0c1-7970f376bc75" providerId="ADAL" clId="{4797777B-ECE0-4C1C-B41B-06B79C1159B4}" dt="2024-05-09T05:38:21.098" v="314" actId="20577"/>
        <pc:sldMkLst>
          <pc:docMk/>
          <pc:sldMk cId="1537646426" sldId="265"/>
        </pc:sldMkLst>
        <pc:spChg chg="mod">
          <ac:chgData name="Ramakrishnan Iyer" userId="35338ba7-0f31-4884-a0c1-7970f376bc75" providerId="ADAL" clId="{4797777B-ECE0-4C1C-B41B-06B79C1159B4}" dt="2024-05-09T05:38:21.098" v="314" actId="20577"/>
          <ac:spMkLst>
            <pc:docMk/>
            <pc:sldMk cId="1537646426" sldId="265"/>
            <ac:spMk id="3" creationId="{00000000-0000-0000-0000-000000000000}"/>
          </ac:spMkLst>
        </pc:spChg>
      </pc:sldChg>
      <pc:sldChg chg="modSp mod">
        <pc:chgData name="Ramakrishnan Iyer" userId="35338ba7-0f31-4884-a0c1-7970f376bc75" providerId="ADAL" clId="{4797777B-ECE0-4C1C-B41B-06B79C1159B4}" dt="2024-05-09T05:38:11.746" v="306" actId="20577"/>
        <pc:sldMkLst>
          <pc:docMk/>
          <pc:sldMk cId="3079377902" sldId="268"/>
        </pc:sldMkLst>
        <pc:spChg chg="mod">
          <ac:chgData name="Ramakrishnan Iyer" userId="35338ba7-0f31-4884-a0c1-7970f376bc75" providerId="ADAL" clId="{4797777B-ECE0-4C1C-B41B-06B79C1159B4}" dt="2024-05-09T05:33:14.423" v="3" actId="1076"/>
          <ac:spMkLst>
            <pc:docMk/>
            <pc:sldMk cId="3079377902" sldId="268"/>
            <ac:spMk id="2" creationId="{00000000-0000-0000-0000-000000000000}"/>
          </ac:spMkLst>
        </pc:spChg>
        <pc:spChg chg="mod">
          <ac:chgData name="Ramakrishnan Iyer" userId="35338ba7-0f31-4884-a0c1-7970f376bc75" providerId="ADAL" clId="{4797777B-ECE0-4C1C-B41B-06B79C1159B4}" dt="2024-05-09T05:38:11.746" v="306" actId="20577"/>
          <ac:spMkLst>
            <pc:docMk/>
            <pc:sldMk cId="3079377902" sldId="268"/>
            <ac:spMk id="3" creationId="{00000000-0000-0000-0000-000000000000}"/>
          </ac:spMkLst>
        </pc:spChg>
      </pc:sldChg>
      <pc:sldChg chg="modSp mod ord">
        <pc:chgData name="Ramakrishnan Iyer" userId="35338ba7-0f31-4884-a0c1-7970f376bc75" providerId="ADAL" clId="{4797777B-ECE0-4C1C-B41B-06B79C1159B4}" dt="2024-05-09T05:38:03.002" v="301" actId="20577"/>
        <pc:sldMkLst>
          <pc:docMk/>
          <pc:sldMk cId="2409524396" sldId="275"/>
        </pc:sldMkLst>
        <pc:spChg chg="mod">
          <ac:chgData name="Ramakrishnan Iyer" userId="35338ba7-0f31-4884-a0c1-7970f376bc75" providerId="ADAL" clId="{4797777B-ECE0-4C1C-B41B-06B79C1159B4}" dt="2024-05-09T05:32:56.041" v="2" actId="1076"/>
          <ac:spMkLst>
            <pc:docMk/>
            <pc:sldMk cId="2409524396" sldId="275"/>
            <ac:spMk id="2" creationId="{00000000-0000-0000-0000-000000000000}"/>
          </ac:spMkLst>
        </pc:spChg>
        <pc:spChg chg="mod">
          <ac:chgData name="Ramakrishnan Iyer" userId="35338ba7-0f31-4884-a0c1-7970f376bc75" providerId="ADAL" clId="{4797777B-ECE0-4C1C-B41B-06B79C1159B4}" dt="2024-05-09T05:38:03.002" v="301" actId="20577"/>
          <ac:spMkLst>
            <pc:docMk/>
            <pc:sldMk cId="2409524396" sldId="275"/>
            <ac:spMk id="3" creationId="{00000000-0000-0000-0000-000000000000}"/>
          </ac:spMkLst>
        </pc:spChg>
      </pc:sldChg>
      <pc:sldChg chg="modSp mod">
        <pc:chgData name="Ramakrishnan Iyer" userId="35338ba7-0f31-4884-a0c1-7970f376bc75" providerId="ADAL" clId="{4797777B-ECE0-4C1C-B41B-06B79C1159B4}" dt="2024-05-09T05:36:09.322" v="244" actId="14100"/>
        <pc:sldMkLst>
          <pc:docMk/>
          <pc:sldMk cId="421548389" sldId="277"/>
        </pc:sldMkLst>
        <pc:spChg chg="mod">
          <ac:chgData name="Ramakrishnan Iyer" userId="35338ba7-0f31-4884-a0c1-7970f376bc75" providerId="ADAL" clId="{4797777B-ECE0-4C1C-B41B-06B79C1159B4}" dt="2024-05-09T05:36:03.860" v="242" actId="27636"/>
          <ac:spMkLst>
            <pc:docMk/>
            <pc:sldMk cId="421548389" sldId="277"/>
            <ac:spMk id="2" creationId="{00000000-0000-0000-0000-000000000000}"/>
          </ac:spMkLst>
        </pc:spChg>
        <pc:spChg chg="mod">
          <ac:chgData name="Ramakrishnan Iyer" userId="35338ba7-0f31-4884-a0c1-7970f376bc75" providerId="ADAL" clId="{4797777B-ECE0-4C1C-B41B-06B79C1159B4}" dt="2024-05-09T05:36:09.322" v="244" actId="14100"/>
          <ac:spMkLst>
            <pc:docMk/>
            <pc:sldMk cId="421548389" sldId="277"/>
            <ac:spMk id="3" creationId="{00000000-0000-0000-0000-000000000000}"/>
          </ac:spMkLst>
        </pc:spChg>
      </pc:sldChg>
      <pc:sldChg chg="modSp add mod">
        <pc:chgData name="Ramakrishnan Iyer" userId="35338ba7-0f31-4884-a0c1-7970f376bc75" providerId="ADAL" clId="{4797777B-ECE0-4C1C-B41B-06B79C1159B4}" dt="2024-05-09T05:36:40.850" v="248"/>
        <pc:sldMkLst>
          <pc:docMk/>
          <pc:sldMk cId="1538239744" sldId="279"/>
        </pc:sldMkLst>
        <pc:spChg chg="mod">
          <ac:chgData name="Ramakrishnan Iyer" userId="35338ba7-0f31-4884-a0c1-7970f376bc75" providerId="ADAL" clId="{4797777B-ECE0-4C1C-B41B-06B79C1159B4}" dt="2024-05-09T05:36:30.247" v="247" actId="20577"/>
          <ac:spMkLst>
            <pc:docMk/>
            <pc:sldMk cId="1538239744" sldId="279"/>
            <ac:spMk id="2" creationId="{00000000-0000-0000-0000-000000000000}"/>
          </ac:spMkLst>
        </pc:spChg>
        <pc:spChg chg="mod">
          <ac:chgData name="Ramakrishnan Iyer" userId="35338ba7-0f31-4884-a0c1-7970f376bc75" providerId="ADAL" clId="{4797777B-ECE0-4C1C-B41B-06B79C1159B4}" dt="2024-05-09T05:36:40.850" v="248"/>
          <ac:spMkLst>
            <pc:docMk/>
            <pc:sldMk cId="1538239744" sldId="279"/>
            <ac:spMk id="3" creationId="{00000000-0000-0000-0000-000000000000}"/>
          </ac:spMkLst>
        </pc:spChg>
      </pc:sldChg>
      <pc:sldChg chg="add del">
        <pc:chgData name="Ramakrishnan Iyer" userId="35338ba7-0f31-4884-a0c1-7970f376bc75" providerId="ADAL" clId="{4797777B-ECE0-4C1C-B41B-06B79C1159B4}" dt="2024-05-09T05:37:37.553" v="277" actId="47"/>
        <pc:sldMkLst>
          <pc:docMk/>
          <pc:sldMk cId="2030422597" sldId="280"/>
        </pc:sldMkLst>
      </pc:sldChg>
      <pc:sldChg chg="modSp add mod">
        <pc:chgData name="Ramakrishnan Iyer" userId="35338ba7-0f31-4884-a0c1-7970f376bc75" providerId="ADAL" clId="{4797777B-ECE0-4C1C-B41B-06B79C1159B4}" dt="2024-05-09T05:37:51.222" v="294" actId="20577"/>
        <pc:sldMkLst>
          <pc:docMk/>
          <pc:sldMk cId="1738433882" sldId="281"/>
        </pc:sldMkLst>
        <pc:spChg chg="mod">
          <ac:chgData name="Ramakrishnan Iyer" userId="35338ba7-0f31-4884-a0c1-7970f376bc75" providerId="ADAL" clId="{4797777B-ECE0-4C1C-B41B-06B79C1159B4}" dt="2024-05-09T05:37:41.463" v="279" actId="20577"/>
          <ac:spMkLst>
            <pc:docMk/>
            <pc:sldMk cId="1738433882" sldId="281"/>
            <ac:spMk id="2" creationId="{00000000-0000-0000-0000-000000000000}"/>
          </ac:spMkLst>
        </pc:spChg>
        <pc:spChg chg="mod">
          <ac:chgData name="Ramakrishnan Iyer" userId="35338ba7-0f31-4884-a0c1-7970f376bc75" providerId="ADAL" clId="{4797777B-ECE0-4C1C-B41B-06B79C1159B4}" dt="2024-05-09T05:37:51.222" v="294" actId="20577"/>
          <ac:spMkLst>
            <pc:docMk/>
            <pc:sldMk cId="1738433882" sldId="28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51E468-5C43-42B2-B18B-802AC887E5D3}"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378379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1E468-5C43-42B2-B18B-802AC887E5D3}"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16101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1E468-5C43-42B2-B18B-802AC887E5D3}"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79424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51E468-5C43-42B2-B18B-802AC887E5D3}"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38257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1E468-5C43-42B2-B18B-802AC887E5D3}"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409451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51E468-5C43-42B2-B18B-802AC887E5D3}"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231598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51E468-5C43-42B2-B18B-802AC887E5D3}"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149083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51E468-5C43-42B2-B18B-802AC887E5D3}"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291997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1E468-5C43-42B2-B18B-802AC887E5D3}"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61643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1E468-5C43-42B2-B18B-802AC887E5D3}"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289256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1E468-5C43-42B2-B18B-802AC887E5D3}"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7BCAA-405E-4A3F-A182-7195B4D3C411}" type="slidenum">
              <a:rPr lang="en-US" smtClean="0"/>
              <a:t>‹#›</a:t>
            </a:fld>
            <a:endParaRPr lang="en-US"/>
          </a:p>
        </p:txBody>
      </p:sp>
    </p:spTree>
    <p:extLst>
      <p:ext uri="{BB962C8B-B14F-4D97-AF65-F5344CB8AC3E}">
        <p14:creationId xmlns:p14="http://schemas.microsoft.com/office/powerpoint/2010/main" val="167130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1E468-5C43-42B2-B18B-802AC887E5D3}" type="datetimeFigureOut">
              <a:rPr lang="en-US" smtClean="0"/>
              <a:t>5/9/2024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7BCAA-405E-4A3F-A182-7195B4D3C411}" type="slidenum">
              <a:rPr lang="en-US" smtClean="0"/>
              <a:t>‹#›</a:t>
            </a:fld>
            <a:endParaRPr lang="en-US"/>
          </a:p>
        </p:txBody>
      </p:sp>
    </p:spTree>
    <p:extLst>
      <p:ext uri="{BB962C8B-B14F-4D97-AF65-F5344CB8AC3E}">
        <p14:creationId xmlns:p14="http://schemas.microsoft.com/office/powerpoint/2010/main" val="3163744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Boosting Algorithms: </a:t>
            </a:r>
            <a:r>
              <a:rPr lang="en-US" sz="4000" dirty="0" err="1"/>
              <a:t>AdaBoost</a:t>
            </a:r>
            <a:r>
              <a:rPr lang="en-US" sz="4000" dirty="0"/>
              <a:t>, Stochastic Gradient Boosting, Voting Ensemble.</a:t>
            </a:r>
            <a:br>
              <a:rPr lang="en-US" sz="4000" dirty="0"/>
            </a:br>
            <a:r>
              <a:rPr lang="en-US" sz="4000" dirty="0"/>
              <a:t>Self Learning Topic:- </a:t>
            </a:r>
            <a:r>
              <a:rPr lang="en-US" sz="4000" dirty="0" err="1"/>
              <a:t>AdaBoost</a:t>
            </a:r>
            <a:r>
              <a:rPr lang="en-US" sz="4000" dirty="0"/>
              <a:t> as a Forward Stage wise Additive Model</a:t>
            </a:r>
          </a:p>
        </p:txBody>
      </p:sp>
      <p:sp>
        <p:nvSpPr>
          <p:cNvPr id="3" name="Subtitle 2"/>
          <p:cNvSpPr>
            <a:spLocks noGrp="1"/>
          </p:cNvSpPr>
          <p:nvPr>
            <p:ph type="subTitle" idx="1"/>
          </p:nvPr>
        </p:nvSpPr>
        <p:spPr/>
        <p:txBody>
          <a:bodyPr/>
          <a:lstStyle/>
          <a:p>
            <a:r>
              <a:rPr lang="en-US" dirty="0"/>
              <a:t>Practical 8</a:t>
            </a:r>
          </a:p>
        </p:txBody>
      </p:sp>
    </p:spTree>
    <p:extLst>
      <p:ext uri="{BB962C8B-B14F-4D97-AF65-F5344CB8AC3E}">
        <p14:creationId xmlns:p14="http://schemas.microsoft.com/office/powerpoint/2010/main" val="96491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09" y="239998"/>
            <a:ext cx="10515600" cy="866908"/>
          </a:xfrm>
        </p:spPr>
        <p:txBody>
          <a:bodyPr/>
          <a:lstStyle/>
          <a:p>
            <a:r>
              <a:rPr lang="en-US" dirty="0"/>
              <a:t>Example </a:t>
            </a:r>
            <a:r>
              <a:rPr lang="en-US" dirty="0" err="1"/>
              <a:t>AdaBoost</a:t>
            </a:r>
            <a:r>
              <a:rPr lang="en-US" dirty="0"/>
              <a:t> in Python</a:t>
            </a:r>
          </a:p>
        </p:txBody>
      </p:sp>
      <p:sp>
        <p:nvSpPr>
          <p:cNvPr id="3" name="Content Placeholder 2"/>
          <p:cNvSpPr>
            <a:spLocks noGrp="1"/>
          </p:cNvSpPr>
          <p:nvPr>
            <p:ph idx="1"/>
          </p:nvPr>
        </p:nvSpPr>
        <p:spPr>
          <a:xfrm>
            <a:off x="385812" y="1228859"/>
            <a:ext cx="10515600" cy="4351338"/>
          </a:xfrm>
        </p:spPr>
        <p:txBody>
          <a:bodyPr/>
          <a:lstStyle/>
          <a:p>
            <a:r>
              <a:rPr lang="en-US" dirty="0"/>
              <a:t>Refer </a:t>
            </a:r>
            <a:r>
              <a:rPr lang="en-US" dirty="0" err="1"/>
              <a:t>Adaboost</a:t>
            </a:r>
            <a:r>
              <a:rPr lang="en-US" dirty="0"/>
              <a:t> </a:t>
            </a:r>
            <a:r>
              <a:rPr lang="en-US" dirty="0" err="1"/>
              <a:t>ApplesOranges</a:t>
            </a:r>
            <a:r>
              <a:rPr lang="en-US" dirty="0"/>
              <a:t> file to see how AdaBoost is applied for apples and </a:t>
            </a:r>
            <a:r>
              <a:rPr lang="en-US"/>
              <a:t>oranges data</a:t>
            </a:r>
            <a:endParaRPr lang="en-US" dirty="0"/>
          </a:p>
        </p:txBody>
      </p:sp>
    </p:spTree>
    <p:extLst>
      <p:ext uri="{BB962C8B-B14F-4D97-AF65-F5344CB8AC3E}">
        <p14:creationId xmlns:p14="http://schemas.microsoft.com/office/powerpoint/2010/main" val="153764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53" y="254669"/>
            <a:ext cx="10515600" cy="626277"/>
          </a:xfrm>
        </p:spPr>
        <p:txBody>
          <a:bodyPr>
            <a:normAutofit fontScale="90000"/>
          </a:bodyPr>
          <a:lstStyle/>
          <a:p>
            <a:r>
              <a:rPr lang="en-US" dirty="0"/>
              <a:t>Exercise 1</a:t>
            </a:r>
          </a:p>
        </p:txBody>
      </p:sp>
      <p:sp>
        <p:nvSpPr>
          <p:cNvPr id="3" name="Content Placeholder 2"/>
          <p:cNvSpPr>
            <a:spLocks noGrp="1"/>
          </p:cNvSpPr>
          <p:nvPr>
            <p:ph idx="1"/>
          </p:nvPr>
        </p:nvSpPr>
        <p:spPr>
          <a:xfrm>
            <a:off x="325244" y="1199348"/>
            <a:ext cx="11327780" cy="4351338"/>
          </a:xfrm>
        </p:spPr>
        <p:txBody>
          <a:bodyPr/>
          <a:lstStyle/>
          <a:p>
            <a:r>
              <a:rPr lang="en-US" dirty="0"/>
              <a:t>Apply </a:t>
            </a:r>
            <a:r>
              <a:rPr lang="en-US" dirty="0" err="1"/>
              <a:t>AdaBoosting</a:t>
            </a:r>
            <a:r>
              <a:rPr lang="en-US" dirty="0"/>
              <a:t> algorithm for </a:t>
            </a:r>
            <a:r>
              <a:rPr lang="en-US" dirty="0" err="1"/>
              <a:t>Social_Network_Ads</a:t>
            </a:r>
            <a:r>
              <a:rPr lang="en-US" dirty="0"/>
              <a:t> data</a:t>
            </a:r>
          </a:p>
        </p:txBody>
      </p:sp>
    </p:spTree>
    <p:extLst>
      <p:ext uri="{BB962C8B-B14F-4D97-AF65-F5344CB8AC3E}">
        <p14:creationId xmlns:p14="http://schemas.microsoft.com/office/powerpoint/2010/main" val="42154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33" y="162995"/>
            <a:ext cx="10515600" cy="828408"/>
          </a:xfrm>
        </p:spPr>
        <p:txBody>
          <a:bodyPr/>
          <a:lstStyle/>
          <a:p>
            <a:r>
              <a:rPr lang="en-US" dirty="0"/>
              <a:t>FAQ</a:t>
            </a:r>
          </a:p>
        </p:txBody>
      </p:sp>
      <p:sp>
        <p:nvSpPr>
          <p:cNvPr id="3" name="Content Placeholder 2"/>
          <p:cNvSpPr>
            <a:spLocks noGrp="1"/>
          </p:cNvSpPr>
          <p:nvPr>
            <p:ph idx="1"/>
          </p:nvPr>
        </p:nvSpPr>
        <p:spPr>
          <a:xfrm>
            <a:off x="394635" y="1065229"/>
            <a:ext cx="11328935" cy="5220068"/>
          </a:xfrm>
        </p:spPr>
        <p:txBody>
          <a:bodyPr>
            <a:normAutofit fontScale="85000" lnSpcReduction="20000"/>
          </a:bodyPr>
          <a:lstStyle/>
          <a:p>
            <a:pPr marL="0" indent="0">
              <a:buNone/>
            </a:pPr>
            <a:r>
              <a:rPr lang="en-US" dirty="0"/>
              <a:t>1. What does </a:t>
            </a:r>
            <a:r>
              <a:rPr lang="en-US" dirty="0" err="1"/>
              <a:t>AdaBoost</a:t>
            </a:r>
            <a:r>
              <a:rPr lang="en-US" dirty="0"/>
              <a:t> do?</a:t>
            </a:r>
          </a:p>
          <a:p>
            <a:pPr marL="0" indent="0">
              <a:buNone/>
            </a:pPr>
            <a:r>
              <a:rPr lang="en-US" dirty="0" err="1"/>
              <a:t>AdaBoost</a:t>
            </a:r>
            <a:r>
              <a:rPr lang="en-US" dirty="0"/>
              <a:t> combines multiple weak classifiers to create a strong classifier, with higher weights assigned to misclassified data in each iteration, boosting their significance in the final model.</a:t>
            </a:r>
          </a:p>
          <a:p>
            <a:pPr marL="0" indent="0">
              <a:buNone/>
            </a:pPr>
            <a:r>
              <a:rPr lang="en-US" dirty="0"/>
              <a:t>2. What is the difference between gradient boosting and Ada boosting?</a:t>
            </a:r>
          </a:p>
          <a:p>
            <a:pPr marL="0" indent="0">
              <a:buNone/>
            </a:pPr>
            <a:r>
              <a:rPr lang="en-US" dirty="0"/>
              <a:t>Gradient boosting algorithms and </a:t>
            </a:r>
            <a:r>
              <a:rPr lang="en-US" dirty="0" err="1"/>
              <a:t>AdaBoost</a:t>
            </a:r>
            <a:r>
              <a:rPr lang="en-US" dirty="0"/>
              <a:t> differ in their approach to iteratively improve models. While </a:t>
            </a:r>
            <a:r>
              <a:rPr lang="en-US" dirty="0" err="1"/>
              <a:t>AdaBoost</a:t>
            </a:r>
            <a:r>
              <a:rPr lang="en-US" dirty="0"/>
              <a:t> adjusts weights for misclassified points, gradient boosting focuses on minimizing errors using gradients of loss functions.</a:t>
            </a:r>
          </a:p>
          <a:p>
            <a:pPr marL="0" indent="0">
              <a:buNone/>
            </a:pPr>
            <a:r>
              <a:rPr lang="en-US" dirty="0"/>
              <a:t>3. What is an example of boosting?</a:t>
            </a:r>
          </a:p>
          <a:p>
            <a:pPr marL="0" indent="0">
              <a:buNone/>
            </a:pPr>
            <a:r>
              <a:rPr lang="en-US" dirty="0"/>
              <a:t>Boosting algorithms like </a:t>
            </a:r>
            <a:r>
              <a:rPr lang="en-US" dirty="0" err="1"/>
              <a:t>AdaBoost</a:t>
            </a:r>
            <a:r>
              <a:rPr lang="en-US" dirty="0"/>
              <a:t>, sequentially combine weak learners (e.g., decision trees) to create a robust model by giving more weight to misclassified data in each iteration.</a:t>
            </a:r>
          </a:p>
          <a:p>
            <a:pPr marL="0" indent="0">
              <a:buNone/>
            </a:pPr>
            <a:r>
              <a:rPr lang="en-US" dirty="0"/>
              <a:t>4. What is the </a:t>
            </a:r>
            <a:r>
              <a:rPr lang="en-US" dirty="0" err="1"/>
              <a:t>AdaBoost</a:t>
            </a:r>
            <a:r>
              <a:rPr lang="en-US" dirty="0"/>
              <a:t> classifier algorithm?</a:t>
            </a:r>
          </a:p>
          <a:p>
            <a:pPr marL="0" indent="0">
              <a:buNone/>
            </a:pPr>
            <a:r>
              <a:rPr lang="en-US" dirty="0" err="1"/>
              <a:t>AdaBoost</a:t>
            </a:r>
            <a:r>
              <a:rPr lang="en-US" dirty="0"/>
              <a:t> classifier algorithm builds a strong classifier by combining multiple weak learners, assigning higher weight to misclassified data points iteratively, achieving high accuracy in classification tasks.</a:t>
            </a:r>
          </a:p>
        </p:txBody>
      </p:sp>
    </p:spTree>
    <p:extLst>
      <p:ext uri="{BB962C8B-B14F-4D97-AF65-F5344CB8AC3E}">
        <p14:creationId xmlns:p14="http://schemas.microsoft.com/office/powerpoint/2010/main" val="391654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9" y="211121"/>
            <a:ext cx="10515600" cy="761031"/>
          </a:xfrm>
        </p:spPr>
        <p:txBody>
          <a:bodyPr/>
          <a:lstStyle/>
          <a:p>
            <a:r>
              <a:rPr lang="en-US" dirty="0"/>
              <a:t>GRADIENT BOOSTING ALGORITHM</a:t>
            </a:r>
          </a:p>
        </p:txBody>
      </p:sp>
      <p:sp>
        <p:nvSpPr>
          <p:cNvPr id="3" name="Content Placeholder 2"/>
          <p:cNvSpPr>
            <a:spLocks noGrp="1"/>
          </p:cNvSpPr>
          <p:nvPr>
            <p:ph idx="1"/>
          </p:nvPr>
        </p:nvSpPr>
        <p:spPr>
          <a:xfrm>
            <a:off x="366563" y="972151"/>
            <a:ext cx="11299256" cy="5678905"/>
          </a:xfrm>
        </p:spPr>
        <p:txBody>
          <a:bodyPr>
            <a:normAutofit fontScale="62500" lnSpcReduction="20000"/>
          </a:bodyPr>
          <a:lstStyle/>
          <a:p>
            <a:r>
              <a:rPr lang="en-US" dirty="0"/>
              <a:t>Gradient boosting algorithm is a machine learning technique used to define loss function and reduce it [4,7,8]. It is also used to solve problems of classification using various prediction models involving the following steps:</a:t>
            </a:r>
          </a:p>
          <a:p>
            <a:r>
              <a:rPr lang="en-US" dirty="0"/>
              <a:t>1. Loss Function:</a:t>
            </a:r>
          </a:p>
          <a:p>
            <a:r>
              <a:rPr lang="en-US" dirty="0"/>
              <a:t>The use of the loss function depends on the type of problem. The advantage of gradient boosting is that there is no need for a new boosting algorithm for each loss function [4,7,8].</a:t>
            </a:r>
          </a:p>
          <a:p>
            <a:r>
              <a:rPr lang="en-US" dirty="0"/>
              <a:t>2. Weak Learner:</a:t>
            </a:r>
          </a:p>
          <a:p>
            <a:r>
              <a:rPr lang="en-US" dirty="0"/>
              <a:t>In gradient boosting, decision trees are used as a weak learner. A regression tree is used to give true values, which can be combined together to create correct predictions. Like in the </a:t>
            </a:r>
            <a:r>
              <a:rPr lang="en-US" dirty="0" err="1"/>
              <a:t>AdaBoost</a:t>
            </a:r>
            <a:r>
              <a:rPr lang="en-US" dirty="0"/>
              <a:t> algorithm, small trees with a single split are used, i.e. decision stump. Larger trees are used for large levels </a:t>
            </a:r>
            <a:r>
              <a:rPr lang="en-US" dirty="0" err="1"/>
              <a:t>I,e</a:t>
            </a:r>
            <a:r>
              <a:rPr lang="en-US" dirty="0"/>
              <a:t> 4-8 levels [4,7,8].</a:t>
            </a:r>
          </a:p>
          <a:p>
            <a:r>
              <a:rPr lang="en-US" dirty="0"/>
              <a:t>3. Additive Model:</a:t>
            </a:r>
          </a:p>
          <a:p>
            <a:r>
              <a:rPr lang="en-US" dirty="0"/>
              <a:t>In this model, trees are added one at a time. existing trees remains the same. During the addition of trees, gradient descent is used to minimize the loss function.</a:t>
            </a:r>
          </a:p>
          <a:p>
            <a:r>
              <a:rPr lang="en-US" dirty="0"/>
              <a:t>The Gradient Boosting Machine is a powerful ensemble machine learning algorithm that uses decision trees.</a:t>
            </a:r>
          </a:p>
          <a:p>
            <a:r>
              <a:rPr lang="en-US" dirty="0"/>
              <a:t>Gradient boosting is a generalization of </a:t>
            </a:r>
            <a:r>
              <a:rPr lang="en-US" dirty="0" err="1"/>
              <a:t>AdaBoosting</a:t>
            </a:r>
            <a:r>
              <a:rPr lang="en-US" dirty="0"/>
              <a:t>, improving the performance of the approach and introducing ideas from bootstrap aggregation to further improve the models, such as randomly sampling the samples and features when fitting ensemble members.</a:t>
            </a:r>
          </a:p>
          <a:p>
            <a:r>
              <a:rPr lang="en-US" dirty="0"/>
              <a:t>Gradient boosting performs well, if not the best, on a wide range of tabular datasets, and versions of the algorithm like </a:t>
            </a:r>
            <a:r>
              <a:rPr lang="en-US" dirty="0" err="1"/>
              <a:t>XGBoost</a:t>
            </a:r>
            <a:r>
              <a:rPr lang="en-US" dirty="0"/>
              <a:t> and </a:t>
            </a:r>
            <a:r>
              <a:rPr lang="en-US" dirty="0" err="1"/>
              <a:t>LightBoost</a:t>
            </a:r>
            <a:r>
              <a:rPr lang="en-US" dirty="0"/>
              <a:t> often play an important role in winning machine learning competitions [4,7,8].</a:t>
            </a:r>
          </a:p>
          <a:p>
            <a:r>
              <a:rPr lang="en-US" dirty="0"/>
              <a:t>Gradient Boosting ensemble is an ensemble created from decision trees added sequentially to the model.</a:t>
            </a:r>
          </a:p>
        </p:txBody>
      </p:sp>
    </p:spTree>
    <p:extLst>
      <p:ext uri="{BB962C8B-B14F-4D97-AF65-F5344CB8AC3E}">
        <p14:creationId xmlns:p14="http://schemas.microsoft.com/office/powerpoint/2010/main" val="192824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59" y="201496"/>
            <a:ext cx="10515600" cy="799532"/>
          </a:xfrm>
        </p:spPr>
        <p:txBody>
          <a:bodyPr/>
          <a:lstStyle/>
          <a:p>
            <a:r>
              <a:rPr lang="en-US" dirty="0"/>
              <a:t>GRADIENT BOOSTING MACHINES ALGORITHM</a:t>
            </a:r>
          </a:p>
        </p:txBody>
      </p:sp>
      <p:sp>
        <p:nvSpPr>
          <p:cNvPr id="3" name="Content Placeholder 2"/>
          <p:cNvSpPr>
            <a:spLocks noGrp="1"/>
          </p:cNvSpPr>
          <p:nvPr>
            <p:ph idx="1"/>
          </p:nvPr>
        </p:nvSpPr>
        <p:spPr>
          <a:xfrm>
            <a:off x="328061" y="1238483"/>
            <a:ext cx="11472512" cy="5171941"/>
          </a:xfrm>
        </p:spPr>
        <p:txBody>
          <a:bodyPr>
            <a:normAutofit/>
          </a:bodyPr>
          <a:lstStyle/>
          <a:p>
            <a:r>
              <a:rPr lang="en-US" dirty="0"/>
              <a:t>Gradient boosting refers to a class of ensemble machine learning algorithms that can be used for classification or regression predictive modeling problems.</a:t>
            </a:r>
          </a:p>
          <a:p>
            <a:r>
              <a:rPr lang="en-US" dirty="0"/>
              <a:t>Gradient boosting is also known as gradient tree boosting, stochastic gradient boosting, and gradient boosting machines. Models are fit using any arbitrary differentiable loss function and gradient descent optimization algorithm. This gives the technique its name, “gradient boosting,” as the loss gradient is minimized as the model is fit, much like a neural network.</a:t>
            </a:r>
          </a:p>
          <a:p>
            <a:r>
              <a:rPr lang="en-US" dirty="0"/>
              <a:t>Gradient boosting works by building weak prediction models sequentially where each model tries to predict the error left over by the previous model. Because of this, the algorithm tends to over-fit rather quick.</a:t>
            </a:r>
          </a:p>
        </p:txBody>
      </p:sp>
    </p:spTree>
    <p:extLst>
      <p:ext uri="{BB962C8B-B14F-4D97-AF65-F5344CB8AC3E}">
        <p14:creationId xmlns:p14="http://schemas.microsoft.com/office/powerpoint/2010/main" val="97325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092" y="309369"/>
            <a:ext cx="10515600" cy="1325563"/>
          </a:xfrm>
        </p:spPr>
        <p:txBody>
          <a:bodyPr/>
          <a:lstStyle/>
          <a:p>
            <a:r>
              <a:rPr lang="en-US" dirty="0"/>
              <a:t>Example Stochastic GRADIENT BOOSTING  Python</a:t>
            </a:r>
          </a:p>
        </p:txBody>
      </p:sp>
      <p:sp>
        <p:nvSpPr>
          <p:cNvPr id="3" name="Content Placeholder 2"/>
          <p:cNvSpPr>
            <a:spLocks noGrp="1"/>
          </p:cNvSpPr>
          <p:nvPr>
            <p:ph idx="1"/>
          </p:nvPr>
        </p:nvSpPr>
        <p:spPr>
          <a:xfrm>
            <a:off x="447907" y="1634932"/>
            <a:ext cx="10515600" cy="4351338"/>
          </a:xfrm>
        </p:spPr>
        <p:txBody>
          <a:bodyPr/>
          <a:lstStyle/>
          <a:p>
            <a:r>
              <a:rPr lang="en-US" dirty="0"/>
              <a:t>Refer Gradient Boosting </a:t>
            </a:r>
            <a:r>
              <a:rPr lang="en-US" dirty="0" err="1"/>
              <a:t>ApplesOranges</a:t>
            </a:r>
            <a:r>
              <a:rPr lang="en-US" dirty="0"/>
              <a:t> file to get an idea of how Gradient Boosting is done for </a:t>
            </a:r>
            <a:r>
              <a:rPr lang="en-US" dirty="0" err="1"/>
              <a:t>apples_and_oranges</a:t>
            </a:r>
            <a:r>
              <a:rPr lang="en-US" dirty="0"/>
              <a:t> data</a:t>
            </a:r>
          </a:p>
        </p:txBody>
      </p:sp>
    </p:spTree>
    <p:extLst>
      <p:ext uri="{BB962C8B-B14F-4D97-AF65-F5344CB8AC3E}">
        <p14:creationId xmlns:p14="http://schemas.microsoft.com/office/powerpoint/2010/main" val="3079377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53" y="254669"/>
            <a:ext cx="10515600" cy="626277"/>
          </a:xfrm>
        </p:spPr>
        <p:txBody>
          <a:bodyPr>
            <a:normAutofit fontScale="90000"/>
          </a:bodyPr>
          <a:lstStyle/>
          <a:p>
            <a:r>
              <a:rPr lang="en-US" dirty="0"/>
              <a:t>Exercise 2</a:t>
            </a:r>
          </a:p>
        </p:txBody>
      </p:sp>
      <p:sp>
        <p:nvSpPr>
          <p:cNvPr id="3" name="Content Placeholder 2"/>
          <p:cNvSpPr>
            <a:spLocks noGrp="1"/>
          </p:cNvSpPr>
          <p:nvPr>
            <p:ph idx="1"/>
          </p:nvPr>
        </p:nvSpPr>
        <p:spPr>
          <a:xfrm>
            <a:off x="325244" y="1199348"/>
            <a:ext cx="11327780" cy="4351338"/>
          </a:xfrm>
        </p:spPr>
        <p:txBody>
          <a:bodyPr/>
          <a:lstStyle/>
          <a:p>
            <a:r>
              <a:rPr lang="en-US" dirty="0"/>
              <a:t>Apply Gradient Boosting for </a:t>
            </a:r>
            <a:r>
              <a:rPr lang="en-US" dirty="0" err="1"/>
              <a:t>Social_Network_Ads</a:t>
            </a:r>
            <a:r>
              <a:rPr lang="en-US" dirty="0"/>
              <a:t> data</a:t>
            </a:r>
          </a:p>
        </p:txBody>
      </p:sp>
    </p:spTree>
    <p:extLst>
      <p:ext uri="{BB962C8B-B14F-4D97-AF65-F5344CB8AC3E}">
        <p14:creationId xmlns:p14="http://schemas.microsoft.com/office/powerpoint/2010/main" val="153823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78" y="230372"/>
            <a:ext cx="11839073" cy="693653"/>
          </a:xfrm>
        </p:spPr>
        <p:txBody>
          <a:bodyPr>
            <a:normAutofit/>
          </a:bodyPr>
          <a:lstStyle/>
          <a:p>
            <a:r>
              <a:rPr lang="en-US" sz="3600" dirty="0"/>
              <a:t>Improving performance of gradient boosted decision trees</a:t>
            </a:r>
          </a:p>
        </p:txBody>
      </p:sp>
      <p:sp>
        <p:nvSpPr>
          <p:cNvPr id="3" name="Content Placeholder 2"/>
          <p:cNvSpPr>
            <a:spLocks noGrp="1"/>
          </p:cNvSpPr>
          <p:nvPr>
            <p:ph idx="1"/>
          </p:nvPr>
        </p:nvSpPr>
        <p:spPr>
          <a:xfrm>
            <a:off x="356937" y="1045979"/>
            <a:ext cx="11491762" cy="5374072"/>
          </a:xfrm>
        </p:spPr>
        <p:txBody>
          <a:bodyPr>
            <a:noAutofit/>
          </a:bodyPr>
          <a:lstStyle/>
          <a:p>
            <a:r>
              <a:rPr lang="en-US" sz="2000" dirty="0"/>
              <a:t>Gradient boosting algorithms are prone to </a:t>
            </a:r>
            <a:r>
              <a:rPr lang="en-US" sz="2000" dirty="0" err="1"/>
              <a:t>overfitting</a:t>
            </a:r>
            <a:r>
              <a:rPr lang="en-US" sz="2000" dirty="0"/>
              <a:t> and consequently poor </a:t>
            </a:r>
            <a:r>
              <a:rPr lang="en-US" sz="2000" dirty="0" err="1"/>
              <a:t>perfomance</a:t>
            </a:r>
            <a:r>
              <a:rPr lang="en-US" sz="2000" dirty="0"/>
              <a:t> on test dataset. There are some pointers you can keep in mind to improve the </a:t>
            </a:r>
            <a:r>
              <a:rPr lang="en-US" sz="2000" dirty="0" err="1"/>
              <a:t>perfomance</a:t>
            </a:r>
            <a:r>
              <a:rPr lang="en-US" sz="2000" dirty="0"/>
              <a:t> of gradient boosting algorithm.</a:t>
            </a:r>
          </a:p>
          <a:p>
            <a:r>
              <a:rPr lang="en-US" sz="2000" dirty="0"/>
              <a:t>Stochastic Gradient Boosting: Stochastic gradient boosting involves sub sampling the training dataset and training individual learners on random samples created by this sub sampling. This reduces the correlation between results from individual learners and combining results with low correlation provides us with a better overall result.</a:t>
            </a:r>
          </a:p>
          <a:p>
            <a:r>
              <a:rPr lang="en-US" sz="2000" dirty="0"/>
              <a:t>Shrinkage: The predictions of each tree are added together sequentially. Instead, the contribution of each tree to this sum can be weighted to slow down the learning by the algorithm. This weighting is called a shrinkage or a learning rate. Using a low learning rate can dramatically improve the </a:t>
            </a:r>
            <a:r>
              <a:rPr lang="en-US" sz="2000" dirty="0" err="1"/>
              <a:t>perfomance</a:t>
            </a:r>
            <a:r>
              <a:rPr lang="en-US" sz="2000" dirty="0"/>
              <a:t> of your gradient boosting model. Usually a learning rate in the range of 0.1 to 0.3 gives the best results.</a:t>
            </a:r>
          </a:p>
          <a:p>
            <a:r>
              <a:rPr lang="en-US" sz="2000" dirty="0"/>
              <a:t>Regularization: L1 and L2 regularization penalties can be implemented on leaf weight values to slow down learning and prevent over-fitting. Gradient tree boosting implementations often also use regularization by limiting the minimum number of observations in trees’ terminal nodes.</a:t>
            </a:r>
          </a:p>
          <a:p>
            <a:r>
              <a:rPr lang="en-US" sz="2000" dirty="0"/>
              <a:t>Tree Constraints: There are a number of ways in which a tree can be constrained to improve performance.</a:t>
            </a:r>
          </a:p>
          <a:p>
            <a:pPr lvl="1">
              <a:buFont typeface="Wingdings" panose="05000000000000000000" pitchFamily="2" charset="2"/>
              <a:buChar char="ü"/>
            </a:pPr>
            <a:r>
              <a:rPr lang="en-US" sz="1600" dirty="0"/>
              <a:t>Number of trees</a:t>
            </a:r>
          </a:p>
          <a:p>
            <a:pPr lvl="1">
              <a:buFont typeface="Wingdings" panose="05000000000000000000" pitchFamily="2" charset="2"/>
              <a:buChar char="ü"/>
            </a:pPr>
            <a:r>
              <a:rPr lang="en-US" sz="1600" dirty="0"/>
              <a:t>Tree depth</a:t>
            </a:r>
          </a:p>
          <a:p>
            <a:pPr lvl="1">
              <a:buFont typeface="Wingdings" panose="05000000000000000000" pitchFamily="2" charset="2"/>
              <a:buChar char="ü"/>
            </a:pPr>
            <a:r>
              <a:rPr lang="en-US" sz="1600" dirty="0"/>
              <a:t>Minimum improvement in loss</a:t>
            </a:r>
          </a:p>
          <a:p>
            <a:pPr lvl="1">
              <a:buFont typeface="Wingdings" panose="05000000000000000000" pitchFamily="2" charset="2"/>
              <a:buChar char="ü"/>
            </a:pPr>
            <a:r>
              <a:rPr lang="en-US" sz="1600" dirty="0"/>
              <a:t>Number of observations per split</a:t>
            </a:r>
          </a:p>
        </p:txBody>
      </p:sp>
    </p:spTree>
    <p:extLst>
      <p:ext uri="{BB962C8B-B14F-4D97-AF65-F5344CB8AC3E}">
        <p14:creationId xmlns:p14="http://schemas.microsoft.com/office/powerpoint/2010/main" val="57174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239996"/>
            <a:ext cx="10515600" cy="895785"/>
          </a:xfrm>
        </p:spPr>
        <p:txBody>
          <a:bodyPr/>
          <a:lstStyle/>
          <a:p>
            <a:r>
              <a:rPr lang="en-US" dirty="0"/>
              <a:t>Voting ensemble</a:t>
            </a:r>
          </a:p>
        </p:txBody>
      </p:sp>
      <p:sp>
        <p:nvSpPr>
          <p:cNvPr id="3" name="Content Placeholder 2"/>
          <p:cNvSpPr>
            <a:spLocks noGrp="1"/>
          </p:cNvSpPr>
          <p:nvPr>
            <p:ph idx="1"/>
          </p:nvPr>
        </p:nvSpPr>
        <p:spPr>
          <a:xfrm>
            <a:off x="376188" y="1135781"/>
            <a:ext cx="11357008" cy="5255394"/>
          </a:xfrm>
        </p:spPr>
        <p:txBody>
          <a:bodyPr>
            <a:normAutofit fontScale="77500" lnSpcReduction="20000"/>
          </a:bodyPr>
          <a:lstStyle/>
          <a:p>
            <a:r>
              <a:rPr lang="en-US" dirty="0"/>
              <a:t>A voting ensemble (or a “majority voting ensemble“) is an ensemble machine learning model that combines the predictions from multiple other models.</a:t>
            </a:r>
          </a:p>
          <a:p>
            <a:r>
              <a:rPr lang="en-US" dirty="0"/>
              <a:t>It is a technique that may be used to improve model performance, ideally achieving better performance than any single model used in the ensemble.</a:t>
            </a:r>
          </a:p>
          <a:p>
            <a:r>
              <a:rPr lang="en-US" dirty="0"/>
              <a:t>A voting ensemble works by combining the predictions from multiple models. It can be used for classification or regression. In the case of regression, this involves calculating the average of the predictions from the models. In the case of classification, the predictions for each label are summed and the label with the majority vote is predicted.</a:t>
            </a:r>
          </a:p>
          <a:p>
            <a:r>
              <a:rPr lang="en-US" dirty="0"/>
              <a:t>Regression Voting Ensemble: Predictions are the average of contributing models.</a:t>
            </a:r>
          </a:p>
          <a:p>
            <a:r>
              <a:rPr lang="en-US" dirty="0"/>
              <a:t>Classification Voting Ensemble: Predictions are the majority vote of contributing models.</a:t>
            </a:r>
          </a:p>
          <a:p>
            <a:r>
              <a:rPr lang="en-US" dirty="0"/>
              <a:t>There are two approaches to the majority vote prediction for classification; they are hard voting and soft voting.</a:t>
            </a:r>
          </a:p>
          <a:p>
            <a:r>
              <a:rPr lang="en-US" dirty="0"/>
              <a:t>Hard voting involves summing the predictions for each class label and predicting the class label with the most votes. Soft voting involves summing the predicted probabilities (or probability-like scores) for each class label and predicting the class label with the largest probability.</a:t>
            </a:r>
          </a:p>
          <a:p>
            <a:r>
              <a:rPr lang="en-US" dirty="0"/>
              <a:t>Hard Voting: Predict the class with the largest sum of votes from models</a:t>
            </a:r>
          </a:p>
          <a:p>
            <a:r>
              <a:rPr lang="en-US" dirty="0"/>
              <a:t>Soft Voting: Predict the class with the largest summed probability from models.</a:t>
            </a:r>
          </a:p>
          <a:p>
            <a:pPr marL="0" indent="0">
              <a:buNone/>
            </a:pPr>
            <a:endParaRPr lang="en-US" dirty="0"/>
          </a:p>
        </p:txBody>
      </p:sp>
    </p:spTree>
    <p:extLst>
      <p:ext uri="{BB962C8B-B14F-4D97-AF65-F5344CB8AC3E}">
        <p14:creationId xmlns:p14="http://schemas.microsoft.com/office/powerpoint/2010/main" val="424491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211121"/>
            <a:ext cx="10515600" cy="751405"/>
          </a:xfrm>
        </p:spPr>
        <p:txBody>
          <a:bodyPr/>
          <a:lstStyle/>
          <a:p>
            <a:r>
              <a:rPr lang="en-US" dirty="0"/>
              <a:t>Voting ensemble (Contd.)</a:t>
            </a:r>
          </a:p>
        </p:txBody>
      </p:sp>
      <p:sp>
        <p:nvSpPr>
          <p:cNvPr id="3" name="Content Placeholder 2"/>
          <p:cNvSpPr>
            <a:spLocks noGrp="1"/>
          </p:cNvSpPr>
          <p:nvPr>
            <p:ph idx="1"/>
          </p:nvPr>
        </p:nvSpPr>
        <p:spPr>
          <a:xfrm>
            <a:off x="366562" y="1055604"/>
            <a:ext cx="10515600" cy="4351338"/>
          </a:xfrm>
        </p:spPr>
        <p:txBody>
          <a:bodyPr/>
          <a:lstStyle/>
          <a:p>
            <a:r>
              <a:rPr lang="en-US" dirty="0"/>
              <a:t>A voting ensemble may be considered a meta-model, a model of models.</a:t>
            </a:r>
          </a:p>
          <a:p>
            <a:r>
              <a:rPr lang="en-US" dirty="0"/>
              <a:t>As a meta-model, it could be used with any collection of existing trained machine learning models and the existing models do not need to be aware that they are being used in the ensemble. This means you could explore using a voting ensemble on any set or subset of fit models for your predictive modeling task.</a:t>
            </a:r>
          </a:p>
          <a:p>
            <a:r>
              <a:rPr lang="en-US" dirty="0"/>
              <a:t>A voting ensemble is appropriate when you have two or more models that perform well on a predictive modeling task. The models used in the ensemble must mostly agree with their predictions.</a:t>
            </a:r>
          </a:p>
        </p:txBody>
      </p:sp>
    </p:spTree>
    <p:extLst>
      <p:ext uri="{BB962C8B-B14F-4D97-AF65-F5344CB8AC3E}">
        <p14:creationId xmlns:p14="http://schemas.microsoft.com/office/powerpoint/2010/main" val="420695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86" y="259248"/>
            <a:ext cx="10515600" cy="770656"/>
          </a:xfrm>
        </p:spPr>
        <p:txBody>
          <a:bodyPr/>
          <a:lstStyle/>
          <a:p>
            <a:r>
              <a:rPr lang="en-US" dirty="0"/>
              <a:t>Boosting</a:t>
            </a:r>
          </a:p>
        </p:txBody>
      </p:sp>
      <p:pic>
        <p:nvPicPr>
          <p:cNvPr id="5" name="Picture 4"/>
          <p:cNvPicPr>
            <a:picLocks noChangeAspect="1"/>
          </p:cNvPicPr>
          <p:nvPr/>
        </p:nvPicPr>
        <p:blipFill>
          <a:blip r:embed="rId2"/>
          <a:stretch>
            <a:fillRect/>
          </a:stretch>
        </p:blipFill>
        <p:spPr>
          <a:xfrm>
            <a:off x="299186" y="1029904"/>
            <a:ext cx="11688161" cy="5462337"/>
          </a:xfrm>
          <a:prstGeom prst="rect">
            <a:avLst/>
          </a:prstGeom>
        </p:spPr>
      </p:pic>
    </p:spTree>
    <p:extLst>
      <p:ext uri="{BB962C8B-B14F-4D97-AF65-F5344CB8AC3E}">
        <p14:creationId xmlns:p14="http://schemas.microsoft.com/office/powerpoint/2010/main" val="383180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9" y="249623"/>
            <a:ext cx="10515600" cy="799532"/>
          </a:xfrm>
        </p:spPr>
        <p:txBody>
          <a:bodyPr/>
          <a:lstStyle/>
          <a:p>
            <a:r>
              <a:rPr lang="en-US" dirty="0"/>
              <a:t>Use voting ensembles when</a:t>
            </a:r>
          </a:p>
        </p:txBody>
      </p:sp>
      <p:sp>
        <p:nvSpPr>
          <p:cNvPr id="3" name="Content Placeholder 2"/>
          <p:cNvSpPr>
            <a:spLocks noGrp="1"/>
          </p:cNvSpPr>
          <p:nvPr>
            <p:ph idx="1"/>
          </p:nvPr>
        </p:nvSpPr>
        <p:spPr>
          <a:xfrm>
            <a:off x="347311" y="1199983"/>
            <a:ext cx="11482138" cy="5316320"/>
          </a:xfrm>
        </p:spPr>
        <p:txBody>
          <a:bodyPr>
            <a:normAutofit fontScale="77500" lnSpcReduction="20000"/>
          </a:bodyPr>
          <a:lstStyle/>
          <a:p>
            <a:r>
              <a:rPr lang="en-US" dirty="0"/>
              <a:t>All models in the ensemble have generally the same good performance.</a:t>
            </a:r>
          </a:p>
          <a:p>
            <a:r>
              <a:rPr lang="en-US" dirty="0"/>
              <a:t>All models in the ensemble mostly already agree.</a:t>
            </a:r>
          </a:p>
          <a:p>
            <a:r>
              <a:rPr lang="en-US" dirty="0"/>
              <a:t>Hard voting is appropriate when the models used in the voting ensemble predict crisp class labels. Soft voting is appropriate when the models used in the voting ensemble predict the probability of class membership. Soft voting can be used for models that do not natively predict a class membership probability, although may require calibration of their probability-like scores prior to being used in the ensemble (e.g. support vector machine, k-nearest neighbors, and decision trees).</a:t>
            </a:r>
          </a:p>
          <a:p>
            <a:r>
              <a:rPr lang="en-US" dirty="0"/>
              <a:t>Hard voting is for models that predict class labels.</a:t>
            </a:r>
          </a:p>
          <a:p>
            <a:r>
              <a:rPr lang="en-US" dirty="0"/>
              <a:t>Soft voting is for models that predict class membership probabilities.</a:t>
            </a:r>
          </a:p>
          <a:p>
            <a:r>
              <a:rPr lang="en-US" dirty="0"/>
              <a:t>The voting ensemble is not guaranteed to provide better performance than any single model used in the ensemble. If any given model used in the ensemble performs better than the voting ensemble, that model should probably be used instead of the voting ensemble.</a:t>
            </a:r>
          </a:p>
          <a:p>
            <a:r>
              <a:rPr lang="en-US" dirty="0"/>
              <a:t>This is not always the case. A voting ensemble can offer lower variance in the predictions made over individual models. This can be seen in a lower variance in prediction error for regression tasks. This can also be seen in a lower variance in accuracy for classification tasks. This lower variance may result in a lower mean performance of the ensemble, which might be desirable given the higher stability or confidence of the model.</a:t>
            </a:r>
          </a:p>
        </p:txBody>
      </p:sp>
    </p:spTree>
    <p:extLst>
      <p:ext uri="{BB962C8B-B14F-4D97-AF65-F5344CB8AC3E}">
        <p14:creationId xmlns:p14="http://schemas.microsoft.com/office/powerpoint/2010/main" val="203032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59" y="230371"/>
            <a:ext cx="10515600" cy="789907"/>
          </a:xfrm>
        </p:spPr>
        <p:txBody>
          <a:bodyPr/>
          <a:lstStyle/>
          <a:p>
            <a:r>
              <a:rPr lang="en-US" dirty="0"/>
              <a:t>Use a voting ensemble if</a:t>
            </a:r>
          </a:p>
        </p:txBody>
      </p:sp>
      <p:sp>
        <p:nvSpPr>
          <p:cNvPr id="3" name="Content Placeholder 2"/>
          <p:cNvSpPr>
            <a:spLocks noGrp="1"/>
          </p:cNvSpPr>
          <p:nvPr>
            <p:ph idx="1"/>
          </p:nvPr>
        </p:nvSpPr>
        <p:spPr>
          <a:xfrm>
            <a:off x="318435" y="1132606"/>
            <a:ext cx="11222255" cy="5402948"/>
          </a:xfrm>
        </p:spPr>
        <p:txBody>
          <a:bodyPr/>
          <a:lstStyle/>
          <a:p>
            <a:r>
              <a:rPr lang="en-US" dirty="0"/>
              <a:t>It results in better performance than any model used in the ensemble.</a:t>
            </a:r>
          </a:p>
          <a:p>
            <a:r>
              <a:rPr lang="en-US" dirty="0"/>
              <a:t>It results in a lower variance than any model used in the ensemble.</a:t>
            </a:r>
          </a:p>
          <a:p>
            <a:r>
              <a:rPr lang="en-US" dirty="0"/>
              <a:t>A voting ensemble is particularly useful for machine learning models that use a stochastic learning algorithm and result in a different final model each time it is trained on the same dataset. One example is neural networks that are fit using stochastic gradient descent.</a:t>
            </a:r>
          </a:p>
          <a:p>
            <a:r>
              <a:rPr lang="en-US" dirty="0"/>
              <a:t>Another particularly useful case for voting ensembles is when combining multiple fits of the same machine learning algorithm with slightly different </a:t>
            </a:r>
            <a:r>
              <a:rPr lang="en-US" dirty="0" err="1"/>
              <a:t>hyperparameters</a:t>
            </a:r>
            <a:r>
              <a:rPr lang="en-US" dirty="0"/>
              <a:t>.</a:t>
            </a:r>
          </a:p>
        </p:txBody>
      </p:sp>
    </p:spTree>
    <p:extLst>
      <p:ext uri="{BB962C8B-B14F-4D97-AF65-F5344CB8AC3E}">
        <p14:creationId xmlns:p14="http://schemas.microsoft.com/office/powerpoint/2010/main" val="78898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239998"/>
            <a:ext cx="10515600" cy="818782"/>
          </a:xfrm>
        </p:spPr>
        <p:txBody>
          <a:bodyPr/>
          <a:lstStyle/>
          <a:p>
            <a:r>
              <a:rPr lang="en-US" dirty="0"/>
              <a:t>Voting ensembles are most effective when</a:t>
            </a:r>
          </a:p>
        </p:txBody>
      </p:sp>
      <p:sp>
        <p:nvSpPr>
          <p:cNvPr id="3" name="Content Placeholder 2"/>
          <p:cNvSpPr>
            <a:spLocks noGrp="1"/>
          </p:cNvSpPr>
          <p:nvPr>
            <p:ph idx="1"/>
          </p:nvPr>
        </p:nvSpPr>
        <p:spPr>
          <a:xfrm>
            <a:off x="376187" y="1209608"/>
            <a:ext cx="11126002" cy="5191192"/>
          </a:xfrm>
        </p:spPr>
        <p:txBody>
          <a:bodyPr>
            <a:normAutofit fontScale="92500" lnSpcReduction="10000"/>
          </a:bodyPr>
          <a:lstStyle/>
          <a:p>
            <a:r>
              <a:rPr lang="en-US" dirty="0"/>
              <a:t>Combining multiple fits of a model trained using stochastic learning algorithms.</a:t>
            </a:r>
          </a:p>
          <a:p>
            <a:r>
              <a:rPr lang="en-US" dirty="0"/>
              <a:t>Combining multiple fits of a model with different </a:t>
            </a:r>
            <a:r>
              <a:rPr lang="en-US" dirty="0" err="1"/>
              <a:t>hyperparameters</a:t>
            </a:r>
            <a:r>
              <a:rPr lang="en-US" dirty="0"/>
              <a:t>.</a:t>
            </a:r>
          </a:p>
          <a:p>
            <a:r>
              <a:rPr lang="en-US" dirty="0"/>
              <a:t>A limitation of the voting ensemble is that it treats all models the same, meaning all models contribute equally to the prediction. This is a problem if some models are good in some situations and poor in others.</a:t>
            </a:r>
          </a:p>
          <a:p>
            <a:r>
              <a:rPr lang="en-US" dirty="0"/>
              <a:t>An extension to the voting ensemble to address this problem is to use a weighted average or weighted voting of the contributing models. This is sometimes called blending. A further extension is to use a machine learning model to learn when and how much to trust each model when making predictions. This is referred to as stacked generalization, or stacking for short.</a:t>
            </a:r>
          </a:p>
          <a:p>
            <a:r>
              <a:rPr lang="en-US" dirty="0"/>
              <a:t>Extensions to voting ensembles:</a:t>
            </a:r>
          </a:p>
          <a:p>
            <a:pPr lvl="1">
              <a:buFont typeface="Wingdings" panose="05000000000000000000" pitchFamily="2" charset="2"/>
              <a:buChar char="ü"/>
            </a:pPr>
            <a:r>
              <a:rPr lang="en-US" dirty="0"/>
              <a:t>Weighted Average Ensemble (blending).</a:t>
            </a:r>
          </a:p>
          <a:p>
            <a:pPr lvl="1">
              <a:buFont typeface="Wingdings" panose="05000000000000000000" pitchFamily="2" charset="2"/>
              <a:buChar char="ü"/>
            </a:pPr>
            <a:r>
              <a:rPr lang="en-US" dirty="0"/>
              <a:t>Stacked Generalization (stacking).</a:t>
            </a:r>
          </a:p>
        </p:txBody>
      </p:sp>
    </p:spTree>
    <p:extLst>
      <p:ext uri="{BB962C8B-B14F-4D97-AF65-F5344CB8AC3E}">
        <p14:creationId xmlns:p14="http://schemas.microsoft.com/office/powerpoint/2010/main" val="54563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46" y="242462"/>
            <a:ext cx="10515600" cy="716544"/>
          </a:xfrm>
        </p:spPr>
        <p:txBody>
          <a:bodyPr/>
          <a:lstStyle/>
          <a:p>
            <a:r>
              <a:rPr lang="en-US" dirty="0"/>
              <a:t>Example Voting </a:t>
            </a:r>
            <a:r>
              <a:rPr lang="en-US" dirty="0" err="1"/>
              <a:t>Emsemble</a:t>
            </a:r>
            <a:r>
              <a:rPr lang="en-US" dirty="0"/>
              <a:t> using Python</a:t>
            </a:r>
          </a:p>
        </p:txBody>
      </p:sp>
      <p:sp>
        <p:nvSpPr>
          <p:cNvPr id="3" name="Content Placeholder 2"/>
          <p:cNvSpPr>
            <a:spLocks noGrp="1"/>
          </p:cNvSpPr>
          <p:nvPr>
            <p:ph idx="1"/>
          </p:nvPr>
        </p:nvSpPr>
        <p:spPr>
          <a:xfrm>
            <a:off x="347546" y="1253331"/>
            <a:ext cx="11394688" cy="4351338"/>
          </a:xfrm>
        </p:spPr>
        <p:txBody>
          <a:bodyPr/>
          <a:lstStyle/>
          <a:p>
            <a:r>
              <a:rPr lang="en-US" dirty="0"/>
              <a:t>Refer </a:t>
            </a:r>
            <a:r>
              <a:rPr lang="en-US" dirty="0" err="1"/>
              <a:t>VotingEnsemble</a:t>
            </a:r>
            <a:r>
              <a:rPr lang="en-US" dirty="0"/>
              <a:t> </a:t>
            </a:r>
            <a:r>
              <a:rPr lang="en-US" dirty="0" err="1"/>
              <a:t>ApplesOranges</a:t>
            </a:r>
            <a:r>
              <a:rPr lang="en-US" dirty="0"/>
              <a:t> file to get an idea of how Voting Ensemble  is done for </a:t>
            </a:r>
            <a:r>
              <a:rPr lang="en-US" dirty="0" err="1"/>
              <a:t>apples_and_oranges</a:t>
            </a:r>
            <a:r>
              <a:rPr lang="en-US" dirty="0"/>
              <a:t> data</a:t>
            </a:r>
          </a:p>
          <a:p>
            <a:endParaRPr lang="en-US" dirty="0"/>
          </a:p>
        </p:txBody>
      </p:sp>
    </p:spTree>
    <p:extLst>
      <p:ext uri="{BB962C8B-B14F-4D97-AF65-F5344CB8AC3E}">
        <p14:creationId xmlns:p14="http://schemas.microsoft.com/office/powerpoint/2010/main" val="240952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53" y="254669"/>
            <a:ext cx="10515600" cy="626277"/>
          </a:xfrm>
        </p:spPr>
        <p:txBody>
          <a:bodyPr>
            <a:normAutofit fontScale="90000"/>
          </a:bodyPr>
          <a:lstStyle/>
          <a:p>
            <a:r>
              <a:rPr lang="en-US" dirty="0"/>
              <a:t>Exercise 3</a:t>
            </a:r>
          </a:p>
        </p:txBody>
      </p:sp>
      <p:sp>
        <p:nvSpPr>
          <p:cNvPr id="3" name="Content Placeholder 2"/>
          <p:cNvSpPr>
            <a:spLocks noGrp="1"/>
          </p:cNvSpPr>
          <p:nvPr>
            <p:ph idx="1"/>
          </p:nvPr>
        </p:nvSpPr>
        <p:spPr>
          <a:xfrm>
            <a:off x="325244" y="1199348"/>
            <a:ext cx="11327780" cy="4351338"/>
          </a:xfrm>
        </p:spPr>
        <p:txBody>
          <a:bodyPr/>
          <a:lstStyle/>
          <a:p>
            <a:r>
              <a:rPr lang="en-US" dirty="0"/>
              <a:t>Apply Voting Ensemble for </a:t>
            </a:r>
            <a:r>
              <a:rPr lang="en-US" dirty="0" err="1"/>
              <a:t>Social_Network_Ads</a:t>
            </a:r>
            <a:r>
              <a:rPr lang="en-US" dirty="0"/>
              <a:t> data</a:t>
            </a:r>
          </a:p>
        </p:txBody>
      </p:sp>
    </p:spTree>
    <p:extLst>
      <p:ext uri="{BB962C8B-B14F-4D97-AF65-F5344CB8AC3E}">
        <p14:creationId xmlns:p14="http://schemas.microsoft.com/office/powerpoint/2010/main" val="17384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83" y="162995"/>
            <a:ext cx="10515600" cy="799532"/>
          </a:xfrm>
        </p:spPr>
        <p:txBody>
          <a:bodyPr/>
          <a:lstStyle/>
          <a:p>
            <a:r>
              <a:rPr lang="en-US" dirty="0"/>
              <a:t>Boosting Algorithm Example</a:t>
            </a:r>
          </a:p>
        </p:txBody>
      </p:sp>
      <p:sp>
        <p:nvSpPr>
          <p:cNvPr id="3" name="Content Placeholder 2"/>
          <p:cNvSpPr>
            <a:spLocks noGrp="1"/>
          </p:cNvSpPr>
          <p:nvPr>
            <p:ph idx="1"/>
          </p:nvPr>
        </p:nvSpPr>
        <p:spPr>
          <a:xfrm>
            <a:off x="279935" y="962527"/>
            <a:ext cx="11520638" cy="5630778"/>
          </a:xfrm>
        </p:spPr>
        <p:txBody>
          <a:bodyPr>
            <a:normAutofit fontScale="85000" lnSpcReduction="20000"/>
          </a:bodyPr>
          <a:lstStyle/>
          <a:p>
            <a:r>
              <a:rPr lang="en-US" dirty="0"/>
              <a:t>Let’s understand this with an example of the email, which recognize whether the email, is a spam or not? It can be recognized it by the following conditions:</a:t>
            </a:r>
          </a:p>
          <a:p>
            <a:r>
              <a:rPr lang="en-US" dirty="0"/>
              <a:t>Spam:</a:t>
            </a:r>
          </a:p>
          <a:p>
            <a:pPr lvl="1">
              <a:buFont typeface="Wingdings" panose="05000000000000000000" pitchFamily="2" charset="2"/>
              <a:buChar char="ü"/>
            </a:pPr>
            <a:r>
              <a:rPr lang="en-US" dirty="0"/>
              <a:t>If an email contains lots of source like that means it is spam.</a:t>
            </a:r>
          </a:p>
          <a:p>
            <a:pPr lvl="1">
              <a:buFont typeface="Wingdings" panose="05000000000000000000" pitchFamily="2" charset="2"/>
              <a:buChar char="ü"/>
            </a:pPr>
            <a:r>
              <a:rPr lang="en-US" dirty="0"/>
              <a:t>If an email contains only one file image, then it is spam.</a:t>
            </a:r>
          </a:p>
          <a:p>
            <a:pPr lvl="1">
              <a:buFont typeface="Wingdings" panose="05000000000000000000" pitchFamily="2" charset="2"/>
              <a:buChar char="ü"/>
            </a:pPr>
            <a:r>
              <a:rPr lang="en-US" dirty="0"/>
              <a:t>If an email contains the message of “You Own a lottery of $</a:t>
            </a:r>
            <a:r>
              <a:rPr lang="en-US" dirty="0" err="1"/>
              <a:t>xxxxx</a:t>
            </a:r>
            <a:r>
              <a:rPr lang="en-US" dirty="0"/>
              <a:t>”, that means it is spam.</a:t>
            </a:r>
          </a:p>
          <a:p>
            <a:r>
              <a:rPr lang="en-US" dirty="0"/>
              <a:t>Not Spam:</a:t>
            </a:r>
          </a:p>
          <a:p>
            <a:pPr lvl="1">
              <a:buFont typeface="Wingdings" panose="05000000000000000000" pitchFamily="2" charset="2"/>
              <a:buChar char="ü"/>
            </a:pPr>
            <a:r>
              <a:rPr lang="en-US" dirty="0"/>
              <a:t>If an email contains some known source, then it is not spam.</a:t>
            </a:r>
          </a:p>
          <a:p>
            <a:pPr lvl="1">
              <a:buFont typeface="Wingdings" panose="05000000000000000000" pitchFamily="2" charset="2"/>
              <a:buChar char="ü"/>
            </a:pPr>
            <a:r>
              <a:rPr lang="en-US" dirty="0"/>
              <a:t>If it contains the official domain like educba.com, etc., that means it is not spam.</a:t>
            </a:r>
          </a:p>
          <a:p>
            <a:r>
              <a:rPr lang="en-US" dirty="0"/>
              <a:t>The above-mentioned rules are not that powerful to recognize the spam or not; hence these rules are called as weak learners.</a:t>
            </a:r>
          </a:p>
          <a:p>
            <a:r>
              <a:rPr lang="en-US" dirty="0"/>
              <a:t>To convert weak learner to strong learner, combine the prediction of the weak learner using the following methods.</a:t>
            </a:r>
          </a:p>
          <a:p>
            <a:pPr lvl="1">
              <a:buFont typeface="Wingdings" panose="05000000000000000000" pitchFamily="2" charset="2"/>
              <a:buChar char="ü"/>
            </a:pPr>
            <a:r>
              <a:rPr lang="en-US" dirty="0"/>
              <a:t>Using weighted average.</a:t>
            </a:r>
          </a:p>
          <a:p>
            <a:pPr lvl="1">
              <a:buFont typeface="Wingdings" panose="05000000000000000000" pitchFamily="2" charset="2"/>
              <a:buChar char="ü"/>
            </a:pPr>
            <a:r>
              <a:rPr lang="en-US" dirty="0"/>
              <a:t>Consider prediction has a higher vote.</a:t>
            </a:r>
          </a:p>
          <a:p>
            <a:r>
              <a:rPr lang="en-US" dirty="0"/>
              <a:t>Consider the above 5 rules; there are 3 votes for spam and 2 votes for not spam. As there is high vote for spam, we consider it as spam.</a:t>
            </a:r>
          </a:p>
        </p:txBody>
      </p:sp>
    </p:spTree>
    <p:extLst>
      <p:ext uri="{BB962C8B-B14F-4D97-AF65-F5344CB8AC3E}">
        <p14:creationId xmlns:p14="http://schemas.microsoft.com/office/powerpoint/2010/main" val="304819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34" y="249622"/>
            <a:ext cx="10515600" cy="866909"/>
          </a:xfrm>
        </p:spPr>
        <p:txBody>
          <a:bodyPr/>
          <a:lstStyle/>
          <a:p>
            <a:r>
              <a:rPr lang="en-US" dirty="0"/>
              <a:t>How Boosting algorithm works</a:t>
            </a:r>
          </a:p>
        </p:txBody>
      </p:sp>
      <p:sp>
        <p:nvSpPr>
          <p:cNvPr id="3" name="Content Placeholder 2"/>
          <p:cNvSpPr>
            <a:spLocks noGrp="1"/>
          </p:cNvSpPr>
          <p:nvPr>
            <p:ph idx="1"/>
          </p:nvPr>
        </p:nvSpPr>
        <p:spPr>
          <a:xfrm>
            <a:off x="241434" y="1276985"/>
            <a:ext cx="10515600" cy="4351338"/>
          </a:xfrm>
        </p:spPr>
        <p:txBody>
          <a:bodyPr/>
          <a:lstStyle/>
          <a:p>
            <a:r>
              <a:rPr lang="en-US" dirty="0"/>
              <a:t>To choose the right distributions follow the steps as specified:</a:t>
            </a:r>
          </a:p>
          <a:p>
            <a:r>
              <a:rPr lang="en-US" dirty="0"/>
              <a:t>Step 1: The base Learning algorithm combines each distribution and applies equal weight to each distribution.</a:t>
            </a:r>
          </a:p>
          <a:p>
            <a:r>
              <a:rPr lang="en-US" dirty="0"/>
              <a:t>Step 2: If any prediction occurs during the first base learning algorithm, then we pay high attention to that prediction error.</a:t>
            </a:r>
          </a:p>
          <a:p>
            <a:r>
              <a:rPr lang="en-US" dirty="0"/>
              <a:t>Step 3: Repeat step 2 until the limit of the Base Learning algorithm has been reached or high accuracy.</a:t>
            </a:r>
          </a:p>
          <a:p>
            <a:r>
              <a:rPr lang="en-US" dirty="0"/>
              <a:t>Step 4: Combines the entire weak learner to create one strong prediction rule.</a:t>
            </a:r>
          </a:p>
        </p:txBody>
      </p:sp>
    </p:spTree>
    <p:extLst>
      <p:ext uri="{BB962C8B-B14F-4D97-AF65-F5344CB8AC3E}">
        <p14:creationId xmlns:p14="http://schemas.microsoft.com/office/powerpoint/2010/main" val="163275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249622"/>
            <a:ext cx="10515600" cy="838033"/>
          </a:xfrm>
        </p:spPr>
        <p:txBody>
          <a:bodyPr/>
          <a:lstStyle/>
          <a:p>
            <a:r>
              <a:rPr lang="en-US" dirty="0"/>
              <a:t>TYPES OF BOOSTING ALGORITHM</a:t>
            </a:r>
          </a:p>
        </p:txBody>
      </p:sp>
      <p:sp>
        <p:nvSpPr>
          <p:cNvPr id="3" name="Content Placeholder 2"/>
          <p:cNvSpPr>
            <a:spLocks noGrp="1"/>
          </p:cNvSpPr>
          <p:nvPr>
            <p:ph idx="1"/>
          </p:nvPr>
        </p:nvSpPr>
        <p:spPr>
          <a:xfrm>
            <a:off x="376187" y="1238484"/>
            <a:ext cx="10515600" cy="4351338"/>
          </a:xfrm>
        </p:spPr>
        <p:txBody>
          <a:bodyPr/>
          <a:lstStyle/>
          <a:p>
            <a:pPr marL="0" indent="0">
              <a:buNone/>
            </a:pPr>
            <a:r>
              <a:rPr lang="en-US" dirty="0"/>
              <a:t>1. </a:t>
            </a:r>
            <a:r>
              <a:rPr lang="en-US" dirty="0" err="1"/>
              <a:t>AdaBoost</a:t>
            </a:r>
            <a:r>
              <a:rPr lang="en-US" dirty="0"/>
              <a:t> (Adaptive Boosting) algorithm</a:t>
            </a:r>
          </a:p>
          <a:p>
            <a:pPr marL="0" indent="0">
              <a:buNone/>
            </a:pPr>
            <a:r>
              <a:rPr lang="en-US" dirty="0"/>
              <a:t>2. Gradient Boosting algorithm</a:t>
            </a:r>
          </a:p>
          <a:p>
            <a:pPr marL="0" indent="0">
              <a:buNone/>
            </a:pPr>
            <a:r>
              <a:rPr lang="en-US" dirty="0"/>
              <a:t>3. XG Boost algorithm</a:t>
            </a:r>
          </a:p>
          <a:p>
            <a:pPr marL="0" indent="0">
              <a:buNone/>
            </a:pPr>
            <a:r>
              <a:rPr lang="en-US" dirty="0"/>
              <a:t>4. Voting Ensemble</a:t>
            </a:r>
          </a:p>
        </p:txBody>
      </p:sp>
    </p:spTree>
    <p:extLst>
      <p:ext uri="{BB962C8B-B14F-4D97-AF65-F5344CB8AC3E}">
        <p14:creationId xmlns:p14="http://schemas.microsoft.com/office/powerpoint/2010/main" val="271769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75" y="259248"/>
            <a:ext cx="10515600" cy="847658"/>
          </a:xfrm>
        </p:spPr>
        <p:txBody>
          <a:bodyPr/>
          <a:lstStyle/>
          <a:p>
            <a:r>
              <a:rPr lang="en-US" dirty="0" err="1"/>
              <a:t>AdaBoost</a:t>
            </a:r>
            <a:endParaRPr lang="en-US" dirty="0"/>
          </a:p>
        </p:txBody>
      </p:sp>
      <p:sp>
        <p:nvSpPr>
          <p:cNvPr id="3" name="Content Placeholder 2"/>
          <p:cNvSpPr>
            <a:spLocks noGrp="1"/>
          </p:cNvSpPr>
          <p:nvPr>
            <p:ph idx="1"/>
          </p:nvPr>
        </p:nvSpPr>
        <p:spPr>
          <a:xfrm>
            <a:off x="258102" y="1106905"/>
            <a:ext cx="11539888" cy="5193533"/>
          </a:xfrm>
        </p:spPr>
        <p:txBody>
          <a:bodyPr>
            <a:normAutofit lnSpcReduction="10000"/>
          </a:bodyPr>
          <a:lstStyle/>
          <a:p>
            <a:r>
              <a:rPr lang="en-US" sz="3200" dirty="0" err="1"/>
              <a:t>AdaBoost</a:t>
            </a:r>
            <a:r>
              <a:rPr lang="en-US" sz="3200" dirty="0"/>
              <a:t> or Adaptive Boosting is an instance-based supervised learning technique, which means that instead of creating a separate ML model for each new observation, </a:t>
            </a:r>
            <a:r>
              <a:rPr lang="en-US" sz="3200" dirty="0" err="1"/>
              <a:t>AdaBoost</a:t>
            </a:r>
            <a:r>
              <a:rPr lang="en-US" sz="3200" dirty="0"/>
              <a:t> creates multiple base models during training and uses them to make predictions about new observations.</a:t>
            </a:r>
          </a:p>
          <a:p>
            <a:r>
              <a:rPr lang="en-US" sz="3200" dirty="0"/>
              <a:t>This algorithm was designed for classification problems but has been extended to regression problems as well. </a:t>
            </a:r>
          </a:p>
          <a:p>
            <a:r>
              <a:rPr lang="en-US" sz="3200" dirty="0"/>
              <a:t>Here, we are going to focus on the classification side of the technique.</a:t>
            </a:r>
          </a:p>
          <a:p>
            <a:r>
              <a:rPr lang="en-US" sz="3200" dirty="0"/>
              <a:t>AdaBoost improves the generalization capabilities of the multiple models it combines and simplifies their maintenance.</a:t>
            </a:r>
          </a:p>
        </p:txBody>
      </p:sp>
    </p:spTree>
    <p:extLst>
      <p:ext uri="{BB962C8B-B14F-4D97-AF65-F5344CB8AC3E}">
        <p14:creationId xmlns:p14="http://schemas.microsoft.com/office/powerpoint/2010/main" val="87515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080" y="264695"/>
            <a:ext cx="10515600" cy="660856"/>
          </a:xfrm>
        </p:spPr>
        <p:txBody>
          <a:bodyPr>
            <a:normAutofit fontScale="90000"/>
          </a:bodyPr>
          <a:lstStyle/>
          <a:p>
            <a:r>
              <a:rPr lang="en-US" dirty="0"/>
              <a:t>How </a:t>
            </a:r>
            <a:r>
              <a:rPr lang="en-US" dirty="0" err="1"/>
              <a:t>AdaBoost</a:t>
            </a:r>
            <a:r>
              <a:rPr lang="en-US" dirty="0"/>
              <a:t> Works?</a:t>
            </a:r>
          </a:p>
        </p:txBody>
      </p:sp>
      <p:sp>
        <p:nvSpPr>
          <p:cNvPr id="3" name="Content Placeholder 2"/>
          <p:cNvSpPr>
            <a:spLocks noGrp="1"/>
          </p:cNvSpPr>
          <p:nvPr>
            <p:ph idx="1"/>
          </p:nvPr>
        </p:nvSpPr>
        <p:spPr>
          <a:xfrm>
            <a:off x="216080" y="1119342"/>
            <a:ext cx="7012493" cy="5618341"/>
          </a:xfrm>
        </p:spPr>
        <p:txBody>
          <a:bodyPr>
            <a:normAutofit fontScale="85000" lnSpcReduction="20000"/>
          </a:bodyPr>
          <a:lstStyle/>
          <a:p>
            <a:pPr marL="0" indent="0">
              <a:buNone/>
            </a:pPr>
            <a:r>
              <a:rPr lang="en-US" dirty="0"/>
              <a:t>It works in the following steps:</a:t>
            </a:r>
          </a:p>
          <a:p>
            <a:r>
              <a:rPr lang="en-US" dirty="0"/>
              <a:t>Initially, </a:t>
            </a:r>
            <a:r>
              <a:rPr lang="en-US" dirty="0" err="1"/>
              <a:t>Adaboost</a:t>
            </a:r>
            <a:r>
              <a:rPr lang="en-US" dirty="0"/>
              <a:t> selects a training subset randomly.</a:t>
            </a:r>
          </a:p>
          <a:p>
            <a:r>
              <a:rPr lang="en-US" dirty="0"/>
              <a:t>It iteratively trains the </a:t>
            </a:r>
            <a:r>
              <a:rPr lang="en-US" dirty="0" err="1"/>
              <a:t>AdaBoost</a:t>
            </a:r>
            <a:r>
              <a:rPr lang="en-US" dirty="0"/>
              <a:t> machine learning model by selecting the training set based on the accurate prediction of the last training.</a:t>
            </a:r>
          </a:p>
          <a:p>
            <a:r>
              <a:rPr lang="en-US" dirty="0"/>
              <a:t>It assigns the higher weight to wrong classified observations so that in the next iteration these observations will get the high probability for classification.</a:t>
            </a:r>
          </a:p>
          <a:p>
            <a:r>
              <a:rPr lang="en-US" dirty="0"/>
              <a:t>Also, It assigns the weight to the trained classifier in each iteration according to the accuracy of the classifier. The more accurate classifier will get high weight.</a:t>
            </a:r>
          </a:p>
          <a:p>
            <a:r>
              <a:rPr lang="en-US" dirty="0"/>
              <a:t>This process iterate until the complete training data fits without any error or until reached to the specified maximum number of estimators.</a:t>
            </a:r>
          </a:p>
          <a:p>
            <a:r>
              <a:rPr lang="en-US" dirty="0"/>
              <a:t>To classify, perform a "vote" across all of the learning algorithms you built.</a:t>
            </a:r>
          </a:p>
        </p:txBody>
      </p:sp>
      <p:pic>
        <p:nvPicPr>
          <p:cNvPr id="4" name="Picture 3"/>
          <p:cNvPicPr>
            <a:picLocks noChangeAspect="1"/>
          </p:cNvPicPr>
          <p:nvPr/>
        </p:nvPicPr>
        <p:blipFill>
          <a:blip r:embed="rId2"/>
          <a:stretch>
            <a:fillRect/>
          </a:stretch>
        </p:blipFill>
        <p:spPr>
          <a:xfrm>
            <a:off x="7477426" y="1899235"/>
            <a:ext cx="4438650" cy="2867025"/>
          </a:xfrm>
          <a:prstGeom prst="rect">
            <a:avLst/>
          </a:prstGeom>
        </p:spPr>
      </p:pic>
    </p:spTree>
    <p:extLst>
      <p:ext uri="{BB962C8B-B14F-4D97-AF65-F5344CB8AC3E}">
        <p14:creationId xmlns:p14="http://schemas.microsoft.com/office/powerpoint/2010/main" val="421558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10" y="239997"/>
            <a:ext cx="10515600" cy="828407"/>
          </a:xfrm>
        </p:spPr>
        <p:txBody>
          <a:bodyPr/>
          <a:lstStyle/>
          <a:p>
            <a:r>
              <a:rPr lang="en-US" dirty="0"/>
              <a:t>What is </a:t>
            </a:r>
            <a:r>
              <a:rPr lang="en-US" dirty="0" err="1"/>
              <a:t>AdaBoost</a:t>
            </a:r>
            <a:r>
              <a:rPr lang="en-US" dirty="0"/>
              <a:t> Algorithm Used for?</a:t>
            </a:r>
          </a:p>
        </p:txBody>
      </p:sp>
      <p:sp>
        <p:nvSpPr>
          <p:cNvPr id="3" name="Content Placeholder 2"/>
          <p:cNvSpPr>
            <a:spLocks noGrp="1"/>
          </p:cNvSpPr>
          <p:nvPr>
            <p:ph idx="1"/>
          </p:nvPr>
        </p:nvSpPr>
        <p:spPr>
          <a:xfrm>
            <a:off x="424314" y="1209608"/>
            <a:ext cx="11280006" cy="5133440"/>
          </a:xfrm>
        </p:spPr>
        <p:txBody>
          <a:bodyPr>
            <a:normAutofit lnSpcReduction="10000"/>
          </a:bodyPr>
          <a:lstStyle/>
          <a:p>
            <a:r>
              <a:rPr lang="en-US" dirty="0" err="1"/>
              <a:t>AdaBoost</a:t>
            </a:r>
            <a:r>
              <a:rPr lang="en-US" dirty="0"/>
              <a:t> can be used for face detection as it appears to be the standard algorithm for face detection in images. It employs a rejection cascade comprising of numerous layers of classifiers. As the detection window is not recognized at any layer as a face, it gets rejected. The first classifier in the window discards the negative window keeping the computational cost to the least. Even if </a:t>
            </a:r>
            <a:r>
              <a:rPr lang="en-US" dirty="0" err="1"/>
              <a:t>AdaBoost</a:t>
            </a:r>
            <a:r>
              <a:rPr lang="en-US" dirty="0"/>
              <a:t> combines the weak classifiers, the principles of </a:t>
            </a:r>
            <a:r>
              <a:rPr lang="en-US" dirty="0" err="1"/>
              <a:t>AdaBoost</a:t>
            </a:r>
            <a:r>
              <a:rPr lang="en-US" dirty="0"/>
              <a:t> are utilized to find the best features to utilize in each layer of the cascade.</a:t>
            </a:r>
          </a:p>
          <a:p>
            <a:r>
              <a:rPr lang="en-US" dirty="0"/>
              <a:t>Pros and Cons:</a:t>
            </a:r>
          </a:p>
          <a:p>
            <a:pPr lvl="1"/>
            <a:r>
              <a:rPr lang="en-US" dirty="0"/>
              <a:t>Pros: </a:t>
            </a:r>
            <a:r>
              <a:rPr lang="en-US" dirty="0" err="1"/>
              <a:t>AdaBoost</a:t>
            </a:r>
            <a:r>
              <a:rPr lang="en-US" dirty="0"/>
              <a:t> Algorithm is it is fast, simple and easy to program. It has the flexibility to be combined with any machine learning algorithm, and doesn’t need to tune the parameters except for T. It has been extended to learning problems beyond binary classification, and it is versatile as it can be used with text or numeric data.</a:t>
            </a:r>
          </a:p>
          <a:p>
            <a:pPr lvl="1"/>
            <a:r>
              <a:rPr lang="en-US" dirty="0"/>
              <a:t>Cons: Weak classifiers being too weak can lead to low margins and </a:t>
            </a:r>
            <a:r>
              <a:rPr lang="en-US" dirty="0" err="1"/>
              <a:t>overfitting</a:t>
            </a:r>
            <a:r>
              <a:rPr lang="en-US" dirty="0"/>
              <a:t>.</a:t>
            </a:r>
          </a:p>
        </p:txBody>
      </p:sp>
    </p:spTree>
    <p:extLst>
      <p:ext uri="{BB962C8B-B14F-4D97-AF65-F5344CB8AC3E}">
        <p14:creationId xmlns:p14="http://schemas.microsoft.com/office/powerpoint/2010/main" val="428192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249623"/>
            <a:ext cx="10515600" cy="799532"/>
          </a:xfrm>
        </p:spPr>
        <p:txBody>
          <a:bodyPr/>
          <a:lstStyle/>
          <a:p>
            <a:r>
              <a:rPr lang="en-US" dirty="0" err="1"/>
              <a:t>Pseudocode</a:t>
            </a:r>
            <a:r>
              <a:rPr lang="en-US" dirty="0"/>
              <a:t> of </a:t>
            </a:r>
            <a:r>
              <a:rPr lang="en-US" dirty="0" err="1"/>
              <a:t>AdaBoost</a:t>
            </a:r>
            <a:endParaRPr lang="en-US" dirty="0"/>
          </a:p>
        </p:txBody>
      </p:sp>
      <p:sp>
        <p:nvSpPr>
          <p:cNvPr id="3" name="Content Placeholder 2"/>
          <p:cNvSpPr>
            <a:spLocks noGrp="1"/>
          </p:cNvSpPr>
          <p:nvPr>
            <p:ph idx="1"/>
          </p:nvPr>
        </p:nvSpPr>
        <p:spPr>
          <a:xfrm>
            <a:off x="289560" y="1151857"/>
            <a:ext cx="10515600" cy="4351338"/>
          </a:xfrm>
        </p:spPr>
        <p:txBody>
          <a:bodyPr>
            <a:normAutofit fontScale="92500" lnSpcReduction="20000"/>
          </a:bodyPr>
          <a:lstStyle/>
          <a:p>
            <a:r>
              <a:rPr lang="en-US" dirty="0"/>
              <a:t>Initially set uniform example weights.</a:t>
            </a:r>
          </a:p>
          <a:p>
            <a:r>
              <a:rPr lang="en-US" dirty="0"/>
              <a:t>for Each base learner do:</a:t>
            </a:r>
          </a:p>
          <a:p>
            <a:pPr lvl="1">
              <a:buFont typeface="Wingdings" panose="05000000000000000000" pitchFamily="2" charset="2"/>
              <a:buChar char="ü"/>
            </a:pPr>
            <a:r>
              <a:rPr lang="en-US" dirty="0"/>
              <a:t>Train base learner with a weighted sample.</a:t>
            </a:r>
          </a:p>
          <a:p>
            <a:pPr lvl="1">
              <a:buFont typeface="Wingdings" panose="05000000000000000000" pitchFamily="2" charset="2"/>
              <a:buChar char="ü"/>
            </a:pPr>
            <a:r>
              <a:rPr lang="en-US" dirty="0"/>
              <a:t>Test base learner on all data.</a:t>
            </a:r>
          </a:p>
          <a:p>
            <a:pPr lvl="1">
              <a:buFont typeface="Wingdings" panose="05000000000000000000" pitchFamily="2" charset="2"/>
              <a:buChar char="ü"/>
            </a:pPr>
            <a:r>
              <a:rPr lang="en-US" dirty="0"/>
              <a:t>Set learner weight with a weighted error.</a:t>
            </a:r>
          </a:p>
          <a:p>
            <a:pPr lvl="1">
              <a:buFont typeface="Wingdings" panose="05000000000000000000" pitchFamily="2" charset="2"/>
              <a:buChar char="ü"/>
            </a:pPr>
            <a:r>
              <a:rPr lang="en-US" dirty="0"/>
              <a:t>Set example weights based on ensemble predictions.</a:t>
            </a:r>
          </a:p>
          <a:p>
            <a:r>
              <a:rPr lang="en-US" dirty="0"/>
              <a:t>end for</a:t>
            </a:r>
          </a:p>
          <a:p>
            <a:endParaRPr lang="en-US" dirty="0"/>
          </a:p>
          <a:p>
            <a:r>
              <a:rPr lang="en-US" dirty="0"/>
              <a:t>https://analyticsindiamag.com/introduction-to-boosting-implementing-adaboost-in-python/</a:t>
            </a:r>
          </a:p>
          <a:p>
            <a:r>
              <a:rPr lang="en-US" dirty="0"/>
              <a:t>https://www.analyticsvidhya.com/blog/2021/03/introduction-to-adaboost-algorithm-with-python/</a:t>
            </a:r>
          </a:p>
        </p:txBody>
      </p:sp>
    </p:spTree>
    <p:extLst>
      <p:ext uri="{BB962C8B-B14F-4D97-AF65-F5344CB8AC3E}">
        <p14:creationId xmlns:p14="http://schemas.microsoft.com/office/powerpoint/2010/main" val="3550162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2650</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Boosting Algorithms: AdaBoost, Stochastic Gradient Boosting, Voting Ensemble. Self Learning Topic:- AdaBoost as a Forward Stage wise Additive Model</vt:lpstr>
      <vt:lpstr>Boosting</vt:lpstr>
      <vt:lpstr>Boosting Algorithm Example</vt:lpstr>
      <vt:lpstr>How Boosting algorithm works</vt:lpstr>
      <vt:lpstr>TYPES OF BOOSTING ALGORITHM</vt:lpstr>
      <vt:lpstr>AdaBoost</vt:lpstr>
      <vt:lpstr>How AdaBoost Works?</vt:lpstr>
      <vt:lpstr>What is AdaBoost Algorithm Used for?</vt:lpstr>
      <vt:lpstr>Pseudocode of AdaBoost</vt:lpstr>
      <vt:lpstr>Example AdaBoost in Python</vt:lpstr>
      <vt:lpstr>Exercise 1</vt:lpstr>
      <vt:lpstr>FAQ</vt:lpstr>
      <vt:lpstr>GRADIENT BOOSTING ALGORITHM</vt:lpstr>
      <vt:lpstr>GRADIENT BOOSTING MACHINES ALGORITHM</vt:lpstr>
      <vt:lpstr>Example Stochastic GRADIENT BOOSTING  Python</vt:lpstr>
      <vt:lpstr>Exercise 2</vt:lpstr>
      <vt:lpstr>Improving performance of gradient boosted decision trees</vt:lpstr>
      <vt:lpstr>Voting ensemble</vt:lpstr>
      <vt:lpstr>Voting ensemble (Contd.)</vt:lpstr>
      <vt:lpstr>Use voting ensembles when</vt:lpstr>
      <vt:lpstr>Use a voting ensemble if</vt:lpstr>
      <vt:lpstr>Voting ensembles are most effective when</vt:lpstr>
      <vt:lpstr>Example Voting Emsemble using Python</vt:lpstr>
      <vt:lpstr>Exercise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 AdaBoost, Stochastic Gradient Boosting, Voting Ensemble. Self Learning Topic:- AdaBoost as a Forward Stage wise Additive Model</dc:title>
  <dc:creator>Ramakrishnan Iyer</dc:creator>
  <cp:lastModifiedBy>Ramakrishnan Iyer</cp:lastModifiedBy>
  <cp:revision>11</cp:revision>
  <dcterms:created xsi:type="dcterms:W3CDTF">2024-05-04T04:28:59Z</dcterms:created>
  <dcterms:modified xsi:type="dcterms:W3CDTF">2024-05-09T05:38:22Z</dcterms:modified>
</cp:coreProperties>
</file>