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59" r:id="rId22"/>
    <p:sldId id="260"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6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krishnan Iyer" userId="35338ba7-0f31-4884-a0c1-7970f376bc75" providerId="ADAL" clId="{B21D1FB4-2D4A-4048-AED7-F54BBED32F08}"/>
    <pc:docChg chg="undo custSel addSld delSld modSld">
      <pc:chgData name="Ramakrishnan Iyer" userId="35338ba7-0f31-4884-a0c1-7970f376bc75" providerId="ADAL" clId="{B21D1FB4-2D4A-4048-AED7-F54BBED32F08}" dt="2024-05-16T04:13:26.776" v="133" actId="47"/>
      <pc:docMkLst>
        <pc:docMk/>
      </pc:docMkLst>
      <pc:sldChg chg="del">
        <pc:chgData name="Ramakrishnan Iyer" userId="35338ba7-0f31-4884-a0c1-7970f376bc75" providerId="ADAL" clId="{B21D1FB4-2D4A-4048-AED7-F54BBED32F08}" dt="2024-05-14T03:24:46.708" v="87" actId="47"/>
        <pc:sldMkLst>
          <pc:docMk/>
          <pc:sldMk cId="1579886739" sldId="257"/>
        </pc:sldMkLst>
      </pc:sldChg>
      <pc:sldChg chg="del">
        <pc:chgData name="Ramakrishnan Iyer" userId="35338ba7-0f31-4884-a0c1-7970f376bc75" providerId="ADAL" clId="{B21D1FB4-2D4A-4048-AED7-F54BBED32F08}" dt="2024-05-14T03:24:46.708" v="87" actId="47"/>
        <pc:sldMkLst>
          <pc:docMk/>
          <pc:sldMk cId="1085855073" sldId="258"/>
        </pc:sldMkLst>
      </pc:sldChg>
      <pc:sldChg chg="modSp mod">
        <pc:chgData name="Ramakrishnan Iyer" userId="35338ba7-0f31-4884-a0c1-7970f376bc75" providerId="ADAL" clId="{B21D1FB4-2D4A-4048-AED7-F54BBED32F08}" dt="2024-05-16T04:13:11.245" v="131" actId="20577"/>
        <pc:sldMkLst>
          <pc:docMk/>
          <pc:sldMk cId="1640360053" sldId="261"/>
        </pc:sldMkLst>
        <pc:spChg chg="mod">
          <ac:chgData name="Ramakrishnan Iyer" userId="35338ba7-0f31-4884-a0c1-7970f376bc75" providerId="ADAL" clId="{B21D1FB4-2D4A-4048-AED7-F54BBED32F08}" dt="2024-05-16T04:13:11.245" v="131" actId="20577"/>
          <ac:spMkLst>
            <pc:docMk/>
            <pc:sldMk cId="1640360053" sldId="261"/>
            <ac:spMk id="3" creationId="{00000000-0000-0000-0000-000000000000}"/>
          </ac:spMkLst>
        </pc:spChg>
      </pc:sldChg>
      <pc:sldChg chg="del">
        <pc:chgData name="Ramakrishnan Iyer" userId="35338ba7-0f31-4884-a0c1-7970f376bc75" providerId="ADAL" clId="{B21D1FB4-2D4A-4048-AED7-F54BBED32F08}" dt="2024-05-14T03:20:48.896" v="0" actId="47"/>
        <pc:sldMkLst>
          <pc:docMk/>
          <pc:sldMk cId="3629578147" sldId="262"/>
        </pc:sldMkLst>
      </pc:sldChg>
      <pc:sldChg chg="del">
        <pc:chgData name="Ramakrishnan Iyer" userId="35338ba7-0f31-4884-a0c1-7970f376bc75" providerId="ADAL" clId="{B21D1FB4-2D4A-4048-AED7-F54BBED32F08}" dt="2024-05-14T03:21:22.917" v="11" actId="47"/>
        <pc:sldMkLst>
          <pc:docMk/>
          <pc:sldMk cId="835519743" sldId="263"/>
        </pc:sldMkLst>
      </pc:sldChg>
      <pc:sldChg chg="del">
        <pc:chgData name="Ramakrishnan Iyer" userId="35338ba7-0f31-4884-a0c1-7970f376bc75" providerId="ADAL" clId="{B21D1FB4-2D4A-4048-AED7-F54BBED32F08}" dt="2024-05-14T03:21:24.260" v="12" actId="47"/>
        <pc:sldMkLst>
          <pc:docMk/>
          <pc:sldMk cId="2783669151" sldId="264"/>
        </pc:sldMkLst>
      </pc:sldChg>
      <pc:sldChg chg="del">
        <pc:chgData name="Ramakrishnan Iyer" userId="35338ba7-0f31-4884-a0c1-7970f376bc75" providerId="ADAL" clId="{B21D1FB4-2D4A-4048-AED7-F54BBED32F08}" dt="2024-05-14T03:21:30.415" v="13" actId="47"/>
        <pc:sldMkLst>
          <pc:docMk/>
          <pc:sldMk cId="1611106178" sldId="265"/>
        </pc:sldMkLst>
      </pc:sldChg>
      <pc:sldChg chg="modSp del mod">
        <pc:chgData name="Ramakrishnan Iyer" userId="35338ba7-0f31-4884-a0c1-7970f376bc75" providerId="ADAL" clId="{B21D1FB4-2D4A-4048-AED7-F54BBED32F08}" dt="2024-05-16T04:13:24.785" v="132" actId="47"/>
        <pc:sldMkLst>
          <pc:docMk/>
          <pc:sldMk cId="4094586546" sldId="266"/>
        </pc:sldMkLst>
        <pc:spChg chg="mod">
          <ac:chgData name="Ramakrishnan Iyer" userId="35338ba7-0f31-4884-a0c1-7970f376bc75" providerId="ADAL" clId="{B21D1FB4-2D4A-4048-AED7-F54BBED32F08}" dt="2024-05-14T03:25:12.113" v="107" actId="20577"/>
          <ac:spMkLst>
            <pc:docMk/>
            <pc:sldMk cId="4094586546" sldId="266"/>
            <ac:spMk id="3" creationId="{00000000-0000-0000-0000-000000000000}"/>
          </ac:spMkLst>
        </pc:spChg>
      </pc:sldChg>
      <pc:sldChg chg="modSp add del mod">
        <pc:chgData name="Ramakrishnan Iyer" userId="35338ba7-0f31-4884-a0c1-7970f376bc75" providerId="ADAL" clId="{B21D1FB4-2D4A-4048-AED7-F54BBED32F08}" dt="2024-05-14T03:23:43.095" v="69" actId="47"/>
        <pc:sldMkLst>
          <pc:docMk/>
          <pc:sldMk cId="385480056" sldId="267"/>
        </pc:sldMkLst>
        <pc:spChg chg="mod">
          <ac:chgData name="Ramakrishnan Iyer" userId="35338ba7-0f31-4884-a0c1-7970f376bc75" providerId="ADAL" clId="{B21D1FB4-2D4A-4048-AED7-F54BBED32F08}" dt="2024-05-14T03:23:35.253" v="64" actId="21"/>
          <ac:spMkLst>
            <pc:docMk/>
            <pc:sldMk cId="385480056" sldId="267"/>
            <ac:spMk id="3" creationId="{00000000-0000-0000-0000-000000000000}"/>
          </ac:spMkLst>
        </pc:spChg>
      </pc:sldChg>
      <pc:sldChg chg="modSp del mod">
        <pc:chgData name="Ramakrishnan Iyer" userId="35338ba7-0f31-4884-a0c1-7970f376bc75" providerId="ADAL" clId="{B21D1FB4-2D4A-4048-AED7-F54BBED32F08}" dt="2024-05-14T03:24:31.680" v="86" actId="47"/>
        <pc:sldMkLst>
          <pc:docMk/>
          <pc:sldMk cId="2983665831" sldId="268"/>
        </pc:sldMkLst>
        <pc:spChg chg="mod">
          <ac:chgData name="Ramakrishnan Iyer" userId="35338ba7-0f31-4884-a0c1-7970f376bc75" providerId="ADAL" clId="{B21D1FB4-2D4A-4048-AED7-F54BBED32F08}" dt="2024-05-14T03:23:54.315" v="71" actId="27636"/>
          <ac:spMkLst>
            <pc:docMk/>
            <pc:sldMk cId="2983665831" sldId="268"/>
            <ac:spMk id="4" creationId="{00000000-0000-0000-0000-000000000000}"/>
          </ac:spMkLst>
        </pc:spChg>
      </pc:sldChg>
      <pc:sldChg chg="modSp del mod">
        <pc:chgData name="Ramakrishnan Iyer" userId="35338ba7-0f31-4884-a0c1-7970f376bc75" providerId="ADAL" clId="{B21D1FB4-2D4A-4048-AED7-F54BBED32F08}" dt="2024-05-16T04:13:26.776" v="133" actId="47"/>
        <pc:sldMkLst>
          <pc:docMk/>
          <pc:sldMk cId="36998542" sldId="269"/>
        </pc:sldMkLst>
        <pc:spChg chg="mod">
          <ac:chgData name="Ramakrishnan Iyer" userId="35338ba7-0f31-4884-a0c1-7970f376bc75" providerId="ADAL" clId="{B21D1FB4-2D4A-4048-AED7-F54BBED32F08}" dt="2024-05-14T03:25:30.639" v="115" actId="27636"/>
          <ac:spMkLst>
            <pc:docMk/>
            <pc:sldMk cId="36998542" sldId="269"/>
            <ac:spMk id="3" creationId="{00000000-0000-0000-0000-000000000000}"/>
          </ac:spMkLst>
        </pc:spChg>
      </pc:sldChg>
      <pc:sldChg chg="del">
        <pc:chgData name="Ramakrishnan Iyer" userId="35338ba7-0f31-4884-a0c1-7970f376bc75" providerId="ADAL" clId="{B21D1FB4-2D4A-4048-AED7-F54BBED32F08}" dt="2024-05-14T03:24:46.708" v="87" actId="47"/>
        <pc:sldMkLst>
          <pc:docMk/>
          <pc:sldMk cId="2809464019" sldId="270"/>
        </pc:sldMkLst>
      </pc:sldChg>
      <pc:sldChg chg="del">
        <pc:chgData name="Ramakrishnan Iyer" userId="35338ba7-0f31-4884-a0c1-7970f376bc75" providerId="ADAL" clId="{B21D1FB4-2D4A-4048-AED7-F54BBED32F08}" dt="2024-05-14T03:24:46.708" v="87" actId="47"/>
        <pc:sldMkLst>
          <pc:docMk/>
          <pc:sldMk cId="1717638677" sldId="271"/>
        </pc:sldMkLst>
      </pc:sldChg>
      <pc:sldChg chg="modSp new del mod">
        <pc:chgData name="Ramakrishnan Iyer" userId="35338ba7-0f31-4884-a0c1-7970f376bc75" providerId="ADAL" clId="{B21D1FB4-2D4A-4048-AED7-F54BBED32F08}" dt="2024-05-14T03:23:11.486" v="51" actId="47"/>
        <pc:sldMkLst>
          <pc:docMk/>
          <pc:sldMk cId="3678824106" sldId="291"/>
        </pc:sldMkLst>
        <pc:spChg chg="mod">
          <ac:chgData name="Ramakrishnan Iyer" userId="35338ba7-0f31-4884-a0c1-7970f376bc75" providerId="ADAL" clId="{B21D1FB4-2D4A-4048-AED7-F54BBED32F08}" dt="2024-05-14T03:22:48.242" v="30" actId="14100"/>
          <ac:spMkLst>
            <pc:docMk/>
            <pc:sldMk cId="3678824106" sldId="291"/>
            <ac:spMk id="3" creationId="{D54DE9E2-C685-A30B-41EC-67CDCC528E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6F7359-2E32-42B0-A5CA-C4F2A4A00639}"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A8643-2093-4052-8F42-5AFE85284303}" type="slidenum">
              <a:rPr lang="en-US" smtClean="0"/>
              <a:t>‹#›</a:t>
            </a:fld>
            <a:endParaRPr lang="en-US"/>
          </a:p>
        </p:txBody>
      </p:sp>
    </p:spTree>
    <p:extLst>
      <p:ext uri="{BB962C8B-B14F-4D97-AF65-F5344CB8AC3E}">
        <p14:creationId xmlns:p14="http://schemas.microsoft.com/office/powerpoint/2010/main" val="387078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6F7359-2E32-42B0-A5CA-C4F2A4A00639}"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A8643-2093-4052-8F42-5AFE85284303}" type="slidenum">
              <a:rPr lang="en-US" smtClean="0"/>
              <a:t>‹#›</a:t>
            </a:fld>
            <a:endParaRPr lang="en-US"/>
          </a:p>
        </p:txBody>
      </p:sp>
    </p:spTree>
    <p:extLst>
      <p:ext uri="{BB962C8B-B14F-4D97-AF65-F5344CB8AC3E}">
        <p14:creationId xmlns:p14="http://schemas.microsoft.com/office/powerpoint/2010/main" val="160338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6F7359-2E32-42B0-A5CA-C4F2A4A00639}"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A8643-2093-4052-8F42-5AFE85284303}" type="slidenum">
              <a:rPr lang="en-US" smtClean="0"/>
              <a:t>‹#›</a:t>
            </a:fld>
            <a:endParaRPr lang="en-US"/>
          </a:p>
        </p:txBody>
      </p:sp>
    </p:spTree>
    <p:extLst>
      <p:ext uri="{BB962C8B-B14F-4D97-AF65-F5344CB8AC3E}">
        <p14:creationId xmlns:p14="http://schemas.microsoft.com/office/powerpoint/2010/main" val="292292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6F7359-2E32-42B0-A5CA-C4F2A4A00639}"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A8643-2093-4052-8F42-5AFE85284303}" type="slidenum">
              <a:rPr lang="en-US" smtClean="0"/>
              <a:t>‹#›</a:t>
            </a:fld>
            <a:endParaRPr lang="en-US"/>
          </a:p>
        </p:txBody>
      </p:sp>
    </p:spTree>
    <p:extLst>
      <p:ext uri="{BB962C8B-B14F-4D97-AF65-F5344CB8AC3E}">
        <p14:creationId xmlns:p14="http://schemas.microsoft.com/office/powerpoint/2010/main" val="391066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F7359-2E32-42B0-A5CA-C4F2A4A00639}"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A8643-2093-4052-8F42-5AFE85284303}" type="slidenum">
              <a:rPr lang="en-US" smtClean="0"/>
              <a:t>‹#›</a:t>
            </a:fld>
            <a:endParaRPr lang="en-US"/>
          </a:p>
        </p:txBody>
      </p:sp>
    </p:spTree>
    <p:extLst>
      <p:ext uri="{BB962C8B-B14F-4D97-AF65-F5344CB8AC3E}">
        <p14:creationId xmlns:p14="http://schemas.microsoft.com/office/powerpoint/2010/main" val="310783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6F7359-2E32-42B0-A5CA-C4F2A4A00639}"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A8643-2093-4052-8F42-5AFE85284303}" type="slidenum">
              <a:rPr lang="en-US" smtClean="0"/>
              <a:t>‹#›</a:t>
            </a:fld>
            <a:endParaRPr lang="en-US"/>
          </a:p>
        </p:txBody>
      </p:sp>
    </p:spTree>
    <p:extLst>
      <p:ext uri="{BB962C8B-B14F-4D97-AF65-F5344CB8AC3E}">
        <p14:creationId xmlns:p14="http://schemas.microsoft.com/office/powerpoint/2010/main" val="305271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6F7359-2E32-42B0-A5CA-C4F2A4A00639}"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CA8643-2093-4052-8F42-5AFE85284303}" type="slidenum">
              <a:rPr lang="en-US" smtClean="0"/>
              <a:t>‹#›</a:t>
            </a:fld>
            <a:endParaRPr lang="en-US"/>
          </a:p>
        </p:txBody>
      </p:sp>
    </p:spTree>
    <p:extLst>
      <p:ext uri="{BB962C8B-B14F-4D97-AF65-F5344CB8AC3E}">
        <p14:creationId xmlns:p14="http://schemas.microsoft.com/office/powerpoint/2010/main" val="2191547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6F7359-2E32-42B0-A5CA-C4F2A4A00639}"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CA8643-2093-4052-8F42-5AFE85284303}" type="slidenum">
              <a:rPr lang="en-US" smtClean="0"/>
              <a:t>‹#›</a:t>
            </a:fld>
            <a:endParaRPr lang="en-US"/>
          </a:p>
        </p:txBody>
      </p:sp>
    </p:spTree>
    <p:extLst>
      <p:ext uri="{BB962C8B-B14F-4D97-AF65-F5344CB8AC3E}">
        <p14:creationId xmlns:p14="http://schemas.microsoft.com/office/powerpoint/2010/main" val="15671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F7359-2E32-42B0-A5CA-C4F2A4A00639}"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CA8643-2093-4052-8F42-5AFE85284303}" type="slidenum">
              <a:rPr lang="en-US" smtClean="0"/>
              <a:t>‹#›</a:t>
            </a:fld>
            <a:endParaRPr lang="en-US"/>
          </a:p>
        </p:txBody>
      </p:sp>
    </p:spTree>
    <p:extLst>
      <p:ext uri="{BB962C8B-B14F-4D97-AF65-F5344CB8AC3E}">
        <p14:creationId xmlns:p14="http://schemas.microsoft.com/office/powerpoint/2010/main" val="321275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6F7359-2E32-42B0-A5CA-C4F2A4A00639}"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A8643-2093-4052-8F42-5AFE85284303}" type="slidenum">
              <a:rPr lang="en-US" smtClean="0"/>
              <a:t>‹#›</a:t>
            </a:fld>
            <a:endParaRPr lang="en-US"/>
          </a:p>
        </p:txBody>
      </p:sp>
    </p:spTree>
    <p:extLst>
      <p:ext uri="{BB962C8B-B14F-4D97-AF65-F5344CB8AC3E}">
        <p14:creationId xmlns:p14="http://schemas.microsoft.com/office/powerpoint/2010/main" val="101756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6F7359-2E32-42B0-A5CA-C4F2A4A00639}"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A8643-2093-4052-8F42-5AFE85284303}" type="slidenum">
              <a:rPr lang="en-US" smtClean="0"/>
              <a:t>‹#›</a:t>
            </a:fld>
            <a:endParaRPr lang="en-US"/>
          </a:p>
        </p:txBody>
      </p:sp>
    </p:spTree>
    <p:extLst>
      <p:ext uri="{BB962C8B-B14F-4D97-AF65-F5344CB8AC3E}">
        <p14:creationId xmlns:p14="http://schemas.microsoft.com/office/powerpoint/2010/main" val="96297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F7359-2E32-42B0-A5CA-C4F2A4A00639}" type="datetimeFigureOut">
              <a:rPr lang="en-US" smtClean="0"/>
              <a:t>5/16/2024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A8643-2093-4052-8F42-5AFE85284303}" type="slidenum">
              <a:rPr lang="en-US" smtClean="0"/>
              <a:t>‹#›</a:t>
            </a:fld>
            <a:endParaRPr lang="en-US"/>
          </a:p>
        </p:txBody>
      </p:sp>
    </p:spTree>
    <p:extLst>
      <p:ext uri="{BB962C8B-B14F-4D97-AF65-F5344CB8AC3E}">
        <p14:creationId xmlns:p14="http://schemas.microsoft.com/office/powerpoint/2010/main" val="2102531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dirty="0"/>
              <a:t>Deployment of Machine Learning Models: simple Web API.</a:t>
            </a:r>
            <a:br>
              <a:rPr lang="en-US" sz="4400" dirty="0"/>
            </a:br>
            <a:r>
              <a:rPr lang="en-US" sz="4400" dirty="0"/>
              <a:t>Self Learning Topic: Python Flask library.</a:t>
            </a:r>
          </a:p>
        </p:txBody>
      </p:sp>
      <p:sp>
        <p:nvSpPr>
          <p:cNvPr id="3" name="Subtitle 2"/>
          <p:cNvSpPr>
            <a:spLocks noGrp="1"/>
          </p:cNvSpPr>
          <p:nvPr>
            <p:ph type="subTitle" idx="1"/>
          </p:nvPr>
        </p:nvSpPr>
        <p:spPr/>
        <p:txBody>
          <a:bodyPr/>
          <a:lstStyle/>
          <a:p>
            <a:r>
              <a:rPr lang="en-US" dirty="0"/>
              <a:t>Practical 9</a:t>
            </a:r>
          </a:p>
        </p:txBody>
      </p:sp>
    </p:spTree>
    <p:extLst>
      <p:ext uri="{BB962C8B-B14F-4D97-AF65-F5344CB8AC3E}">
        <p14:creationId xmlns:p14="http://schemas.microsoft.com/office/powerpoint/2010/main" val="4047565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58" y="239998"/>
            <a:ext cx="11761269" cy="684028"/>
          </a:xfrm>
        </p:spPr>
        <p:txBody>
          <a:bodyPr>
            <a:normAutofit fontScale="90000"/>
          </a:bodyPr>
          <a:lstStyle/>
          <a:p>
            <a:r>
              <a:rPr lang="en-US" dirty="0"/>
              <a:t>Optimize and Test Code, then Clean and Test Again</a:t>
            </a:r>
          </a:p>
        </p:txBody>
      </p:sp>
      <p:sp>
        <p:nvSpPr>
          <p:cNvPr id="3" name="Content Placeholder 2"/>
          <p:cNvSpPr>
            <a:spLocks noGrp="1"/>
          </p:cNvSpPr>
          <p:nvPr>
            <p:ph idx="1"/>
          </p:nvPr>
        </p:nvSpPr>
        <p:spPr>
          <a:xfrm>
            <a:off x="318436" y="1094105"/>
            <a:ext cx="11568764" cy="2707874"/>
          </a:xfrm>
        </p:spPr>
        <p:txBody>
          <a:bodyPr>
            <a:normAutofit fontScale="85000" lnSpcReduction="20000"/>
          </a:bodyPr>
          <a:lstStyle/>
          <a:p>
            <a:r>
              <a:rPr lang="en-US" dirty="0"/>
              <a:t>When a model has been built, the next step is to check that the code is of a good enough quality to be deployed. If it isn’t, then it is important to clean and optimize it before re-testing. And this should be repeated where necessary. </a:t>
            </a:r>
          </a:p>
          <a:p>
            <a:r>
              <a:rPr lang="en-US" dirty="0"/>
              <a:t>Doing so not only ensures that the ML model will function in a live environment but also gives others in the organization the opportunity to understand how the model was built. This is important because ML teams do not work in isolation; others will need to look at, scrutinize, and streamline the code as part of the development process. Therefore, accurately explaining the model’s production process and any results is a key part of the process.</a:t>
            </a:r>
          </a:p>
        </p:txBody>
      </p:sp>
      <p:pic>
        <p:nvPicPr>
          <p:cNvPr id="4" name="Picture 3"/>
          <p:cNvPicPr>
            <a:picLocks noChangeAspect="1"/>
          </p:cNvPicPr>
          <p:nvPr/>
        </p:nvPicPr>
        <p:blipFill>
          <a:blip r:embed="rId2"/>
          <a:stretch>
            <a:fillRect/>
          </a:stretch>
        </p:blipFill>
        <p:spPr>
          <a:xfrm>
            <a:off x="413834" y="3505021"/>
            <a:ext cx="11598493" cy="3352979"/>
          </a:xfrm>
          <a:prstGeom prst="rect">
            <a:avLst/>
          </a:prstGeom>
        </p:spPr>
      </p:pic>
    </p:spTree>
    <p:extLst>
      <p:ext uri="{BB962C8B-B14F-4D97-AF65-F5344CB8AC3E}">
        <p14:creationId xmlns:p14="http://schemas.microsoft.com/office/powerpoint/2010/main" val="62540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57" y="211122"/>
            <a:ext cx="10515600" cy="828408"/>
          </a:xfrm>
        </p:spPr>
        <p:txBody>
          <a:bodyPr/>
          <a:lstStyle/>
          <a:p>
            <a:r>
              <a:rPr lang="en-US" dirty="0"/>
              <a:t>Prepare for Container Deployment</a:t>
            </a:r>
          </a:p>
        </p:txBody>
      </p:sp>
      <p:sp>
        <p:nvSpPr>
          <p:cNvPr id="3" name="Content Placeholder 2"/>
          <p:cNvSpPr>
            <a:spLocks noGrp="1"/>
          </p:cNvSpPr>
          <p:nvPr>
            <p:ph idx="1"/>
          </p:nvPr>
        </p:nvSpPr>
        <p:spPr>
          <a:xfrm>
            <a:off x="260685" y="1151857"/>
            <a:ext cx="11559138" cy="4351338"/>
          </a:xfrm>
        </p:spPr>
        <p:txBody>
          <a:bodyPr/>
          <a:lstStyle/>
          <a:p>
            <a:r>
              <a:rPr lang="en-US" dirty="0"/>
              <a:t>Containerization is an important tool for ML deployment, and ML teams should put their models into a container before deployment. This is because containers are predictable, repetitive, immutable, and easy to coordinate; they are the perfect environment for deployment.</a:t>
            </a:r>
          </a:p>
          <a:p>
            <a:r>
              <a:rPr lang="en-US" dirty="0"/>
              <a:t>Over the years, containers have become highly popular for ML model deployment because they simplify deployment and scaling. ML models that are containerized are also easy to modify and update, which mitigates the risk of downtime and makes model maintenance less challenging.</a:t>
            </a:r>
          </a:p>
        </p:txBody>
      </p:sp>
    </p:spTree>
    <p:extLst>
      <p:ext uri="{BB962C8B-B14F-4D97-AF65-F5344CB8AC3E}">
        <p14:creationId xmlns:p14="http://schemas.microsoft.com/office/powerpoint/2010/main" val="2267183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0997" y="149087"/>
            <a:ext cx="11681003" cy="6461055"/>
          </a:xfrm>
          <a:prstGeom prst="rect">
            <a:avLst/>
          </a:prstGeom>
        </p:spPr>
      </p:pic>
    </p:spTree>
    <p:extLst>
      <p:ext uri="{BB962C8B-B14F-4D97-AF65-F5344CB8AC3E}">
        <p14:creationId xmlns:p14="http://schemas.microsoft.com/office/powerpoint/2010/main" val="348040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974" y="225978"/>
            <a:ext cx="11774556" cy="857388"/>
          </a:xfrm>
        </p:spPr>
        <p:txBody>
          <a:bodyPr/>
          <a:lstStyle/>
          <a:p>
            <a:r>
              <a:rPr lang="en-US" dirty="0"/>
              <a:t>Plan for Continuous Monitoring and Maintenance</a:t>
            </a:r>
          </a:p>
        </p:txBody>
      </p:sp>
      <p:sp>
        <p:nvSpPr>
          <p:cNvPr id="3" name="Content Placeholder 2"/>
          <p:cNvSpPr>
            <a:spLocks noGrp="1"/>
          </p:cNvSpPr>
          <p:nvPr>
            <p:ph idx="1"/>
          </p:nvPr>
        </p:nvSpPr>
        <p:spPr>
          <a:xfrm>
            <a:off x="321365" y="1229277"/>
            <a:ext cx="11347173" cy="4351338"/>
          </a:xfrm>
        </p:spPr>
        <p:txBody>
          <a:bodyPr>
            <a:normAutofit fontScale="92500" lnSpcReduction="10000"/>
          </a:bodyPr>
          <a:lstStyle/>
          <a:p>
            <a:r>
              <a:rPr lang="en-US" dirty="0"/>
              <a:t>The key to successful ML model deployment is ongoing monitoring, maintenance, and governance. Merely ensuring that the model is initially working in a live setting is not enough; continuous monitoring helps to ensure that the model will be effective for the long term. </a:t>
            </a:r>
          </a:p>
          <a:p>
            <a:endParaRPr lang="en-US" dirty="0"/>
          </a:p>
          <a:p>
            <a:r>
              <a:rPr lang="en-US" dirty="0"/>
              <a:t>Beyond ML model development, it is important for ML teams to establish processes for effective monitoring and optimization so that models can be kept in the best condition. Once continuous monitoring processes have been planned and implemented, issues like data drift, inefficiencies, and bias can be detected and rectified. Depending on the ML model, it may also be possible to regularly retrain it with new data to avoid the model drifting too far away from the live data. </a:t>
            </a:r>
          </a:p>
        </p:txBody>
      </p:sp>
    </p:spTree>
    <p:extLst>
      <p:ext uri="{BB962C8B-B14F-4D97-AF65-F5344CB8AC3E}">
        <p14:creationId xmlns:p14="http://schemas.microsoft.com/office/powerpoint/2010/main" val="753738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10" y="259248"/>
            <a:ext cx="10515600" cy="934285"/>
          </a:xfrm>
        </p:spPr>
        <p:txBody>
          <a:bodyPr/>
          <a:lstStyle/>
          <a:p>
            <a:r>
              <a:rPr lang="en-US" dirty="0"/>
              <a:t>Potential ML Model Deployment Challenges</a:t>
            </a:r>
          </a:p>
        </p:txBody>
      </p:sp>
      <p:sp>
        <p:nvSpPr>
          <p:cNvPr id="3" name="Content Placeholder 2"/>
          <p:cNvSpPr>
            <a:spLocks noGrp="1"/>
          </p:cNvSpPr>
          <p:nvPr>
            <p:ph idx="1"/>
          </p:nvPr>
        </p:nvSpPr>
        <p:spPr>
          <a:xfrm>
            <a:off x="366561" y="1193533"/>
            <a:ext cx="11405135" cy="4351338"/>
          </a:xfrm>
        </p:spPr>
        <p:txBody>
          <a:bodyPr>
            <a:normAutofit fontScale="92500" lnSpcReduction="20000"/>
          </a:bodyPr>
          <a:lstStyle/>
          <a:p>
            <a:r>
              <a:rPr lang="en-US" dirty="0"/>
              <a:t>ML model development is invariably resource-intensive and complex. Taking a model that has been developed in an offline environment and integrating it into a live environment will always bring with it new risks and challenges, including:</a:t>
            </a:r>
          </a:p>
          <a:p>
            <a:pPr lvl="1">
              <a:buFont typeface="Wingdings" panose="05000000000000000000" pitchFamily="2" charset="2"/>
              <a:buChar char="ü"/>
            </a:pPr>
            <a:r>
              <a:rPr lang="en-US" dirty="0"/>
              <a:t>Knowledge: A ML model is typically not built and deployed by the same team; data scientist teams build it while developer teams deploy it. A major challenge is bridging the gap between the two, because skills and experience may not overlap between the two distinct areas. </a:t>
            </a:r>
          </a:p>
          <a:p>
            <a:pPr lvl="1">
              <a:buFont typeface="Wingdings" panose="05000000000000000000" pitchFamily="2" charset="2"/>
              <a:buChar char="ü"/>
            </a:pPr>
            <a:r>
              <a:rPr lang="en-US" dirty="0"/>
              <a:t>Infrastructure: ML deployment can be made more challenging if there is a lack of robust infrastructure. This slows down the process because infrastructure must then be built, and this runs the added risk of a model having to be unnecessarily retrained with fresh data. </a:t>
            </a:r>
          </a:p>
          <a:p>
            <a:pPr lvl="1">
              <a:buFont typeface="Wingdings" panose="05000000000000000000" pitchFamily="2" charset="2"/>
              <a:buChar char="ü"/>
            </a:pPr>
            <a:r>
              <a:rPr lang="en-US" dirty="0"/>
              <a:t>Scale: It is important to recognize that your model will likely need to grow over time and scaling the model to meet the need for increased capacity adds another level of complexity to the ML deployment process.</a:t>
            </a:r>
          </a:p>
          <a:p>
            <a:pPr lvl="1">
              <a:buFont typeface="Wingdings" panose="05000000000000000000" pitchFamily="2" charset="2"/>
              <a:buChar char="ü"/>
            </a:pPr>
            <a:r>
              <a:rPr lang="en-US" dirty="0"/>
              <a:t>Monitoring: Ongoing effectiveness of the model also presents a potential challenge. As we mentioned, models should be continuously monitored and tested after deployment to ensure accurate results and drive performance improvements. </a:t>
            </a:r>
          </a:p>
        </p:txBody>
      </p:sp>
    </p:spTree>
    <p:extLst>
      <p:ext uri="{BB962C8B-B14F-4D97-AF65-F5344CB8AC3E}">
        <p14:creationId xmlns:p14="http://schemas.microsoft.com/office/powerpoint/2010/main" val="307458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84" y="239996"/>
            <a:ext cx="10515600" cy="838033"/>
          </a:xfrm>
        </p:spPr>
        <p:txBody>
          <a:bodyPr/>
          <a:lstStyle/>
          <a:p>
            <a:r>
              <a:rPr lang="en-US" dirty="0"/>
              <a:t>Making ML Model Deployment More Efficient</a:t>
            </a:r>
          </a:p>
        </p:txBody>
      </p:sp>
      <p:sp>
        <p:nvSpPr>
          <p:cNvPr id="3" name="Content Placeholder 2"/>
          <p:cNvSpPr>
            <a:spLocks noGrp="1"/>
          </p:cNvSpPr>
          <p:nvPr>
            <p:ph idx="1"/>
          </p:nvPr>
        </p:nvSpPr>
        <p:spPr>
          <a:xfrm>
            <a:off x="337686" y="1078029"/>
            <a:ext cx="10515600" cy="4351338"/>
          </a:xfrm>
        </p:spPr>
        <p:txBody>
          <a:bodyPr>
            <a:normAutofit fontScale="62500" lnSpcReduction="20000"/>
          </a:bodyPr>
          <a:lstStyle/>
          <a:p>
            <a:r>
              <a:rPr lang="en-US" dirty="0"/>
              <a:t>Here are our tips for deploying your own model and avoiding many of the challenges at the same time:</a:t>
            </a:r>
          </a:p>
          <a:p>
            <a:endParaRPr lang="en-US" dirty="0"/>
          </a:p>
          <a:p>
            <a:r>
              <a:rPr lang="en-US" dirty="0"/>
              <a:t>1. Decide on a Deployment Method</a:t>
            </a:r>
          </a:p>
          <a:p>
            <a:r>
              <a:rPr lang="en-US" dirty="0"/>
              <a:t>The first step is to figure out which deployment method you want to use. There are two main ones: batch inference and online inference.</a:t>
            </a:r>
          </a:p>
          <a:p>
            <a:endParaRPr lang="en-US" dirty="0"/>
          </a:p>
          <a:p>
            <a:r>
              <a:rPr lang="en-US" dirty="0"/>
              <a:t>Batch inference: This method runs periodically and provides results for the batch of new data generated since the previous run. It generates answers with latency and is therefore useful where model results are not needed immediately or in real-time. The main benefit of batch inference is the ability to deploy more complex models. </a:t>
            </a:r>
          </a:p>
          <a:p>
            <a:endParaRPr lang="en-US" dirty="0"/>
          </a:p>
          <a:p>
            <a:r>
              <a:rPr lang="en-US" dirty="0"/>
              <a:t>Online inference: Also known as real-time inference, this method provides results in real-time. While this sounds like the better method, it has an inherent latency constraint that limits the type of ML models that can be deployed using it. Since results are provided in real-time, it is not possible to deploy complex models with online inference. </a:t>
            </a:r>
          </a:p>
        </p:txBody>
      </p:sp>
    </p:spTree>
    <p:extLst>
      <p:ext uri="{BB962C8B-B14F-4D97-AF65-F5344CB8AC3E}">
        <p14:creationId xmlns:p14="http://schemas.microsoft.com/office/powerpoint/2010/main" val="1516873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455672" y="1164657"/>
            <a:ext cx="8431529" cy="5319462"/>
          </a:xfrm>
          <a:prstGeom prst="rect">
            <a:avLst/>
          </a:prstGeom>
        </p:spPr>
      </p:pic>
      <p:sp>
        <p:nvSpPr>
          <p:cNvPr id="6" name="Content Placeholder 2"/>
          <p:cNvSpPr>
            <a:spLocks noGrp="1"/>
          </p:cNvSpPr>
          <p:nvPr>
            <p:ph idx="1"/>
          </p:nvPr>
        </p:nvSpPr>
        <p:spPr>
          <a:xfrm>
            <a:off x="299185" y="1164657"/>
            <a:ext cx="2819400" cy="5319462"/>
          </a:xfrm>
        </p:spPr>
        <p:txBody>
          <a:bodyPr>
            <a:normAutofit fontScale="92500" lnSpcReduction="20000"/>
          </a:bodyPr>
          <a:lstStyle/>
          <a:p>
            <a:r>
              <a:rPr lang="en-US" dirty="0"/>
              <a:t>When deciding which method to use, consider questions like:</a:t>
            </a:r>
          </a:p>
          <a:p>
            <a:pPr lvl="1">
              <a:buFont typeface="Wingdings" panose="05000000000000000000" pitchFamily="2" charset="2"/>
              <a:buChar char="ü"/>
            </a:pPr>
            <a:r>
              <a:rPr lang="en-US" dirty="0"/>
              <a:t>How often do we need our model to generate predictions?</a:t>
            </a:r>
          </a:p>
          <a:p>
            <a:pPr lvl="1">
              <a:buFont typeface="Wingdings" panose="05000000000000000000" pitchFamily="2" charset="2"/>
              <a:buChar char="ü"/>
            </a:pPr>
            <a:r>
              <a:rPr lang="en-US" dirty="0"/>
              <a:t>Should model results be based on batch data or individual cases?</a:t>
            </a:r>
          </a:p>
          <a:p>
            <a:pPr lvl="1">
              <a:buFont typeface="Wingdings" panose="05000000000000000000" pitchFamily="2" charset="2"/>
              <a:buChar char="ü"/>
            </a:pPr>
            <a:r>
              <a:rPr lang="en-US" dirty="0"/>
              <a:t>How much computational power can we allocate?</a:t>
            </a:r>
          </a:p>
          <a:p>
            <a:pPr lvl="1">
              <a:buFont typeface="Wingdings" panose="05000000000000000000" pitchFamily="2" charset="2"/>
              <a:buChar char="ü"/>
            </a:pPr>
            <a:r>
              <a:rPr lang="en-US" dirty="0"/>
              <a:t>How complex is our model?</a:t>
            </a:r>
          </a:p>
        </p:txBody>
      </p:sp>
    </p:spTree>
    <p:extLst>
      <p:ext uri="{BB962C8B-B14F-4D97-AF65-F5344CB8AC3E}">
        <p14:creationId xmlns:p14="http://schemas.microsoft.com/office/powerpoint/2010/main" val="4230167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34" y="249623"/>
            <a:ext cx="10515600" cy="789906"/>
          </a:xfrm>
        </p:spPr>
        <p:txBody>
          <a:bodyPr/>
          <a:lstStyle/>
          <a:p>
            <a:r>
              <a:rPr lang="en-US" dirty="0"/>
              <a:t>Automate Deployment and Testing</a:t>
            </a:r>
          </a:p>
        </p:txBody>
      </p:sp>
      <p:sp>
        <p:nvSpPr>
          <p:cNvPr id="4" name="Content Placeholder 3"/>
          <p:cNvSpPr>
            <a:spLocks noGrp="1"/>
          </p:cNvSpPr>
          <p:nvPr>
            <p:ph idx="1"/>
          </p:nvPr>
        </p:nvSpPr>
        <p:spPr>
          <a:xfrm>
            <a:off x="241434" y="1190358"/>
            <a:ext cx="11520638" cy="4351338"/>
          </a:xfrm>
        </p:spPr>
        <p:txBody>
          <a:bodyPr/>
          <a:lstStyle/>
          <a:p>
            <a:r>
              <a:rPr lang="en-US" dirty="0"/>
              <a:t>It is possible to manage the deployment and testing of a single, small model manually. For larger or multiple models at scale, however, you should automate. </a:t>
            </a:r>
          </a:p>
          <a:p>
            <a:r>
              <a:rPr lang="en-US" dirty="0"/>
              <a:t>This will enable you to manage individual components more easily, ensure that ML models will be automatically trained with data that is of consistently high quality, run automatic testing (e.g., of data quality and model performance), and scale models automatically in response to current conditions. </a:t>
            </a:r>
          </a:p>
        </p:txBody>
      </p:sp>
    </p:spTree>
    <p:extLst>
      <p:ext uri="{BB962C8B-B14F-4D97-AF65-F5344CB8AC3E}">
        <p14:creationId xmlns:p14="http://schemas.microsoft.com/office/powerpoint/2010/main" val="11328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278498"/>
            <a:ext cx="10515600" cy="838033"/>
          </a:xfrm>
        </p:spPr>
        <p:txBody>
          <a:bodyPr/>
          <a:lstStyle/>
          <a:p>
            <a:r>
              <a:rPr lang="en-US" dirty="0"/>
              <a:t>Monitor, Monitor, Monitor</a:t>
            </a:r>
          </a:p>
        </p:txBody>
      </p:sp>
      <p:sp>
        <p:nvSpPr>
          <p:cNvPr id="3" name="Content Placeholder 2"/>
          <p:cNvSpPr>
            <a:spLocks noGrp="1"/>
          </p:cNvSpPr>
          <p:nvPr>
            <p:ph idx="1"/>
          </p:nvPr>
        </p:nvSpPr>
        <p:spPr>
          <a:xfrm>
            <a:off x="289560" y="1228858"/>
            <a:ext cx="10515600" cy="4351338"/>
          </a:xfrm>
        </p:spPr>
        <p:txBody>
          <a:bodyPr>
            <a:normAutofit fontScale="70000" lnSpcReduction="20000"/>
          </a:bodyPr>
          <a:lstStyle/>
          <a:p>
            <a:r>
              <a:rPr lang="en-US" dirty="0"/>
              <a:t>A successful deployment process lives and dies with continuous monitoring and improvement. This is because ML models degrade over time, and continuous monitoring means you can highlight potential issues such as model drift and training-serving skew before they cause damage.</a:t>
            </a:r>
          </a:p>
          <a:p>
            <a:r>
              <a:rPr lang="en-US" dirty="0"/>
              <a:t>Important considerations:</a:t>
            </a:r>
          </a:p>
          <a:p>
            <a:endParaRPr lang="en-US" dirty="0"/>
          </a:p>
          <a:p>
            <a:r>
              <a:rPr lang="en-US" dirty="0"/>
              <a:t>Initial Data Flow Design: Before you even start collecting data, you'll need to architect a data flow that can handle both training and prediction data. This involves deciding how data will be ingested, processed, and eventually fed into Evidently for monitoring.</a:t>
            </a:r>
          </a:p>
          <a:p>
            <a:r>
              <a:rPr lang="en-US" dirty="0"/>
              <a:t>Data Storage Strategy: Where you store this integrated data is crucial. You'll need a storage solution that allows for easy retrieval and is scalable, especially if you're dealing with large volumes of real-time data.</a:t>
            </a:r>
          </a:p>
          <a:p>
            <a:r>
              <a:rPr lang="en-US" dirty="0"/>
              <a:t>Automated Workflows: Consider automating the data flow from </a:t>
            </a:r>
            <a:r>
              <a:rPr lang="en-US" dirty="0" err="1"/>
              <a:t>Seldon</a:t>
            </a:r>
            <a:r>
              <a:rPr lang="en-US" dirty="0"/>
              <a:t> and your training data source to Evidently. This could involve setting up automated ETL jobs or utilizing orchestration tools to ensure data is consistently fed into the monitoring tool.</a:t>
            </a:r>
          </a:p>
          <a:p>
            <a:r>
              <a:rPr lang="en-US" dirty="0"/>
              <a:t>See the following suggested architecture to address this process.</a:t>
            </a:r>
          </a:p>
        </p:txBody>
      </p:sp>
    </p:spTree>
    <p:extLst>
      <p:ext uri="{BB962C8B-B14F-4D97-AF65-F5344CB8AC3E}">
        <p14:creationId xmlns:p14="http://schemas.microsoft.com/office/powerpoint/2010/main" val="669981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41134" y="258622"/>
            <a:ext cx="7928507" cy="6427252"/>
          </a:xfrm>
          <a:prstGeom prst="rect">
            <a:avLst/>
          </a:prstGeom>
        </p:spPr>
      </p:pic>
    </p:spTree>
    <p:extLst>
      <p:ext uri="{BB962C8B-B14F-4D97-AF65-F5344CB8AC3E}">
        <p14:creationId xmlns:p14="http://schemas.microsoft.com/office/powerpoint/2010/main" val="196230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ML Deployment</a:t>
            </a:r>
          </a:p>
        </p:txBody>
      </p:sp>
      <p:sp>
        <p:nvSpPr>
          <p:cNvPr id="3" name="Content Placeholder 2"/>
          <p:cNvSpPr>
            <a:spLocks noGrp="1"/>
          </p:cNvSpPr>
          <p:nvPr>
            <p:ph idx="1"/>
          </p:nvPr>
        </p:nvSpPr>
        <p:spPr/>
        <p:txBody>
          <a:bodyPr>
            <a:normAutofit fontScale="70000" lnSpcReduction="20000"/>
          </a:bodyPr>
          <a:lstStyle/>
          <a:p>
            <a:r>
              <a:rPr lang="en-US" dirty="0"/>
              <a:t>Machine learning (ML) models are almost always developed in an offline setting, but they must be deployed into a production environment in order to learn from live data and deliver value. </a:t>
            </a:r>
          </a:p>
          <a:p>
            <a:endParaRPr lang="en-US" dirty="0"/>
          </a:p>
          <a:p>
            <a:r>
              <a:rPr lang="en-US" dirty="0"/>
              <a:t>Machine learning (ML) models are almost always developed in an offline setting, but they must be deployed into a production environment in order to learn from live data and deliver value. </a:t>
            </a:r>
          </a:p>
          <a:p>
            <a:endParaRPr lang="en-US" dirty="0"/>
          </a:p>
          <a:p>
            <a:r>
              <a:rPr lang="en-US" dirty="0"/>
              <a:t>A common complaint among ML teams, however, is that deploying ML models in production is a complicated process. It is such a widespread issue that some experts estimate that as many as 90 percent of ML models never make it into production in the first place. </a:t>
            </a:r>
          </a:p>
          <a:p>
            <a:endParaRPr lang="en-US" dirty="0"/>
          </a:p>
          <a:p>
            <a:r>
              <a:rPr lang="en-US" dirty="0"/>
              <a:t>For the relatively few ML models that do make it to the production stage, ML model deployment can take a long time, and the models require constant attention to ensure quality and efficiency. For this reason, ML model deployment must be properly planned and managed to avoid inefficiencies and time-consuming challenges. </a:t>
            </a:r>
          </a:p>
        </p:txBody>
      </p:sp>
    </p:spTree>
    <p:extLst>
      <p:ext uri="{BB962C8B-B14F-4D97-AF65-F5344CB8AC3E}">
        <p14:creationId xmlns:p14="http://schemas.microsoft.com/office/powerpoint/2010/main" val="2124974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9" y="278498"/>
            <a:ext cx="10515600" cy="838034"/>
          </a:xfrm>
        </p:spPr>
        <p:txBody>
          <a:bodyPr/>
          <a:lstStyle/>
          <a:p>
            <a:r>
              <a:rPr lang="en-US" dirty="0"/>
              <a:t>Streamline ML Development </a:t>
            </a:r>
          </a:p>
        </p:txBody>
      </p:sp>
      <p:sp>
        <p:nvSpPr>
          <p:cNvPr id="3" name="Content Placeholder 2"/>
          <p:cNvSpPr>
            <a:spLocks noGrp="1"/>
          </p:cNvSpPr>
          <p:nvPr>
            <p:ph idx="1"/>
          </p:nvPr>
        </p:nvSpPr>
        <p:spPr>
          <a:xfrm>
            <a:off x="337687" y="1209608"/>
            <a:ext cx="11482136" cy="4351338"/>
          </a:xfrm>
        </p:spPr>
        <p:txBody>
          <a:bodyPr>
            <a:normAutofit fontScale="92500" lnSpcReduction="10000"/>
          </a:bodyPr>
          <a:lstStyle/>
          <a:p>
            <a:r>
              <a:rPr lang="en-US" dirty="0"/>
              <a:t>In conclusion, deploying machine learning models in production environments is a complex but crucial process for the successful application of ML technology. The deployment process involves several steps, from planning and model development to optimization, containerization, and continuous monitoring and maintenance. Challenges such as knowledge gaps between teams, infrastructure limitations, scalability issues, and the need for ongoing monitoring can arise, but with careful planning and the right tools and methods, these can be effectively managed. By focusing on important aspects like data storage, choosing appropriate frameworks, collecting feedback, and automating deployment and testing, teams can streamline the deployment process. Ultimately, efficient deployment not only ensures the smooth functioning of ML models but also maximizes their value in solving real-world problems.</a:t>
            </a:r>
          </a:p>
        </p:txBody>
      </p:sp>
    </p:spTree>
    <p:extLst>
      <p:ext uri="{BB962C8B-B14F-4D97-AF65-F5344CB8AC3E}">
        <p14:creationId xmlns:p14="http://schemas.microsoft.com/office/powerpoint/2010/main" val="2665945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35" y="201496"/>
            <a:ext cx="11539888" cy="1325563"/>
          </a:xfrm>
        </p:spPr>
        <p:txBody>
          <a:bodyPr/>
          <a:lstStyle/>
          <a:p>
            <a:r>
              <a:rPr lang="en-US" dirty="0"/>
              <a:t>3 Ways to Deploy Machine Learning Models in Production</a:t>
            </a:r>
          </a:p>
        </p:txBody>
      </p:sp>
      <p:sp>
        <p:nvSpPr>
          <p:cNvPr id="3" name="Content Placeholder 2"/>
          <p:cNvSpPr>
            <a:spLocks noGrp="1"/>
          </p:cNvSpPr>
          <p:nvPr>
            <p:ph idx="1"/>
          </p:nvPr>
        </p:nvSpPr>
        <p:spPr/>
        <p:txBody>
          <a:bodyPr/>
          <a:lstStyle/>
          <a:p>
            <a:r>
              <a:rPr lang="en-US" dirty="0"/>
              <a:t>Deploy ML models and make them available to users or other components of your project.</a:t>
            </a:r>
          </a:p>
          <a:p>
            <a:r>
              <a:rPr lang="en-US" dirty="0"/>
              <a:t>Working with data is one thing, but deploying a machine learning model to production can be another.</a:t>
            </a:r>
          </a:p>
          <a:p>
            <a:r>
              <a:rPr lang="en-US" dirty="0"/>
              <a:t>Data engineers are always looking for new ways to deploy their machine learning models to production. They want the best performance, and they care about how much it costs.</a:t>
            </a:r>
          </a:p>
          <a:p>
            <a:endParaRPr lang="en-US" dirty="0"/>
          </a:p>
        </p:txBody>
      </p:sp>
    </p:spTree>
    <p:extLst>
      <p:ext uri="{BB962C8B-B14F-4D97-AF65-F5344CB8AC3E}">
        <p14:creationId xmlns:p14="http://schemas.microsoft.com/office/powerpoint/2010/main" val="409001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08" y="230372"/>
            <a:ext cx="11761269" cy="722530"/>
          </a:xfrm>
        </p:spPr>
        <p:txBody>
          <a:bodyPr>
            <a:normAutofit/>
          </a:bodyPr>
          <a:lstStyle/>
          <a:p>
            <a:r>
              <a:rPr lang="en-US" sz="4000" b="1" dirty="0"/>
              <a:t>How to deploy a machine learning model in production?</a:t>
            </a:r>
            <a:endParaRPr lang="en-US" sz="4000" dirty="0"/>
          </a:p>
        </p:txBody>
      </p:sp>
      <p:sp>
        <p:nvSpPr>
          <p:cNvPr id="3" name="Content Placeholder 2"/>
          <p:cNvSpPr>
            <a:spLocks noGrp="1"/>
          </p:cNvSpPr>
          <p:nvPr>
            <p:ph idx="1"/>
          </p:nvPr>
        </p:nvSpPr>
        <p:spPr>
          <a:xfrm>
            <a:off x="337686" y="1113355"/>
            <a:ext cx="10515600" cy="4351338"/>
          </a:xfrm>
        </p:spPr>
        <p:txBody>
          <a:bodyPr>
            <a:normAutofit fontScale="62500" lnSpcReduction="20000"/>
          </a:bodyPr>
          <a:lstStyle/>
          <a:p>
            <a:r>
              <a:rPr lang="en-US" dirty="0"/>
              <a:t>Most data science projects deploy machine learning models as an on-demand prediction service or in batch prediction mode. Some modern applications deploy embedded models in edge and mobile devices.</a:t>
            </a:r>
          </a:p>
          <a:p>
            <a:r>
              <a:rPr lang="en-US" dirty="0"/>
              <a:t>Each model has its own merits. For example, in the batch scenario, optimizations are done to minimize model compute cost. There are fewer dependencies on external data sources and cloud services. The local processing power is sometimes sufficient for computing algorithmically complex models.</a:t>
            </a:r>
          </a:p>
          <a:p>
            <a:r>
              <a:rPr lang="en-US" dirty="0"/>
              <a:t>It is also easy to debug an offline model when failures occur or tune </a:t>
            </a:r>
            <a:r>
              <a:rPr lang="en-US" dirty="0" err="1"/>
              <a:t>hyperparameters</a:t>
            </a:r>
            <a:r>
              <a:rPr lang="en-US" dirty="0"/>
              <a:t> since it runs on powerful servers.</a:t>
            </a:r>
          </a:p>
          <a:p>
            <a:r>
              <a:rPr lang="en-US" dirty="0"/>
              <a:t>On the other hand, web services can provide cheaper and near real-time predictions. Availability of CPU power is less of an issue if the model runs on a cluster or cloud service. The model can be easily made available to other applications through API calls and so on.</a:t>
            </a:r>
          </a:p>
          <a:p>
            <a:r>
              <a:rPr lang="en-US" dirty="0"/>
              <a:t>One of the main benefits of embedded machine learning is that we can customize it to the requirements of a specific device.</a:t>
            </a:r>
          </a:p>
          <a:p>
            <a:r>
              <a:rPr lang="en-US" dirty="0"/>
              <a:t>We can easily deploy the model to a device, and its runtime environment cannot be tampered with by an external party. A clear drawback is that the device needs to have enough computing power and storage space.</a:t>
            </a:r>
          </a:p>
        </p:txBody>
      </p:sp>
    </p:spTree>
    <p:extLst>
      <p:ext uri="{BB962C8B-B14F-4D97-AF65-F5344CB8AC3E}">
        <p14:creationId xmlns:p14="http://schemas.microsoft.com/office/powerpoint/2010/main" val="351143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32" y="191871"/>
            <a:ext cx="11905649" cy="693653"/>
          </a:xfrm>
        </p:spPr>
        <p:txBody>
          <a:bodyPr>
            <a:normAutofit/>
          </a:bodyPr>
          <a:lstStyle/>
          <a:p>
            <a:r>
              <a:rPr lang="en-US" sz="4000" dirty="0"/>
              <a:t>Deploying machine learning models as web services.</a:t>
            </a:r>
          </a:p>
        </p:txBody>
      </p:sp>
      <p:sp>
        <p:nvSpPr>
          <p:cNvPr id="3" name="Content Placeholder 2"/>
          <p:cNvSpPr>
            <a:spLocks noGrp="1"/>
          </p:cNvSpPr>
          <p:nvPr>
            <p:ph idx="1"/>
          </p:nvPr>
        </p:nvSpPr>
        <p:spPr>
          <a:xfrm>
            <a:off x="308809" y="1074855"/>
            <a:ext cx="11328133" cy="5247886"/>
          </a:xfrm>
        </p:spPr>
        <p:txBody>
          <a:bodyPr>
            <a:normAutofit fontScale="70000" lnSpcReduction="20000"/>
          </a:bodyPr>
          <a:lstStyle/>
          <a:p>
            <a:r>
              <a:rPr lang="en-US" dirty="0"/>
              <a:t>The simplest way to deploy a machine learning model is to create a web service for prediction. In this example, we use the Flask web framework to wrap a simple random forest classifier built with </a:t>
            </a:r>
            <a:r>
              <a:rPr lang="en-US" dirty="0" err="1"/>
              <a:t>scikit</a:t>
            </a:r>
            <a:r>
              <a:rPr lang="en-US" dirty="0"/>
              <a:t>-learn.</a:t>
            </a:r>
          </a:p>
          <a:p>
            <a:r>
              <a:rPr lang="en-US" dirty="0"/>
              <a:t>To create a machine learning web service, you need at least three steps.</a:t>
            </a:r>
          </a:p>
          <a:p>
            <a:r>
              <a:rPr lang="en-US" dirty="0"/>
              <a:t>The first step is to create a machine learning model, train it and validate its performance. The following script will train a random forest classifier. Model testing and validation are not included here to keep it simple. But do remember those are an integral part of any machine learning project.</a:t>
            </a:r>
          </a:p>
          <a:p>
            <a:r>
              <a:rPr lang="en-US" dirty="0"/>
              <a:t>In the next step, we need to persist the model. The environment where we deploy the application is often different from where we train them. Training usually requires a different set of resources. Thus this separation helps organizations optimize their budget and efforts.</a:t>
            </a:r>
          </a:p>
          <a:p>
            <a:r>
              <a:rPr lang="en-US" dirty="0"/>
              <a:t>Scikit-learn offers python specific serialization that makes model persistence and restoration effortless. The following is an example of how we can store the trained model in a pickle file.</a:t>
            </a:r>
          </a:p>
          <a:p>
            <a:r>
              <a:rPr lang="en-US" dirty="0"/>
              <a:t>from </a:t>
            </a:r>
            <a:r>
              <a:rPr lang="en-US" dirty="0" err="1"/>
              <a:t>sklearn.externals</a:t>
            </a:r>
            <a:r>
              <a:rPr lang="en-US" dirty="0"/>
              <a:t> import </a:t>
            </a:r>
            <a:r>
              <a:rPr lang="en-US" dirty="0" err="1"/>
              <a:t>joblib</a:t>
            </a:r>
            <a:endParaRPr lang="en-US" dirty="0"/>
          </a:p>
          <a:p>
            <a:r>
              <a:rPr lang="en-US" dirty="0" err="1"/>
              <a:t>joblib.dump</a:t>
            </a:r>
            <a:r>
              <a:rPr lang="en-US" dirty="0"/>
              <a:t>(classifier, '</a:t>
            </a:r>
            <a:r>
              <a:rPr lang="en-US" dirty="0" err="1"/>
              <a:t>classifier.pkl</a:t>
            </a:r>
            <a:r>
              <a:rPr lang="en-US" dirty="0"/>
              <a:t>’)</a:t>
            </a:r>
          </a:p>
          <a:p>
            <a:endParaRPr lang="en-US" dirty="0"/>
          </a:p>
          <a:p>
            <a:r>
              <a:rPr lang="en-US" dirty="0"/>
              <a:t>Refer code  ML Model using Rest API Flask</a:t>
            </a:r>
          </a:p>
          <a:p>
            <a:r>
              <a:rPr lang="en-US" dirty="0"/>
              <a:t>Refer code </a:t>
            </a:r>
            <a:r>
              <a:rPr lang="en-US" dirty="0" err="1"/>
              <a:t>Flaskcode</a:t>
            </a:r>
            <a:endParaRPr lang="en-US" dirty="0"/>
          </a:p>
          <a:p>
            <a:r>
              <a:rPr lang="en-US" dirty="0"/>
              <a:t>Use titanic.csv</a:t>
            </a:r>
          </a:p>
          <a:p>
            <a:endParaRPr lang="en-US" dirty="0"/>
          </a:p>
        </p:txBody>
      </p:sp>
    </p:spTree>
    <p:extLst>
      <p:ext uri="{BB962C8B-B14F-4D97-AF65-F5344CB8AC3E}">
        <p14:creationId xmlns:p14="http://schemas.microsoft.com/office/powerpoint/2010/main" val="164036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33" y="249622"/>
            <a:ext cx="10515600" cy="866909"/>
          </a:xfrm>
        </p:spPr>
        <p:txBody>
          <a:bodyPr/>
          <a:lstStyle/>
          <a:p>
            <a:r>
              <a:rPr lang="en-US" dirty="0"/>
              <a:t>What is ML Model Deployment?</a:t>
            </a:r>
          </a:p>
        </p:txBody>
      </p:sp>
      <p:sp>
        <p:nvSpPr>
          <p:cNvPr id="3" name="Content Placeholder 2"/>
          <p:cNvSpPr>
            <a:spLocks noGrp="1"/>
          </p:cNvSpPr>
          <p:nvPr>
            <p:ph idx="1"/>
          </p:nvPr>
        </p:nvSpPr>
        <p:spPr>
          <a:xfrm>
            <a:off x="376186" y="1238484"/>
            <a:ext cx="11174129" cy="4351338"/>
          </a:xfrm>
        </p:spPr>
        <p:txBody>
          <a:bodyPr>
            <a:normAutofit fontScale="85000" lnSpcReduction="20000"/>
          </a:bodyPr>
          <a:lstStyle/>
          <a:p>
            <a:r>
              <a:rPr lang="en-US" dirty="0"/>
              <a:t>The goal of building a machine learning application is to solve a problem, and a ML model can only do this when it is actively being used in production. As such, ML model deployment is just as important as ML model development. </a:t>
            </a:r>
          </a:p>
          <a:p>
            <a:endParaRPr lang="en-US" dirty="0"/>
          </a:p>
          <a:p>
            <a:r>
              <a:rPr lang="en-US" dirty="0"/>
              <a:t>Deployment is the process by which a ML model is moved from an offline environment and integrated into an existing production environment, such as a live application. It is a critical step that must be completed in order for a model to serve its intended purpose and solve the challenges it is designed for. Deployments create an online learning machine methodology where a model is trained and continuously updated with new data as it becomes available.</a:t>
            </a:r>
          </a:p>
          <a:p>
            <a:endParaRPr lang="en-US" dirty="0"/>
          </a:p>
          <a:p>
            <a:r>
              <a:rPr lang="en-US" dirty="0"/>
              <a:t>The exact ML model deployment process will differ depending on the system environment, the type of model, and the </a:t>
            </a:r>
            <a:r>
              <a:rPr lang="en-US" dirty="0" err="1"/>
              <a:t>DevOps</a:t>
            </a:r>
            <a:r>
              <a:rPr lang="en-US" dirty="0"/>
              <a:t> processes in place within individual organizations.</a:t>
            </a:r>
          </a:p>
        </p:txBody>
      </p:sp>
    </p:spTree>
    <p:extLst>
      <p:ext uri="{BB962C8B-B14F-4D97-AF65-F5344CB8AC3E}">
        <p14:creationId xmlns:p14="http://schemas.microsoft.com/office/powerpoint/2010/main" val="121669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83" y="191870"/>
            <a:ext cx="10515600" cy="943911"/>
          </a:xfrm>
        </p:spPr>
        <p:txBody>
          <a:bodyPr/>
          <a:lstStyle/>
          <a:p>
            <a:r>
              <a:rPr lang="en-US" dirty="0"/>
              <a:t>Model Deployment Process - The Planning</a:t>
            </a:r>
          </a:p>
        </p:txBody>
      </p:sp>
      <p:sp>
        <p:nvSpPr>
          <p:cNvPr id="3" name="Content Placeholder 2"/>
          <p:cNvSpPr>
            <a:spLocks noGrp="1"/>
          </p:cNvSpPr>
          <p:nvPr>
            <p:ph idx="1"/>
          </p:nvPr>
        </p:nvSpPr>
        <p:spPr>
          <a:xfrm>
            <a:off x="337686" y="1135781"/>
            <a:ext cx="11366634" cy="5351646"/>
          </a:xfrm>
        </p:spPr>
        <p:txBody>
          <a:bodyPr>
            <a:normAutofit fontScale="92500"/>
          </a:bodyPr>
          <a:lstStyle/>
          <a:p>
            <a:r>
              <a:rPr lang="en-US" dirty="0"/>
              <a:t>Before we dive into the steps involved in deploying ML models, it’s important to consider why so many ML teams cite deployment as a pain point.</a:t>
            </a:r>
          </a:p>
          <a:p>
            <a:endParaRPr lang="en-US" dirty="0"/>
          </a:p>
          <a:p>
            <a:r>
              <a:rPr lang="en-US" dirty="0"/>
              <a:t>The truth is that many ML teams embark on machine learning projects without a production plan in place. This approach is risky and invariably leads to problems when it comes to deployment. It’s important to remember that developing ML models is expensive, both in terms of time and money, so embarking on a project without a plan is never a good idea. </a:t>
            </a:r>
          </a:p>
          <a:p>
            <a:endParaRPr lang="en-US" dirty="0"/>
          </a:p>
          <a:p>
            <a:r>
              <a:rPr lang="en-US" dirty="0"/>
              <a:t>While it would be impossible for us to tell you how to plan your own ML project — there are simply too many variables at play — we can highlight three important things that you should consider during the planning stage. These are:</a:t>
            </a:r>
          </a:p>
        </p:txBody>
      </p:sp>
    </p:spTree>
    <p:extLst>
      <p:ext uri="{BB962C8B-B14F-4D97-AF65-F5344CB8AC3E}">
        <p14:creationId xmlns:p14="http://schemas.microsoft.com/office/powerpoint/2010/main" val="322238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9" y="191871"/>
            <a:ext cx="10515600" cy="751406"/>
          </a:xfrm>
        </p:spPr>
        <p:txBody>
          <a:bodyPr/>
          <a:lstStyle/>
          <a:p>
            <a:r>
              <a:rPr lang="en-US" dirty="0"/>
              <a:t>Where You’ll Store Your Data</a:t>
            </a:r>
          </a:p>
        </p:txBody>
      </p:sp>
      <p:sp>
        <p:nvSpPr>
          <p:cNvPr id="3" name="Content Placeholder 2"/>
          <p:cNvSpPr>
            <a:spLocks noGrp="1"/>
          </p:cNvSpPr>
          <p:nvPr>
            <p:ph idx="1"/>
          </p:nvPr>
        </p:nvSpPr>
        <p:spPr>
          <a:xfrm>
            <a:off x="366561" y="1132606"/>
            <a:ext cx="11299257" cy="5422198"/>
          </a:xfrm>
        </p:spPr>
        <p:txBody>
          <a:bodyPr>
            <a:normAutofit fontScale="77500" lnSpcReduction="20000"/>
          </a:bodyPr>
          <a:lstStyle/>
          <a:p>
            <a:r>
              <a:rPr lang="en-US" dirty="0"/>
              <a:t>We don’t need to tell you that your ML model will be of little use to anyone if it doesn’t have any datasets to learn from. As such, you will likely have a variety of datasets covering training, evaluation, and testing. Having these is not enough, though; you must also consider storage.</a:t>
            </a:r>
          </a:p>
          <a:p>
            <a:r>
              <a:rPr lang="en-US" dirty="0"/>
              <a:t>Consider questions like:</a:t>
            </a:r>
          </a:p>
          <a:p>
            <a:r>
              <a:rPr lang="en-US" dirty="0"/>
              <a:t>How is your data stored?</a:t>
            </a:r>
          </a:p>
          <a:p>
            <a:r>
              <a:rPr lang="en-US" dirty="0"/>
              <a:t>How large is your data?</a:t>
            </a:r>
          </a:p>
          <a:p>
            <a:r>
              <a:rPr lang="en-US" dirty="0"/>
              <a:t>How will you retrieve your data?</a:t>
            </a:r>
          </a:p>
          <a:p>
            <a:r>
              <a:rPr lang="en-US" dirty="0"/>
              <a:t>Storage: It makes sense to store your data where model training will take place and where results will be served. Data can be stored either on-premises, in the cloud, or in a hybrid environment, with cloud storage generally used for cloud ML training and serving. </a:t>
            </a:r>
          </a:p>
          <a:p>
            <a:r>
              <a:rPr lang="en-US" dirty="0"/>
              <a:t>Size: The size of your data is also important. Larger datasets require more computing power for processing and model optimization. If you are working in a cloud environment, then this means that you will need to factor in cloud scaling from the start, and this can get very expensive if you haven’t thoroughly pre-planned and thought through your needs. </a:t>
            </a:r>
          </a:p>
          <a:p>
            <a:r>
              <a:rPr lang="en-US" dirty="0"/>
              <a:t>‍Retrieval: How you will retrieve your data (i.e., batch </a:t>
            </a:r>
            <a:r>
              <a:rPr lang="en-US" dirty="0" err="1"/>
              <a:t>vs</a:t>
            </a:r>
            <a:r>
              <a:rPr lang="en-US" dirty="0"/>
              <a:t> real-time) must be considered before designing your ML model.</a:t>
            </a:r>
          </a:p>
        </p:txBody>
      </p:sp>
    </p:spTree>
    <p:extLst>
      <p:ext uri="{BB962C8B-B14F-4D97-AF65-F5344CB8AC3E}">
        <p14:creationId xmlns:p14="http://schemas.microsoft.com/office/powerpoint/2010/main" val="197932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85" y="220747"/>
            <a:ext cx="10515600" cy="857283"/>
          </a:xfrm>
        </p:spPr>
        <p:txBody>
          <a:bodyPr/>
          <a:lstStyle/>
          <a:p>
            <a:r>
              <a:rPr lang="en-US" dirty="0"/>
              <a:t>Which Frameworks and Tools You’ll Use</a:t>
            </a:r>
          </a:p>
        </p:txBody>
      </p:sp>
      <p:sp>
        <p:nvSpPr>
          <p:cNvPr id="3" name="Content Placeholder 2"/>
          <p:cNvSpPr>
            <a:spLocks noGrp="1"/>
          </p:cNvSpPr>
          <p:nvPr>
            <p:ph idx="1"/>
          </p:nvPr>
        </p:nvSpPr>
        <p:spPr>
          <a:xfrm>
            <a:off x="356937" y="1180733"/>
            <a:ext cx="10515600" cy="4351338"/>
          </a:xfrm>
        </p:spPr>
        <p:txBody>
          <a:bodyPr>
            <a:normAutofit fontScale="92500" lnSpcReduction="10000"/>
          </a:bodyPr>
          <a:lstStyle/>
          <a:p>
            <a:r>
              <a:rPr lang="en-US" dirty="0"/>
              <a:t>Even with the best datasets in the world, your ML model isn’t going to train and deploy itself. For this, you will need the right frameworks, tools, and software, which can be anything from programming languages like Python to frameworks and cloud platforms like </a:t>
            </a:r>
            <a:r>
              <a:rPr lang="en-US" dirty="0" err="1"/>
              <a:t>Pytorch</a:t>
            </a:r>
            <a:r>
              <a:rPr lang="en-US" dirty="0"/>
              <a:t>, AWS, and </a:t>
            </a:r>
            <a:r>
              <a:rPr lang="en-US" dirty="0" err="1"/>
              <a:t>Qwak</a:t>
            </a:r>
            <a:r>
              <a:rPr lang="en-US" dirty="0"/>
              <a:t>. </a:t>
            </a:r>
          </a:p>
          <a:p>
            <a:endParaRPr lang="en-US" dirty="0"/>
          </a:p>
          <a:p>
            <a:r>
              <a:rPr lang="en-US" dirty="0"/>
              <a:t>Consider questions like:</a:t>
            </a:r>
          </a:p>
          <a:p>
            <a:endParaRPr lang="en-US" dirty="0"/>
          </a:p>
          <a:p>
            <a:r>
              <a:rPr lang="en-US" dirty="0"/>
              <a:t>What is the best tool for the challenge we’re facing?</a:t>
            </a:r>
          </a:p>
          <a:p>
            <a:r>
              <a:rPr lang="en-US" dirty="0"/>
              <a:t>Do we need the flexibility of open source? </a:t>
            </a:r>
          </a:p>
          <a:p>
            <a:r>
              <a:rPr lang="en-US" dirty="0"/>
              <a:t>How many platforms support the tool?</a:t>
            </a:r>
          </a:p>
        </p:txBody>
      </p:sp>
    </p:spTree>
    <p:extLst>
      <p:ext uri="{BB962C8B-B14F-4D97-AF65-F5344CB8AC3E}">
        <p14:creationId xmlns:p14="http://schemas.microsoft.com/office/powerpoint/2010/main" val="38880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59" y="249622"/>
            <a:ext cx="10515600" cy="761031"/>
          </a:xfrm>
        </p:spPr>
        <p:txBody>
          <a:bodyPr/>
          <a:lstStyle/>
          <a:p>
            <a:r>
              <a:rPr lang="en-US" dirty="0"/>
              <a:t>How You’ll Collect Feedback</a:t>
            </a:r>
          </a:p>
        </p:txBody>
      </p:sp>
      <p:sp>
        <p:nvSpPr>
          <p:cNvPr id="3" name="Content Placeholder 2"/>
          <p:cNvSpPr>
            <a:spLocks noGrp="1"/>
          </p:cNvSpPr>
          <p:nvPr>
            <p:ph idx="1"/>
          </p:nvPr>
        </p:nvSpPr>
        <p:spPr>
          <a:xfrm>
            <a:off x="376187" y="1142232"/>
            <a:ext cx="10515600" cy="4351338"/>
          </a:xfrm>
        </p:spPr>
        <p:txBody>
          <a:bodyPr>
            <a:normAutofit fontScale="77500" lnSpcReduction="20000"/>
          </a:bodyPr>
          <a:lstStyle/>
          <a:p>
            <a:r>
              <a:rPr lang="en-US" dirty="0"/>
              <a:t>Machine learning projects are dynamic and constantly evolving. Feedback and iteration form important parts of development and deployment processes, and you must consider these from the outset. </a:t>
            </a:r>
          </a:p>
          <a:p>
            <a:endParaRPr lang="en-US" dirty="0"/>
          </a:p>
          <a:p>
            <a:r>
              <a:rPr lang="en-US" dirty="0"/>
              <a:t>Consider questions like:</a:t>
            </a:r>
          </a:p>
          <a:p>
            <a:endParaRPr lang="en-US" dirty="0"/>
          </a:p>
          <a:p>
            <a:r>
              <a:rPr lang="en-US" dirty="0"/>
              <a:t>How can we retrieve feedback from production models?</a:t>
            </a:r>
          </a:p>
          <a:p>
            <a:r>
              <a:rPr lang="en-US" dirty="0"/>
              <a:t>How can we ensure constant delivery?</a:t>
            </a:r>
          </a:p>
          <a:p>
            <a:r>
              <a:rPr lang="en-US" dirty="0"/>
              <a:t>How can we test new iterations of the model?</a:t>
            </a:r>
          </a:p>
          <a:p>
            <a:r>
              <a:rPr lang="en-US" dirty="0"/>
              <a:t>How can we iterate our model without interrupting its operation?</a:t>
            </a:r>
          </a:p>
          <a:p>
            <a:r>
              <a:rPr lang="en-US" dirty="0"/>
              <a:t>Getting continuous feedback from a ML model in production can alert you to issues like performance decay, bias creep, and training-serving skew. This ensures that such issues can be rectified before they have an impact on the model and the end-user.</a:t>
            </a:r>
          </a:p>
        </p:txBody>
      </p:sp>
    </p:spTree>
    <p:extLst>
      <p:ext uri="{BB962C8B-B14F-4D97-AF65-F5344CB8AC3E}">
        <p14:creationId xmlns:p14="http://schemas.microsoft.com/office/powerpoint/2010/main" val="359395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11" y="259249"/>
            <a:ext cx="10515600" cy="838032"/>
          </a:xfrm>
        </p:spPr>
        <p:txBody>
          <a:bodyPr/>
          <a:lstStyle/>
          <a:p>
            <a:r>
              <a:rPr lang="en-US" dirty="0"/>
              <a:t>How to Deploy ML Models</a:t>
            </a:r>
          </a:p>
        </p:txBody>
      </p:sp>
      <p:sp>
        <p:nvSpPr>
          <p:cNvPr id="3" name="Content Placeholder 2"/>
          <p:cNvSpPr>
            <a:spLocks noGrp="1"/>
          </p:cNvSpPr>
          <p:nvPr>
            <p:ph idx="1"/>
          </p:nvPr>
        </p:nvSpPr>
        <p:spPr>
          <a:xfrm>
            <a:off x="414689" y="1209608"/>
            <a:ext cx="10515600" cy="4351338"/>
          </a:xfrm>
        </p:spPr>
        <p:txBody>
          <a:bodyPr/>
          <a:lstStyle/>
          <a:p>
            <a:r>
              <a:rPr lang="en-US" dirty="0"/>
              <a:t>Deployed ML models provide incremental learning for online learning machines that adapts models to changing environments to make predictions in near real-time. As we alluded to above, the general ML model deployment process can be summarized in four key steps: </a:t>
            </a:r>
          </a:p>
        </p:txBody>
      </p:sp>
    </p:spTree>
    <p:extLst>
      <p:ext uri="{BB962C8B-B14F-4D97-AF65-F5344CB8AC3E}">
        <p14:creationId xmlns:p14="http://schemas.microsoft.com/office/powerpoint/2010/main" val="389003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58" y="230372"/>
            <a:ext cx="11751644" cy="780281"/>
          </a:xfrm>
        </p:spPr>
        <p:txBody>
          <a:bodyPr>
            <a:normAutofit/>
          </a:bodyPr>
          <a:lstStyle/>
          <a:p>
            <a:r>
              <a:rPr lang="en-US" sz="4000" dirty="0"/>
              <a:t>Develop and Create a Model in a Training Environment</a:t>
            </a:r>
          </a:p>
        </p:txBody>
      </p:sp>
      <p:sp>
        <p:nvSpPr>
          <p:cNvPr id="3" name="Content Placeholder 2"/>
          <p:cNvSpPr>
            <a:spLocks noGrp="1"/>
          </p:cNvSpPr>
          <p:nvPr>
            <p:ph idx="1"/>
          </p:nvPr>
        </p:nvSpPr>
        <p:spPr>
          <a:xfrm>
            <a:off x="308810" y="1122981"/>
            <a:ext cx="11655391" cy="2170673"/>
          </a:xfrm>
        </p:spPr>
        <p:txBody>
          <a:bodyPr>
            <a:normAutofit fontScale="92500" lnSpcReduction="10000"/>
          </a:bodyPr>
          <a:lstStyle/>
          <a:p>
            <a:r>
              <a:rPr lang="en-US" dirty="0"/>
              <a:t>To deploy a machine learning application, you first need to build your model.  </a:t>
            </a:r>
          </a:p>
          <a:p>
            <a:r>
              <a:rPr lang="en-US" dirty="0"/>
              <a:t>ML teams tend to create several ML models for a single project, with only a few of these making it through to the deployment phase. These models will usually be built in an offline training environment, either through a supervised or unsupervised process, where they are fed with training data as part of the development process.</a:t>
            </a:r>
          </a:p>
        </p:txBody>
      </p:sp>
      <p:pic>
        <p:nvPicPr>
          <p:cNvPr id="5" name="Picture 4"/>
          <p:cNvPicPr>
            <a:picLocks noChangeAspect="1"/>
          </p:cNvPicPr>
          <p:nvPr/>
        </p:nvPicPr>
        <p:blipFill>
          <a:blip r:embed="rId2"/>
          <a:stretch>
            <a:fillRect/>
          </a:stretch>
        </p:blipFill>
        <p:spPr>
          <a:xfrm>
            <a:off x="1492667" y="3293654"/>
            <a:ext cx="6785059" cy="3564346"/>
          </a:xfrm>
          <a:prstGeom prst="rect">
            <a:avLst/>
          </a:prstGeom>
        </p:spPr>
      </p:pic>
    </p:spTree>
    <p:extLst>
      <p:ext uri="{BB962C8B-B14F-4D97-AF65-F5344CB8AC3E}">
        <p14:creationId xmlns:p14="http://schemas.microsoft.com/office/powerpoint/2010/main" val="2092567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2856</Words>
  <Application>Microsoft Office PowerPoint</Application>
  <PresentationFormat>Widescreen</PresentationFormat>
  <Paragraphs>120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Deployment of Machine Learning Models: simple Web API. Self Learning Topic: Python Flask library.</vt:lpstr>
      <vt:lpstr>Need for ML Deployment</vt:lpstr>
      <vt:lpstr>What is ML Model Deployment?</vt:lpstr>
      <vt:lpstr>Model Deployment Process - The Planning</vt:lpstr>
      <vt:lpstr>Where You’ll Store Your Data</vt:lpstr>
      <vt:lpstr>Which Frameworks and Tools You’ll Use</vt:lpstr>
      <vt:lpstr>How You’ll Collect Feedback</vt:lpstr>
      <vt:lpstr>How to Deploy ML Models</vt:lpstr>
      <vt:lpstr>Develop and Create a Model in a Training Environment</vt:lpstr>
      <vt:lpstr>Optimize and Test Code, then Clean and Test Again</vt:lpstr>
      <vt:lpstr>Prepare for Container Deployment</vt:lpstr>
      <vt:lpstr>PowerPoint Presentation</vt:lpstr>
      <vt:lpstr>Plan for Continuous Monitoring and Maintenance</vt:lpstr>
      <vt:lpstr>Potential ML Model Deployment Challenges</vt:lpstr>
      <vt:lpstr>Making ML Model Deployment More Efficient</vt:lpstr>
      <vt:lpstr>PowerPoint Presentation</vt:lpstr>
      <vt:lpstr>Automate Deployment and Testing</vt:lpstr>
      <vt:lpstr>Monitor, Monitor, Monitor</vt:lpstr>
      <vt:lpstr>PowerPoint Presentation</vt:lpstr>
      <vt:lpstr>Streamline ML Development </vt:lpstr>
      <vt:lpstr>3 Ways to Deploy Machine Learning Models in Production</vt:lpstr>
      <vt:lpstr>How to deploy a machine learning model in production?</vt:lpstr>
      <vt:lpstr>Deploying machine learning models as web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of Machine Learning Models: simple Web API. Self Learning Topic: Python Flask library.</dc:title>
  <dc:creator>Ramakrishnan Iyer</dc:creator>
  <cp:lastModifiedBy>Ramakrishnan Iyer</cp:lastModifiedBy>
  <cp:revision>5</cp:revision>
  <dcterms:created xsi:type="dcterms:W3CDTF">2024-05-05T11:40:10Z</dcterms:created>
  <dcterms:modified xsi:type="dcterms:W3CDTF">2024-05-16T04:13:30Z</dcterms:modified>
</cp:coreProperties>
</file>