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imes New Roman Bold" charset="1" panose="02030802070405020303"/>
      <p:regular r:id="rId12"/>
    </p:embeddedFont>
    <p:embeddedFont>
      <p:font typeface="Garamond Bold" charset="1" panose="02020804030307010803"/>
      <p:regular r:id="rId13"/>
    </p:embeddedFont>
    <p:embeddedFont>
      <p:font typeface="Arial Bold" charset="1" panose="020B0802020202020204"/>
      <p:regular r:id="rId14"/>
    </p:embeddedFon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Intro" charset="1" panose="02000000000000000000"/>
      <p:regular r:id="rId20"/>
    </p:embeddedFont>
    <p:embeddedFont>
      <p:font typeface="TT Rounds Condensed" charset="1" panose="020005060300000200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85170" y="1277282"/>
            <a:ext cx="6957907" cy="7732451"/>
          </a:xfrm>
          <a:custGeom>
            <a:avLst/>
            <a:gdLst/>
            <a:ahLst/>
            <a:cxnLst/>
            <a:rect r="r" b="b" t="t" l="l"/>
            <a:pathLst>
              <a:path h="7732451" w="6957907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19671" y="3009388"/>
            <a:ext cx="4805264" cy="5139356"/>
          </a:xfrm>
          <a:custGeom>
            <a:avLst/>
            <a:gdLst/>
            <a:ahLst/>
            <a:cxnLst/>
            <a:rect r="r" b="b" t="t" l="l"/>
            <a:pathLst>
              <a:path h="5139356" w="4805264">
                <a:moveTo>
                  <a:pt x="0" y="0"/>
                </a:moveTo>
                <a:lnTo>
                  <a:pt x="4805263" y="0"/>
                </a:lnTo>
                <a:lnTo>
                  <a:pt x="4805263" y="5139356"/>
                </a:lnTo>
                <a:lnTo>
                  <a:pt x="0" y="51393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947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9969" y="923391"/>
            <a:ext cx="12618720" cy="263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</a:p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 PAGE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9969" y="343832"/>
            <a:ext cx="1253873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1F497D"/>
                </a:solidFill>
                <a:latin typeface="Garamond Bold"/>
                <a:ea typeface="Garamond Bold"/>
                <a:cs typeface="Garamond Bold"/>
                <a:sym typeface="Garamond Bold"/>
              </a:rPr>
              <a:t>SMART INDIA HACKATHON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0055" y="2211171"/>
            <a:ext cx="10722443" cy="773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–</a:t>
            </a: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1728</a:t>
            </a:r>
          </a:p>
          <a:p>
            <a:pPr algn="l" marL="651053" indent="-325526" lvl="1">
              <a:lnSpc>
                <a:spcPts val="5076"/>
              </a:lnSpc>
              <a:buFont typeface="Arial"/>
              <a:buChar char="•"/>
            </a:pPr>
            <a:r>
              <a:rPr lang="en-US" b="true" sz="3600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</a:t>
            </a: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Development of a </a:t>
            </a:r>
          </a:p>
          <a:p>
            <a:pPr algn="l">
              <a:lnSpc>
                <a:spcPts val="5076"/>
              </a:lnSpc>
            </a:pP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</a:t>
            </a: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Paperless Scholarship Disbursement System</a:t>
            </a:r>
          </a:p>
          <a:p>
            <a:pPr algn="l">
              <a:lnSpc>
                <a:spcPts val="5076"/>
              </a:lnSpc>
            </a:pP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for PMSSS</a:t>
            </a:r>
          </a:p>
          <a:p>
            <a:pPr algn="l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Theme- </a:t>
            </a: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Miscellaneous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PS Category-</a:t>
            </a: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Software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Team ID-</a:t>
            </a:r>
          </a:p>
          <a:p>
            <a:pPr algn="l" marL="651053" indent="-325526" lvl="1">
              <a:lnSpc>
                <a:spcPts val="8640"/>
              </a:lnSpc>
              <a:buFont typeface="Arial"/>
              <a:buChar char="•"/>
            </a:pPr>
            <a:r>
              <a:rPr lang="en-US" b="true" sz="3600" spc="32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Team Name - </a:t>
            </a:r>
            <a:r>
              <a:rPr lang="en-US" b="true" sz="3600" spc="3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Innoverve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6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65937" y="342900"/>
            <a:ext cx="1627632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IDEA TITLE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5610" y="3085862"/>
            <a:ext cx="5875122" cy="717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Solution Overview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Scholarship portal: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is a web-based comprehensive, fully digital system for the submission, verification, and disbursement of PMSSS scholarships. Enabling a smoother and faster verification and disbursement of scholarships without the need for hard copies.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760095" indent="-380048" lvl="1">
              <a:lnSpc>
                <a:spcPts val="5040"/>
              </a:lnSpc>
            </a:pPr>
          </a:p>
          <a:p>
            <a:pPr algn="just">
              <a:lnSpc>
                <a:spcPts val="50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350731" y="3085862"/>
            <a:ext cx="11724998" cy="597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Key Features</a:t>
            </a:r>
          </a:p>
          <a:p>
            <a:pPr algn="l">
              <a:lnSpc>
                <a:spcPts val="4644"/>
              </a:lnSpc>
            </a:pP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Fully digital solution: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Allows users to upload,submit, and manage the required documents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directly through the portal.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Automatic forwarding: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Ensures that the important documents reach the financial bureau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without delays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and reduces the need for manual handling.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Notifications: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Keep students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informed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about their submissions and payment status through a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notification panel.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Secure portal: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Enhances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security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prevents fraud, and improves document verification processes'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efficiency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Automatic document verification: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Streamlines and automates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process of verifying documents without the need of physical copies.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Accessibility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features: Provides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equal access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to upload their documents digitally and track their submission status for all users.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5937" y="2054345"/>
            <a:ext cx="1752220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b="true" sz="3600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Proposed Solution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9" id="9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2100" spc="18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Team</a:t>
              </a:r>
            </a:p>
            <a:p>
              <a:pPr algn="ctr">
                <a:lnSpc>
                  <a:spcPts val="2520"/>
                </a:lnSpc>
              </a:pPr>
              <a:r>
                <a:rPr lang="en-US" sz="2100" spc="19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innoverve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074856" y="9611415"/>
            <a:ext cx="18444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19"/>
              </a:lnSpc>
            </a:pPr>
            <a:r>
              <a:rPr lang="en-US" sz="5099">
                <a:solidFill>
                  <a:srgbClr val="FFFFFF"/>
                </a:solidFill>
                <a:latin typeface="Intro"/>
                <a:ea typeface="Intro"/>
                <a:cs typeface="Intro"/>
                <a:sym typeface="Intro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29430" y="4036031"/>
            <a:ext cx="1586367" cy="2237184"/>
          </a:xfrm>
          <a:custGeom>
            <a:avLst/>
            <a:gdLst/>
            <a:ahLst/>
            <a:cxnLst/>
            <a:rect r="r" b="b" t="t" l="l"/>
            <a:pathLst>
              <a:path h="2237184" w="1586367">
                <a:moveTo>
                  <a:pt x="0" y="0"/>
                </a:moveTo>
                <a:lnTo>
                  <a:pt x="1586367" y="0"/>
                </a:lnTo>
                <a:lnTo>
                  <a:pt x="1586367" y="2237184"/>
                </a:lnTo>
                <a:lnTo>
                  <a:pt x="0" y="2237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4363415"/>
            <a:ext cx="1152955" cy="1662784"/>
            <a:chOff x="0" y="0"/>
            <a:chExt cx="1537274" cy="22170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636671"/>
              <a:ext cx="1537274" cy="1580375"/>
            </a:xfrm>
            <a:custGeom>
              <a:avLst/>
              <a:gdLst/>
              <a:ahLst/>
              <a:cxnLst/>
              <a:rect r="r" b="b" t="t" l="l"/>
              <a:pathLst>
                <a:path h="1580375" w="1537274">
                  <a:moveTo>
                    <a:pt x="0" y="0"/>
                  </a:moveTo>
                  <a:lnTo>
                    <a:pt x="1537274" y="0"/>
                  </a:lnTo>
                  <a:lnTo>
                    <a:pt x="1537274" y="1580375"/>
                  </a:lnTo>
                  <a:lnTo>
                    <a:pt x="0" y="158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02365" y="-9525"/>
              <a:ext cx="1332544" cy="773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5"/>
                </a:lnSpc>
                <a:spcBef>
                  <a:spcPct val="0"/>
                </a:spcBef>
              </a:pPr>
              <a:r>
                <a:rPr lang="en-US" sz="3779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CSS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04975" y="7121630"/>
            <a:ext cx="1833240" cy="973284"/>
          </a:xfrm>
          <a:custGeom>
            <a:avLst/>
            <a:gdLst/>
            <a:ahLst/>
            <a:cxnLst/>
            <a:rect r="r" b="b" t="t" l="l"/>
            <a:pathLst>
              <a:path h="973284" w="1833240">
                <a:moveTo>
                  <a:pt x="0" y="0"/>
                </a:moveTo>
                <a:lnTo>
                  <a:pt x="1833240" y="0"/>
                </a:lnTo>
                <a:lnTo>
                  <a:pt x="1833240" y="973284"/>
                </a:lnTo>
                <a:lnTo>
                  <a:pt x="0" y="9732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24845">
            <a:off x="5136170" y="7100735"/>
            <a:ext cx="1214075" cy="1214075"/>
          </a:xfrm>
          <a:custGeom>
            <a:avLst/>
            <a:gdLst/>
            <a:ahLst/>
            <a:cxnLst/>
            <a:rect r="r" b="b" t="t" l="l"/>
            <a:pathLst>
              <a:path h="1214075" w="1214075">
                <a:moveTo>
                  <a:pt x="0" y="42563"/>
                </a:moveTo>
                <a:lnTo>
                  <a:pt x="1171511" y="0"/>
                </a:lnTo>
                <a:lnTo>
                  <a:pt x="1214074" y="1171511"/>
                </a:lnTo>
                <a:lnTo>
                  <a:pt x="42563" y="1214074"/>
                </a:lnTo>
                <a:lnTo>
                  <a:pt x="0" y="42563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743207" y="4598116"/>
            <a:ext cx="1372829" cy="1372829"/>
          </a:xfrm>
          <a:custGeom>
            <a:avLst/>
            <a:gdLst/>
            <a:ahLst/>
            <a:cxnLst/>
            <a:rect r="r" b="b" t="t" l="l"/>
            <a:pathLst>
              <a:path h="1372829" w="1372829">
                <a:moveTo>
                  <a:pt x="0" y="0"/>
                </a:moveTo>
                <a:lnTo>
                  <a:pt x="1372829" y="0"/>
                </a:lnTo>
                <a:lnTo>
                  <a:pt x="1372829" y="1372829"/>
                </a:lnTo>
                <a:lnTo>
                  <a:pt x="0" y="13728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75610" y="359092"/>
            <a:ext cx="1915886" cy="1249101"/>
            <a:chOff x="0" y="0"/>
            <a:chExt cx="2554514" cy="1665468"/>
          </a:xfrm>
        </p:grpSpPr>
        <p:sp>
          <p:nvSpPr>
            <p:cNvPr name="Freeform 13" id="13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2100" spc="18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Team</a:t>
              </a:r>
            </a:p>
            <a:p>
              <a:pPr algn="ctr">
                <a:lnSpc>
                  <a:spcPts val="2520"/>
                </a:lnSpc>
              </a:pPr>
              <a:r>
                <a:rPr lang="en-US" sz="2100" spc="19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innoverve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258911" y="1438275"/>
            <a:ext cx="10876787" cy="7917661"/>
          </a:xfrm>
          <a:custGeom>
            <a:avLst/>
            <a:gdLst/>
            <a:ahLst/>
            <a:cxnLst/>
            <a:rect r="r" b="b" t="t" l="l"/>
            <a:pathLst>
              <a:path h="7917661" w="10876787">
                <a:moveTo>
                  <a:pt x="0" y="0"/>
                </a:moveTo>
                <a:lnTo>
                  <a:pt x="10876788" y="0"/>
                </a:lnTo>
                <a:lnTo>
                  <a:pt x="10876788" y="7917661"/>
                </a:lnTo>
                <a:lnTo>
                  <a:pt x="0" y="791766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807715" y="514350"/>
            <a:ext cx="867256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30928" y="2709981"/>
            <a:ext cx="342614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b="true" sz="4200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Flowchart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50769" y="1759952"/>
            <a:ext cx="357489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b="true" sz="4200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TechStack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074856" y="9611415"/>
            <a:ext cx="18444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19"/>
              </a:lnSpc>
            </a:pPr>
            <a:r>
              <a:rPr lang="en-US" sz="5099">
                <a:solidFill>
                  <a:srgbClr val="FFFFFF"/>
                </a:solidFill>
                <a:latin typeface="Intro"/>
                <a:ea typeface="Intro"/>
                <a:cs typeface="Intro"/>
                <a:sym typeface="Intro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82980" y="692115"/>
            <a:ext cx="16276320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74856" y="9611415"/>
            <a:ext cx="18444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19"/>
              </a:lnSpc>
            </a:pPr>
            <a:r>
              <a:rPr lang="en-US" sz="5099">
                <a:solidFill>
                  <a:srgbClr val="FFFFFF"/>
                </a:solidFill>
                <a:latin typeface="Intro"/>
                <a:ea typeface="Intro"/>
                <a:cs typeface="Intro"/>
                <a:sym typeface="Intro"/>
              </a:rPr>
              <a:t>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8" id="8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Your Team Name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343750"/>
            <a:ext cx="16138378" cy="557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Feasibility and Potential challanges:</a:t>
            </a:r>
          </a:p>
          <a:p>
            <a:pPr algn="l">
              <a:lnSpc>
                <a:spcPts val="4644"/>
              </a:lnSpc>
            </a:pP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Internet Connectivity: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system relies on a stable internet connection for both applicants and administrators. Implementing long-range connectivity at low power can assist everyone to participate in the digital world.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Cybersecurity: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Robust security measures are vital to protect sensitive student and financial data. Strengthening practices around the protection of sensitive information including encryption, firewalls, etc.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Integration: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system must seamlessly integrate with existing student information systems, Document verification systems, and financial management systems(like upi).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Digital Literacy: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Students and staff must have sufficient digital literacy to use the system effectively. Providing training and support can help address any digital literacy gaps.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system should be able to accommodate future growth in the number of applicants and disbursements.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13" id="13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2100" spc="18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Team</a:t>
              </a:r>
            </a:p>
            <a:p>
              <a:pPr algn="ctr">
                <a:lnSpc>
                  <a:spcPts val="2520"/>
                </a:lnSpc>
              </a:pPr>
              <a:r>
                <a:rPr lang="en-US" sz="2100" spc="19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innoverve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5840" y="271462"/>
            <a:ext cx="1627632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7" id="7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Your Team Name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75610" y="1936941"/>
            <a:ext cx="8286075" cy="749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5360" indent="-317680" lvl="1">
              <a:lnSpc>
                <a:spcPts val="3531"/>
              </a:lnSpc>
              <a:buFont typeface="Arial"/>
              <a:buChar char="•"/>
            </a:pPr>
            <a:r>
              <a:rPr lang="en-US" b="true" sz="2942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Potential Impact on the Target Audience</a:t>
            </a:r>
          </a:p>
          <a:p>
            <a:pPr algn="l">
              <a:lnSpc>
                <a:spcPts val="3796"/>
              </a:lnSpc>
            </a:pPr>
          </a:p>
          <a:p>
            <a:pPr algn="l" marL="405926" indent="-202963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Students:</a:t>
            </a:r>
          </a:p>
          <a:p>
            <a:pPr algn="l" marL="405926" indent="-202963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Reduced paperwork: </a:t>
            </a:r>
            <a:r>
              <a:rPr lang="en-US" sz="18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Students will no longer need to submit physical documents, saving time and effort.</a:t>
            </a:r>
          </a:p>
          <a:p>
            <a:pPr algn="l" marL="405926" indent="-202963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Faster processing: </a:t>
            </a:r>
            <a:r>
              <a:rPr lang="en-US" sz="18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digital system can expedite the verification and disbursement process, allowing students to receive funds more quickly.</a:t>
            </a:r>
          </a:p>
          <a:p>
            <a:pPr algn="l" marL="405926" indent="-202963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Improved accessibility: </a:t>
            </a:r>
            <a:r>
              <a:rPr lang="en-US" sz="18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Students in remote areas with limited access to physical offices can easily submit and track their applications online.</a:t>
            </a:r>
          </a:p>
          <a:p>
            <a:pPr algn="l">
              <a:lnSpc>
                <a:spcPts val="2632"/>
              </a:lnSpc>
            </a:pPr>
          </a:p>
          <a:p>
            <a:pPr algn="l" marL="405926" indent="-202963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Administrators:</a:t>
            </a:r>
          </a:p>
          <a:p>
            <a:pPr algn="l" marL="405926" indent="-202963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Increased efficiency: </a:t>
            </a:r>
            <a:r>
              <a:rPr lang="en-US" sz="18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digital system can streamline administrative tasks, reducing manual labor and errors.</a:t>
            </a:r>
          </a:p>
          <a:p>
            <a:pPr algn="l" marL="405926" indent="-202963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Improved data management: </a:t>
            </a:r>
            <a:r>
              <a:rPr lang="en-US" sz="18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Electronic records are easier to store, retrieve, and analyze, enhancing data management capabilities.</a:t>
            </a:r>
          </a:p>
          <a:p>
            <a:pPr algn="l" marL="405926" indent="-202963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Enhanced transparency: </a:t>
            </a:r>
            <a:r>
              <a:rPr lang="en-US" sz="18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digital system can increase transparency in the scholarship disbursement process, reducing the risk of fraud and corruption.</a:t>
            </a:r>
          </a:p>
          <a:p>
            <a:pPr algn="l">
              <a:lnSpc>
                <a:spcPts val="263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143999" y="1957452"/>
            <a:ext cx="8851600" cy="7213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8723" indent="-339362" lvl="1">
              <a:lnSpc>
                <a:spcPts val="3772"/>
              </a:lnSpc>
              <a:buFont typeface="Arial"/>
              <a:buChar char="•"/>
            </a:pPr>
            <a:r>
              <a:rPr lang="en-US" b="true" sz="3143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Benefits of the solution:</a:t>
            </a:r>
          </a:p>
          <a:p>
            <a:pPr algn="l">
              <a:lnSpc>
                <a:spcPts val="4055"/>
              </a:lnSpc>
            </a:pPr>
          </a:p>
          <a:p>
            <a:pPr algn="l" marL="433630" indent="-216815" lvl="1">
              <a:lnSpc>
                <a:spcPts val="2611"/>
              </a:lnSpc>
              <a:buFont typeface="Arial"/>
              <a:buChar char="•"/>
            </a:pPr>
            <a:r>
              <a:rPr lang="en-US" b="true" sz="200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Social Equality: </a:t>
            </a: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digital system can help ensure that scholarships are distributed fairly and equitably to eligible students, regardless of their location or socioeconomic background.</a:t>
            </a:r>
          </a:p>
          <a:p>
            <a:pPr algn="l" marL="433630" indent="-216815" lvl="1">
              <a:lnSpc>
                <a:spcPts val="2611"/>
              </a:lnSpc>
              <a:buFont typeface="Arial"/>
              <a:buChar char="•"/>
            </a:pPr>
            <a:r>
              <a:rPr lang="en-US" b="true" sz="200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Enhanced accessibility</a:t>
            </a: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The system can make it easier for students with disabilities to access scholarships.</a:t>
            </a:r>
          </a:p>
          <a:p>
            <a:pPr algn="l" marL="433630" indent="-216815" lvl="1">
              <a:lnSpc>
                <a:spcPts val="2611"/>
              </a:lnSpc>
              <a:buFont typeface="Arial"/>
              <a:buChar char="•"/>
            </a:pPr>
            <a:r>
              <a:rPr lang="en-US" b="true" sz="200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Cost savings: </a:t>
            </a: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digital system can reduce administrative costs associated with paper-based processes, such as printing, postage, and storage.</a:t>
            </a:r>
          </a:p>
          <a:p>
            <a:pPr algn="l" marL="433630" indent="-216815" lvl="1">
              <a:lnSpc>
                <a:spcPts val="2611"/>
              </a:lnSpc>
              <a:buFont typeface="Arial"/>
              <a:buChar char="•"/>
            </a:pPr>
            <a:r>
              <a:rPr lang="en-US" b="true" sz="200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 savings:</a:t>
            </a: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system can expedite the disbursement process, allowing students to use the funds more quickly for their educational expenses.</a:t>
            </a:r>
          </a:p>
          <a:p>
            <a:pPr algn="l" marL="433630" indent="-216815" lvl="1">
              <a:lnSpc>
                <a:spcPts val="2611"/>
              </a:lnSpc>
              <a:buFont typeface="Arial"/>
              <a:buChar char="•"/>
            </a:pPr>
            <a:r>
              <a:rPr lang="en-US" b="true" sz="200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Reduced paper consumption:</a:t>
            </a: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By eliminating the need for paper documents, the system can reduce the environmental impact of the scholarship program.</a:t>
            </a:r>
          </a:p>
          <a:p>
            <a:pPr algn="l" marL="433630" indent="-216815" lvl="1">
              <a:lnSpc>
                <a:spcPts val="2611"/>
              </a:lnSpc>
              <a:buFont typeface="Arial"/>
              <a:buChar char="•"/>
            </a:pPr>
            <a:r>
              <a:rPr lang="en-US" b="true" sz="200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Improved sustainability: </a:t>
            </a: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digital system can contribute to a more sustainable and environmentally friendly approach to education.</a:t>
            </a:r>
          </a:p>
          <a:p>
            <a:pPr algn="l">
              <a:lnSpc>
                <a:spcPts val="2811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475609" y="359319"/>
            <a:ext cx="1915886" cy="1249101"/>
            <a:chOff x="0" y="0"/>
            <a:chExt cx="2554514" cy="1665468"/>
          </a:xfrm>
        </p:grpSpPr>
        <p:sp>
          <p:nvSpPr>
            <p:cNvPr name="Freeform 13" id="13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2100" spc="18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Team</a:t>
              </a:r>
            </a:p>
            <a:p>
              <a:pPr algn="ctr">
                <a:lnSpc>
                  <a:spcPts val="2520"/>
                </a:lnSpc>
              </a:pPr>
              <a:r>
                <a:rPr lang="en-US" sz="2100" spc="19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innoverve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074856" y="9611415"/>
            <a:ext cx="18444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19"/>
              </a:lnSpc>
            </a:pPr>
            <a:r>
              <a:rPr lang="en-US" sz="5099">
                <a:solidFill>
                  <a:srgbClr val="FFFFFF"/>
                </a:solidFill>
                <a:latin typeface="Intro"/>
                <a:ea typeface="Intro"/>
                <a:cs typeface="Intro"/>
                <a:sym typeface="Intro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5840" y="656499"/>
            <a:ext cx="1627632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 AND REFERENCES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7" id="7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Your Team Name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5609" y="359092"/>
            <a:ext cx="1915886" cy="1249101"/>
            <a:chOff x="0" y="0"/>
            <a:chExt cx="2554514" cy="1665468"/>
          </a:xfrm>
        </p:grpSpPr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2100" spc="18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Team</a:t>
              </a:r>
            </a:p>
            <a:p>
              <a:pPr algn="ctr">
                <a:lnSpc>
                  <a:spcPts val="2520"/>
                </a:lnSpc>
              </a:pPr>
              <a:r>
                <a:rPr lang="en-US" sz="2100" spc="19">
                  <a:solidFill>
                    <a:srgbClr val="000000"/>
                  </a:solidFill>
                  <a:latin typeface="Intro"/>
                  <a:ea typeface="Intro"/>
                  <a:cs typeface="Intro"/>
                  <a:sym typeface="Intro"/>
                </a:rPr>
                <a:t>innoverve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074856" y="9611415"/>
            <a:ext cx="18444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19"/>
              </a:lnSpc>
            </a:pPr>
            <a:r>
              <a:rPr lang="en-US" sz="5099">
                <a:solidFill>
                  <a:srgbClr val="FFFFFF"/>
                </a:solidFill>
                <a:latin typeface="Intro"/>
                <a:ea typeface="Intro"/>
                <a:cs typeface="Intro"/>
                <a:sym typeface="Intro"/>
              </a:rPr>
              <a:t>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344324"/>
            <a:ext cx="10803591" cy="2077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8398" indent="-414199" lvl="1">
              <a:lnSpc>
                <a:spcPts val="4604"/>
              </a:lnSpc>
              <a:buFont typeface="Arial"/>
              <a:buChar char="•"/>
            </a:pPr>
            <a:r>
              <a:rPr lang="en-US" b="true" sz="3836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References &amp; Links:</a:t>
            </a:r>
          </a:p>
          <a:p>
            <a:pPr algn="l">
              <a:lnSpc>
                <a:spcPts val="4604"/>
              </a:lnSpc>
            </a:pPr>
          </a:p>
          <a:p>
            <a:pPr algn="l" marL="529256" indent="-264628" lvl="1">
              <a:lnSpc>
                <a:spcPts val="3431"/>
              </a:lnSpc>
              <a:buFont typeface="Arial"/>
              <a:buChar char="•"/>
            </a:pPr>
            <a:r>
              <a:rPr lang="en-US" b="true" sz="2451" u="sng">
                <a:solidFill>
                  <a:srgbClr val="1F497D"/>
                </a:solidFill>
                <a:latin typeface="Poppins Bold"/>
                <a:ea typeface="Poppins Bold"/>
                <a:cs typeface="Poppins Bold"/>
                <a:sym typeface="Poppins Bold"/>
              </a:rPr>
              <a:t>AICTE</a:t>
            </a:r>
            <a:r>
              <a:rPr lang="en-US" b="true" sz="24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24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a comprehensive overview of PMSSS.</a:t>
            </a:r>
          </a:p>
          <a:p>
            <a:pPr algn="l">
              <a:lnSpc>
                <a:spcPts val="3431"/>
              </a:lnSpc>
            </a:pPr>
            <a:r>
              <a:rPr lang="en-US" sz="24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2451" u="sng">
                <a:solidFill>
                  <a:srgbClr val="5271FF"/>
                </a:solidFill>
                <a:latin typeface="Poppins"/>
                <a:ea typeface="Poppins"/>
                <a:cs typeface="Poppins"/>
                <a:sym typeface="Poppins"/>
              </a:rPr>
              <a:t>https://www.aicte-india.org/pmsss-2022-23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4897" y="4875635"/>
            <a:ext cx="10601722" cy="77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9657" indent="-264829" lvl="1">
              <a:lnSpc>
                <a:spcPts val="2943"/>
              </a:lnSpc>
              <a:buFont typeface="Arial"/>
              <a:buChar char="•"/>
            </a:pPr>
            <a:r>
              <a:rPr lang="en-US" b="true" sz="2453" spc="22" u="sng">
                <a:solidFill>
                  <a:srgbClr val="1F497D"/>
                </a:solidFill>
                <a:latin typeface="Poppins Bold"/>
                <a:ea typeface="Poppins Bold"/>
                <a:cs typeface="Poppins Bold"/>
                <a:sym typeface="Poppins Bold"/>
              </a:rPr>
              <a:t>buddy4study:</a:t>
            </a:r>
            <a:r>
              <a:rPr lang="en-US" sz="2453" spc="22">
                <a:solidFill>
                  <a:srgbClr val="1F497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53" spc="2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understand the application process of PMSSS.</a:t>
            </a:r>
          </a:p>
          <a:p>
            <a:pPr algn="ctr">
              <a:lnSpc>
                <a:spcPts val="2943"/>
              </a:lnSpc>
            </a:pPr>
            <a:r>
              <a:rPr lang="en-US" sz="2453" spc="22" u="sng">
                <a:solidFill>
                  <a:srgbClr val="5271FF"/>
                </a:solidFill>
                <a:latin typeface="Poppins"/>
                <a:ea typeface="Poppins"/>
                <a:cs typeface="Poppins"/>
                <a:sym typeface="Poppins"/>
              </a:rPr>
              <a:t>https://www.buddy4study.com/article/pmsss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107938"/>
            <a:ext cx="10561373" cy="77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9657" indent="-264829" lvl="1">
              <a:lnSpc>
                <a:spcPts val="2943"/>
              </a:lnSpc>
              <a:buFont typeface="Arial"/>
              <a:buChar char="•"/>
            </a:pPr>
            <a:r>
              <a:rPr lang="en-US" b="true" sz="2453" spc="22" u="sng">
                <a:solidFill>
                  <a:srgbClr val="1F497D"/>
                </a:solidFill>
                <a:latin typeface="Poppins Bold"/>
                <a:ea typeface="Poppins Bold"/>
                <a:cs typeface="Poppins Bold"/>
                <a:sym typeface="Poppins Bold"/>
              </a:rPr>
              <a:t>National portal of INDIA</a:t>
            </a:r>
            <a:r>
              <a:rPr lang="en-US" b="true" sz="2453" spc="22" u="sng">
                <a:solidFill>
                  <a:srgbClr val="1F497D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r>
              <a:rPr lang="en-US" sz="2453" spc="22">
                <a:solidFill>
                  <a:srgbClr val="1F497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53" spc="2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understand the Efforts for Efficiency</a:t>
            </a:r>
          </a:p>
          <a:p>
            <a:pPr algn="ctr">
              <a:lnSpc>
                <a:spcPts val="2943"/>
              </a:lnSpc>
            </a:pPr>
            <a:r>
              <a:rPr lang="en-US" sz="2453" spc="22" u="sng">
                <a:solidFill>
                  <a:srgbClr val="5271FF"/>
                </a:solidFill>
                <a:latin typeface="Poppins"/>
                <a:ea typeface="Poppins"/>
                <a:cs typeface="Poppins"/>
                <a:sym typeface="Poppins"/>
              </a:rPr>
              <a:t>https://www.india.gov.in/.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7340240"/>
            <a:ext cx="12970935" cy="1144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9657" indent="-264829" lvl="1">
              <a:lnSpc>
                <a:spcPts val="2943"/>
              </a:lnSpc>
              <a:buFont typeface="Arial"/>
              <a:buChar char="•"/>
            </a:pPr>
            <a:r>
              <a:rPr lang="en-US" b="true" sz="2453" spc="22" u="sng">
                <a:solidFill>
                  <a:srgbClr val="1F497D"/>
                </a:solidFill>
                <a:latin typeface="Poppins Bold"/>
                <a:ea typeface="Poppins Bold"/>
                <a:cs typeface="Poppins Bold"/>
                <a:sym typeface="Poppins Bold"/>
              </a:rPr>
              <a:t>NSP &amp; MNSSBY</a:t>
            </a:r>
            <a:r>
              <a:rPr lang="en-US" b="true" sz="2453" spc="22" u="sng">
                <a:solidFill>
                  <a:srgbClr val="1F497D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r>
              <a:rPr lang="en-US" sz="2453" spc="22">
                <a:solidFill>
                  <a:srgbClr val="1F497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53" spc="2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understand and refrence other similar  government portals</a:t>
            </a:r>
          </a:p>
          <a:p>
            <a:pPr algn="ctr">
              <a:lnSpc>
                <a:spcPts val="2943"/>
              </a:lnSpc>
            </a:pPr>
            <a:r>
              <a:rPr lang="en-US" sz="2453" spc="22" u="sng">
                <a:solidFill>
                  <a:srgbClr val="5271FF"/>
                </a:solidFill>
                <a:latin typeface="Poppins"/>
                <a:ea typeface="Poppins"/>
                <a:cs typeface="Poppins"/>
                <a:sym typeface="Poppins"/>
              </a:rPr>
              <a:t>https://scholarships.gov.in/</a:t>
            </a:r>
          </a:p>
          <a:p>
            <a:pPr algn="ctr">
              <a:lnSpc>
                <a:spcPts val="2943"/>
              </a:lnSpc>
            </a:pPr>
            <a:r>
              <a:rPr lang="en-US" sz="2453" spc="22" u="sng">
                <a:solidFill>
                  <a:srgbClr val="5271FF"/>
                </a:solidFill>
                <a:latin typeface="Poppins"/>
                <a:ea typeface="Poppins"/>
                <a:cs typeface="Poppins"/>
                <a:sym typeface="Poppins"/>
              </a:rPr>
              <a:t>https://www.7nishchay-yuvaupmission.bihar.gov.in/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DAGQc3MwF8s</dc:identifier>
  <dcterms:modified xsi:type="dcterms:W3CDTF">2011-08-01T06:04:30Z</dcterms:modified>
  <cp:revision>1</cp:revision>
  <dc:title>SIH2024_IDEA_Presentation_Format.pptx</dc:title>
</cp:coreProperties>
</file>