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9905A-CCC6-400A-A24A-911FAA4E88ED}" type="datetimeFigureOut">
              <a:rPr lang="en-US" smtClean="0"/>
              <a:t>12/29/2015</a:t>
            </a:fld>
            <a:endParaRPr lang="en-US"/>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1D96B2-D52F-46A9-A5D3-B5634F9CBEE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81D96B2-D52F-46A9-A5D3-B5634F9CBEE7}" type="slidenum">
              <a:rPr lang="en-US" smtClean="0"/>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81D96B2-D52F-46A9-A5D3-B5634F9CBEE7}" type="slidenum">
              <a:rPr lang="en-US" smtClean="0"/>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AD062BE5-6CB2-4542-94EF-21625F59E14A}" type="datetimeFigureOut">
              <a:rPr lang="en-US" smtClean="0"/>
              <a:t>12/29/2015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CF86A70-49BA-4088-A45E-74217166E6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AD062BE5-6CB2-4542-94EF-21625F59E14A}" type="datetimeFigureOut">
              <a:rPr lang="en-US" smtClean="0"/>
              <a:t>12/29/2015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CF86A70-49BA-4088-A45E-74217166E6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AD062BE5-6CB2-4542-94EF-21625F59E14A}" type="datetimeFigureOut">
              <a:rPr lang="en-US" smtClean="0"/>
              <a:t>12/29/2015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CF86A70-49BA-4088-A45E-74217166E6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AD062BE5-6CB2-4542-94EF-21625F59E14A}" type="datetimeFigureOut">
              <a:rPr lang="en-US" smtClean="0"/>
              <a:t>12/29/2015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CF86A70-49BA-4088-A45E-74217166E6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D062BE5-6CB2-4542-94EF-21625F59E14A}" type="datetimeFigureOut">
              <a:rPr lang="en-US" smtClean="0"/>
              <a:t>12/29/2015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CF86A70-49BA-4088-A45E-74217166E6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AD062BE5-6CB2-4542-94EF-21625F59E14A}" type="datetimeFigureOut">
              <a:rPr lang="en-US" smtClean="0"/>
              <a:t>12/29/2015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CF86A70-49BA-4088-A45E-74217166E6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AD062BE5-6CB2-4542-94EF-21625F59E14A}" type="datetimeFigureOut">
              <a:rPr lang="en-US" smtClean="0"/>
              <a:t>12/29/2015</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BCF86A70-49BA-4088-A45E-74217166E6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AD062BE5-6CB2-4542-94EF-21625F59E14A}" type="datetimeFigureOut">
              <a:rPr lang="en-US" smtClean="0"/>
              <a:t>12/29/2015</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BCF86A70-49BA-4088-A45E-74217166E6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D062BE5-6CB2-4542-94EF-21625F59E14A}" type="datetimeFigureOut">
              <a:rPr lang="en-US" smtClean="0"/>
              <a:t>12/29/2015</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BCF86A70-49BA-4088-A45E-74217166E6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D062BE5-6CB2-4542-94EF-21625F59E14A}" type="datetimeFigureOut">
              <a:rPr lang="en-US" smtClean="0"/>
              <a:t>12/29/2015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CF86A70-49BA-4088-A45E-74217166E6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D062BE5-6CB2-4542-94EF-21625F59E14A}" type="datetimeFigureOut">
              <a:rPr lang="en-US" smtClean="0"/>
              <a:t>12/29/2015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CF86A70-49BA-4088-A45E-74217166E6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62BE5-6CB2-4542-94EF-21625F59E14A}" type="datetimeFigureOut">
              <a:rPr lang="en-US" smtClean="0"/>
              <a:t>12/29/2015</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86A70-49BA-4088-A45E-74217166E6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Function_point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548680"/>
            <a:ext cx="7772400" cy="1470025"/>
          </a:xfrm>
        </p:spPr>
        <p:txBody>
          <a:bodyPr/>
          <a:lstStyle/>
          <a:p>
            <a:r>
              <a:rPr lang="en-US" dirty="0" smtClean="0"/>
              <a:t>Test automation</a:t>
            </a:r>
            <a:br>
              <a:rPr lang="en-US" dirty="0" smtClean="0"/>
            </a:br>
            <a:r>
              <a:rPr lang="en-US" dirty="0" smtClean="0"/>
              <a:t>Lesson 2</a:t>
            </a:r>
            <a:endParaRPr lang="en-US" dirty="0"/>
          </a:p>
        </p:txBody>
      </p:sp>
      <p:sp>
        <p:nvSpPr>
          <p:cNvPr id="3" name="Подзаголовок 2"/>
          <p:cNvSpPr>
            <a:spLocks noGrp="1"/>
          </p:cNvSpPr>
          <p:nvPr>
            <p:ph type="subTitle" idx="1"/>
          </p:nvPr>
        </p:nvSpPr>
        <p:spPr>
          <a:xfrm>
            <a:off x="4572000" y="6093296"/>
            <a:ext cx="4421088" cy="576064"/>
          </a:xfrm>
        </p:spPr>
        <p:txBody>
          <a:bodyPr>
            <a:normAutofit lnSpcReduction="10000"/>
          </a:bodyPr>
          <a:lstStyle/>
          <a:p>
            <a:r>
              <a:rPr lang="en-US" dirty="0" smtClean="0"/>
              <a:t>Dmitri </a:t>
            </a:r>
            <a:r>
              <a:rPr lang="en-US" dirty="0" err="1" smtClean="0"/>
              <a:t>Gradinar</a:t>
            </a:r>
            <a:endParaRPr lang="en-US" dirty="0"/>
          </a:p>
        </p:txBody>
      </p:sp>
      <p:pic>
        <p:nvPicPr>
          <p:cNvPr id="1026" name="Picture 2" descr="C:\Users\Дмитрий\Desktop\QA.jpg"/>
          <p:cNvPicPr>
            <a:picLocks noChangeAspect="1" noChangeArrowheads="1"/>
          </p:cNvPicPr>
          <p:nvPr/>
        </p:nvPicPr>
        <p:blipFill>
          <a:blip r:embed="rId2" cstate="print"/>
          <a:srcRect/>
          <a:stretch>
            <a:fillRect/>
          </a:stretch>
        </p:blipFill>
        <p:spPr bwMode="auto">
          <a:xfrm>
            <a:off x="2699792" y="2276872"/>
            <a:ext cx="3895725" cy="309562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UML - Class Diagram</a:t>
            </a:r>
            <a:br>
              <a:rPr lang="en-US" dirty="0" smtClean="0"/>
            </a:br>
            <a:r>
              <a:rPr lang="en-US" dirty="0" smtClean="0"/>
              <a:t>Composition</a:t>
            </a:r>
            <a:endParaRPr lang="en-US" dirty="0"/>
          </a:p>
        </p:txBody>
      </p:sp>
      <p:sp>
        <p:nvSpPr>
          <p:cNvPr id="3" name="Содержимое 2"/>
          <p:cNvSpPr>
            <a:spLocks noGrp="1"/>
          </p:cNvSpPr>
          <p:nvPr>
            <p:ph idx="1"/>
          </p:nvPr>
        </p:nvSpPr>
        <p:spPr/>
        <p:txBody>
          <a:bodyPr/>
          <a:lstStyle/>
          <a:p>
            <a:r>
              <a:rPr lang="en-US" dirty="0"/>
              <a:t> </a:t>
            </a:r>
            <a:r>
              <a:rPr lang="en-US" dirty="0">
                <a:solidFill>
                  <a:srgbClr val="C00000"/>
                </a:solidFill>
              </a:rPr>
              <a:t>Composition</a:t>
            </a:r>
            <a:r>
              <a:rPr lang="en-US" dirty="0"/>
              <a:t>: expresses a relationship among instances of related classes. It is a specific </a:t>
            </a:r>
            <a:r>
              <a:rPr lang="en-US" dirty="0">
                <a:solidFill>
                  <a:srgbClr val="FFC000"/>
                </a:solidFill>
              </a:rPr>
              <a:t>kind of Whole-Part</a:t>
            </a:r>
            <a:r>
              <a:rPr lang="en-US" dirty="0"/>
              <a:t> </a:t>
            </a:r>
            <a:r>
              <a:rPr lang="en-US" dirty="0" smtClean="0"/>
              <a:t>relationship</a:t>
            </a:r>
          </a:p>
          <a:p>
            <a:r>
              <a:rPr lang="en-US" dirty="0"/>
              <a:t>t expresses a relationship where an instance of the Whole-class has the responsibility to </a:t>
            </a:r>
            <a:r>
              <a:rPr lang="en-US" dirty="0">
                <a:solidFill>
                  <a:srgbClr val="FFC000"/>
                </a:solidFill>
              </a:rPr>
              <a:t>create and initialize instances </a:t>
            </a:r>
            <a:r>
              <a:rPr lang="en-US" dirty="0"/>
              <a:t>of each Part-class.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UML - Class Diagram</a:t>
            </a:r>
            <a:br>
              <a:rPr lang="en-US" dirty="0" smtClean="0"/>
            </a:br>
            <a:r>
              <a:rPr lang="en-US" dirty="0" smtClean="0"/>
              <a:t>Composition</a:t>
            </a:r>
            <a:endParaRPr lang="en-US" dirty="0"/>
          </a:p>
        </p:txBody>
      </p:sp>
      <p:sp>
        <p:nvSpPr>
          <p:cNvPr id="3" name="Содержимое 2"/>
          <p:cNvSpPr>
            <a:spLocks noGrp="1"/>
          </p:cNvSpPr>
          <p:nvPr>
            <p:ph idx="1"/>
          </p:nvPr>
        </p:nvSpPr>
        <p:spPr/>
        <p:txBody>
          <a:bodyPr/>
          <a:lstStyle/>
          <a:p>
            <a:r>
              <a:rPr lang="en-US" dirty="0" smtClean="0"/>
              <a:t>Example</a:t>
            </a:r>
            <a:endParaRPr lang="en-US" dirty="0"/>
          </a:p>
        </p:txBody>
      </p:sp>
      <p:sp>
        <p:nvSpPr>
          <p:cNvPr id="4" name="Прямоугольник 3"/>
          <p:cNvSpPr/>
          <p:nvPr/>
        </p:nvSpPr>
        <p:spPr>
          <a:xfrm>
            <a:off x="3635896" y="2348880"/>
            <a:ext cx="187220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5" name="Прямоугольник 4"/>
          <p:cNvSpPr/>
          <p:nvPr/>
        </p:nvSpPr>
        <p:spPr>
          <a:xfrm>
            <a:off x="1691680" y="3861048"/>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Legs</a:t>
            </a:r>
            <a:endParaRPr lang="en-US" dirty="0"/>
          </a:p>
        </p:txBody>
      </p:sp>
      <p:sp>
        <p:nvSpPr>
          <p:cNvPr id="7" name="Прямоугольник 6"/>
          <p:cNvSpPr/>
          <p:nvPr/>
        </p:nvSpPr>
        <p:spPr>
          <a:xfrm>
            <a:off x="5580112" y="3861048"/>
            <a:ext cx="194421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Hands</a:t>
            </a:r>
            <a:endParaRPr lang="en-US" dirty="0"/>
          </a:p>
        </p:txBody>
      </p:sp>
      <p:cxnSp>
        <p:nvCxnSpPr>
          <p:cNvPr id="13" name="Прямая соединительная линия 12"/>
          <p:cNvCxnSpPr>
            <a:stCxn id="4" idx="2"/>
          </p:cNvCxnSpPr>
          <p:nvPr/>
        </p:nvCxnSpPr>
        <p:spPr>
          <a:xfrm>
            <a:off x="4572000" y="306896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H="1">
            <a:off x="3203848" y="3501008"/>
            <a:ext cx="13681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572000" y="3501008"/>
            <a:ext cx="13681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5940152" y="3501008"/>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3203848" y="3501008"/>
            <a:ext cx="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Блок-схема: решение 22"/>
          <p:cNvSpPr/>
          <p:nvPr/>
        </p:nvSpPr>
        <p:spPr>
          <a:xfrm>
            <a:off x="4499992" y="3068960"/>
            <a:ext cx="216024" cy="28803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UML - Class Diagram</a:t>
            </a:r>
            <a:br>
              <a:rPr lang="en-US" dirty="0" smtClean="0"/>
            </a:br>
            <a:r>
              <a:rPr lang="en-US" dirty="0"/>
              <a:t> Aggregation</a:t>
            </a:r>
          </a:p>
        </p:txBody>
      </p:sp>
      <p:sp>
        <p:nvSpPr>
          <p:cNvPr id="3" name="Содержимое 2"/>
          <p:cNvSpPr>
            <a:spLocks noGrp="1"/>
          </p:cNvSpPr>
          <p:nvPr>
            <p:ph idx="1"/>
          </p:nvPr>
        </p:nvSpPr>
        <p:spPr/>
        <p:txBody>
          <a:bodyPr/>
          <a:lstStyle/>
          <a:p>
            <a:r>
              <a:rPr lang="en-US" dirty="0">
                <a:solidFill>
                  <a:srgbClr val="FF0000"/>
                </a:solidFill>
              </a:rPr>
              <a:t>Aggregation</a:t>
            </a:r>
            <a:r>
              <a:rPr lang="en-US" dirty="0"/>
              <a:t>: expresses a relationship among instances of related classes. It is a specific </a:t>
            </a:r>
            <a:r>
              <a:rPr lang="en-US" dirty="0">
                <a:solidFill>
                  <a:srgbClr val="FFC000"/>
                </a:solidFill>
              </a:rPr>
              <a:t>kind of Container </a:t>
            </a:r>
            <a:r>
              <a:rPr lang="en-US" dirty="0" err="1">
                <a:solidFill>
                  <a:srgbClr val="FFC000"/>
                </a:solidFill>
              </a:rPr>
              <a:t>Containee</a:t>
            </a:r>
            <a:r>
              <a:rPr lang="en-US" dirty="0">
                <a:solidFill>
                  <a:srgbClr val="FFC000"/>
                </a:solidFill>
              </a:rPr>
              <a:t> relationship</a:t>
            </a:r>
            <a:r>
              <a:rPr lang="en-US" dirty="0" smtClean="0"/>
              <a:t>.</a:t>
            </a:r>
          </a:p>
          <a:p>
            <a:r>
              <a:rPr lang="en-US" dirty="0"/>
              <a:t>It expresses a relationship where an instance of the Container-class has the responsibility to </a:t>
            </a:r>
            <a:r>
              <a:rPr lang="en-US" dirty="0">
                <a:solidFill>
                  <a:srgbClr val="FFC000"/>
                </a:solidFill>
              </a:rPr>
              <a:t>hold and maintain instances </a:t>
            </a:r>
            <a:r>
              <a:rPr lang="en-US" dirty="0"/>
              <a:t>of each </a:t>
            </a:r>
            <a:r>
              <a:rPr lang="en-US" dirty="0" err="1"/>
              <a:t>Containee</a:t>
            </a:r>
            <a:r>
              <a:rPr lang="en-US" dirty="0"/>
              <a:t>-class that have been created outside the auspices of the Container-class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UML - Class Diagram</a:t>
            </a:r>
            <a:br>
              <a:rPr lang="en-US" dirty="0" smtClean="0"/>
            </a:br>
            <a:r>
              <a:rPr lang="en-US" dirty="0" smtClean="0"/>
              <a:t> Aggregation</a:t>
            </a:r>
            <a:endParaRPr lang="en-US" dirty="0"/>
          </a:p>
        </p:txBody>
      </p:sp>
      <p:sp>
        <p:nvSpPr>
          <p:cNvPr id="3" name="Содержимое 2"/>
          <p:cNvSpPr>
            <a:spLocks noGrp="1"/>
          </p:cNvSpPr>
          <p:nvPr>
            <p:ph idx="1"/>
          </p:nvPr>
        </p:nvSpPr>
        <p:spPr/>
        <p:txBody>
          <a:bodyPr/>
          <a:lstStyle/>
          <a:p>
            <a:r>
              <a:rPr lang="en-US" dirty="0" smtClean="0"/>
              <a:t>Example</a:t>
            </a:r>
          </a:p>
        </p:txBody>
      </p:sp>
      <p:sp>
        <p:nvSpPr>
          <p:cNvPr id="4" name="Прямоугольник 3"/>
          <p:cNvSpPr/>
          <p:nvPr/>
        </p:nvSpPr>
        <p:spPr>
          <a:xfrm>
            <a:off x="3419872" y="2348880"/>
            <a:ext cx="216024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Bag</a:t>
            </a:r>
            <a:endParaRPr lang="en-US" dirty="0"/>
          </a:p>
        </p:txBody>
      </p:sp>
      <p:sp>
        <p:nvSpPr>
          <p:cNvPr id="5" name="Прямоугольник 4"/>
          <p:cNvSpPr/>
          <p:nvPr/>
        </p:nvSpPr>
        <p:spPr>
          <a:xfrm>
            <a:off x="1691680" y="3861048"/>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Books</a:t>
            </a:r>
            <a:endParaRPr lang="en-US" dirty="0"/>
          </a:p>
        </p:txBody>
      </p:sp>
      <p:sp>
        <p:nvSpPr>
          <p:cNvPr id="6" name="Прямоугольник 5"/>
          <p:cNvSpPr/>
          <p:nvPr/>
        </p:nvSpPr>
        <p:spPr>
          <a:xfrm>
            <a:off x="5292080" y="3861048"/>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Apples</a:t>
            </a:r>
            <a:endParaRPr lang="en-US" dirty="0"/>
          </a:p>
        </p:txBody>
      </p:sp>
      <p:cxnSp>
        <p:nvCxnSpPr>
          <p:cNvPr id="8" name="Прямая соединительная линия 7"/>
          <p:cNvCxnSpPr>
            <a:stCxn id="4" idx="2"/>
          </p:cNvCxnSpPr>
          <p:nvPr/>
        </p:nvCxnSpPr>
        <p:spPr>
          <a:xfrm>
            <a:off x="4499992" y="3068960"/>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H="1">
            <a:off x="3419872" y="3573016"/>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4499992" y="3573016"/>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5724128" y="3573016"/>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3419872" y="3573016"/>
            <a:ext cx="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8" name="Блок-схема: решение 17"/>
          <p:cNvSpPr/>
          <p:nvPr/>
        </p:nvSpPr>
        <p:spPr>
          <a:xfrm>
            <a:off x="4427984" y="3068960"/>
            <a:ext cx="144016" cy="28803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348880"/>
            <a:ext cx="8229600" cy="1143000"/>
          </a:xfrm>
        </p:spPr>
        <p:txBody>
          <a:bodyPr>
            <a:noAutofit/>
          </a:bodyPr>
          <a:lstStyle/>
          <a:p>
            <a:r>
              <a:rPr lang="en-US" sz="8000" dirty="0" smtClean="0"/>
              <a:t>Java</a:t>
            </a:r>
            <a:endParaRPr lang="en-US" sz="8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32656"/>
            <a:ext cx="8229600" cy="1143000"/>
          </a:xfrm>
        </p:spPr>
        <p:txBody>
          <a:bodyPr>
            <a:normAutofit fontScale="90000"/>
          </a:bodyPr>
          <a:lstStyle/>
          <a:p>
            <a:r>
              <a:rPr lang="en-US" dirty="0" smtClean="0"/>
              <a:t>Java</a:t>
            </a:r>
            <a:br>
              <a:rPr lang="en-US" dirty="0" smtClean="0"/>
            </a:br>
            <a:r>
              <a:rPr lang="en-US" dirty="0"/>
              <a:t>Basic </a:t>
            </a:r>
            <a:r>
              <a:rPr lang="en-US" dirty="0" err="1"/>
              <a:t>Datatypes</a:t>
            </a:r>
            <a:r>
              <a:rPr lang="en-US" dirty="0"/>
              <a:t/>
            </a:r>
            <a:br>
              <a:rPr lang="en-US" dirty="0"/>
            </a:br>
            <a:endParaRPr lang="en-US" dirty="0"/>
          </a:p>
        </p:txBody>
      </p:sp>
      <p:sp>
        <p:nvSpPr>
          <p:cNvPr id="6" name="Содержимое 5"/>
          <p:cNvSpPr>
            <a:spLocks noGrp="1"/>
          </p:cNvSpPr>
          <p:nvPr>
            <p:ph idx="1"/>
          </p:nvPr>
        </p:nvSpPr>
        <p:spPr/>
        <p:txBody>
          <a:bodyPr>
            <a:normAutofit fontScale="92500" lnSpcReduction="20000"/>
          </a:bodyPr>
          <a:lstStyle/>
          <a:p>
            <a:pPr>
              <a:buNone/>
            </a:pPr>
            <a:r>
              <a:rPr lang="en-US" dirty="0"/>
              <a:t>b</a:t>
            </a:r>
            <a:r>
              <a:rPr lang="en-US" dirty="0" smtClean="0"/>
              <a:t>yte</a:t>
            </a:r>
            <a:r>
              <a:rPr lang="en-US" dirty="0"/>
              <a:t>:</a:t>
            </a:r>
          </a:p>
          <a:p>
            <a:r>
              <a:rPr lang="en-US" dirty="0"/>
              <a:t>Byte data type is an 8-bit signed two's complement integer.</a:t>
            </a:r>
          </a:p>
          <a:p>
            <a:r>
              <a:rPr lang="en-US" dirty="0"/>
              <a:t>Minimum value is -128 (-2^7)</a:t>
            </a:r>
          </a:p>
          <a:p>
            <a:r>
              <a:rPr lang="en-US" dirty="0"/>
              <a:t>Maximum value is 127 (inclusive)(2^7 -1)</a:t>
            </a:r>
          </a:p>
          <a:p>
            <a:r>
              <a:rPr lang="en-US" dirty="0"/>
              <a:t>Default value is 0</a:t>
            </a:r>
          </a:p>
          <a:p>
            <a:r>
              <a:rPr lang="en-US" dirty="0"/>
              <a:t>Byte data type is used to save space in large arrays, mainly in place of integers, since a byte is four times smaller than an int.</a:t>
            </a:r>
          </a:p>
          <a:p>
            <a:r>
              <a:rPr lang="en-US" dirty="0"/>
              <a:t>Example: byte a = 100 , byte b = -50</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dirty="0" smtClean="0"/>
              <a:t>Basic </a:t>
            </a:r>
            <a:r>
              <a:rPr lang="en-US" dirty="0" err="1" smtClean="0"/>
              <a:t>Datatypes</a:t>
            </a:r>
            <a:endParaRPr lang="en-US" dirty="0"/>
          </a:p>
        </p:txBody>
      </p:sp>
      <p:sp>
        <p:nvSpPr>
          <p:cNvPr id="3" name="Содержимое 2"/>
          <p:cNvSpPr>
            <a:spLocks noGrp="1"/>
          </p:cNvSpPr>
          <p:nvPr>
            <p:ph idx="1"/>
          </p:nvPr>
        </p:nvSpPr>
        <p:spPr/>
        <p:txBody>
          <a:bodyPr>
            <a:normAutofit fontScale="92500" lnSpcReduction="20000"/>
          </a:bodyPr>
          <a:lstStyle/>
          <a:p>
            <a:pPr>
              <a:buNone/>
            </a:pPr>
            <a:r>
              <a:rPr lang="en-US" dirty="0"/>
              <a:t>s</a:t>
            </a:r>
            <a:r>
              <a:rPr lang="en-US" dirty="0" smtClean="0"/>
              <a:t>hort</a:t>
            </a:r>
            <a:r>
              <a:rPr lang="en-US" dirty="0"/>
              <a:t>:</a:t>
            </a:r>
          </a:p>
          <a:p>
            <a:r>
              <a:rPr lang="en-US" dirty="0"/>
              <a:t>Short data type is a 16-bit signed two's complement integer.</a:t>
            </a:r>
          </a:p>
          <a:p>
            <a:r>
              <a:rPr lang="en-US" dirty="0"/>
              <a:t>Minimum value is -32,768 (-2^15)</a:t>
            </a:r>
          </a:p>
          <a:p>
            <a:r>
              <a:rPr lang="en-US" dirty="0"/>
              <a:t>Maximum value is 32,767 (inclusive) (2^15 -1)</a:t>
            </a:r>
          </a:p>
          <a:p>
            <a:r>
              <a:rPr lang="en-US" dirty="0"/>
              <a:t>Short data type can also be used to save memory as byte data type. A short is 2 times smaller than an </a:t>
            </a:r>
            <a:r>
              <a:rPr lang="en-US" dirty="0" err="1"/>
              <a:t>int</a:t>
            </a:r>
            <a:endParaRPr lang="en-US" dirty="0"/>
          </a:p>
          <a:p>
            <a:r>
              <a:rPr lang="en-US" dirty="0"/>
              <a:t>Default value is 0.</a:t>
            </a:r>
          </a:p>
          <a:p>
            <a:r>
              <a:rPr lang="en-US" dirty="0"/>
              <a:t>Example: short s = 10000, short r = -20000</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dirty="0" smtClean="0"/>
              <a:t>Basic </a:t>
            </a:r>
            <a:r>
              <a:rPr lang="en-US" dirty="0" err="1" smtClean="0"/>
              <a:t>Datatypes</a:t>
            </a:r>
            <a:endParaRPr lang="en-US" dirty="0"/>
          </a:p>
        </p:txBody>
      </p:sp>
      <p:sp>
        <p:nvSpPr>
          <p:cNvPr id="3" name="Содержимое 2"/>
          <p:cNvSpPr>
            <a:spLocks noGrp="1"/>
          </p:cNvSpPr>
          <p:nvPr>
            <p:ph idx="1"/>
          </p:nvPr>
        </p:nvSpPr>
        <p:spPr/>
        <p:txBody>
          <a:bodyPr>
            <a:normAutofit fontScale="85000" lnSpcReduction="10000"/>
          </a:bodyPr>
          <a:lstStyle/>
          <a:p>
            <a:pPr>
              <a:buNone/>
            </a:pPr>
            <a:r>
              <a:rPr lang="en-US" dirty="0" err="1"/>
              <a:t>int</a:t>
            </a:r>
            <a:r>
              <a:rPr lang="en-US" dirty="0"/>
              <a:t>:</a:t>
            </a:r>
          </a:p>
          <a:p>
            <a:r>
              <a:rPr lang="en-US" dirty="0" err="1"/>
              <a:t>Int</a:t>
            </a:r>
            <a:r>
              <a:rPr lang="en-US" dirty="0"/>
              <a:t> data type is a 32-bit signed two's complement integer.</a:t>
            </a:r>
          </a:p>
          <a:p>
            <a:r>
              <a:rPr lang="en-US" dirty="0"/>
              <a:t>Minimum value is - 2,147,483,648.(-2^31)</a:t>
            </a:r>
          </a:p>
          <a:p>
            <a:r>
              <a:rPr lang="en-US" dirty="0"/>
              <a:t>Maximum value is 2,147,483,647(inclusive).(2^31 -1)</a:t>
            </a:r>
          </a:p>
          <a:p>
            <a:r>
              <a:rPr lang="en-US" dirty="0" err="1"/>
              <a:t>Int</a:t>
            </a:r>
            <a:r>
              <a:rPr lang="en-US" dirty="0"/>
              <a:t> is generally used as the default data type for integral values unless there is a concern about memory.</a:t>
            </a:r>
          </a:p>
          <a:p>
            <a:r>
              <a:rPr lang="en-US" dirty="0"/>
              <a:t>The default value is 0.</a:t>
            </a:r>
          </a:p>
          <a:p>
            <a:r>
              <a:rPr lang="en-US" dirty="0"/>
              <a:t>Example: </a:t>
            </a:r>
            <a:r>
              <a:rPr lang="en-US" dirty="0" err="1"/>
              <a:t>int</a:t>
            </a:r>
            <a:r>
              <a:rPr lang="en-US" dirty="0"/>
              <a:t> a = 100000, </a:t>
            </a:r>
            <a:r>
              <a:rPr lang="en-US" dirty="0" err="1"/>
              <a:t>int</a:t>
            </a:r>
            <a:r>
              <a:rPr lang="en-US" dirty="0"/>
              <a:t> b = -200000</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dirty="0" smtClean="0"/>
              <a:t>Basic </a:t>
            </a:r>
            <a:r>
              <a:rPr lang="en-US" dirty="0" err="1" smtClean="0"/>
              <a:t>Datatypes</a:t>
            </a:r>
            <a:endParaRPr lang="en-US" dirty="0"/>
          </a:p>
        </p:txBody>
      </p:sp>
      <p:sp>
        <p:nvSpPr>
          <p:cNvPr id="3" name="Содержимое 2"/>
          <p:cNvSpPr>
            <a:spLocks noGrp="1"/>
          </p:cNvSpPr>
          <p:nvPr>
            <p:ph idx="1"/>
          </p:nvPr>
        </p:nvSpPr>
        <p:spPr/>
        <p:txBody>
          <a:bodyPr>
            <a:normAutofit fontScale="85000" lnSpcReduction="10000"/>
          </a:bodyPr>
          <a:lstStyle/>
          <a:p>
            <a:pPr>
              <a:buNone/>
            </a:pPr>
            <a:r>
              <a:rPr lang="en-US" dirty="0"/>
              <a:t>long:</a:t>
            </a:r>
          </a:p>
          <a:p>
            <a:r>
              <a:rPr lang="en-US" dirty="0"/>
              <a:t>Long data type is a 64-bit signed two's complement integer.</a:t>
            </a:r>
          </a:p>
          <a:p>
            <a:r>
              <a:rPr lang="en-US" dirty="0"/>
              <a:t>Minimum value is -9,223,372,036,854,775,808.(-2^63)</a:t>
            </a:r>
          </a:p>
          <a:p>
            <a:r>
              <a:rPr lang="en-US" dirty="0"/>
              <a:t>Maximum value is 9,223,372,036,854,775,807 (inclusive). (2^63 -1)</a:t>
            </a:r>
          </a:p>
          <a:p>
            <a:r>
              <a:rPr lang="en-US" dirty="0"/>
              <a:t>This type is used when a wider range than </a:t>
            </a:r>
            <a:r>
              <a:rPr lang="en-US" dirty="0" err="1"/>
              <a:t>int</a:t>
            </a:r>
            <a:r>
              <a:rPr lang="en-US" dirty="0"/>
              <a:t> is needed.</a:t>
            </a:r>
          </a:p>
          <a:p>
            <a:r>
              <a:rPr lang="en-US" dirty="0"/>
              <a:t>Default value is 0L.</a:t>
            </a:r>
          </a:p>
          <a:p>
            <a:r>
              <a:rPr lang="en-US" dirty="0"/>
              <a:t>Example: long a = 100000L, long b = -200000L</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dirty="0" smtClean="0"/>
              <a:t>Basic </a:t>
            </a:r>
            <a:r>
              <a:rPr lang="en-US" dirty="0" err="1" smtClean="0"/>
              <a:t>Datatypes</a:t>
            </a:r>
            <a:endParaRPr lang="en-US" dirty="0"/>
          </a:p>
        </p:txBody>
      </p:sp>
      <p:sp>
        <p:nvSpPr>
          <p:cNvPr id="3" name="Содержимое 2"/>
          <p:cNvSpPr>
            <a:spLocks noGrp="1"/>
          </p:cNvSpPr>
          <p:nvPr>
            <p:ph idx="1"/>
          </p:nvPr>
        </p:nvSpPr>
        <p:spPr/>
        <p:txBody>
          <a:bodyPr>
            <a:normAutofit fontScale="92500" lnSpcReduction="10000"/>
          </a:bodyPr>
          <a:lstStyle/>
          <a:p>
            <a:pPr>
              <a:buNone/>
            </a:pPr>
            <a:r>
              <a:rPr lang="en-US" dirty="0" smtClean="0"/>
              <a:t>float</a:t>
            </a:r>
            <a:r>
              <a:rPr lang="en-US" dirty="0"/>
              <a:t>:</a:t>
            </a:r>
          </a:p>
          <a:p>
            <a:r>
              <a:rPr lang="en-US" dirty="0"/>
              <a:t>Float data type is a single-precision 32-bit IEEE 754 floating point.</a:t>
            </a:r>
          </a:p>
          <a:p>
            <a:r>
              <a:rPr lang="en-US" dirty="0"/>
              <a:t>Float is mainly used to save memory in large arrays of floating point numbers.</a:t>
            </a:r>
          </a:p>
          <a:p>
            <a:r>
              <a:rPr lang="en-US" dirty="0"/>
              <a:t>Default value is 0.0f.</a:t>
            </a:r>
          </a:p>
          <a:p>
            <a:r>
              <a:rPr lang="en-US" dirty="0"/>
              <a:t>Float data type is never used for precise values such as currency.</a:t>
            </a:r>
          </a:p>
          <a:p>
            <a:r>
              <a:rPr lang="en-US" dirty="0"/>
              <a:t>Example: float f1 = 234.5f</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UML </a:t>
            </a:r>
            <a:endParaRPr lang="en-US" dirty="0"/>
          </a:p>
        </p:txBody>
      </p:sp>
      <p:sp>
        <p:nvSpPr>
          <p:cNvPr id="3" name="Содержимое 2"/>
          <p:cNvSpPr>
            <a:spLocks noGrp="1"/>
          </p:cNvSpPr>
          <p:nvPr>
            <p:ph idx="1"/>
          </p:nvPr>
        </p:nvSpPr>
        <p:spPr/>
        <p:txBody>
          <a:bodyPr/>
          <a:lstStyle/>
          <a:p>
            <a:r>
              <a:rPr lang="en-US" dirty="0"/>
              <a:t>The </a:t>
            </a:r>
            <a:r>
              <a:rPr lang="en-US" b="1" dirty="0"/>
              <a:t>Unified Modeling Language</a:t>
            </a:r>
            <a:r>
              <a:rPr lang="en-US" dirty="0"/>
              <a:t> (</a:t>
            </a:r>
            <a:r>
              <a:rPr lang="en-US" b="1" dirty="0"/>
              <a:t>UML</a:t>
            </a:r>
            <a:r>
              <a:rPr lang="en-US" dirty="0"/>
              <a:t>) is a general-purpose, developmental, modeling language in the field of software engineering, that is intended to provide a standard way to visualize the design of a system</a:t>
            </a:r>
            <a:r>
              <a:rPr lang="en-U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dirty="0" smtClean="0"/>
              <a:t>Basic </a:t>
            </a:r>
            <a:r>
              <a:rPr lang="en-US" dirty="0" err="1" smtClean="0"/>
              <a:t>Datatypes</a:t>
            </a:r>
            <a:endParaRPr lang="en-US" dirty="0"/>
          </a:p>
        </p:txBody>
      </p:sp>
      <p:sp>
        <p:nvSpPr>
          <p:cNvPr id="3" name="Содержимое 2"/>
          <p:cNvSpPr>
            <a:spLocks noGrp="1"/>
          </p:cNvSpPr>
          <p:nvPr>
            <p:ph idx="1"/>
          </p:nvPr>
        </p:nvSpPr>
        <p:spPr/>
        <p:txBody>
          <a:bodyPr>
            <a:normAutofit fontScale="92500" lnSpcReduction="20000"/>
          </a:bodyPr>
          <a:lstStyle/>
          <a:p>
            <a:pPr>
              <a:buNone/>
            </a:pPr>
            <a:r>
              <a:rPr lang="en-US" dirty="0"/>
              <a:t>double:</a:t>
            </a:r>
          </a:p>
          <a:p>
            <a:r>
              <a:rPr lang="en-US" dirty="0"/>
              <a:t>double data type is a double-precision 64-bit IEEE 754 floating point.</a:t>
            </a:r>
          </a:p>
          <a:p>
            <a:r>
              <a:rPr lang="en-US" dirty="0"/>
              <a:t>This data type is generally used as the default data type for decimal values, generally the default choice.</a:t>
            </a:r>
          </a:p>
          <a:p>
            <a:r>
              <a:rPr lang="en-US" dirty="0"/>
              <a:t>Double data type should never be used for precise values such as currency.</a:t>
            </a:r>
          </a:p>
          <a:p>
            <a:r>
              <a:rPr lang="en-US" dirty="0"/>
              <a:t>Default value is 0.0d.</a:t>
            </a:r>
          </a:p>
          <a:p>
            <a:r>
              <a:rPr lang="en-US" dirty="0"/>
              <a:t>Example: double d1 = 123.4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dirty="0" smtClean="0"/>
              <a:t>Basic </a:t>
            </a:r>
            <a:r>
              <a:rPr lang="en-US" dirty="0" err="1" smtClean="0"/>
              <a:t>Datatypes</a:t>
            </a:r>
            <a:endParaRPr lang="en-US" dirty="0"/>
          </a:p>
        </p:txBody>
      </p:sp>
      <p:sp>
        <p:nvSpPr>
          <p:cNvPr id="3" name="Содержимое 2"/>
          <p:cNvSpPr>
            <a:spLocks noGrp="1"/>
          </p:cNvSpPr>
          <p:nvPr>
            <p:ph idx="1"/>
          </p:nvPr>
        </p:nvSpPr>
        <p:spPr/>
        <p:txBody>
          <a:bodyPr>
            <a:normAutofit fontScale="92500" lnSpcReduction="10000"/>
          </a:bodyPr>
          <a:lstStyle/>
          <a:p>
            <a:pPr>
              <a:buNone/>
            </a:pPr>
            <a:r>
              <a:rPr lang="en-US" dirty="0" err="1"/>
              <a:t>boolean</a:t>
            </a:r>
            <a:r>
              <a:rPr lang="en-US" dirty="0"/>
              <a:t>:</a:t>
            </a:r>
          </a:p>
          <a:p>
            <a:r>
              <a:rPr lang="en-US" dirty="0" err="1"/>
              <a:t>boolean</a:t>
            </a:r>
            <a:r>
              <a:rPr lang="en-US" dirty="0"/>
              <a:t> data type represents one bit of information.</a:t>
            </a:r>
          </a:p>
          <a:p>
            <a:r>
              <a:rPr lang="en-US" dirty="0"/>
              <a:t>There are only two possible values: true and false.</a:t>
            </a:r>
          </a:p>
          <a:p>
            <a:r>
              <a:rPr lang="en-US" dirty="0"/>
              <a:t>This data type is used for simple flags that track true/false conditions.</a:t>
            </a:r>
          </a:p>
          <a:p>
            <a:r>
              <a:rPr lang="en-US" dirty="0"/>
              <a:t>Default value is false.</a:t>
            </a:r>
          </a:p>
          <a:p>
            <a:r>
              <a:rPr lang="en-US" dirty="0"/>
              <a:t>Example: </a:t>
            </a:r>
            <a:r>
              <a:rPr lang="en-US" dirty="0" err="1"/>
              <a:t>boolean</a:t>
            </a:r>
            <a:r>
              <a:rPr lang="en-US" dirty="0"/>
              <a:t> one = true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dirty="0" smtClean="0"/>
              <a:t>Basic </a:t>
            </a:r>
            <a:r>
              <a:rPr lang="en-US" dirty="0" err="1" smtClean="0"/>
              <a:t>Datatypes</a:t>
            </a:r>
            <a:endParaRPr lang="en-US" dirty="0"/>
          </a:p>
        </p:txBody>
      </p:sp>
      <p:sp>
        <p:nvSpPr>
          <p:cNvPr id="3" name="Содержимое 2"/>
          <p:cNvSpPr>
            <a:spLocks noGrp="1"/>
          </p:cNvSpPr>
          <p:nvPr>
            <p:ph idx="1"/>
          </p:nvPr>
        </p:nvSpPr>
        <p:spPr/>
        <p:txBody>
          <a:bodyPr/>
          <a:lstStyle/>
          <a:p>
            <a:pPr>
              <a:buNone/>
            </a:pPr>
            <a:r>
              <a:rPr lang="en-US" dirty="0"/>
              <a:t>char:</a:t>
            </a:r>
          </a:p>
          <a:p>
            <a:r>
              <a:rPr lang="en-US" dirty="0"/>
              <a:t>char data type is a single 16-bit Unicode character.</a:t>
            </a:r>
          </a:p>
          <a:p>
            <a:r>
              <a:rPr lang="en-US" dirty="0"/>
              <a:t>Minimum value is '\u0000' (or 0).</a:t>
            </a:r>
          </a:p>
          <a:p>
            <a:r>
              <a:rPr lang="en-US" dirty="0"/>
              <a:t>Maximum value is '\</a:t>
            </a:r>
            <a:r>
              <a:rPr lang="en-US" dirty="0" err="1"/>
              <a:t>uffff</a:t>
            </a:r>
            <a:r>
              <a:rPr lang="en-US" dirty="0"/>
              <a:t>' (or 65,535 inclusive).</a:t>
            </a:r>
          </a:p>
          <a:p>
            <a:r>
              <a:rPr lang="en-US" dirty="0"/>
              <a:t>Char data type is used to store any character.</a:t>
            </a:r>
          </a:p>
          <a:p>
            <a:r>
              <a:rPr lang="en-US" dirty="0"/>
              <a:t>Example: char </a:t>
            </a:r>
            <a:r>
              <a:rPr lang="en-US" dirty="0" err="1"/>
              <a:t>letterA</a:t>
            </a:r>
            <a:r>
              <a:rPr lang="en-US" dirty="0"/>
              <a:t> ='A'</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Java Literals</a:t>
            </a:r>
            <a:br>
              <a:rPr lang="en-US" dirty="0"/>
            </a:br>
            <a:endParaRPr lang="en-US" dirty="0"/>
          </a:p>
        </p:txBody>
      </p:sp>
      <p:sp>
        <p:nvSpPr>
          <p:cNvPr id="3" name="Содержимое 2"/>
          <p:cNvSpPr>
            <a:spLocks noGrp="1"/>
          </p:cNvSpPr>
          <p:nvPr>
            <p:ph idx="1"/>
          </p:nvPr>
        </p:nvSpPr>
        <p:spPr/>
        <p:txBody>
          <a:bodyPr>
            <a:normAutofit lnSpcReduction="10000"/>
          </a:bodyPr>
          <a:lstStyle/>
          <a:p>
            <a:r>
              <a:rPr lang="en-US" dirty="0"/>
              <a:t>A literal is a source code representation of a fixed value. They are represented directly in the code without any computation.</a:t>
            </a:r>
          </a:p>
          <a:p>
            <a:r>
              <a:rPr lang="en-US" dirty="0"/>
              <a:t>Literals can be assigned to any primitive type variable. For example:</a:t>
            </a:r>
          </a:p>
          <a:p>
            <a:pPr>
              <a:buNone/>
            </a:pPr>
            <a:endParaRPr lang="en-US" dirty="0" smtClean="0"/>
          </a:p>
          <a:p>
            <a:pPr>
              <a:buNone/>
            </a:pPr>
            <a:r>
              <a:rPr lang="en-US" dirty="0" smtClean="0"/>
              <a:t>   byte</a:t>
            </a:r>
            <a:r>
              <a:rPr lang="en-US" dirty="0"/>
              <a:t>, </a:t>
            </a:r>
            <a:r>
              <a:rPr lang="en-US" dirty="0" err="1"/>
              <a:t>int</a:t>
            </a:r>
            <a:r>
              <a:rPr lang="en-US" dirty="0"/>
              <a:t>, long, and short can be expressed in decimal(base 10), hexadecimal(base 16) or octal(base 8) number systems as well.</a:t>
            </a:r>
          </a:p>
        </p:txBody>
      </p:sp>
      <p:pic>
        <p:nvPicPr>
          <p:cNvPr id="4098" name="Picture 2" descr="C:\Users\Дмитрий\Desktop\Screenshot_3.jpg"/>
          <p:cNvPicPr>
            <a:picLocks noChangeAspect="1" noChangeArrowheads="1"/>
          </p:cNvPicPr>
          <p:nvPr/>
        </p:nvPicPr>
        <p:blipFill>
          <a:blip r:embed="rId2" cstate="print"/>
          <a:srcRect/>
          <a:stretch>
            <a:fillRect/>
          </a:stretch>
        </p:blipFill>
        <p:spPr bwMode="auto">
          <a:xfrm>
            <a:off x="755576" y="4005064"/>
            <a:ext cx="5829300" cy="47625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Java Literals</a:t>
            </a:r>
            <a:endParaRPr lang="en-US" dirty="0"/>
          </a:p>
        </p:txBody>
      </p:sp>
      <p:sp>
        <p:nvSpPr>
          <p:cNvPr id="3" name="Содержимое 2"/>
          <p:cNvSpPr>
            <a:spLocks noGrp="1"/>
          </p:cNvSpPr>
          <p:nvPr>
            <p:ph idx="1"/>
          </p:nvPr>
        </p:nvSpPr>
        <p:spPr/>
        <p:txBody>
          <a:bodyPr/>
          <a:lstStyle/>
          <a:p>
            <a:r>
              <a:rPr lang="en-US" dirty="0"/>
              <a:t>Prefix 0 is used to indicate octal and prefix 0x indicates hexadecimal when using these number systems for literals. For example</a:t>
            </a:r>
            <a:r>
              <a:rPr lang="en-US" dirty="0" smtClean="0"/>
              <a:t>:</a:t>
            </a:r>
          </a:p>
          <a:p>
            <a:endParaRPr lang="en-US" dirty="0" smtClean="0"/>
          </a:p>
          <a:p>
            <a:r>
              <a:rPr lang="en-US" dirty="0"/>
              <a:t>String literals in Java are specified like they are in most other languages by enclosing a sequence of characters between a pair of double quotes. Examples of string literals are</a:t>
            </a:r>
            <a:r>
              <a:rPr lang="en-US" dirty="0" smtClean="0"/>
              <a:t>:</a:t>
            </a:r>
          </a:p>
          <a:p>
            <a:pPr>
              <a:buNone/>
            </a:pPr>
            <a:endParaRPr lang="en-US" dirty="0"/>
          </a:p>
        </p:txBody>
      </p:sp>
      <p:pic>
        <p:nvPicPr>
          <p:cNvPr id="5122" name="Picture 2" descr="C:\Users\Дмитрий\Desktop\Screenshot_4.jpg"/>
          <p:cNvPicPr>
            <a:picLocks noChangeAspect="1" noChangeArrowheads="1"/>
          </p:cNvPicPr>
          <p:nvPr/>
        </p:nvPicPr>
        <p:blipFill>
          <a:blip r:embed="rId2" cstate="print"/>
          <a:srcRect/>
          <a:stretch>
            <a:fillRect/>
          </a:stretch>
        </p:blipFill>
        <p:spPr bwMode="auto">
          <a:xfrm>
            <a:off x="755576" y="3212976"/>
            <a:ext cx="5905500" cy="666750"/>
          </a:xfrm>
          <a:prstGeom prst="rect">
            <a:avLst/>
          </a:prstGeom>
          <a:noFill/>
        </p:spPr>
      </p:pic>
      <p:pic>
        <p:nvPicPr>
          <p:cNvPr id="5123" name="Picture 3" descr="C:\Users\Дмитрий\Desktop\Screenshot_5.jpg"/>
          <p:cNvPicPr>
            <a:picLocks noChangeAspect="1" noChangeArrowheads="1"/>
          </p:cNvPicPr>
          <p:nvPr/>
        </p:nvPicPr>
        <p:blipFill>
          <a:blip r:embed="rId3" cstate="print"/>
          <a:srcRect/>
          <a:stretch>
            <a:fillRect/>
          </a:stretch>
        </p:blipFill>
        <p:spPr bwMode="auto">
          <a:xfrm>
            <a:off x="755576" y="5805264"/>
            <a:ext cx="5772150" cy="58102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Java Literals</a:t>
            </a:r>
            <a:endParaRPr lang="en-US" dirty="0"/>
          </a:p>
        </p:txBody>
      </p:sp>
      <p:sp>
        <p:nvSpPr>
          <p:cNvPr id="3" name="Содержимое 2"/>
          <p:cNvSpPr>
            <a:spLocks noGrp="1"/>
          </p:cNvSpPr>
          <p:nvPr>
            <p:ph idx="1"/>
          </p:nvPr>
        </p:nvSpPr>
        <p:spPr/>
        <p:txBody>
          <a:bodyPr/>
          <a:lstStyle/>
          <a:p>
            <a:r>
              <a:rPr lang="en-US" dirty="0"/>
              <a:t>String and char types of literals can contain any Unicode characters. For </a:t>
            </a:r>
            <a:r>
              <a:rPr lang="en-US" dirty="0" smtClean="0"/>
              <a:t>example:</a:t>
            </a:r>
          </a:p>
          <a:p>
            <a:endParaRPr lang="en-US" dirty="0"/>
          </a:p>
          <a:p>
            <a:endParaRPr lang="en-US" dirty="0"/>
          </a:p>
        </p:txBody>
      </p:sp>
      <p:pic>
        <p:nvPicPr>
          <p:cNvPr id="6146" name="Picture 2" descr="C:\Users\Дмитрий\Desktop\Screenshot_6.jpg"/>
          <p:cNvPicPr>
            <a:picLocks noChangeAspect="1" noChangeArrowheads="1"/>
          </p:cNvPicPr>
          <p:nvPr/>
        </p:nvPicPr>
        <p:blipFill>
          <a:blip r:embed="rId2" cstate="print"/>
          <a:srcRect/>
          <a:stretch>
            <a:fillRect/>
          </a:stretch>
        </p:blipFill>
        <p:spPr bwMode="auto">
          <a:xfrm>
            <a:off x="899592" y="2852936"/>
            <a:ext cx="5753100" cy="40005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Java Access Modifiers</a:t>
            </a:r>
            <a:br>
              <a:rPr lang="en-US" dirty="0"/>
            </a:br>
            <a:endParaRPr lang="en-US" dirty="0"/>
          </a:p>
        </p:txBody>
      </p:sp>
      <p:sp>
        <p:nvSpPr>
          <p:cNvPr id="3" name="Содержимое 2"/>
          <p:cNvSpPr>
            <a:spLocks noGrp="1"/>
          </p:cNvSpPr>
          <p:nvPr>
            <p:ph idx="1"/>
          </p:nvPr>
        </p:nvSpPr>
        <p:spPr/>
        <p:txBody>
          <a:bodyPr>
            <a:normAutofit fontScale="92500" lnSpcReduction="10000"/>
          </a:bodyPr>
          <a:lstStyle/>
          <a:p>
            <a:r>
              <a:rPr lang="en-US" dirty="0"/>
              <a:t>Java provides a number of access modifiers to set access levels for classes, variables, methods and constructors. The four access levels are:</a:t>
            </a:r>
          </a:p>
          <a:p>
            <a:r>
              <a:rPr lang="en-US" dirty="0"/>
              <a:t>Visible to the package. the default. No modifiers are needed.</a:t>
            </a:r>
          </a:p>
          <a:p>
            <a:r>
              <a:rPr lang="en-US" dirty="0"/>
              <a:t>Visible to the class only (private).</a:t>
            </a:r>
          </a:p>
          <a:p>
            <a:r>
              <a:rPr lang="en-US" dirty="0"/>
              <a:t>Visible to the world (public).</a:t>
            </a:r>
          </a:p>
          <a:p>
            <a:r>
              <a:rPr lang="en-US" dirty="0"/>
              <a:t>Visible to the package and all subclasses (protected).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Java Access Modifiers</a:t>
            </a:r>
            <a:endParaRPr lang="en-US" dirty="0"/>
          </a:p>
        </p:txBody>
      </p:sp>
      <p:sp>
        <p:nvSpPr>
          <p:cNvPr id="3" name="Содержимое 2"/>
          <p:cNvSpPr>
            <a:spLocks noGrp="1"/>
          </p:cNvSpPr>
          <p:nvPr>
            <p:ph idx="1"/>
          </p:nvPr>
        </p:nvSpPr>
        <p:spPr>
          <a:xfrm>
            <a:off x="467544" y="1484784"/>
            <a:ext cx="8229600" cy="2836911"/>
          </a:xfrm>
        </p:spPr>
        <p:txBody>
          <a:bodyPr>
            <a:normAutofit fontScale="62500" lnSpcReduction="20000"/>
          </a:bodyPr>
          <a:lstStyle/>
          <a:p>
            <a:r>
              <a:rPr lang="en-US" dirty="0"/>
              <a:t>Default Access Modifier - No keyword:</a:t>
            </a:r>
          </a:p>
          <a:p>
            <a:r>
              <a:rPr lang="en-US" dirty="0"/>
              <a:t>Default access modifier means we do not explicitly declare an access modifier for a class, field, method, etc.</a:t>
            </a:r>
          </a:p>
          <a:p>
            <a:r>
              <a:rPr lang="en-US" dirty="0"/>
              <a:t>A variable or method declared without any access control modifier is available to any other class in the same package. The fields in an interface are implicitly public static final and the methods in an interface are by default public.</a:t>
            </a:r>
          </a:p>
          <a:p>
            <a:r>
              <a:rPr lang="en-US" dirty="0"/>
              <a:t>Example:</a:t>
            </a:r>
          </a:p>
          <a:p>
            <a:r>
              <a:rPr lang="en-US" dirty="0"/>
              <a:t>Variables and methods can be declared without any modifiers, as in the following examples:</a:t>
            </a:r>
          </a:p>
          <a:p>
            <a:endParaRPr lang="en-US" dirty="0"/>
          </a:p>
        </p:txBody>
      </p:sp>
      <p:pic>
        <p:nvPicPr>
          <p:cNvPr id="7170" name="Picture 2" descr="C:\Users\Дмитрий\Desktop\Screenshot_7.jpg"/>
          <p:cNvPicPr>
            <a:picLocks noChangeAspect="1" noChangeArrowheads="1"/>
          </p:cNvPicPr>
          <p:nvPr/>
        </p:nvPicPr>
        <p:blipFill>
          <a:blip r:embed="rId2" cstate="print"/>
          <a:srcRect/>
          <a:stretch>
            <a:fillRect/>
          </a:stretch>
        </p:blipFill>
        <p:spPr bwMode="auto">
          <a:xfrm>
            <a:off x="467544" y="4365104"/>
            <a:ext cx="5762625" cy="88582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Java Access Modifiers</a:t>
            </a:r>
            <a:endParaRPr lang="en-US" dirty="0"/>
          </a:p>
        </p:txBody>
      </p:sp>
      <p:sp>
        <p:nvSpPr>
          <p:cNvPr id="3" name="Содержимое 2"/>
          <p:cNvSpPr>
            <a:spLocks noGrp="1"/>
          </p:cNvSpPr>
          <p:nvPr>
            <p:ph idx="1"/>
          </p:nvPr>
        </p:nvSpPr>
        <p:spPr>
          <a:xfrm>
            <a:off x="457200" y="1600201"/>
            <a:ext cx="8229600" cy="2908920"/>
          </a:xfrm>
        </p:spPr>
        <p:txBody>
          <a:bodyPr>
            <a:normAutofit fontScale="55000" lnSpcReduction="20000"/>
          </a:bodyPr>
          <a:lstStyle/>
          <a:p>
            <a:r>
              <a:rPr lang="en-US" dirty="0"/>
              <a:t>Private Access Modifier - private:</a:t>
            </a:r>
          </a:p>
          <a:p>
            <a:r>
              <a:rPr lang="en-US" dirty="0"/>
              <a:t>Methods, Variables and Constructors that are declared private can only be accessed within the declared class itself.</a:t>
            </a:r>
          </a:p>
          <a:p>
            <a:r>
              <a:rPr lang="en-US" dirty="0"/>
              <a:t>Private access modifier is the most restrictive access level. Class and interfaces cannot be private.</a:t>
            </a:r>
          </a:p>
          <a:p>
            <a:r>
              <a:rPr lang="en-US" dirty="0"/>
              <a:t>Variables that are declared private can be accessed outside the class if public getter methods are present in the class.</a:t>
            </a:r>
          </a:p>
          <a:p>
            <a:r>
              <a:rPr lang="en-US" dirty="0"/>
              <a:t>Using the private modifier is the main way that an object encapsulates itself and hide data from the outside world.</a:t>
            </a:r>
          </a:p>
          <a:p>
            <a:r>
              <a:rPr lang="en-US" dirty="0"/>
              <a:t>Example:</a:t>
            </a:r>
          </a:p>
          <a:p>
            <a:r>
              <a:rPr lang="en-US" dirty="0"/>
              <a:t>The following class uses private access control:</a:t>
            </a:r>
          </a:p>
          <a:p>
            <a:endParaRPr lang="en-US" dirty="0"/>
          </a:p>
        </p:txBody>
      </p:sp>
      <p:pic>
        <p:nvPicPr>
          <p:cNvPr id="8194" name="Picture 2" descr="C:\Users\Дмитрий\Desktop\Screenshot_1.jpg"/>
          <p:cNvPicPr>
            <a:picLocks noChangeAspect="1" noChangeArrowheads="1"/>
          </p:cNvPicPr>
          <p:nvPr/>
        </p:nvPicPr>
        <p:blipFill>
          <a:blip r:embed="rId2" cstate="print"/>
          <a:srcRect/>
          <a:stretch>
            <a:fillRect/>
          </a:stretch>
        </p:blipFill>
        <p:spPr bwMode="auto">
          <a:xfrm>
            <a:off x="539552" y="4581128"/>
            <a:ext cx="5753101" cy="149542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Java Access Modifiers</a:t>
            </a:r>
            <a:endParaRPr lang="en-US" dirty="0"/>
          </a:p>
        </p:txBody>
      </p:sp>
      <p:sp>
        <p:nvSpPr>
          <p:cNvPr id="3" name="Содержимое 2"/>
          <p:cNvSpPr>
            <a:spLocks noGrp="1"/>
          </p:cNvSpPr>
          <p:nvPr>
            <p:ph idx="1"/>
          </p:nvPr>
        </p:nvSpPr>
        <p:spPr>
          <a:xfrm>
            <a:off x="457200" y="1600200"/>
            <a:ext cx="8229600" cy="2188839"/>
          </a:xfrm>
        </p:spPr>
        <p:txBody>
          <a:bodyPr>
            <a:normAutofit fontScale="47500" lnSpcReduction="20000"/>
          </a:bodyPr>
          <a:lstStyle/>
          <a:p>
            <a:r>
              <a:rPr lang="en-US" dirty="0"/>
              <a:t>Public Access Modifier - public:</a:t>
            </a:r>
          </a:p>
          <a:p>
            <a:r>
              <a:rPr lang="en-US" dirty="0"/>
              <a:t>A class, method, constructor, interface etc declared public can be accessed from any other class. Therefore fields, methods, blocks declared inside a public class can be accessed from any class belonging to the Java Universe.</a:t>
            </a:r>
          </a:p>
          <a:p>
            <a:r>
              <a:rPr lang="en-US" dirty="0"/>
              <a:t>However if the public class we are trying to access is in a different package, then the public class still need to be imported.</a:t>
            </a:r>
          </a:p>
          <a:p>
            <a:r>
              <a:rPr lang="en-US" dirty="0"/>
              <a:t>Because of class inheritance, all public methods and variables of a class are inherited by its subclasses.</a:t>
            </a:r>
          </a:p>
          <a:p>
            <a:r>
              <a:rPr lang="en-US" dirty="0"/>
              <a:t>Example:</a:t>
            </a:r>
          </a:p>
          <a:p>
            <a:r>
              <a:rPr lang="en-US" dirty="0"/>
              <a:t>The following function uses public access control:</a:t>
            </a:r>
          </a:p>
          <a:p>
            <a:endParaRPr lang="en-US" dirty="0"/>
          </a:p>
        </p:txBody>
      </p:sp>
      <p:pic>
        <p:nvPicPr>
          <p:cNvPr id="9218" name="Picture 2" descr="C:\Users\Дмитрий\Desktop\Screenshot_2.jpg"/>
          <p:cNvPicPr>
            <a:picLocks noChangeAspect="1" noChangeArrowheads="1"/>
          </p:cNvPicPr>
          <p:nvPr/>
        </p:nvPicPr>
        <p:blipFill>
          <a:blip r:embed="rId2" cstate="print"/>
          <a:srcRect/>
          <a:stretch>
            <a:fillRect/>
          </a:stretch>
        </p:blipFill>
        <p:spPr bwMode="auto">
          <a:xfrm>
            <a:off x="539552" y="3933056"/>
            <a:ext cx="5772150" cy="5905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UML </a:t>
            </a:r>
            <a:r>
              <a:rPr lang="en-US" dirty="0"/>
              <a:t>- Class </a:t>
            </a:r>
            <a:r>
              <a:rPr lang="en-US" dirty="0" smtClean="0"/>
              <a:t>Diagram</a:t>
            </a:r>
            <a:endParaRPr lang="en-US" dirty="0"/>
          </a:p>
        </p:txBody>
      </p:sp>
      <p:sp>
        <p:nvSpPr>
          <p:cNvPr id="3" name="Содержимое 2"/>
          <p:cNvSpPr>
            <a:spLocks noGrp="1"/>
          </p:cNvSpPr>
          <p:nvPr>
            <p:ph idx="1"/>
          </p:nvPr>
        </p:nvSpPr>
        <p:spPr/>
        <p:txBody>
          <a:bodyPr/>
          <a:lstStyle/>
          <a:p>
            <a:r>
              <a:rPr lang="en-US" dirty="0"/>
              <a:t>Used for describing structure and behavior in the use </a:t>
            </a:r>
            <a:r>
              <a:rPr lang="en-US" dirty="0" smtClean="0"/>
              <a:t>cases</a:t>
            </a:r>
          </a:p>
          <a:p>
            <a:r>
              <a:rPr lang="en-US" dirty="0"/>
              <a:t>Provide a conceptual model of the system in terms of entities and their relationships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Java Access Modifiers</a:t>
            </a:r>
            <a:endParaRPr lang="en-US" dirty="0"/>
          </a:p>
        </p:txBody>
      </p:sp>
      <p:sp>
        <p:nvSpPr>
          <p:cNvPr id="3" name="Содержимое 2"/>
          <p:cNvSpPr>
            <a:spLocks noGrp="1"/>
          </p:cNvSpPr>
          <p:nvPr>
            <p:ph idx="1"/>
          </p:nvPr>
        </p:nvSpPr>
        <p:spPr>
          <a:xfrm>
            <a:off x="457200" y="1600200"/>
            <a:ext cx="8229600" cy="2476872"/>
          </a:xfrm>
        </p:spPr>
        <p:txBody>
          <a:bodyPr>
            <a:normAutofit fontScale="47500" lnSpcReduction="20000"/>
          </a:bodyPr>
          <a:lstStyle/>
          <a:p>
            <a:r>
              <a:rPr lang="en-US" dirty="0"/>
              <a:t>Protected Access Modifier - protected:</a:t>
            </a:r>
          </a:p>
          <a:p>
            <a:r>
              <a:rPr lang="en-US" dirty="0"/>
              <a:t>Variables, methods and constructors which are declared protected in a </a:t>
            </a:r>
            <a:r>
              <a:rPr lang="en-US" dirty="0" err="1"/>
              <a:t>superclass</a:t>
            </a:r>
            <a:r>
              <a:rPr lang="en-US" dirty="0"/>
              <a:t> can be accessed only by the subclasses in other package or any class within the package of the protected members' class.</a:t>
            </a:r>
          </a:p>
          <a:p>
            <a:r>
              <a:rPr lang="en-US" dirty="0"/>
              <a:t>The protected access modifier cannot be applied to class and interfaces. Methods, fields can be declared protected, however methods and fields in a interface cannot be declared protected.</a:t>
            </a:r>
          </a:p>
          <a:p>
            <a:r>
              <a:rPr lang="en-US" dirty="0"/>
              <a:t>Protected access gives the subclass a chance to use the helper method or variable, while preventing a nonrelated class from trying to use it.</a:t>
            </a:r>
          </a:p>
          <a:p>
            <a:r>
              <a:rPr lang="en-US" dirty="0"/>
              <a:t>Example:</a:t>
            </a:r>
          </a:p>
          <a:p>
            <a:r>
              <a:rPr lang="en-US" dirty="0"/>
              <a:t>The following parent class uses protected access control, to allow its child class override </a:t>
            </a:r>
            <a:r>
              <a:rPr lang="en-US" i="1" dirty="0" err="1"/>
              <a:t>openSpeaker</a:t>
            </a:r>
            <a:r>
              <a:rPr lang="en-US" i="1" dirty="0"/>
              <a:t>()</a:t>
            </a:r>
            <a:r>
              <a:rPr lang="en-US" dirty="0"/>
              <a:t> method:</a:t>
            </a:r>
          </a:p>
          <a:p>
            <a:endParaRPr lang="en-US" dirty="0"/>
          </a:p>
        </p:txBody>
      </p:sp>
      <p:pic>
        <p:nvPicPr>
          <p:cNvPr id="10242" name="Picture 2" descr="C:\Users\Дмитрий\Desktop\Screenshot_3.jpg"/>
          <p:cNvPicPr>
            <a:picLocks noChangeAspect="1" noChangeArrowheads="1"/>
          </p:cNvPicPr>
          <p:nvPr/>
        </p:nvPicPr>
        <p:blipFill>
          <a:blip r:embed="rId2" cstate="print"/>
          <a:srcRect/>
          <a:stretch>
            <a:fillRect/>
          </a:stretch>
        </p:blipFill>
        <p:spPr bwMode="auto">
          <a:xfrm>
            <a:off x="395536" y="4221088"/>
            <a:ext cx="5762625" cy="17907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JAVA </a:t>
            </a:r>
            <a:r>
              <a:rPr lang="en-US" b="1" dirty="0" smtClean="0"/>
              <a:t>CONSTRUCTORS</a:t>
            </a:r>
            <a:endParaRPr lang="en-US" dirty="0"/>
          </a:p>
        </p:txBody>
      </p:sp>
      <p:sp>
        <p:nvSpPr>
          <p:cNvPr id="3" name="Содержимое 2"/>
          <p:cNvSpPr>
            <a:spLocks noGrp="1"/>
          </p:cNvSpPr>
          <p:nvPr>
            <p:ph idx="1"/>
          </p:nvPr>
        </p:nvSpPr>
        <p:spPr/>
        <p:txBody>
          <a:bodyPr>
            <a:normAutofit fontScale="70000" lnSpcReduction="20000"/>
          </a:bodyPr>
          <a:lstStyle/>
          <a:p>
            <a:r>
              <a:rPr lang="en-US" dirty="0"/>
              <a:t>A </a:t>
            </a:r>
            <a:r>
              <a:rPr lang="en-US" b="1" dirty="0"/>
              <a:t>java constructor</a:t>
            </a:r>
            <a:r>
              <a:rPr lang="en-US" dirty="0"/>
              <a:t> has the same name as the name of the class to which it belongs. Constructor’s syntax does not include a return type, since constructors never return a value.</a:t>
            </a:r>
          </a:p>
          <a:p>
            <a:r>
              <a:rPr lang="en-US" dirty="0"/>
              <a:t>Constructors may include parameters of various types. When the constructor is invoked using the new operator, the types must match those that are specified in the constructor definition.</a:t>
            </a:r>
          </a:p>
          <a:p>
            <a:r>
              <a:rPr lang="en-US" dirty="0"/>
              <a:t>Java provides a default constructor which takes no arguments and performs no special actions or initializations, when no explicit constructors are provided.</a:t>
            </a:r>
          </a:p>
          <a:p>
            <a:r>
              <a:rPr lang="en-US" dirty="0"/>
              <a:t>The only action taken by the implicit default constructor is to call the </a:t>
            </a:r>
            <a:r>
              <a:rPr lang="en-US" dirty="0" err="1"/>
              <a:t>superclass</a:t>
            </a:r>
            <a:r>
              <a:rPr lang="en-US" dirty="0"/>
              <a:t> constructor using the super() call. Constructor arguments provide you with a way to provide parameters for the initialization of an object.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JAVA CONSTRUCTORS</a:t>
            </a:r>
            <a:endParaRPr lang="en-US" dirty="0"/>
          </a:p>
        </p:txBody>
      </p:sp>
      <p:pic>
        <p:nvPicPr>
          <p:cNvPr id="11267" name="Picture 3" descr="C:\Users\Дмитрий\Desktop\Screenshot_5.jpg"/>
          <p:cNvPicPr>
            <a:picLocks noChangeAspect="1" noChangeArrowheads="1"/>
          </p:cNvPicPr>
          <p:nvPr/>
        </p:nvPicPr>
        <p:blipFill>
          <a:blip r:embed="rId3" cstate="print"/>
          <a:srcRect/>
          <a:stretch>
            <a:fillRect/>
          </a:stretch>
        </p:blipFill>
        <p:spPr bwMode="auto">
          <a:xfrm>
            <a:off x="0" y="1484784"/>
            <a:ext cx="8866956" cy="4496813"/>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76672"/>
            <a:ext cx="8229600" cy="1143000"/>
          </a:xfrm>
        </p:spPr>
        <p:txBody>
          <a:bodyPr>
            <a:normAutofit fontScale="90000"/>
          </a:bodyPr>
          <a:lstStyle/>
          <a:p>
            <a:r>
              <a:rPr lang="en-US" dirty="0" smtClean="0"/>
              <a:t>JAVA</a:t>
            </a:r>
            <a:br>
              <a:rPr lang="en-US" dirty="0" smtClean="0"/>
            </a:br>
            <a:r>
              <a:rPr lang="en-US" b="1" dirty="0" smtClean="0"/>
              <a:t>THIS</a:t>
            </a:r>
            <a:r>
              <a:rPr lang="en-US" b="1" dirty="0"/>
              <a:t/>
            </a:r>
            <a:br>
              <a:rPr lang="en-US" b="1" dirty="0"/>
            </a:br>
            <a:endParaRPr lang="en-US" dirty="0"/>
          </a:p>
        </p:txBody>
      </p:sp>
      <p:sp>
        <p:nvSpPr>
          <p:cNvPr id="3" name="Содержимое 2"/>
          <p:cNvSpPr>
            <a:spLocks noGrp="1"/>
          </p:cNvSpPr>
          <p:nvPr>
            <p:ph idx="1"/>
          </p:nvPr>
        </p:nvSpPr>
        <p:spPr/>
        <p:txBody>
          <a:bodyPr/>
          <a:lstStyle/>
          <a:p>
            <a:r>
              <a:rPr lang="en-US" dirty="0"/>
              <a:t>Within an instance method or a constructor, </a:t>
            </a:r>
            <a:r>
              <a:rPr lang="en-US" dirty="0" smtClean="0"/>
              <a:t>this</a:t>
            </a:r>
            <a:r>
              <a:rPr lang="en-US" dirty="0"/>
              <a:t> is a reference to the </a:t>
            </a:r>
            <a:r>
              <a:rPr lang="en-US" i="1" dirty="0"/>
              <a:t>current object</a:t>
            </a:r>
            <a:r>
              <a:rPr lang="en-US" dirty="0"/>
              <a:t> — the object whose method or constructor is being called. You can refer to any member of the current object from within an instance method or a constructor by using </a:t>
            </a:r>
            <a:r>
              <a:rPr lang="en-US" i="1" dirty="0" smtClean="0"/>
              <a:t>this</a:t>
            </a:r>
            <a:r>
              <a:rPr lang="en-US" dirty="0" smtClean="0"/>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b="1" dirty="0" smtClean="0"/>
              <a:t>THIS</a:t>
            </a:r>
            <a:endParaRPr lang="en-US" dirty="0"/>
          </a:p>
        </p:txBody>
      </p:sp>
      <p:sp>
        <p:nvSpPr>
          <p:cNvPr id="3" name="Содержимое 2"/>
          <p:cNvSpPr>
            <a:spLocks noGrp="1"/>
          </p:cNvSpPr>
          <p:nvPr>
            <p:ph idx="1"/>
          </p:nvPr>
        </p:nvSpPr>
        <p:spPr>
          <a:xfrm>
            <a:off x="467544" y="1556792"/>
            <a:ext cx="8229600" cy="1468759"/>
          </a:xfrm>
        </p:spPr>
        <p:txBody>
          <a:bodyPr>
            <a:normAutofit fontScale="25000" lnSpcReduction="20000"/>
          </a:bodyPr>
          <a:lstStyle/>
          <a:p>
            <a:r>
              <a:rPr lang="en-US" sz="6400" b="1" dirty="0"/>
              <a:t>sing this with a Field</a:t>
            </a:r>
          </a:p>
          <a:p>
            <a:r>
              <a:rPr lang="en-US" sz="6400" dirty="0"/>
              <a:t>The most common reason for using the this keyword is because a field is shadowed by a method or constructor parameter.</a:t>
            </a:r>
          </a:p>
          <a:p>
            <a:r>
              <a:rPr lang="en-US" sz="6400" dirty="0"/>
              <a:t>For example, the Point class was written like </a:t>
            </a:r>
            <a:r>
              <a:rPr lang="en-US" sz="6400" dirty="0" smtClean="0"/>
              <a:t>this</a:t>
            </a:r>
          </a:p>
          <a:p>
            <a:endParaRPr lang="en-US" dirty="0"/>
          </a:p>
          <a:p>
            <a:pPr>
              <a:buNone/>
            </a:pPr>
            <a:r>
              <a:rPr lang="en-US" sz="4800" dirty="0" smtClean="0"/>
              <a:t>public class Point {</a:t>
            </a:r>
          </a:p>
          <a:p>
            <a:pPr>
              <a:buNone/>
            </a:pPr>
            <a:r>
              <a:rPr lang="en-US" sz="4800" dirty="0" smtClean="0"/>
              <a:t> public </a:t>
            </a:r>
            <a:r>
              <a:rPr lang="en-US" sz="4800" dirty="0" err="1" smtClean="0"/>
              <a:t>int</a:t>
            </a:r>
            <a:r>
              <a:rPr lang="en-US" sz="4800" dirty="0" smtClean="0"/>
              <a:t> x = 0; </a:t>
            </a:r>
          </a:p>
          <a:p>
            <a:pPr>
              <a:buNone/>
            </a:pPr>
            <a:r>
              <a:rPr lang="en-US" sz="4800" dirty="0" smtClean="0"/>
              <a:t>public </a:t>
            </a:r>
            <a:r>
              <a:rPr lang="en-US" sz="4800" dirty="0" err="1" smtClean="0"/>
              <a:t>int</a:t>
            </a:r>
            <a:r>
              <a:rPr lang="en-US" sz="4800" dirty="0" smtClean="0"/>
              <a:t> y = 0; </a:t>
            </a:r>
          </a:p>
          <a:p>
            <a:pPr>
              <a:buNone/>
            </a:pPr>
            <a:r>
              <a:rPr lang="en-US" sz="4800" b="1" dirty="0" smtClean="0"/>
              <a:t>//constructor public </a:t>
            </a:r>
          </a:p>
          <a:p>
            <a:pPr>
              <a:buNone/>
            </a:pPr>
            <a:r>
              <a:rPr lang="en-US" sz="4800" b="1" dirty="0" smtClean="0"/>
              <a:t>Point(</a:t>
            </a:r>
            <a:r>
              <a:rPr lang="en-US" sz="4800" b="1" dirty="0" err="1" smtClean="0"/>
              <a:t>int</a:t>
            </a:r>
            <a:r>
              <a:rPr lang="en-US" sz="4800" b="1" dirty="0" smtClean="0"/>
              <a:t> a, </a:t>
            </a:r>
            <a:r>
              <a:rPr lang="en-US" sz="4800" b="1" dirty="0" err="1" smtClean="0"/>
              <a:t>int</a:t>
            </a:r>
            <a:r>
              <a:rPr lang="en-US" sz="4800" b="1" dirty="0" smtClean="0"/>
              <a:t> b) {</a:t>
            </a:r>
          </a:p>
          <a:p>
            <a:pPr>
              <a:buNone/>
            </a:pPr>
            <a:r>
              <a:rPr lang="en-US" sz="4800" b="1" dirty="0" smtClean="0"/>
              <a:t> x = a;</a:t>
            </a:r>
          </a:p>
          <a:p>
            <a:pPr>
              <a:buNone/>
            </a:pPr>
            <a:r>
              <a:rPr lang="en-US" sz="4800" b="1" dirty="0" smtClean="0"/>
              <a:t> y = b; </a:t>
            </a:r>
          </a:p>
          <a:p>
            <a:pPr>
              <a:buNone/>
            </a:pPr>
            <a:r>
              <a:rPr lang="en-US" sz="4800" b="1" dirty="0" smtClean="0"/>
              <a:t>     }</a:t>
            </a:r>
            <a:r>
              <a:rPr lang="en-US" sz="4800" dirty="0" smtClean="0"/>
              <a:t> </a:t>
            </a:r>
          </a:p>
          <a:p>
            <a:pPr>
              <a:buNone/>
            </a:pPr>
            <a:r>
              <a:rPr lang="en-US" sz="4800" dirty="0" smtClean="0"/>
              <a:t>}</a:t>
            </a:r>
            <a:endParaRPr lang="en-US" sz="4800" dirty="0"/>
          </a:p>
          <a:p>
            <a:endParaRPr lang="en-US" dirty="0"/>
          </a:p>
        </p:txBody>
      </p:sp>
      <p:sp>
        <p:nvSpPr>
          <p:cNvPr id="8" name="Содержимое 2"/>
          <p:cNvSpPr txBox="1">
            <a:spLocks/>
          </p:cNvSpPr>
          <p:nvPr/>
        </p:nvSpPr>
        <p:spPr>
          <a:xfrm>
            <a:off x="251520" y="3140968"/>
            <a:ext cx="8229600" cy="23762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b="1" dirty="0" smtClean="0"/>
              <a:t>THIS</a:t>
            </a:r>
            <a:endParaRPr lang="en-US" dirty="0"/>
          </a:p>
        </p:txBody>
      </p:sp>
      <p:sp>
        <p:nvSpPr>
          <p:cNvPr id="3" name="Содержимое 2"/>
          <p:cNvSpPr>
            <a:spLocks noGrp="1"/>
          </p:cNvSpPr>
          <p:nvPr>
            <p:ph idx="1"/>
          </p:nvPr>
        </p:nvSpPr>
        <p:spPr/>
        <p:txBody>
          <a:bodyPr>
            <a:normAutofit fontScale="70000" lnSpcReduction="20000"/>
          </a:bodyPr>
          <a:lstStyle/>
          <a:p>
            <a:r>
              <a:rPr lang="en-US" dirty="0"/>
              <a:t>but it could have been written like this</a:t>
            </a:r>
            <a:r>
              <a:rPr lang="en-US" dirty="0" smtClean="0"/>
              <a:t>:</a:t>
            </a:r>
          </a:p>
          <a:p>
            <a:pPr>
              <a:buNone/>
            </a:pPr>
            <a:endParaRPr lang="en-US" dirty="0"/>
          </a:p>
          <a:p>
            <a:pPr>
              <a:buNone/>
            </a:pPr>
            <a:r>
              <a:rPr lang="en-US" dirty="0"/>
              <a:t>public class </a:t>
            </a:r>
            <a:r>
              <a:rPr lang="en-US" dirty="0" smtClean="0"/>
              <a:t>Point { </a:t>
            </a:r>
          </a:p>
          <a:p>
            <a:pPr>
              <a:buNone/>
            </a:pPr>
            <a:r>
              <a:rPr lang="en-US" dirty="0" smtClean="0"/>
              <a:t>public </a:t>
            </a:r>
            <a:r>
              <a:rPr lang="en-US" dirty="0" err="1"/>
              <a:t>int</a:t>
            </a:r>
            <a:r>
              <a:rPr lang="en-US" dirty="0"/>
              <a:t> x = 0; </a:t>
            </a:r>
            <a:endParaRPr lang="en-US" dirty="0" smtClean="0"/>
          </a:p>
          <a:p>
            <a:pPr>
              <a:buNone/>
            </a:pPr>
            <a:r>
              <a:rPr lang="en-US" dirty="0" smtClean="0"/>
              <a:t>public </a:t>
            </a:r>
            <a:r>
              <a:rPr lang="en-US" dirty="0" err="1"/>
              <a:t>int</a:t>
            </a:r>
            <a:r>
              <a:rPr lang="en-US" dirty="0"/>
              <a:t> y = 0; </a:t>
            </a:r>
            <a:endParaRPr lang="en-US" dirty="0" smtClean="0"/>
          </a:p>
          <a:p>
            <a:pPr>
              <a:buNone/>
            </a:pPr>
            <a:endParaRPr lang="en-US" dirty="0" smtClean="0"/>
          </a:p>
          <a:p>
            <a:pPr>
              <a:buNone/>
            </a:pPr>
            <a:r>
              <a:rPr lang="en-US" b="1" dirty="0" smtClean="0"/>
              <a:t>//</a:t>
            </a:r>
            <a:r>
              <a:rPr lang="en-US" b="1" dirty="0"/>
              <a:t>constructor public </a:t>
            </a:r>
            <a:endParaRPr lang="en-US" b="1" dirty="0" smtClean="0"/>
          </a:p>
          <a:p>
            <a:pPr>
              <a:buNone/>
            </a:pPr>
            <a:r>
              <a:rPr lang="en-US" b="1" dirty="0" smtClean="0"/>
              <a:t>Point(</a:t>
            </a:r>
            <a:r>
              <a:rPr lang="en-US" b="1" dirty="0" err="1" smtClean="0"/>
              <a:t>int</a:t>
            </a:r>
            <a:r>
              <a:rPr lang="en-US" b="1" dirty="0" smtClean="0"/>
              <a:t> </a:t>
            </a:r>
            <a:r>
              <a:rPr lang="en-US" b="1" dirty="0"/>
              <a:t>x, </a:t>
            </a:r>
            <a:r>
              <a:rPr lang="en-US" b="1" dirty="0" err="1"/>
              <a:t>int</a:t>
            </a:r>
            <a:r>
              <a:rPr lang="en-US" b="1" dirty="0"/>
              <a:t> y) </a:t>
            </a:r>
            <a:r>
              <a:rPr lang="en-US" b="1" dirty="0" smtClean="0"/>
              <a:t>{</a:t>
            </a:r>
          </a:p>
          <a:p>
            <a:pPr>
              <a:buNone/>
            </a:pPr>
            <a:r>
              <a:rPr lang="en-US" b="1" dirty="0" smtClean="0"/>
              <a:t> </a:t>
            </a:r>
            <a:r>
              <a:rPr lang="en-US" b="1" dirty="0" err="1"/>
              <a:t>this.x</a:t>
            </a:r>
            <a:r>
              <a:rPr lang="en-US" b="1" dirty="0"/>
              <a:t> = x</a:t>
            </a:r>
            <a:r>
              <a:rPr lang="en-US" b="1" dirty="0" smtClean="0"/>
              <a:t>;</a:t>
            </a:r>
          </a:p>
          <a:p>
            <a:pPr>
              <a:buNone/>
            </a:pPr>
            <a:r>
              <a:rPr lang="en-US" b="1" dirty="0" smtClean="0"/>
              <a:t> </a:t>
            </a:r>
            <a:r>
              <a:rPr lang="en-US" b="1" dirty="0" err="1"/>
              <a:t>this.y</a:t>
            </a:r>
            <a:r>
              <a:rPr lang="en-US" b="1" dirty="0"/>
              <a:t> = y; </a:t>
            </a:r>
            <a:endParaRPr lang="en-US" b="1" dirty="0" smtClean="0"/>
          </a:p>
          <a:p>
            <a:pPr>
              <a:buNone/>
            </a:pPr>
            <a:r>
              <a:rPr lang="en-US" b="1" dirty="0" smtClean="0"/>
              <a:t>  }</a:t>
            </a:r>
            <a:r>
              <a:rPr lang="en-US" dirty="0" smtClean="0"/>
              <a:t> </a:t>
            </a:r>
          </a:p>
          <a:p>
            <a:pPr>
              <a:buNone/>
            </a:pPr>
            <a:r>
              <a:rPr lang="en-US" dirty="0" smtClean="0"/>
              <a:t>} </a:t>
            </a:r>
            <a:endParaRPr lang="en-US" dirty="0"/>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b="1" dirty="0" smtClean="0"/>
              <a:t>VOID</a:t>
            </a:r>
            <a:endParaRPr lang="en-US" dirty="0"/>
          </a:p>
        </p:txBody>
      </p:sp>
      <p:sp>
        <p:nvSpPr>
          <p:cNvPr id="3" name="Содержимое 2"/>
          <p:cNvSpPr>
            <a:spLocks noGrp="1"/>
          </p:cNvSpPr>
          <p:nvPr>
            <p:ph idx="1"/>
          </p:nvPr>
        </p:nvSpPr>
        <p:spPr/>
        <p:txBody>
          <a:bodyPr>
            <a:normAutofit fontScale="47500" lnSpcReduction="20000"/>
          </a:bodyPr>
          <a:lstStyle/>
          <a:p>
            <a:r>
              <a:rPr lang="en-US" dirty="0"/>
              <a:t>The </a:t>
            </a:r>
            <a:r>
              <a:rPr lang="en-US" b="1" dirty="0"/>
              <a:t>void type</a:t>
            </a:r>
            <a:r>
              <a:rPr lang="en-US" dirty="0"/>
              <a:t>, in several programming languages derived from C and Algol68, is the type for the result of a function that returns normally, but does not provide a result value to its caller. Usually such functions are called for their side effects, such as performing some task or writing to their output parameters. The usage of the void type in such context is comparable to that of the syntactic constructs which define subroutines in Visual Basic and procedures in Pascal. It is also similar to </a:t>
            </a:r>
            <a:r>
              <a:rPr lang="en-US" dirty="0" smtClean="0"/>
              <a:t>the unit </a:t>
            </a:r>
            <a:r>
              <a:rPr lang="en-US" dirty="0"/>
              <a:t>type used in functional programming languages and type theory; however, there are some differences in allowable usage, in that the void type is taken to be an empty type with no values. See Unit </a:t>
            </a:r>
            <a:r>
              <a:rPr lang="en-US" dirty="0" err="1"/>
              <a:t>type#In</a:t>
            </a:r>
            <a:r>
              <a:rPr lang="en-US" dirty="0"/>
              <a:t> programming languages for a comparison.</a:t>
            </a:r>
          </a:p>
          <a:p>
            <a:r>
              <a:rPr lang="en-US" dirty="0"/>
              <a:t>C and C++ also support the </a:t>
            </a:r>
            <a:r>
              <a:rPr lang="en-US" b="1" dirty="0"/>
              <a:t>pointer to void type</a:t>
            </a:r>
            <a:r>
              <a:rPr lang="en-US" dirty="0"/>
              <a:t> (specified as void *), but this is an unrelated notion. Variables of this type are pointers to data of an </a:t>
            </a:r>
            <a:r>
              <a:rPr lang="en-US" i="1" dirty="0" err="1"/>
              <a:t>unspecified</a:t>
            </a:r>
            <a:r>
              <a:rPr lang="en-US" dirty="0" err="1"/>
              <a:t>type</a:t>
            </a:r>
            <a:r>
              <a:rPr lang="en-US" dirty="0"/>
              <a:t>, so in this context (but not the others) void * acts as a universal or top type. A program can probably convert a pointer to any type of data (except a function</a:t>
            </a:r>
            <a:r>
              <a:rPr lang="en-US" dirty="0">
                <a:hlinkClick r:id="rId2" tooltip="Function pointer"/>
              </a:rPr>
              <a:t> </a:t>
            </a:r>
            <a:r>
              <a:rPr lang="en-US" dirty="0"/>
              <a:t>pointer) to a pointer to void and back to the original type without losing information, which makes these pointers useful for polymorphic functions. The C language standard does not guarantee that the different pointer types have the same size</a:t>
            </a:r>
            <a:r>
              <a:rPr lang="en-US" dirty="0" smtClean="0"/>
              <a:t>.</a:t>
            </a:r>
          </a:p>
          <a:p>
            <a:endParaRPr lang="en-US" dirty="0"/>
          </a:p>
          <a:p>
            <a:pPr>
              <a:buNone/>
            </a:pPr>
            <a:r>
              <a:rPr lang="en-US" dirty="0"/>
              <a:t> </a:t>
            </a:r>
            <a:r>
              <a:rPr lang="en-US" dirty="0" smtClean="0"/>
              <a:t>        </a:t>
            </a:r>
            <a:r>
              <a:rPr lang="en-US" dirty="0" smtClean="0">
                <a:solidFill>
                  <a:srgbClr val="FF0000"/>
                </a:solidFill>
              </a:rPr>
              <a:t>void</a:t>
            </a:r>
            <a:r>
              <a:rPr lang="en-US" dirty="0" smtClean="0"/>
              <a:t> </a:t>
            </a:r>
            <a:r>
              <a:rPr lang="en-US" dirty="0" smtClean="0">
                <a:solidFill>
                  <a:srgbClr val="00B0F0"/>
                </a:solidFill>
              </a:rPr>
              <a:t>massage</a:t>
            </a:r>
            <a:r>
              <a:rPr lang="en-US" dirty="0" smtClean="0"/>
              <a:t> ()</a:t>
            </a:r>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en-US" dirty="0" smtClean="0"/>
              <a:t>JAVA</a:t>
            </a:r>
            <a:br>
              <a:rPr lang="en-US" dirty="0" smtClean="0"/>
            </a:br>
            <a:r>
              <a:rPr lang="en-US" dirty="0"/>
              <a:t> Object &amp; Classes</a:t>
            </a:r>
            <a:br>
              <a:rPr lang="en-US" dirty="0"/>
            </a:br>
            <a:endParaRPr lang="en-US" dirty="0"/>
          </a:p>
        </p:txBody>
      </p:sp>
      <p:sp>
        <p:nvSpPr>
          <p:cNvPr id="3" name="Содержимое 2"/>
          <p:cNvSpPr>
            <a:spLocks noGrp="1"/>
          </p:cNvSpPr>
          <p:nvPr>
            <p:ph idx="1"/>
          </p:nvPr>
        </p:nvSpPr>
        <p:spPr/>
        <p:txBody>
          <a:bodyPr>
            <a:normAutofit fontScale="55000" lnSpcReduction="20000"/>
          </a:bodyPr>
          <a:lstStyle/>
          <a:p>
            <a:r>
              <a:rPr lang="en-US" dirty="0" smtClean="0"/>
              <a:t>Java </a:t>
            </a:r>
            <a:r>
              <a:rPr lang="en-US" dirty="0"/>
              <a:t>is an Object-Oriented Language. As a language that has the Object Oriented feature, Java supports the following fundamental concepts:</a:t>
            </a:r>
          </a:p>
          <a:p>
            <a:r>
              <a:rPr lang="en-US" dirty="0"/>
              <a:t>Polymorphism</a:t>
            </a:r>
          </a:p>
          <a:p>
            <a:r>
              <a:rPr lang="en-US" dirty="0"/>
              <a:t>Inheritance</a:t>
            </a:r>
          </a:p>
          <a:p>
            <a:r>
              <a:rPr lang="en-US" dirty="0"/>
              <a:t>Encapsulation</a:t>
            </a:r>
          </a:p>
          <a:p>
            <a:r>
              <a:rPr lang="en-US" dirty="0"/>
              <a:t>Abstraction</a:t>
            </a:r>
          </a:p>
          <a:p>
            <a:r>
              <a:rPr lang="en-US" dirty="0"/>
              <a:t>Classes</a:t>
            </a:r>
          </a:p>
          <a:p>
            <a:r>
              <a:rPr lang="en-US" dirty="0"/>
              <a:t>Objects</a:t>
            </a:r>
          </a:p>
          <a:p>
            <a:r>
              <a:rPr lang="en-US" dirty="0"/>
              <a:t>Instance</a:t>
            </a:r>
          </a:p>
          <a:p>
            <a:r>
              <a:rPr lang="en-US" dirty="0"/>
              <a:t>Method</a:t>
            </a:r>
          </a:p>
          <a:p>
            <a:r>
              <a:rPr lang="en-US" dirty="0"/>
              <a:t>Message Parsing</a:t>
            </a:r>
          </a:p>
          <a:p>
            <a:r>
              <a:rPr lang="en-US" dirty="0"/>
              <a:t>In this chapter, we will look into the concepts Classes and Objects.</a:t>
            </a:r>
          </a:p>
          <a:p>
            <a:r>
              <a:rPr lang="en-US" b="1" dirty="0"/>
              <a:t>Object -</a:t>
            </a:r>
            <a:r>
              <a:rPr lang="en-US" dirty="0"/>
              <a:t> Objects have states and behaviors. Example: A dog has states - color, name, breed as well as behaviors -wagging, barking, eating. An object is an instance of a class.</a:t>
            </a:r>
          </a:p>
          <a:p>
            <a:r>
              <a:rPr lang="en-US" b="1" dirty="0"/>
              <a:t>Class -</a:t>
            </a:r>
            <a:r>
              <a:rPr lang="en-US" dirty="0"/>
              <a:t> A class can be defined as a template/blue print that describes the behaviors/states that object of its type support.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dirty="0" smtClean="0"/>
              <a:t> Object &amp; Classes</a:t>
            </a:r>
            <a:endParaRPr lang="en-US" dirty="0"/>
          </a:p>
        </p:txBody>
      </p:sp>
      <p:sp>
        <p:nvSpPr>
          <p:cNvPr id="3" name="Содержимое 2"/>
          <p:cNvSpPr>
            <a:spLocks noGrp="1"/>
          </p:cNvSpPr>
          <p:nvPr>
            <p:ph idx="1"/>
          </p:nvPr>
        </p:nvSpPr>
        <p:spPr/>
        <p:txBody>
          <a:bodyPr>
            <a:normAutofit fontScale="70000" lnSpcReduction="20000"/>
          </a:bodyPr>
          <a:lstStyle/>
          <a:p>
            <a:r>
              <a:rPr lang="en-US" dirty="0"/>
              <a:t>Objects in Java:</a:t>
            </a:r>
          </a:p>
          <a:p>
            <a:r>
              <a:rPr lang="en-US" dirty="0"/>
              <a:t>Let us now look deep into what are objects. If we consider the real-world we can find many objects around us, Cars, Dogs, Humans, etc. All these objects have a state and behavior.</a:t>
            </a:r>
          </a:p>
          <a:p>
            <a:r>
              <a:rPr lang="en-US" dirty="0"/>
              <a:t>If we consider a dog, then its state is - name, breed, color, and the behavior is - barking, wagging, running</a:t>
            </a:r>
          </a:p>
          <a:p>
            <a:r>
              <a:rPr lang="en-US" dirty="0"/>
              <a:t>If you compare the software object with a real world object, they have very similar characteristics.</a:t>
            </a:r>
          </a:p>
          <a:p>
            <a:r>
              <a:rPr lang="en-US" dirty="0"/>
              <a:t>Software objects also have a state and behavior. A software object's state is stored in fields and behavior is shown via methods.</a:t>
            </a:r>
          </a:p>
          <a:p>
            <a:r>
              <a:rPr lang="en-US" dirty="0"/>
              <a:t>So in software development, methods operate on the internal state of an object and the object-to-object communication is done via methods.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JAVA</a:t>
            </a:r>
            <a:br>
              <a:rPr lang="en-US" dirty="0" smtClean="0"/>
            </a:br>
            <a:r>
              <a:rPr lang="en-US" dirty="0" smtClean="0"/>
              <a:t> Object &amp; Classes</a:t>
            </a:r>
            <a:endParaRPr lang="en-US" dirty="0"/>
          </a:p>
        </p:txBody>
      </p:sp>
      <p:sp>
        <p:nvSpPr>
          <p:cNvPr id="3" name="Содержимое 2"/>
          <p:cNvSpPr>
            <a:spLocks noGrp="1"/>
          </p:cNvSpPr>
          <p:nvPr>
            <p:ph idx="1"/>
          </p:nvPr>
        </p:nvSpPr>
        <p:spPr/>
        <p:txBody>
          <a:bodyPr>
            <a:normAutofit/>
          </a:bodyPr>
          <a:lstStyle/>
          <a:p>
            <a:r>
              <a:rPr lang="en-US" dirty="0"/>
              <a:t>Classes in Java</a:t>
            </a:r>
            <a:r>
              <a:rPr lang="en-US" dirty="0" smtClean="0"/>
              <a:t>:</a:t>
            </a:r>
          </a:p>
          <a:p>
            <a:endParaRPr lang="en-US" dirty="0" smtClean="0"/>
          </a:p>
        </p:txBody>
      </p:sp>
      <p:pic>
        <p:nvPicPr>
          <p:cNvPr id="50178" name="Picture 2" descr="C:\Users\Дмитрий\Desktop\Screenshot_6.jpg"/>
          <p:cNvPicPr>
            <a:picLocks noChangeAspect="1" noChangeArrowheads="1"/>
          </p:cNvPicPr>
          <p:nvPr/>
        </p:nvPicPr>
        <p:blipFill>
          <a:blip r:embed="rId3" cstate="print"/>
          <a:srcRect/>
          <a:stretch>
            <a:fillRect/>
          </a:stretch>
        </p:blipFill>
        <p:spPr bwMode="auto">
          <a:xfrm>
            <a:off x="0" y="2204864"/>
            <a:ext cx="9144000" cy="44862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UML - Class Diagram</a:t>
            </a:r>
            <a:br>
              <a:rPr lang="en-US" dirty="0" smtClean="0"/>
            </a:br>
            <a:r>
              <a:rPr lang="en-US" dirty="0" smtClean="0"/>
              <a:t>Representation of Class</a:t>
            </a:r>
            <a:endParaRPr lang="en-US" dirty="0"/>
          </a:p>
        </p:txBody>
      </p:sp>
      <p:sp>
        <p:nvSpPr>
          <p:cNvPr id="3" name="Содержимое 2"/>
          <p:cNvSpPr>
            <a:spLocks noGrp="1"/>
          </p:cNvSpPr>
          <p:nvPr>
            <p:ph idx="1"/>
          </p:nvPr>
        </p:nvSpPr>
        <p:spPr>
          <a:xfrm>
            <a:off x="395536" y="2060848"/>
            <a:ext cx="8229600" cy="4525963"/>
          </a:xfrm>
        </p:spPr>
        <p:txBody>
          <a:bodyPr/>
          <a:lstStyle/>
          <a:p>
            <a:pPr>
              <a:buNone/>
            </a:pPr>
            <a:r>
              <a:rPr lang="en-US" dirty="0" smtClean="0"/>
              <a:t>  </a:t>
            </a:r>
            <a:r>
              <a:rPr lang="en-US" sz="3600" dirty="0" smtClean="0"/>
              <a:t>Class </a:t>
            </a:r>
            <a:r>
              <a:rPr lang="en-US" sz="3600" dirty="0"/>
              <a:t>is represented with boxes which </a:t>
            </a:r>
            <a:r>
              <a:rPr lang="en-US" sz="3600" dirty="0" smtClean="0"/>
              <a:t>contain three </a:t>
            </a:r>
            <a:r>
              <a:rPr lang="en-US" sz="3600" dirty="0"/>
              <a:t>parts</a:t>
            </a:r>
            <a:r>
              <a:rPr lang="en-US" sz="3600" dirty="0" smtClean="0"/>
              <a:t>:</a:t>
            </a:r>
          </a:p>
          <a:p>
            <a:r>
              <a:rPr lang="en-US" dirty="0"/>
              <a:t>Name </a:t>
            </a:r>
            <a:endParaRPr lang="en-US" dirty="0" smtClean="0"/>
          </a:p>
          <a:p>
            <a:r>
              <a:rPr lang="en-US" dirty="0" smtClean="0"/>
              <a:t>Attributes </a:t>
            </a:r>
          </a:p>
          <a:p>
            <a:r>
              <a:rPr lang="en-US" dirty="0" smtClean="0"/>
              <a:t>Operations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Users\Дмитрий\Desktop\ThankYou-71.jpg"/>
          <p:cNvPicPr>
            <a:picLocks noChangeAspect="1" noChangeArrowheads="1"/>
          </p:cNvPicPr>
          <p:nvPr/>
        </p:nvPicPr>
        <p:blipFill>
          <a:blip r:embed="rId2" cstate="print"/>
          <a:srcRect/>
          <a:stretch>
            <a:fillRect/>
          </a:stretch>
        </p:blipFill>
        <p:spPr bwMode="auto">
          <a:xfrm>
            <a:off x="539552" y="980728"/>
            <a:ext cx="8139590" cy="458112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2800" dirty="0" smtClean="0"/>
              <a:t>UML - Class Diagram </a:t>
            </a:r>
            <a:r>
              <a:rPr lang="en-US" sz="2800" dirty="0" smtClean="0"/>
              <a:t/>
            </a:r>
            <a:br>
              <a:rPr lang="en-US" sz="2800" dirty="0" smtClean="0"/>
            </a:br>
            <a:r>
              <a:rPr lang="en-US" sz="2800" dirty="0" smtClean="0"/>
              <a:t>Modifiers </a:t>
            </a:r>
            <a:r>
              <a:rPr lang="en-US" sz="2800" dirty="0"/>
              <a:t>are used to indicate visibility of attributes and operations</a:t>
            </a:r>
          </a:p>
        </p:txBody>
      </p:sp>
      <p:sp>
        <p:nvSpPr>
          <p:cNvPr id="3" name="Содержимое 2"/>
          <p:cNvSpPr>
            <a:spLocks noGrp="1"/>
          </p:cNvSpPr>
          <p:nvPr>
            <p:ph idx="1"/>
          </p:nvPr>
        </p:nvSpPr>
        <p:spPr/>
        <p:txBody>
          <a:bodyPr/>
          <a:lstStyle/>
          <a:p>
            <a:r>
              <a:rPr lang="en-US" dirty="0"/>
              <a:t>‘+’ is used to denote Public visibility (everyone</a:t>
            </a:r>
            <a:r>
              <a:rPr lang="en-US" dirty="0" smtClean="0"/>
              <a:t>)</a:t>
            </a:r>
          </a:p>
          <a:p>
            <a:r>
              <a:rPr lang="en-US" dirty="0"/>
              <a:t> ‘#’ is used to denote Protected visibility (friends and derived</a:t>
            </a:r>
            <a:r>
              <a:rPr lang="en-US" dirty="0" smtClean="0"/>
              <a:t>)</a:t>
            </a:r>
          </a:p>
          <a:p>
            <a:r>
              <a:rPr lang="en-US" dirty="0"/>
              <a:t>‘-’ is used to denote Private visibility (no one)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UML - Class Diagram</a:t>
            </a:r>
            <a:br>
              <a:rPr lang="en-US" dirty="0" smtClean="0"/>
            </a:br>
            <a:r>
              <a:rPr lang="en-US" dirty="0" smtClean="0"/>
              <a:t>Example</a:t>
            </a:r>
            <a:endParaRPr lang="en-US" dirty="0"/>
          </a:p>
        </p:txBody>
      </p:sp>
      <p:pic>
        <p:nvPicPr>
          <p:cNvPr id="2051" name="Picture 3" descr="C:\Users\Дмитрий\Desktop\Screenshot_1.jpg"/>
          <p:cNvPicPr>
            <a:picLocks noChangeAspect="1" noChangeArrowheads="1"/>
          </p:cNvPicPr>
          <p:nvPr/>
        </p:nvPicPr>
        <p:blipFill>
          <a:blip r:embed="rId2" cstate="print"/>
          <a:srcRect/>
          <a:stretch>
            <a:fillRect/>
          </a:stretch>
        </p:blipFill>
        <p:spPr bwMode="auto">
          <a:xfrm>
            <a:off x="683568" y="1412776"/>
            <a:ext cx="7435843" cy="504056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dirty="0" smtClean="0"/>
              <a:t>UML - Class Diagram</a:t>
            </a:r>
            <a:br>
              <a:rPr lang="en-US" sz="3600" dirty="0" smtClean="0"/>
            </a:br>
            <a:r>
              <a:rPr lang="en-US" sz="3600" dirty="0" smtClean="0"/>
              <a:t>Relationships or Notation of class Diagram</a:t>
            </a:r>
            <a:endParaRPr lang="en-US" sz="3600" dirty="0"/>
          </a:p>
        </p:txBody>
      </p:sp>
      <p:sp>
        <p:nvSpPr>
          <p:cNvPr id="3" name="Содержимое 2"/>
          <p:cNvSpPr>
            <a:spLocks noGrp="1"/>
          </p:cNvSpPr>
          <p:nvPr>
            <p:ph idx="1"/>
          </p:nvPr>
        </p:nvSpPr>
        <p:spPr/>
        <p:txBody>
          <a:bodyPr/>
          <a:lstStyle/>
          <a:p>
            <a:pPr>
              <a:buNone/>
            </a:pPr>
            <a:r>
              <a:rPr lang="en-US" dirty="0" smtClean="0"/>
              <a:t>There </a:t>
            </a:r>
            <a:r>
              <a:rPr lang="en-US" dirty="0"/>
              <a:t>are two kinds of </a:t>
            </a:r>
            <a:r>
              <a:rPr lang="en-US" dirty="0" smtClean="0"/>
              <a:t>Relationships</a:t>
            </a:r>
          </a:p>
          <a:p>
            <a:r>
              <a:rPr lang="en-US" dirty="0"/>
              <a:t>Generalization (parent-child relationship</a:t>
            </a:r>
            <a:r>
              <a:rPr lang="en-US" dirty="0" smtClean="0"/>
              <a:t>)</a:t>
            </a:r>
          </a:p>
          <a:p>
            <a:r>
              <a:rPr lang="en-US" dirty="0"/>
              <a:t>Association (student enrolls in course</a:t>
            </a:r>
            <a:r>
              <a:rPr lang="en-US" dirty="0" smtClean="0"/>
              <a:t>)</a:t>
            </a:r>
          </a:p>
          <a:p>
            <a:pPr>
              <a:buNone/>
            </a:pPr>
            <a:endParaRPr lang="en-US" dirty="0" smtClean="0"/>
          </a:p>
          <a:p>
            <a:pPr>
              <a:buNone/>
            </a:pPr>
            <a:r>
              <a:rPr lang="en-US" dirty="0"/>
              <a:t>Associations can be further classified as </a:t>
            </a:r>
            <a:endParaRPr lang="en-US" dirty="0" smtClean="0"/>
          </a:p>
          <a:p>
            <a:r>
              <a:rPr lang="en-US" dirty="0"/>
              <a:t> Aggregation </a:t>
            </a:r>
            <a:endParaRPr lang="en-US" dirty="0" smtClean="0"/>
          </a:p>
          <a:p>
            <a:r>
              <a:rPr lang="en-US" dirty="0"/>
              <a:t>Composition</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UML - Class Diagram</a:t>
            </a:r>
            <a:br>
              <a:rPr lang="en-US" dirty="0" smtClean="0"/>
            </a:br>
            <a:r>
              <a:rPr lang="en-US" dirty="0" err="1" smtClean="0"/>
              <a:t>Generelization</a:t>
            </a:r>
            <a:endParaRPr lang="en-US" dirty="0"/>
          </a:p>
        </p:txBody>
      </p:sp>
      <p:sp>
        <p:nvSpPr>
          <p:cNvPr id="3" name="Содержимое 2"/>
          <p:cNvSpPr>
            <a:spLocks noGrp="1"/>
          </p:cNvSpPr>
          <p:nvPr>
            <p:ph idx="1"/>
          </p:nvPr>
        </p:nvSpPr>
        <p:spPr>
          <a:xfrm>
            <a:off x="323528" y="2564904"/>
            <a:ext cx="4762872" cy="2260848"/>
          </a:xfrm>
        </p:spPr>
        <p:txBody>
          <a:bodyPr/>
          <a:lstStyle/>
          <a:p>
            <a:r>
              <a:rPr lang="en-US" dirty="0"/>
              <a:t>Generalization expresses a parent/child relationship among related </a:t>
            </a:r>
            <a:r>
              <a:rPr lang="en-US" dirty="0" smtClean="0"/>
              <a:t>classes</a:t>
            </a:r>
          </a:p>
        </p:txBody>
      </p:sp>
      <p:pic>
        <p:nvPicPr>
          <p:cNvPr id="3074" name="Picture 2" descr="C:\Users\Дмитрий\Desktop\Screenshot_2.jpg"/>
          <p:cNvPicPr>
            <a:picLocks noChangeAspect="1" noChangeArrowheads="1"/>
          </p:cNvPicPr>
          <p:nvPr/>
        </p:nvPicPr>
        <p:blipFill>
          <a:blip r:embed="rId2" cstate="print"/>
          <a:srcRect/>
          <a:stretch>
            <a:fillRect/>
          </a:stretch>
        </p:blipFill>
        <p:spPr bwMode="auto">
          <a:xfrm>
            <a:off x="5220072" y="1484784"/>
            <a:ext cx="3672408" cy="496855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UML - Class Diagram</a:t>
            </a:r>
            <a:br>
              <a:rPr lang="en-US" dirty="0" smtClean="0"/>
            </a:br>
            <a:r>
              <a:rPr lang="en-US" dirty="0"/>
              <a:t> Association</a:t>
            </a:r>
          </a:p>
        </p:txBody>
      </p:sp>
      <p:sp>
        <p:nvSpPr>
          <p:cNvPr id="3" name="Содержимое 2"/>
          <p:cNvSpPr>
            <a:spLocks noGrp="1"/>
          </p:cNvSpPr>
          <p:nvPr>
            <p:ph idx="1"/>
          </p:nvPr>
        </p:nvSpPr>
        <p:spPr>
          <a:xfrm>
            <a:off x="683568" y="1628800"/>
            <a:ext cx="7920880" cy="4525963"/>
          </a:xfrm>
        </p:spPr>
        <p:txBody>
          <a:bodyPr>
            <a:normAutofit lnSpcReduction="10000"/>
          </a:bodyPr>
          <a:lstStyle/>
          <a:p>
            <a:pPr>
              <a:buNone/>
            </a:pPr>
            <a:r>
              <a:rPr lang="en-US" dirty="0" smtClean="0"/>
              <a:t>   Associations </a:t>
            </a:r>
            <a:r>
              <a:rPr lang="en-US" dirty="0"/>
              <a:t>represent relationships between instances of </a:t>
            </a:r>
            <a:r>
              <a:rPr lang="en-US" dirty="0" smtClean="0"/>
              <a:t>classes.</a:t>
            </a:r>
          </a:p>
          <a:p>
            <a:pPr>
              <a:buNone/>
            </a:pPr>
            <a:r>
              <a:rPr lang="en-US" dirty="0" smtClean="0"/>
              <a:t> </a:t>
            </a:r>
            <a:r>
              <a:rPr lang="en-US" dirty="0">
                <a:solidFill>
                  <a:schemeClr val="accent5">
                    <a:lumMod val="50000"/>
                  </a:schemeClr>
                </a:solidFill>
              </a:rPr>
              <a:t>An association is a link connecting two </a:t>
            </a:r>
            <a:r>
              <a:rPr lang="en-US" dirty="0" smtClean="0">
                <a:solidFill>
                  <a:schemeClr val="accent5">
                    <a:lumMod val="50000"/>
                  </a:schemeClr>
                </a:solidFill>
              </a:rPr>
              <a:t>classes.</a:t>
            </a:r>
          </a:p>
          <a:p>
            <a:pPr>
              <a:buNone/>
            </a:pPr>
            <a:r>
              <a:rPr lang="en-US" dirty="0"/>
              <a:t> Bi-directional association Associations are assumed to be bi-directional e.g. Flight and plane </a:t>
            </a:r>
            <a:r>
              <a:rPr lang="en-US" dirty="0" smtClean="0"/>
              <a:t>notation:</a:t>
            </a:r>
          </a:p>
          <a:p>
            <a:pPr>
              <a:buNone/>
            </a:pPr>
            <a:r>
              <a:rPr lang="en-US" dirty="0" err="1"/>
              <a:t>Uni</a:t>
            </a:r>
            <a:r>
              <a:rPr lang="en-US" dirty="0"/>
              <a:t>-directional association e.g. Order and item notation:</a:t>
            </a:r>
            <a:endParaRPr lang="en-US" dirty="0" smtClean="0"/>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solidFill>
                <a:schemeClr val="accent5">
                  <a:lumMod val="50000"/>
                </a:schemeClr>
              </a:solidFill>
            </a:endParaRPr>
          </a:p>
          <a:p>
            <a:pPr>
              <a:buNone/>
            </a:pPr>
            <a:endParaRPr lang="en-US" dirty="0"/>
          </a:p>
        </p:txBody>
      </p:sp>
      <p:cxnSp>
        <p:nvCxnSpPr>
          <p:cNvPr id="9" name="Прямая соединительная линия 8"/>
          <p:cNvCxnSpPr/>
          <p:nvPr/>
        </p:nvCxnSpPr>
        <p:spPr>
          <a:xfrm>
            <a:off x="4139952" y="4725144"/>
            <a:ext cx="2448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a:off x="3059832" y="573325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1590</Words>
  <Application>Microsoft Office PowerPoint</Application>
  <PresentationFormat>Экран (4:3)</PresentationFormat>
  <Paragraphs>223</Paragraphs>
  <Slides>40</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40</vt:i4>
      </vt:variant>
    </vt:vector>
  </HeadingPairs>
  <TitlesOfParts>
    <vt:vector size="41" baseType="lpstr">
      <vt:lpstr>Тема Office</vt:lpstr>
      <vt:lpstr>Test automation Lesson 2</vt:lpstr>
      <vt:lpstr>UML </vt:lpstr>
      <vt:lpstr>UML - Class Diagram</vt:lpstr>
      <vt:lpstr>UML - Class Diagram Representation of Class</vt:lpstr>
      <vt:lpstr>UML - Class Diagram  Modifiers are used to indicate visibility of attributes and operations</vt:lpstr>
      <vt:lpstr>UML - Class Diagram Example</vt:lpstr>
      <vt:lpstr>UML - Class Diagram Relationships or Notation of class Diagram</vt:lpstr>
      <vt:lpstr>UML - Class Diagram Generelization</vt:lpstr>
      <vt:lpstr>UML - Class Diagram  Association</vt:lpstr>
      <vt:lpstr>UML - Class Diagram Composition</vt:lpstr>
      <vt:lpstr>UML - Class Diagram Composition</vt:lpstr>
      <vt:lpstr>UML - Class Diagram  Aggregation</vt:lpstr>
      <vt:lpstr>UML - Class Diagram  Aggregation</vt:lpstr>
      <vt:lpstr>Java</vt:lpstr>
      <vt:lpstr>Java Basic Datatypes </vt:lpstr>
      <vt:lpstr>Java Basic Datatypes</vt:lpstr>
      <vt:lpstr>Java Basic Datatypes</vt:lpstr>
      <vt:lpstr>Java Basic Datatypes</vt:lpstr>
      <vt:lpstr>Java Basic Datatypes</vt:lpstr>
      <vt:lpstr>Java Basic Datatypes</vt:lpstr>
      <vt:lpstr>Java Basic Datatypes</vt:lpstr>
      <vt:lpstr>Java Basic Datatypes</vt:lpstr>
      <vt:lpstr>Java Literals </vt:lpstr>
      <vt:lpstr>Java Literals</vt:lpstr>
      <vt:lpstr>Java Literals</vt:lpstr>
      <vt:lpstr>Java Access Modifiers </vt:lpstr>
      <vt:lpstr>Java Access Modifiers</vt:lpstr>
      <vt:lpstr>Java Access Modifiers</vt:lpstr>
      <vt:lpstr>Java Access Modifiers</vt:lpstr>
      <vt:lpstr>Java Access Modifiers</vt:lpstr>
      <vt:lpstr>JAVA CONSTRUCTORS</vt:lpstr>
      <vt:lpstr>JAVA CONSTRUCTORS</vt:lpstr>
      <vt:lpstr>JAVA THIS </vt:lpstr>
      <vt:lpstr>JAVA THIS</vt:lpstr>
      <vt:lpstr>JAVA THIS</vt:lpstr>
      <vt:lpstr>JAVA VOID</vt:lpstr>
      <vt:lpstr>JAVA  Object &amp; Classes </vt:lpstr>
      <vt:lpstr>JAVA  Object &amp; Classes</vt:lpstr>
      <vt:lpstr>JAVA  Object &amp; Classes</vt:lpstr>
      <vt:lpstr>Слайд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Дмитрий</dc:creator>
  <cp:lastModifiedBy>Дмитрий</cp:lastModifiedBy>
  <cp:revision>14</cp:revision>
  <dcterms:created xsi:type="dcterms:W3CDTF">2015-12-29T11:33:40Z</dcterms:created>
  <dcterms:modified xsi:type="dcterms:W3CDTF">2015-12-29T14:56:10Z</dcterms:modified>
</cp:coreProperties>
</file>